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78" r:id="rId13"/>
    <p:sldId id="283" r:id="rId14"/>
    <p:sldId id="282" r:id="rId15"/>
  </p:sldIdLst>
  <p:sldSz cx="9144000" cy="6858000" type="screen4x3"/>
  <p:notesSz cx="6784975" cy="98567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A7F"/>
    <a:srgbClr val="B7C001"/>
    <a:srgbClr val="A8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702" y="-72"/>
      </p:cViewPr>
      <p:guideLst>
        <p:guide orient="horz" pos="4157"/>
        <p:guide orient="horz" pos="334"/>
        <p:guide pos="2880"/>
        <p:guide pos="5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5" cy="492840"/>
          </a:xfrm>
          <a:prstGeom prst="rect">
            <a:avLst/>
          </a:prstGeom>
        </p:spPr>
        <p:txBody>
          <a:bodyPr vert="horz" lIns="92245" tIns="46122" rIns="92245" bIns="4612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3250" y="0"/>
            <a:ext cx="2940155" cy="492840"/>
          </a:xfrm>
          <a:prstGeom prst="rect">
            <a:avLst/>
          </a:prstGeom>
        </p:spPr>
        <p:txBody>
          <a:bodyPr vert="horz" lIns="92245" tIns="46122" rIns="92245" bIns="46122" rtlCol="0"/>
          <a:lstStyle>
            <a:lvl1pPr algn="r">
              <a:defRPr sz="1200"/>
            </a:lvl1pPr>
          </a:lstStyle>
          <a:p>
            <a:fld id="{EB265894-E8D9-454C-9244-8C06A2BA6B27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29187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45" tIns="46122" rIns="92245" bIns="46122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8498" y="4681975"/>
            <a:ext cx="5427980" cy="4435555"/>
          </a:xfrm>
          <a:prstGeom prst="rect">
            <a:avLst/>
          </a:prstGeom>
        </p:spPr>
        <p:txBody>
          <a:bodyPr vert="horz" lIns="92245" tIns="46122" rIns="92245" bIns="46122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62239"/>
            <a:ext cx="2940155" cy="492840"/>
          </a:xfrm>
          <a:prstGeom prst="rect">
            <a:avLst/>
          </a:prstGeom>
        </p:spPr>
        <p:txBody>
          <a:bodyPr vert="horz" lIns="92245" tIns="46122" rIns="92245" bIns="4612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3250" y="9362239"/>
            <a:ext cx="2940155" cy="492840"/>
          </a:xfrm>
          <a:prstGeom prst="rect">
            <a:avLst/>
          </a:prstGeom>
        </p:spPr>
        <p:txBody>
          <a:bodyPr vert="horz" lIns="92245" tIns="46122" rIns="92245" bIns="46122" rtlCol="0" anchor="b"/>
          <a:lstStyle>
            <a:lvl1pPr algn="r">
              <a:defRPr sz="1200"/>
            </a:lvl1pPr>
          </a:lstStyle>
          <a:p>
            <a:fld id="{0D5D92EE-41DA-4AE6-AF98-1DD3C87425B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57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D92EE-41DA-4AE6-AF98-1DD3C87425B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90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54596-1798-4ED4-88A1-4D4F4AB8CA41}" type="slidenum">
              <a:rPr lang="fr-FR"/>
              <a:pPr/>
              <a:t>4</a:t>
            </a:fld>
            <a:endParaRPr lang="fr-FR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B7782-174F-4FC2-A9DA-16BA232DA8CA}" type="slidenum">
              <a:rPr lang="fr-FR"/>
              <a:pPr/>
              <a:t>9</a:t>
            </a:fld>
            <a:endParaRPr lang="fr-FR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22878"/>
            <a:ext cx="3154064" cy="46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05256" cy="141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2688" y="733298"/>
            <a:ext cx="7772400" cy="1298575"/>
          </a:xfrm>
        </p:spPr>
        <p:txBody>
          <a:bodyPr/>
          <a:lstStyle>
            <a:lvl1pPr algn="l">
              <a:defRPr sz="3500">
                <a:solidFill>
                  <a:srgbClr val="B7C00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2688" y="1366647"/>
            <a:ext cx="6400800" cy="81915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A8AFB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395728" y="6417094"/>
            <a:ext cx="2133600" cy="263905"/>
          </a:xfrm>
          <a:prstGeom prst="rect">
            <a:avLst/>
          </a:prstGeom>
        </p:spPr>
        <p:txBody>
          <a:bodyPr/>
          <a:lstStyle/>
          <a:p>
            <a:fld id="{AA2D8268-3506-4483-B8D8-EE688344CE5F}" type="datetimeFigureOut">
              <a:rPr lang="fr-FR" smtClean="0"/>
              <a:pPr/>
              <a:t>13/11/2013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414074" y="6404821"/>
            <a:ext cx="2929128" cy="26390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81416" y="6404821"/>
            <a:ext cx="515112" cy="263905"/>
          </a:xfrm>
          <a:prstGeom prst="rect">
            <a:avLst/>
          </a:prstGeom>
        </p:spPr>
        <p:txBody>
          <a:bodyPr/>
          <a:lstStyle/>
          <a:p>
            <a:fld id="{68C354E9-5CF7-40F4-9E78-8B96CB1602C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 descr="logo_galian_contenu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61176" y="5696712"/>
            <a:ext cx="1975485" cy="55778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rot="16200000">
            <a:off x="505872" y="1031406"/>
            <a:ext cx="540000" cy="0"/>
          </a:xfrm>
          <a:prstGeom prst="line">
            <a:avLst/>
          </a:prstGeom>
          <a:ln w="57150">
            <a:solidFill>
              <a:srgbClr val="A8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 rot="16200000">
            <a:off x="455952" y="1008918"/>
            <a:ext cx="396000" cy="0"/>
          </a:xfrm>
          <a:prstGeom prst="line">
            <a:avLst/>
          </a:prstGeom>
          <a:ln w="38100">
            <a:solidFill>
              <a:srgbClr val="B7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358384" y="6281928"/>
            <a:ext cx="3785616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2104" y="521526"/>
            <a:ext cx="6995160" cy="1051242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395728" y="6417094"/>
            <a:ext cx="2133600" cy="263905"/>
          </a:xfrm>
          <a:prstGeom prst="rect">
            <a:avLst/>
          </a:prstGeom>
        </p:spPr>
        <p:txBody>
          <a:bodyPr/>
          <a:lstStyle/>
          <a:p>
            <a:fld id="{AA2D8268-3506-4483-B8D8-EE688344CE5F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414074" y="6404821"/>
            <a:ext cx="2929128" cy="26390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81416" y="6404821"/>
            <a:ext cx="515112" cy="263905"/>
          </a:xfrm>
          <a:prstGeom prst="rect">
            <a:avLst/>
          </a:prstGeom>
        </p:spPr>
        <p:txBody>
          <a:bodyPr/>
          <a:lstStyle/>
          <a:p>
            <a:fld id="{68C354E9-5CF7-40F4-9E78-8B96CB1602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395728" y="6417094"/>
            <a:ext cx="2133600" cy="263905"/>
          </a:xfrm>
          <a:prstGeom prst="rect">
            <a:avLst/>
          </a:prstGeom>
        </p:spPr>
        <p:txBody>
          <a:bodyPr/>
          <a:lstStyle/>
          <a:p>
            <a:fld id="{AA2D8268-3506-4483-B8D8-EE688344CE5F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414074" y="6404821"/>
            <a:ext cx="2929128" cy="26390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81416" y="6404821"/>
            <a:ext cx="515112" cy="263905"/>
          </a:xfrm>
          <a:prstGeom prst="rect">
            <a:avLst/>
          </a:prstGeom>
        </p:spPr>
        <p:txBody>
          <a:bodyPr/>
          <a:lstStyle/>
          <a:p>
            <a:fld id="{68C354E9-5CF7-40F4-9E78-8B96CB1602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5200" y="4777196"/>
            <a:ext cx="1804987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905256" cy="141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5425" y="1462532"/>
            <a:ext cx="7772400" cy="1362075"/>
          </a:xfrm>
        </p:spPr>
        <p:txBody>
          <a:bodyPr anchor="t"/>
          <a:lstStyle>
            <a:lvl1pPr algn="l">
              <a:defRPr sz="3500" b="0" cap="none" baseline="0">
                <a:solidFill>
                  <a:srgbClr val="B7C00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68617" y="620713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4400">
                <a:solidFill>
                  <a:srgbClr val="A8AFB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395728" y="6417094"/>
            <a:ext cx="2133600" cy="263905"/>
          </a:xfrm>
          <a:prstGeom prst="rect">
            <a:avLst/>
          </a:prstGeom>
        </p:spPr>
        <p:txBody>
          <a:bodyPr/>
          <a:lstStyle/>
          <a:p>
            <a:fld id="{AA2D8268-3506-4483-B8D8-EE688344CE5F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414074" y="6404821"/>
            <a:ext cx="2929128" cy="26390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81416" y="6404821"/>
            <a:ext cx="515112" cy="263905"/>
          </a:xfrm>
          <a:prstGeom prst="rect">
            <a:avLst/>
          </a:prstGeom>
        </p:spPr>
        <p:txBody>
          <a:bodyPr/>
          <a:lstStyle/>
          <a:p>
            <a:fld id="{68C354E9-5CF7-40F4-9E78-8B96CB1602C0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 userDrawn="1"/>
        </p:nvCxnSpPr>
        <p:spPr>
          <a:xfrm rot="16200000">
            <a:off x="505872" y="1031406"/>
            <a:ext cx="540000" cy="0"/>
          </a:xfrm>
          <a:prstGeom prst="line">
            <a:avLst/>
          </a:prstGeom>
          <a:ln w="57150">
            <a:solidFill>
              <a:srgbClr val="A8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 rot="16200000">
            <a:off x="455952" y="1008918"/>
            <a:ext cx="396000" cy="0"/>
          </a:xfrm>
          <a:prstGeom prst="line">
            <a:avLst/>
          </a:prstGeom>
          <a:ln w="38100">
            <a:solidFill>
              <a:srgbClr val="B7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2104" y="521526"/>
            <a:ext cx="6995160" cy="1051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4632" y="1581913"/>
            <a:ext cx="822960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  <a:endParaRPr lang="fr-FR" dirty="0"/>
          </a:p>
        </p:txBody>
      </p:sp>
      <p:pic>
        <p:nvPicPr>
          <p:cNvPr id="8" name="Image 7" descr="logo_galian_contenu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19493" y="6286500"/>
            <a:ext cx="1279208" cy="361188"/>
          </a:xfrm>
          <a:prstGeom prst="rect">
            <a:avLst/>
          </a:prstGeom>
        </p:spPr>
      </p:pic>
      <p:grpSp>
        <p:nvGrpSpPr>
          <p:cNvPr id="17" name="Groupe 16"/>
          <p:cNvGrpSpPr/>
          <p:nvPr userDrawn="1"/>
        </p:nvGrpSpPr>
        <p:grpSpPr>
          <a:xfrm>
            <a:off x="8306792" y="6461544"/>
            <a:ext cx="34011" cy="180000"/>
            <a:chOff x="2357813" y="6519904"/>
            <a:chExt cx="34011" cy="180000"/>
          </a:xfrm>
        </p:grpSpPr>
        <p:cxnSp>
          <p:nvCxnSpPr>
            <p:cNvPr id="14" name="Connecteur droit 13"/>
            <p:cNvCxnSpPr/>
            <p:nvPr userDrawn="1"/>
          </p:nvCxnSpPr>
          <p:spPr>
            <a:xfrm rot="16200000">
              <a:off x="2285813" y="6605607"/>
              <a:ext cx="144000" cy="0"/>
            </a:xfrm>
            <a:prstGeom prst="line">
              <a:avLst/>
            </a:prstGeom>
            <a:ln w="12700">
              <a:solidFill>
                <a:srgbClr val="B7C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 userDrawn="1"/>
          </p:nvCxnSpPr>
          <p:spPr>
            <a:xfrm rot="16200000">
              <a:off x="2301824" y="6609904"/>
              <a:ext cx="180000" cy="0"/>
            </a:xfrm>
            <a:prstGeom prst="line">
              <a:avLst/>
            </a:prstGeom>
            <a:ln w="12700">
              <a:solidFill>
                <a:srgbClr val="A8A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17"/>
          <p:cNvCxnSpPr/>
          <p:nvPr userDrawn="1"/>
        </p:nvCxnSpPr>
        <p:spPr>
          <a:xfrm rot="16200000">
            <a:off x="441864" y="811950"/>
            <a:ext cx="540000" cy="0"/>
          </a:xfrm>
          <a:prstGeom prst="line">
            <a:avLst/>
          </a:prstGeom>
          <a:ln w="57150">
            <a:solidFill>
              <a:srgbClr val="A8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 userDrawn="1"/>
        </p:nvCxnSpPr>
        <p:spPr>
          <a:xfrm rot="16200000">
            <a:off x="391944" y="789462"/>
            <a:ext cx="396000" cy="0"/>
          </a:xfrm>
          <a:prstGeom prst="line">
            <a:avLst/>
          </a:prstGeom>
          <a:ln w="38100">
            <a:solidFill>
              <a:srgbClr val="B7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 userDrawn="1"/>
        </p:nvSpPr>
        <p:spPr>
          <a:xfrm>
            <a:off x="8480281" y="6393357"/>
            <a:ext cx="638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A48F347-05B6-447A-BE97-01BE981E2341}" type="slidenum">
              <a:rPr lang="fr-FR" sz="1400" smtClean="0">
                <a:solidFill>
                  <a:srgbClr val="717A7F"/>
                </a:solidFill>
                <a:latin typeface="Arial" pitchFamily="34" charset="0"/>
                <a:cs typeface="Arial" pitchFamily="34" charset="0"/>
              </a:rPr>
              <a:t>‹N°›</a:t>
            </a:fld>
            <a:endParaRPr lang="fr-FR" sz="1400" dirty="0">
              <a:solidFill>
                <a:srgbClr val="717A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500" b="1" kern="1200">
          <a:solidFill>
            <a:srgbClr val="B7C00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717A7F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rgbClr val="717A7F"/>
          </a:solidFill>
          <a:latin typeface="Arial" pitchFamily="34" charset="0"/>
          <a:ea typeface="+mn-ea"/>
          <a:cs typeface="Arial" pitchFamily="34" charset="0"/>
        </a:defRPr>
      </a:lvl2pPr>
      <a:lvl3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rgbClr val="717A7F"/>
          </a:solidFill>
          <a:latin typeface="Arial" pitchFamily="34" charset="0"/>
          <a:ea typeface="+mn-ea"/>
          <a:cs typeface="Arial" pitchFamily="34" charset="0"/>
        </a:defRPr>
      </a:lvl3pPr>
      <a:lvl4pPr marL="712788" indent="-173038" algn="l" defTabSz="914400" rtl="0" eaLnBrk="1" latinLnBrk="0" hangingPunct="1">
        <a:spcBef>
          <a:spcPct val="20000"/>
        </a:spcBef>
        <a:buClr>
          <a:srgbClr val="B7C001"/>
        </a:buClr>
        <a:buSzPct val="120000"/>
        <a:buFont typeface="Wingdings" pitchFamily="2" charset="2"/>
        <a:buChar char="§"/>
        <a:defRPr sz="1400" kern="1200">
          <a:solidFill>
            <a:srgbClr val="717A7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6" y="553942"/>
            <a:ext cx="3586218" cy="178486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2688" y="489458"/>
            <a:ext cx="8211312" cy="1298575"/>
          </a:xfrm>
        </p:spPr>
        <p:txBody>
          <a:bodyPr/>
          <a:lstStyle/>
          <a:p>
            <a:r>
              <a:rPr lang="fr-FR" dirty="0" smtClean="0"/>
              <a:t>Garantie Revente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2688" y="1762887"/>
            <a:ext cx="6400800" cy="819150"/>
          </a:xfrm>
        </p:spPr>
        <p:txBody>
          <a:bodyPr/>
          <a:lstStyle/>
          <a:p>
            <a:r>
              <a:rPr lang="fr-FR" dirty="0" err="1" smtClean="0"/>
              <a:t>Zen’immo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Picture 2" descr="http://www.bi-normandie.com/logo.jpg?v=3t16sg4towvnds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472" y="2650834"/>
            <a:ext cx="38957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AutoShape 4"/>
          <p:cNvSpPr>
            <a:spLocks noChangeArrowheads="1"/>
          </p:cNvSpPr>
          <p:nvPr/>
        </p:nvSpPr>
        <p:spPr bwMode="auto">
          <a:xfrm rot="10800000" flipH="1">
            <a:off x="273050" y="2613025"/>
            <a:ext cx="1946275" cy="647700"/>
          </a:xfrm>
          <a:prstGeom prst="chevron">
            <a:avLst>
              <a:gd name="adj" fmla="val 32289"/>
            </a:avLst>
          </a:prstGeom>
          <a:solidFill>
            <a:srgbClr val="717A7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rot="10800000" lIns="0" tIns="0" rIns="0" bIns="0" anchor="ctr"/>
          <a:lstStyle/>
          <a:p>
            <a:pPr algn="ctr"/>
            <a:r>
              <a:rPr lang="fr-FR" sz="1600" b="1">
                <a:solidFill>
                  <a:schemeClr val="bg1"/>
                </a:solidFill>
              </a:rPr>
              <a:t>Le prix d’acquisition</a:t>
            </a: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761999" y="498476"/>
            <a:ext cx="95345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fr-FR" sz="3500" b="1" dirty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Zen’immo : </a:t>
            </a:r>
            <a:r>
              <a:rPr lang="fr-FR" sz="2800" b="1" dirty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jusqu’à 30 000 € d’indemnisation</a:t>
            </a:r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22288" y="5370513"/>
            <a:ext cx="7654925" cy="963612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40000"/>
              </a:lnSpc>
              <a:buFont typeface="Wingdings" pitchFamily="2" charset="2"/>
              <a:buNone/>
            </a:pPr>
            <a:endParaRPr lang="fr-FR" sz="1400" dirty="0"/>
          </a:p>
          <a:p>
            <a:pPr>
              <a:lnSpc>
                <a:spcPct val="80000"/>
              </a:lnSpc>
            </a:pPr>
            <a:r>
              <a:rPr lang="fr-FR" sz="1600" b="1" dirty="0"/>
              <a:t>Pour les travaux : </a:t>
            </a:r>
          </a:p>
          <a:p>
            <a:pPr lvl="3">
              <a:lnSpc>
                <a:spcPct val="80000"/>
              </a:lnSpc>
            </a:pPr>
            <a:r>
              <a:rPr lang="fr-FR" sz="1500" dirty="0"/>
              <a:t>Sans limite : si crédit immobilier (travaux prévus dans le plan de financement)</a:t>
            </a:r>
          </a:p>
          <a:p>
            <a:pPr lvl="3">
              <a:lnSpc>
                <a:spcPct val="80000"/>
              </a:lnSpc>
            </a:pPr>
            <a:r>
              <a:rPr lang="fr-FR" sz="1500" dirty="0"/>
              <a:t>A hauteur de 10 000 € : si le bien n’est pas financé par un prêt immobilier</a:t>
            </a:r>
          </a:p>
          <a:p>
            <a:pPr lvl="3">
              <a:lnSpc>
                <a:spcPct val="80000"/>
              </a:lnSpc>
            </a:pPr>
            <a:r>
              <a:rPr lang="fr-FR" sz="1500" dirty="0"/>
              <a:t>Sous réserve de la production des factures</a:t>
            </a:r>
          </a:p>
        </p:txBody>
      </p:sp>
      <p:sp>
        <p:nvSpPr>
          <p:cNvPr id="197643" name="AutoShape 11"/>
          <p:cNvSpPr>
            <a:spLocks noChangeArrowheads="1"/>
          </p:cNvSpPr>
          <p:nvPr/>
        </p:nvSpPr>
        <p:spPr bwMode="auto">
          <a:xfrm rot="10800000" flipH="1">
            <a:off x="265113" y="1339850"/>
            <a:ext cx="1946275" cy="647700"/>
          </a:xfrm>
          <a:prstGeom prst="chevron">
            <a:avLst>
              <a:gd name="adj" fmla="val 32289"/>
            </a:avLst>
          </a:prstGeom>
          <a:solidFill>
            <a:srgbClr val="717A7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rot="10800000" lIns="0" tIns="0" rIns="0" bIns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La perte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financière indemnisée</a:t>
            </a:r>
          </a:p>
        </p:txBody>
      </p:sp>
      <p:sp>
        <p:nvSpPr>
          <p:cNvPr id="197645" name="AutoShape 13"/>
          <p:cNvSpPr>
            <a:spLocks noChangeArrowheads="1"/>
          </p:cNvSpPr>
          <p:nvPr/>
        </p:nvSpPr>
        <p:spPr bwMode="auto">
          <a:xfrm rot="10800000" flipH="1">
            <a:off x="304800" y="4202113"/>
            <a:ext cx="1946275" cy="647700"/>
          </a:xfrm>
          <a:prstGeom prst="chevron">
            <a:avLst>
              <a:gd name="adj" fmla="val 32289"/>
            </a:avLst>
          </a:prstGeom>
          <a:solidFill>
            <a:srgbClr val="717A7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rot="10800000" lIns="0" tIns="0" rIns="0" bIns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Exemple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97" y="4144963"/>
            <a:ext cx="6756003" cy="115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gner et arrondir un rectangle à un seul coin 14"/>
          <p:cNvSpPr/>
          <p:nvPr/>
        </p:nvSpPr>
        <p:spPr>
          <a:xfrm flipH="1">
            <a:off x="2420142" y="1301918"/>
            <a:ext cx="6590507" cy="882313"/>
          </a:xfrm>
          <a:prstGeom prst="snipRoundRect">
            <a:avLst>
              <a:gd name="adj1" fmla="val 0"/>
              <a:gd name="adj2" fmla="val 26701"/>
            </a:avLst>
          </a:prstGeom>
          <a:solidFill>
            <a:srgbClr val="B7C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rgbClr val="FCB017"/>
              </a:buClr>
              <a:buSzPct val="160000"/>
            </a:pPr>
            <a:r>
              <a:rPr lang="fr-FR" sz="1600" b="1" dirty="0" smtClean="0">
                <a:solidFill>
                  <a:srgbClr val="111111"/>
                </a:solidFill>
              </a:rPr>
              <a:t>Jusqu'à</a:t>
            </a:r>
            <a:r>
              <a:rPr lang="fr-FR" sz="2000" b="1" dirty="0" smtClean="0">
                <a:solidFill>
                  <a:srgbClr val="111111"/>
                </a:solidFill>
              </a:rPr>
              <a:t> </a:t>
            </a:r>
            <a:r>
              <a:rPr lang="fr-FR" sz="2000" b="1" dirty="0">
                <a:solidFill>
                  <a:schemeClr val="bg1"/>
                </a:solidFill>
              </a:rPr>
              <a:t>30 000 € </a:t>
            </a:r>
          </a:p>
          <a:p>
            <a:pPr algn="ctr">
              <a:spcBef>
                <a:spcPct val="20000"/>
              </a:spcBef>
              <a:buClr>
                <a:srgbClr val="FCB017"/>
              </a:buClr>
              <a:buSzPct val="160000"/>
            </a:pPr>
            <a:r>
              <a:rPr lang="fr-FR" sz="1600" b="1" dirty="0">
                <a:solidFill>
                  <a:srgbClr val="111111"/>
                </a:solidFill>
              </a:rPr>
              <a:t>Et représentant </a:t>
            </a:r>
            <a:r>
              <a:rPr lang="fr-FR" sz="2000" b="1" dirty="0">
                <a:solidFill>
                  <a:schemeClr val="bg1"/>
                </a:solidFill>
              </a:rPr>
              <a:t>maximum 20 % du prix </a:t>
            </a:r>
            <a:r>
              <a:rPr lang="fr-FR" sz="2000" b="1" dirty="0" smtClean="0">
                <a:solidFill>
                  <a:schemeClr val="bg1"/>
                </a:solidFill>
              </a:rPr>
              <a:t>d’achat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6" name="Rogner et arrondir un rectangle à un seul coin 15"/>
          <p:cNvSpPr/>
          <p:nvPr/>
        </p:nvSpPr>
        <p:spPr>
          <a:xfrm flipH="1">
            <a:off x="2448718" y="2609850"/>
            <a:ext cx="6561932" cy="1162050"/>
          </a:xfrm>
          <a:prstGeom prst="snipRoundRect">
            <a:avLst>
              <a:gd name="adj1" fmla="val 0"/>
              <a:gd name="adj2" fmla="val 26701"/>
            </a:avLst>
          </a:prstGeom>
          <a:solidFill>
            <a:srgbClr val="B7C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§"/>
            </a:pPr>
            <a:r>
              <a:rPr lang="fr-FR" sz="1600" b="1" dirty="0" smtClean="0">
                <a:solidFill>
                  <a:srgbClr val="111111"/>
                </a:solidFill>
              </a:rPr>
              <a:t>Le </a:t>
            </a:r>
            <a:r>
              <a:rPr lang="fr-FR" sz="1600" b="1" dirty="0">
                <a:solidFill>
                  <a:srgbClr val="111111"/>
                </a:solidFill>
              </a:rPr>
              <a:t>montant du bien immobilier</a:t>
            </a:r>
          </a:p>
          <a:p>
            <a:pPr marL="285750" indent="-285750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§"/>
            </a:pPr>
            <a:r>
              <a:rPr lang="fr-FR" sz="1600" b="1" dirty="0" smtClean="0">
                <a:solidFill>
                  <a:srgbClr val="111111"/>
                </a:solidFill>
              </a:rPr>
              <a:t>Les </a:t>
            </a:r>
            <a:r>
              <a:rPr lang="fr-FR" sz="1600" b="1" dirty="0">
                <a:solidFill>
                  <a:srgbClr val="111111"/>
                </a:solidFill>
              </a:rPr>
              <a:t>frais de notaire</a:t>
            </a:r>
          </a:p>
          <a:p>
            <a:pPr marL="285750" indent="-285750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§"/>
            </a:pPr>
            <a:r>
              <a:rPr lang="fr-FR" sz="1600" b="1" dirty="0" smtClean="0">
                <a:solidFill>
                  <a:srgbClr val="111111"/>
                </a:solidFill>
              </a:rPr>
              <a:t>Les </a:t>
            </a:r>
            <a:r>
              <a:rPr lang="fr-FR" sz="1600" b="1" dirty="0">
                <a:solidFill>
                  <a:srgbClr val="111111"/>
                </a:solidFill>
              </a:rPr>
              <a:t>frais de construction / les </a:t>
            </a:r>
            <a:r>
              <a:rPr lang="fr-FR" sz="1600" b="1" dirty="0" smtClean="0">
                <a:solidFill>
                  <a:srgbClr val="111111"/>
                </a:solidFill>
              </a:rPr>
              <a:t>travaux</a:t>
            </a:r>
            <a:endParaRPr lang="fr-FR" sz="1600" b="1" dirty="0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76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76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76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7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7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7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7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7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7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7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7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7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7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7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7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animBg="1"/>
      <p:bldP spid="197639" grpId="0" uiExpand="1" build="p" animBg="1"/>
      <p:bldP spid="197643" grpId="0" animBg="1"/>
      <p:bldP spid="197645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1719263" y="2185987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800" b="1" dirty="0">
                <a:solidFill>
                  <a:schemeClr val="bg1"/>
                </a:solidFill>
                <a:ea typeface="ＭＳ Ｐゴシック" pitchFamily="-106" charset="-128"/>
              </a:rPr>
              <a:t>Illimité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3875088" y="1357312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800" b="1" dirty="0">
                <a:solidFill>
                  <a:schemeClr val="bg1"/>
                </a:solidFill>
                <a:ea typeface="ＭＳ Ｐゴシック" pitchFamily="-106" charset="-128"/>
              </a:rPr>
              <a:t>Simple</a:t>
            </a: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1347788" y="4362450"/>
            <a:ext cx="206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800" b="1" dirty="0">
                <a:solidFill>
                  <a:schemeClr val="bg1"/>
                </a:solidFill>
                <a:ea typeface="ＭＳ Ｐゴシック" pitchFamily="-106" charset="-128"/>
              </a:rPr>
              <a:t>Compétitif</a:t>
            </a:r>
          </a:p>
        </p:txBody>
      </p:sp>
      <p:sp>
        <p:nvSpPr>
          <p:cNvPr id="200716" name="Text Box 12"/>
          <p:cNvSpPr txBox="1">
            <a:spLocks noChangeArrowheads="1"/>
          </p:cNvSpPr>
          <p:nvPr/>
        </p:nvSpPr>
        <p:spPr bwMode="auto">
          <a:xfrm>
            <a:off x="3265488" y="4984750"/>
            <a:ext cx="26844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600" b="1" dirty="0">
                <a:solidFill>
                  <a:schemeClr val="bg1"/>
                </a:solidFill>
                <a:ea typeface="ＭＳ Ｐゴシック" pitchFamily="-106" charset="-128"/>
              </a:rPr>
              <a:t>Différenciant</a:t>
            </a:r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5862638" y="2254250"/>
            <a:ext cx="1744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800" b="1" dirty="0">
                <a:solidFill>
                  <a:schemeClr val="bg1"/>
                </a:solidFill>
                <a:ea typeface="ＭＳ Ｐゴシック" pitchFamily="-106" charset="-128"/>
              </a:rPr>
              <a:t>Complet</a:t>
            </a:r>
          </a:p>
        </p:txBody>
      </p:sp>
      <p:sp>
        <p:nvSpPr>
          <p:cNvPr id="200722" name="Text Box 18"/>
          <p:cNvSpPr txBox="1">
            <a:spLocks noChangeArrowheads="1"/>
          </p:cNvSpPr>
          <p:nvPr/>
        </p:nvSpPr>
        <p:spPr bwMode="auto">
          <a:xfrm>
            <a:off x="5945188" y="4197350"/>
            <a:ext cx="177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800" b="1" dirty="0">
                <a:solidFill>
                  <a:schemeClr val="bg1"/>
                </a:solidFill>
                <a:ea typeface="ＭＳ Ｐゴシック" pitchFamily="-106" charset="-128"/>
              </a:rPr>
              <a:t>Motivant</a:t>
            </a:r>
          </a:p>
        </p:txBody>
      </p:sp>
    </p:spTree>
    <p:extLst>
      <p:ext uri="{BB962C8B-B14F-4D97-AF65-F5344CB8AC3E}">
        <p14:creationId xmlns:p14="http://schemas.microsoft.com/office/powerpoint/2010/main" val="104640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/>
      <p:bldP spid="200710" grpId="0"/>
      <p:bldP spid="200713" grpId="0"/>
      <p:bldP spid="200716" grpId="0"/>
      <p:bldP spid="200719" grpId="0"/>
      <p:bldP spid="2007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781050" y="533400"/>
            <a:ext cx="8229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fr-FR" sz="3500" b="1" dirty="0" err="1" smtClean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Zen’immo</a:t>
            </a:r>
            <a:endParaRPr lang="fr-FR" sz="3500" b="1" dirty="0">
              <a:solidFill>
                <a:srgbClr val="B7C00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6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2688" y="489458"/>
            <a:ext cx="8211312" cy="1298575"/>
          </a:xfrm>
        </p:spPr>
        <p:txBody>
          <a:bodyPr/>
          <a:lstStyle/>
          <a:p>
            <a:r>
              <a:rPr lang="fr-FR" dirty="0" smtClean="0"/>
              <a:t>Merci de votre attention…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2050" name="Picture 2" descr="http://www.bi-normandie.com/logo.jpg?v=3t16sg4towvnds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2568575"/>
            <a:ext cx="38957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4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2790" y="496888"/>
            <a:ext cx="7805738" cy="490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fr-FR" b="1" dirty="0" err="1" smtClean="0"/>
              <a:t>Zen’immo</a:t>
            </a:r>
            <a:r>
              <a:rPr lang="fr-FR" b="1" dirty="0" smtClean="0"/>
              <a:t> </a:t>
            </a:r>
            <a:r>
              <a:rPr lang="fr-FR" b="1" dirty="0"/>
              <a:t>: en bref… </a:t>
            </a:r>
          </a:p>
        </p:txBody>
      </p:sp>
      <p:sp>
        <p:nvSpPr>
          <p:cNvPr id="187395" name="Oval 3"/>
          <p:cNvSpPr>
            <a:spLocks noChangeArrowheads="1"/>
          </p:cNvSpPr>
          <p:nvPr/>
        </p:nvSpPr>
        <p:spPr bwMode="auto">
          <a:xfrm>
            <a:off x="4592003" y="3024505"/>
            <a:ext cx="1803400" cy="1803400"/>
          </a:xfrm>
          <a:prstGeom prst="ellipse">
            <a:avLst/>
          </a:prstGeom>
          <a:solidFill>
            <a:srgbClr val="A8AFB5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endParaRPr lang="fr-FR"/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5013643" y="3084513"/>
            <a:ext cx="5048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5000" dirty="0">
                <a:solidFill>
                  <a:schemeClr val="bg1"/>
                </a:solidFill>
                <a:ea typeface="ＭＳ Ｐゴシック" pitchFamily="-106" charset="-128"/>
              </a:rPr>
              <a:t>2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5360353" y="3224530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400">
                <a:solidFill>
                  <a:schemeClr val="bg1"/>
                </a:solidFill>
                <a:ea typeface="ＭＳ Ｐゴシック" pitchFamily="-106" charset="-128"/>
              </a:rPr>
              <a:t>ans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4420553" y="3672205"/>
            <a:ext cx="2162175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200" b="1" dirty="0">
                <a:ea typeface="ＭＳ Ｐゴシック" pitchFamily="-106" charset="-128"/>
              </a:rPr>
              <a:t>de garantie</a:t>
            </a:r>
            <a:r>
              <a:rPr lang="fr-FR" sz="2600" b="1" dirty="0">
                <a:ea typeface="ＭＳ Ｐゴシック" pitchFamily="-106" charset="-128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fr-FR" sz="1400" b="1" dirty="0">
                <a:ea typeface="ＭＳ Ｐゴシック" pitchFamily="-106" charset="-128"/>
              </a:rPr>
              <a:t>sur le bien </a:t>
            </a:r>
            <a:br>
              <a:rPr lang="fr-FR" sz="1400" b="1" dirty="0">
                <a:ea typeface="ＭＳ Ｐゴシック" pitchFamily="-106" charset="-128"/>
              </a:rPr>
            </a:br>
            <a:r>
              <a:rPr lang="fr-FR" sz="1400" b="1" dirty="0">
                <a:ea typeface="ＭＳ Ｐゴシック" pitchFamily="-106" charset="-128"/>
              </a:rPr>
              <a:t>immobilier</a:t>
            </a:r>
          </a:p>
        </p:txBody>
      </p:sp>
      <p:sp>
        <p:nvSpPr>
          <p:cNvPr id="187399" name="Oval 7"/>
          <p:cNvSpPr>
            <a:spLocks noChangeArrowheads="1"/>
          </p:cNvSpPr>
          <p:nvPr/>
        </p:nvSpPr>
        <p:spPr bwMode="auto">
          <a:xfrm>
            <a:off x="6993890" y="3079115"/>
            <a:ext cx="1803400" cy="1803400"/>
          </a:xfrm>
          <a:prstGeom prst="ellipse">
            <a:avLst/>
          </a:prstGeom>
          <a:solidFill>
            <a:srgbClr val="A8AFB5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endParaRPr lang="fr-FR"/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7283609" y="3615055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b="1" dirty="0" smtClean="0">
                <a:solidFill>
                  <a:schemeClr val="bg1"/>
                </a:solidFill>
                <a:ea typeface="ＭＳ Ｐゴシック" pitchFamily="-106" charset="-128"/>
              </a:rPr>
              <a:t>18 mois</a:t>
            </a:r>
            <a:endParaRPr lang="fr-FR" sz="2400" b="1" dirty="0">
              <a:solidFill>
                <a:schemeClr val="bg1"/>
              </a:solidFill>
              <a:ea typeface="ＭＳ Ｐゴシック" pitchFamily="-106" charset="-128"/>
            </a:endParaRPr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6990399" y="3399790"/>
            <a:ext cx="17700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 smtClean="0">
                <a:ea typeface="ＭＳ Ｐゴシック" pitchFamily="-106" charset="-128"/>
              </a:rPr>
              <a:t>Revente dans les</a:t>
            </a:r>
            <a:endParaRPr lang="fr-FR" sz="1400" b="1" dirty="0">
              <a:ea typeface="ＭＳ Ｐゴシック" pitchFamily="-106" charset="-128"/>
            </a:endParaRP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6649403" y="4050913"/>
            <a:ext cx="2439987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ea typeface="ＭＳ Ｐゴシック" pitchFamily="-106" charset="-128"/>
              </a:rPr>
              <a:t> </a:t>
            </a:r>
            <a:r>
              <a:rPr lang="fr-FR" sz="1400" b="1" dirty="0" smtClean="0">
                <a:ea typeface="ＭＳ Ｐゴシック" pitchFamily="-106" charset="-128"/>
              </a:rPr>
              <a:t>après le </a:t>
            </a:r>
          </a:p>
          <a:p>
            <a:pPr algn="ctr">
              <a:spcBef>
                <a:spcPct val="50000"/>
              </a:spcBef>
            </a:pPr>
            <a:r>
              <a:rPr lang="fr-FR" sz="1400" b="1" dirty="0" smtClean="0">
                <a:ea typeface="ＭＳ Ｐゴシック" pitchFamily="-106" charset="-128"/>
              </a:rPr>
              <a:t>fait générateur</a:t>
            </a:r>
            <a:endParaRPr lang="fr-FR" sz="2200" b="1" dirty="0">
              <a:ea typeface="ＭＳ Ｐゴシック" pitchFamily="-106" charset="-128"/>
            </a:endParaRPr>
          </a:p>
        </p:txBody>
      </p:sp>
      <p:sp>
        <p:nvSpPr>
          <p:cNvPr id="187403" name="Oval 11"/>
          <p:cNvSpPr>
            <a:spLocks noChangeArrowheads="1"/>
          </p:cNvSpPr>
          <p:nvPr/>
        </p:nvSpPr>
        <p:spPr bwMode="auto">
          <a:xfrm>
            <a:off x="6033135" y="1348105"/>
            <a:ext cx="1803400" cy="1803400"/>
          </a:xfrm>
          <a:prstGeom prst="ellipse">
            <a:avLst/>
          </a:prstGeom>
          <a:solidFill>
            <a:srgbClr val="A8AFB5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endParaRPr lang="fr-FR"/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>
            <a:off x="6012498" y="1987868"/>
            <a:ext cx="19177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b="1" dirty="0">
                <a:solidFill>
                  <a:schemeClr val="bg1"/>
                </a:solidFill>
                <a:ea typeface="ＭＳ Ｐゴシック" pitchFamily="-106" charset="-128"/>
              </a:rPr>
              <a:t>6 </a:t>
            </a:r>
            <a:r>
              <a:rPr lang="fr-FR" sz="1800" b="1" dirty="0">
                <a:solidFill>
                  <a:schemeClr val="bg1"/>
                </a:solidFill>
                <a:ea typeface="ＭＳ Ｐゴシック" pitchFamily="-106" charset="-128"/>
              </a:rPr>
              <a:t>évènements générateurs</a:t>
            </a:r>
          </a:p>
        </p:txBody>
      </p:sp>
      <p:sp>
        <p:nvSpPr>
          <p:cNvPr id="187405" name="Text Box 13"/>
          <p:cNvSpPr txBox="1">
            <a:spLocks noChangeArrowheads="1"/>
          </p:cNvSpPr>
          <p:nvPr/>
        </p:nvSpPr>
        <p:spPr bwMode="auto">
          <a:xfrm>
            <a:off x="6014403" y="1573530"/>
            <a:ext cx="1785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ea typeface="ＭＳ Ｐゴシック" pitchFamily="-106" charset="-128"/>
              </a:rPr>
              <a:t>Des garanties étendues</a:t>
            </a:r>
          </a:p>
        </p:txBody>
      </p: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402590" y="1343343"/>
            <a:ext cx="1985963" cy="1900237"/>
          </a:xfrm>
          <a:prstGeom prst="ellipse">
            <a:avLst/>
          </a:prstGeom>
          <a:solidFill>
            <a:srgbClr val="A8AFB5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endParaRPr lang="fr-FR"/>
          </a:p>
        </p:txBody>
      </p:sp>
      <p:sp>
        <p:nvSpPr>
          <p:cNvPr id="187407" name="Text Box 15"/>
          <p:cNvSpPr txBox="1">
            <a:spLocks noChangeArrowheads="1"/>
          </p:cNvSpPr>
          <p:nvPr/>
        </p:nvSpPr>
        <p:spPr bwMode="auto">
          <a:xfrm>
            <a:off x="378460" y="1661478"/>
            <a:ext cx="2073275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b="1" dirty="0">
                <a:solidFill>
                  <a:schemeClr val="bg1"/>
                </a:solidFill>
                <a:ea typeface="ＭＳ Ｐゴシック" pitchFamily="-106" charset="-128"/>
              </a:rPr>
              <a:t>Toutes </a:t>
            </a:r>
            <a:br>
              <a:rPr lang="fr-FR" sz="2400" b="1" dirty="0">
                <a:solidFill>
                  <a:schemeClr val="bg1"/>
                </a:solidFill>
                <a:ea typeface="ＭＳ Ｐゴシック" pitchFamily="-106" charset="-128"/>
              </a:rPr>
            </a:br>
            <a:r>
              <a:rPr lang="fr-FR" sz="1800" b="1" dirty="0">
                <a:ea typeface="ＭＳ Ｐゴシック" pitchFamily="-106" charset="-128"/>
              </a:rPr>
              <a:t>les transactions </a:t>
            </a:r>
            <a:r>
              <a:rPr lang="fr-FR" sz="1800" b="1" dirty="0">
                <a:solidFill>
                  <a:schemeClr val="bg1"/>
                </a:solidFill>
                <a:ea typeface="ＭＳ Ｐゴシック" pitchFamily="-106" charset="-128"/>
              </a:rPr>
              <a:t> </a:t>
            </a:r>
            <a:r>
              <a:rPr lang="fr-FR" sz="1800" b="1" dirty="0">
                <a:ea typeface="ＭＳ Ｐゴシック" pitchFamily="-106" charset="-128"/>
              </a:rPr>
              <a:t>réalisées sont assurées</a:t>
            </a:r>
          </a:p>
        </p:txBody>
      </p:sp>
      <p:sp>
        <p:nvSpPr>
          <p:cNvPr id="187408" name="Oval 16"/>
          <p:cNvSpPr>
            <a:spLocks noChangeArrowheads="1"/>
          </p:cNvSpPr>
          <p:nvPr/>
        </p:nvSpPr>
        <p:spPr bwMode="auto">
          <a:xfrm>
            <a:off x="1698625" y="3051493"/>
            <a:ext cx="1803400" cy="1803400"/>
          </a:xfrm>
          <a:prstGeom prst="ellipse">
            <a:avLst/>
          </a:prstGeom>
          <a:solidFill>
            <a:srgbClr val="A8AFB5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endParaRPr lang="fr-FR"/>
          </a:p>
        </p:txBody>
      </p:sp>
      <p:sp>
        <p:nvSpPr>
          <p:cNvPr id="187409" name="Text Box 17"/>
          <p:cNvSpPr txBox="1">
            <a:spLocks noChangeArrowheads="1"/>
          </p:cNvSpPr>
          <p:nvPr/>
        </p:nvSpPr>
        <p:spPr bwMode="auto">
          <a:xfrm>
            <a:off x="1708150" y="3434080"/>
            <a:ext cx="1801813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b="1" dirty="0">
                <a:solidFill>
                  <a:schemeClr val="bg1"/>
                </a:solidFill>
                <a:ea typeface="ＭＳ Ｐゴシック" pitchFamily="-106" charset="-128"/>
              </a:rPr>
              <a:t>30 000 € </a:t>
            </a:r>
            <a:br>
              <a:rPr lang="fr-FR" sz="2400" b="1" dirty="0">
                <a:solidFill>
                  <a:schemeClr val="bg1"/>
                </a:solidFill>
                <a:ea typeface="ＭＳ Ｐゴシック" pitchFamily="-106" charset="-128"/>
              </a:rPr>
            </a:br>
            <a:r>
              <a:rPr lang="fr-FR" sz="1400" b="1" dirty="0">
                <a:ea typeface="ＭＳ Ｐゴシック" pitchFamily="-106" charset="-128"/>
              </a:rPr>
              <a:t>de perte financière indemnisée </a:t>
            </a:r>
            <a:br>
              <a:rPr lang="fr-FR" sz="1400" b="1" dirty="0">
                <a:ea typeface="ＭＳ Ｐゴシック" pitchFamily="-106" charset="-128"/>
              </a:rPr>
            </a:br>
            <a:r>
              <a:rPr lang="fr-FR" sz="1200" b="1" dirty="0">
                <a:ea typeface="ＭＳ Ｐゴシック" pitchFamily="-106" charset="-128"/>
              </a:rPr>
              <a:t>(max 20 % de la valeur)</a:t>
            </a:r>
          </a:p>
        </p:txBody>
      </p:sp>
      <p:sp>
        <p:nvSpPr>
          <p:cNvPr id="187410" name="Text Box 18"/>
          <p:cNvSpPr txBox="1">
            <a:spLocks noChangeArrowheads="1"/>
          </p:cNvSpPr>
          <p:nvPr/>
        </p:nvSpPr>
        <p:spPr bwMode="auto">
          <a:xfrm>
            <a:off x="1468438" y="3216593"/>
            <a:ext cx="2162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ea typeface="ＭＳ Ｐゴシック" pitchFamily="-106" charset="-128"/>
              </a:rPr>
              <a:t>Jusqu’à</a:t>
            </a:r>
          </a:p>
        </p:txBody>
      </p:sp>
      <p:sp>
        <p:nvSpPr>
          <p:cNvPr id="187415" name="Oval 23"/>
          <p:cNvSpPr>
            <a:spLocks noChangeArrowheads="1"/>
          </p:cNvSpPr>
          <p:nvPr/>
        </p:nvSpPr>
        <p:spPr bwMode="auto">
          <a:xfrm>
            <a:off x="2829560" y="1135380"/>
            <a:ext cx="2312988" cy="2120900"/>
          </a:xfrm>
          <a:prstGeom prst="ellipse">
            <a:avLst/>
          </a:prstGeom>
          <a:solidFill>
            <a:srgbClr val="A8AFB5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/>
            <a:endParaRPr lang="fr-FR"/>
          </a:p>
        </p:txBody>
      </p:sp>
      <p:sp>
        <p:nvSpPr>
          <p:cNvPr id="187416" name="Text Box 24"/>
          <p:cNvSpPr txBox="1">
            <a:spLocks noChangeArrowheads="1"/>
          </p:cNvSpPr>
          <p:nvPr/>
        </p:nvSpPr>
        <p:spPr bwMode="auto">
          <a:xfrm>
            <a:off x="3187065" y="1403668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400" b="1" dirty="0">
                <a:solidFill>
                  <a:schemeClr val="bg1"/>
                </a:solidFill>
                <a:ea typeface="ＭＳ Ｐゴシック" pitchFamily="-106" charset="-128"/>
              </a:rPr>
              <a:t>Le concept</a:t>
            </a:r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2753360" y="1802130"/>
            <a:ext cx="24399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ea typeface="ＭＳ Ｐゴシック" pitchFamily="-106" charset="-128"/>
              </a:rPr>
              <a:t>La garantie </a:t>
            </a:r>
            <a:br>
              <a:rPr lang="fr-FR" sz="1400" b="1" dirty="0">
                <a:ea typeface="ＭＳ Ｐゴシック" pitchFamily="-106" charset="-128"/>
              </a:rPr>
            </a:br>
            <a:r>
              <a:rPr lang="fr-FR" sz="1400" b="1" dirty="0">
                <a:ea typeface="ＭＳ Ｐゴシック" pitchFamily="-106" charset="-128"/>
              </a:rPr>
              <a:t>revente en</a:t>
            </a:r>
            <a:r>
              <a:rPr lang="fr-FR" sz="1800" b="1" dirty="0">
                <a:ea typeface="ＭＳ Ｐゴシック" pitchFamily="-106" charset="-128"/>
              </a:rPr>
              <a:t> </a:t>
            </a:r>
            <a:br>
              <a:rPr lang="fr-FR" sz="1800" b="1" dirty="0">
                <a:ea typeface="ＭＳ Ｐゴシック" pitchFamily="-106" charset="-128"/>
              </a:rPr>
            </a:br>
            <a:r>
              <a:rPr lang="fr-FR" sz="2200" b="1" dirty="0">
                <a:solidFill>
                  <a:schemeClr val="bg1"/>
                </a:solidFill>
                <a:ea typeface="ＭＳ Ｐゴシック" pitchFamily="-106" charset="-128"/>
              </a:rPr>
              <a:t>version illimitée</a:t>
            </a:r>
            <a:r>
              <a:rPr lang="fr-FR" sz="2200" b="1" dirty="0">
                <a:ea typeface="ＭＳ Ｐゴシック" pitchFamily="-106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22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7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animBg="1"/>
      <p:bldP spid="187396" grpId="0"/>
      <p:bldP spid="187397" grpId="0"/>
      <p:bldP spid="187398" grpId="0"/>
      <p:bldP spid="187399" grpId="0" animBg="1"/>
      <p:bldP spid="187400" grpId="0"/>
      <p:bldP spid="187401" grpId="0"/>
      <p:bldP spid="187402" grpId="0"/>
      <p:bldP spid="187403" grpId="0" animBg="1"/>
      <p:bldP spid="187404" grpId="0"/>
      <p:bldP spid="187405" grpId="0"/>
      <p:bldP spid="187406" grpId="0" animBg="1"/>
      <p:bldP spid="187407" grpId="0"/>
      <p:bldP spid="187408" grpId="0" animBg="1"/>
      <p:bldP spid="187409" grpId="0"/>
      <p:bldP spid="187410" grpId="0"/>
      <p:bldP spid="187415" grpId="0" animBg="1"/>
      <p:bldP spid="187416" grpId="0"/>
      <p:bldP spid="1874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761048" y="503873"/>
            <a:ext cx="86217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fr-FR" sz="3500" b="1" dirty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Zen’immo : </a:t>
            </a:r>
            <a:r>
              <a:rPr lang="fr-FR" sz="2800" b="1" dirty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assurer toutes les transactions</a:t>
            </a:r>
          </a:p>
        </p:txBody>
      </p:sp>
      <p:sp>
        <p:nvSpPr>
          <p:cNvPr id="188421" name="AutoShape 5"/>
          <p:cNvSpPr>
            <a:spLocks noChangeArrowheads="1"/>
          </p:cNvSpPr>
          <p:nvPr/>
        </p:nvSpPr>
        <p:spPr bwMode="auto">
          <a:xfrm rot="10800000" flipH="1">
            <a:off x="21273" y="2255514"/>
            <a:ext cx="2191385" cy="1981199"/>
          </a:xfrm>
          <a:prstGeom prst="chevron">
            <a:avLst>
              <a:gd name="adj" fmla="val 26139"/>
            </a:avLst>
          </a:prstGeom>
          <a:solidFill>
            <a:srgbClr val="717A7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lIns="0" tIns="0" rIns="0" bIns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   Les biens immobiliers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garantis</a:t>
            </a:r>
          </a:p>
        </p:txBody>
      </p:sp>
      <p:sp>
        <p:nvSpPr>
          <p:cNvPr id="6" name="Rogner et arrondir un rectangle à un seul coin 5"/>
          <p:cNvSpPr/>
          <p:nvPr/>
        </p:nvSpPr>
        <p:spPr>
          <a:xfrm flipH="1">
            <a:off x="2212658" y="2255520"/>
            <a:ext cx="6824662" cy="1981200"/>
          </a:xfrm>
          <a:prstGeom prst="snipRoundRect">
            <a:avLst>
              <a:gd name="adj1" fmla="val 0"/>
              <a:gd name="adj2" fmla="val 26701"/>
            </a:avLst>
          </a:prstGeom>
          <a:solidFill>
            <a:srgbClr val="B7C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rgbClr val="FCB017"/>
              </a:buClr>
              <a:buSzPct val="160000"/>
            </a:pPr>
            <a:r>
              <a:rPr lang="fr-FR" sz="2800" b="1" dirty="0">
                <a:solidFill>
                  <a:schemeClr val="bg1"/>
                </a:solidFill>
              </a:rPr>
              <a:t>Situés en </a:t>
            </a:r>
            <a:r>
              <a:rPr lang="fr-FR" sz="2800" b="1" dirty="0">
                <a:solidFill>
                  <a:schemeClr val="tx1"/>
                </a:solidFill>
              </a:rPr>
              <a:t>France</a:t>
            </a:r>
            <a:r>
              <a:rPr lang="fr-FR" sz="2800" b="1" dirty="0">
                <a:solidFill>
                  <a:srgbClr val="FCB017"/>
                </a:solidFill>
              </a:rPr>
              <a:t> </a:t>
            </a:r>
            <a:r>
              <a:rPr lang="fr-FR" sz="2800" b="1" dirty="0">
                <a:solidFill>
                  <a:schemeClr val="tx1"/>
                </a:solidFill>
              </a:rPr>
              <a:t>Métropolitaine </a:t>
            </a:r>
            <a:r>
              <a:rPr lang="fr-FR" sz="2800" b="1" dirty="0">
                <a:solidFill>
                  <a:schemeClr val="bg1"/>
                </a:solidFill>
              </a:rPr>
              <a:t>à usage </a:t>
            </a:r>
            <a:r>
              <a:rPr lang="fr-FR" sz="2800" b="1" dirty="0" smtClean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ct val="20000"/>
              </a:spcBef>
              <a:buClr>
                <a:srgbClr val="FCB017"/>
              </a:buClr>
              <a:buSzPct val="160000"/>
            </a:pPr>
            <a:r>
              <a:rPr lang="fr-FR" sz="2800" b="1" dirty="0" smtClean="0">
                <a:solidFill>
                  <a:schemeClr val="bg1"/>
                </a:solidFill>
              </a:rPr>
              <a:t>- </a:t>
            </a:r>
            <a:r>
              <a:rPr lang="fr-FR" sz="2000" b="1" dirty="0" smtClean="0">
                <a:solidFill>
                  <a:schemeClr val="bg1"/>
                </a:solidFill>
              </a:rPr>
              <a:t>de </a:t>
            </a:r>
            <a:r>
              <a:rPr lang="fr-FR" sz="2000" b="1" dirty="0">
                <a:solidFill>
                  <a:schemeClr val="bg1"/>
                </a:solidFill>
              </a:rPr>
              <a:t>résidence </a:t>
            </a:r>
            <a:r>
              <a:rPr lang="fr-FR" sz="2000" b="1" dirty="0" smtClean="0">
                <a:solidFill>
                  <a:schemeClr val="bg1"/>
                </a:solidFill>
              </a:rPr>
              <a:t>principale</a:t>
            </a:r>
          </a:p>
          <a:p>
            <a:pPr>
              <a:spcBef>
                <a:spcPct val="20000"/>
              </a:spcBef>
              <a:buClr>
                <a:srgbClr val="FCB017"/>
              </a:buClr>
              <a:buSzPct val="160000"/>
            </a:pPr>
            <a:r>
              <a:rPr lang="fr-FR" sz="2000" b="1" dirty="0" smtClean="0">
                <a:solidFill>
                  <a:schemeClr val="bg1"/>
                </a:solidFill>
              </a:rPr>
              <a:t>- de </a:t>
            </a:r>
            <a:r>
              <a:rPr lang="fr-FR" sz="2000" b="1" dirty="0">
                <a:solidFill>
                  <a:schemeClr val="bg1"/>
                </a:solidFill>
              </a:rPr>
              <a:t>résidence secondaire </a:t>
            </a:r>
            <a:endParaRPr lang="fr-FR" sz="2000" b="1" dirty="0" smtClean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FCB017"/>
              </a:buClr>
              <a:buSzPct val="160000"/>
            </a:pPr>
            <a:r>
              <a:rPr lang="fr-FR" sz="2000" b="1" dirty="0" smtClean="0">
                <a:solidFill>
                  <a:schemeClr val="bg1"/>
                </a:solidFill>
              </a:rPr>
              <a:t>- d’investissement </a:t>
            </a:r>
            <a:r>
              <a:rPr lang="fr-FR" sz="2000" b="1" dirty="0">
                <a:solidFill>
                  <a:schemeClr val="bg1"/>
                </a:solidFill>
              </a:rPr>
              <a:t>locatif</a:t>
            </a:r>
          </a:p>
        </p:txBody>
      </p:sp>
    </p:spTree>
    <p:extLst>
      <p:ext uri="{BB962C8B-B14F-4D97-AF65-F5344CB8AC3E}">
        <p14:creationId xmlns:p14="http://schemas.microsoft.com/office/powerpoint/2010/main" val="4561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9144" y="512763"/>
            <a:ext cx="9256712" cy="50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fr-FR" b="1" dirty="0"/>
              <a:t>Zen’immo : </a:t>
            </a:r>
            <a:r>
              <a:rPr lang="fr-FR" sz="2800" b="1" dirty="0"/>
              <a:t>couvrir les aléas de la vie </a:t>
            </a:r>
          </a:p>
        </p:txBody>
      </p:sp>
      <p:sp>
        <p:nvSpPr>
          <p:cNvPr id="189443" name="Oval 3"/>
          <p:cNvSpPr>
            <a:spLocks noChangeArrowheads="1"/>
          </p:cNvSpPr>
          <p:nvPr/>
        </p:nvSpPr>
        <p:spPr bwMode="auto">
          <a:xfrm>
            <a:off x="1528763" y="2924175"/>
            <a:ext cx="6184900" cy="3340100"/>
          </a:xfrm>
          <a:prstGeom prst="ellipse">
            <a:avLst/>
          </a:prstGeom>
          <a:solidFill>
            <a:srgbClr val="B7C00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2833688" y="4094163"/>
            <a:ext cx="36131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fr-FR" sz="2200" b="1" dirty="0">
                <a:solidFill>
                  <a:schemeClr val="bg1"/>
                </a:solidFill>
              </a:rPr>
              <a:t>6 évènements générateurs dans un même contrat </a:t>
            </a:r>
          </a:p>
        </p:txBody>
      </p:sp>
      <p:sp>
        <p:nvSpPr>
          <p:cNvPr id="189445" name="Oval 5"/>
          <p:cNvSpPr>
            <a:spLocks noChangeArrowheads="1"/>
          </p:cNvSpPr>
          <p:nvPr/>
        </p:nvSpPr>
        <p:spPr bwMode="auto">
          <a:xfrm>
            <a:off x="6599238" y="3960813"/>
            <a:ext cx="2224087" cy="1054100"/>
          </a:xfrm>
          <a:prstGeom prst="ellipse">
            <a:avLst/>
          </a:prstGeom>
          <a:solidFill>
            <a:srgbClr val="717A7F"/>
          </a:solidFill>
          <a:ln>
            <a:noFill/>
          </a:ln>
          <a:effectLst/>
          <a:extLst/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458788" y="3886200"/>
            <a:ext cx="2224087" cy="1054100"/>
          </a:xfrm>
          <a:prstGeom prst="ellipse">
            <a:avLst/>
          </a:prstGeom>
          <a:solidFill>
            <a:srgbClr val="717A7F"/>
          </a:solidFill>
          <a:ln>
            <a:noFill/>
          </a:ln>
          <a:effectLst/>
          <a:extLst/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189447" name="Oval 7"/>
          <p:cNvSpPr>
            <a:spLocks noChangeArrowheads="1"/>
          </p:cNvSpPr>
          <p:nvPr/>
        </p:nvSpPr>
        <p:spPr bwMode="auto">
          <a:xfrm>
            <a:off x="5445125" y="5626100"/>
            <a:ext cx="2224088" cy="1054100"/>
          </a:xfrm>
          <a:prstGeom prst="ellipse">
            <a:avLst/>
          </a:prstGeom>
          <a:solidFill>
            <a:srgbClr val="717A7F"/>
          </a:solidFill>
          <a:ln>
            <a:noFill/>
          </a:ln>
          <a:effectLst/>
          <a:extLst/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2103438" y="5529263"/>
            <a:ext cx="2224087" cy="1054100"/>
          </a:xfrm>
          <a:prstGeom prst="ellipse">
            <a:avLst/>
          </a:prstGeom>
          <a:solidFill>
            <a:srgbClr val="717A7F"/>
          </a:solidFill>
          <a:ln>
            <a:noFill/>
          </a:ln>
          <a:effectLst/>
          <a:extLst/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189449" name="Oval 9"/>
          <p:cNvSpPr>
            <a:spLocks noChangeArrowheads="1"/>
          </p:cNvSpPr>
          <p:nvPr/>
        </p:nvSpPr>
        <p:spPr bwMode="auto">
          <a:xfrm>
            <a:off x="2187575" y="2405063"/>
            <a:ext cx="2222500" cy="1054100"/>
          </a:xfrm>
          <a:prstGeom prst="ellipse">
            <a:avLst/>
          </a:prstGeom>
          <a:solidFill>
            <a:srgbClr val="717A7F"/>
          </a:solidFill>
          <a:ln>
            <a:noFill/>
          </a:ln>
          <a:effectLst/>
          <a:extLst/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6638925" y="4146263"/>
            <a:ext cx="20875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fr-FR" sz="1400" b="1" dirty="0">
                <a:solidFill>
                  <a:schemeClr val="bg1"/>
                </a:solidFill>
              </a:rPr>
              <a:t>Décès </a:t>
            </a:r>
            <a:br>
              <a:rPr lang="fr-FR" sz="1400" b="1" dirty="0">
                <a:solidFill>
                  <a:schemeClr val="bg1"/>
                </a:solidFill>
              </a:rPr>
            </a:br>
            <a:r>
              <a:rPr lang="fr-FR" sz="1200" dirty="0">
                <a:solidFill>
                  <a:schemeClr val="bg1"/>
                </a:solidFill>
              </a:rPr>
              <a:t>suite à accident, infarctus, et rupture d’anévrisme</a:t>
            </a:r>
          </a:p>
        </p:txBody>
      </p:sp>
      <p:sp>
        <p:nvSpPr>
          <p:cNvPr id="189451" name="Oval 11"/>
          <p:cNvSpPr>
            <a:spLocks noChangeArrowheads="1"/>
          </p:cNvSpPr>
          <p:nvPr/>
        </p:nvSpPr>
        <p:spPr bwMode="auto">
          <a:xfrm>
            <a:off x="5283200" y="2405063"/>
            <a:ext cx="2222500" cy="1054100"/>
          </a:xfrm>
          <a:prstGeom prst="ellipse">
            <a:avLst/>
          </a:prstGeom>
          <a:solidFill>
            <a:srgbClr val="717A7F"/>
          </a:solidFill>
          <a:ln>
            <a:noFill/>
          </a:ln>
          <a:effectLst/>
          <a:extLst/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189452" name="Text Box 12"/>
          <p:cNvSpPr txBox="1">
            <a:spLocks noChangeArrowheads="1"/>
          </p:cNvSpPr>
          <p:nvPr/>
        </p:nvSpPr>
        <p:spPr bwMode="auto">
          <a:xfrm>
            <a:off x="5483225" y="5827426"/>
            <a:ext cx="20875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fr-FR" sz="1400" b="1" dirty="0">
                <a:solidFill>
                  <a:schemeClr val="bg1"/>
                </a:solidFill>
              </a:rPr>
              <a:t>Invalidité </a:t>
            </a:r>
            <a:br>
              <a:rPr lang="fr-FR" sz="1400" b="1" dirty="0">
                <a:solidFill>
                  <a:schemeClr val="bg1"/>
                </a:solidFill>
              </a:rPr>
            </a:br>
            <a:r>
              <a:rPr lang="fr-FR" sz="1200" dirty="0">
                <a:solidFill>
                  <a:schemeClr val="bg1"/>
                </a:solidFill>
              </a:rPr>
              <a:t>suite à accident, infarctus, et rupture d’anévrisme</a:t>
            </a:r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568325" y="4104988"/>
            <a:ext cx="20875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fr-FR" sz="1400" b="1" dirty="0">
                <a:solidFill>
                  <a:schemeClr val="bg1"/>
                </a:solidFill>
              </a:rPr>
              <a:t>Mutation professionnelle</a:t>
            </a:r>
            <a:br>
              <a:rPr lang="fr-FR" sz="1400" b="1" dirty="0">
                <a:solidFill>
                  <a:schemeClr val="bg1"/>
                </a:solidFill>
              </a:rPr>
            </a:br>
            <a:r>
              <a:rPr lang="fr-FR" sz="1200" dirty="0">
                <a:solidFill>
                  <a:schemeClr val="bg1"/>
                </a:solidFill>
              </a:rPr>
              <a:t>+ de 50 km / hors fonction publique / - de 65 ans</a:t>
            </a:r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2239963" y="2760891"/>
            <a:ext cx="20875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fr-FR" sz="1400" b="1" dirty="0">
                <a:solidFill>
                  <a:schemeClr val="bg1"/>
                </a:solidFill>
              </a:rPr>
              <a:t>Divorce </a:t>
            </a:r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5353050" y="2633376"/>
            <a:ext cx="20875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fr-FR" sz="1400" b="1" dirty="0">
                <a:solidFill>
                  <a:schemeClr val="bg1"/>
                </a:solidFill>
              </a:rPr>
              <a:t>Dissolution du PACS</a:t>
            </a:r>
            <a:endParaRPr lang="fr-FR" sz="1200" dirty="0">
              <a:solidFill>
                <a:schemeClr val="bg1"/>
              </a:solidFill>
            </a:endParaRPr>
          </a:p>
          <a:p>
            <a:pPr algn="ctr" eaLnBrk="0" hangingPunct="0"/>
            <a:r>
              <a:rPr lang="fr-FR" sz="1200" dirty="0">
                <a:solidFill>
                  <a:schemeClr val="bg1"/>
                </a:solidFill>
              </a:rPr>
              <a:t>si 3 ans de vie commune </a:t>
            </a: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>
                <a:solidFill>
                  <a:schemeClr val="bg1"/>
                </a:solidFill>
              </a:rPr>
              <a:t>avant l’achat</a:t>
            </a:r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2178050" y="5820539"/>
            <a:ext cx="2087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r>
              <a:rPr lang="fr-FR" sz="1400" b="1" dirty="0">
                <a:solidFill>
                  <a:schemeClr val="bg1"/>
                </a:solidFill>
              </a:rPr>
              <a:t>Naissance multiple</a:t>
            </a:r>
          </a:p>
          <a:p>
            <a:pPr algn="ctr" eaLnBrk="0" hangingPunct="0"/>
            <a:r>
              <a:rPr lang="fr-FR" sz="1200" dirty="0">
                <a:solidFill>
                  <a:schemeClr val="bg1"/>
                </a:solidFill>
              </a:rPr>
              <a:t>Jumeaux ou plus</a:t>
            </a:r>
          </a:p>
        </p:txBody>
      </p:sp>
      <p:sp>
        <p:nvSpPr>
          <p:cNvPr id="189459" name="AutoShape 19"/>
          <p:cNvSpPr>
            <a:spLocks noChangeArrowheads="1"/>
          </p:cNvSpPr>
          <p:nvPr/>
        </p:nvSpPr>
        <p:spPr bwMode="auto">
          <a:xfrm rot="10800000" flipH="1">
            <a:off x="314325" y="1353225"/>
            <a:ext cx="1946275" cy="828000"/>
          </a:xfrm>
          <a:prstGeom prst="chevron">
            <a:avLst>
              <a:gd name="adj" fmla="val 32289"/>
            </a:avLst>
          </a:prstGeom>
          <a:solidFill>
            <a:srgbClr val="717A7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rot="10800000" lIns="0" tIns="0" rIns="0" bIns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L’objet de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la garantie</a:t>
            </a:r>
          </a:p>
        </p:txBody>
      </p:sp>
      <p:sp>
        <p:nvSpPr>
          <p:cNvPr id="21" name="Rogner et arrondir un rectangle à un seul coin 20"/>
          <p:cNvSpPr/>
          <p:nvPr/>
        </p:nvSpPr>
        <p:spPr>
          <a:xfrm flipH="1">
            <a:off x="2433638" y="1323974"/>
            <a:ext cx="6426200" cy="828000"/>
          </a:xfrm>
          <a:prstGeom prst="snipRoundRect">
            <a:avLst>
              <a:gd name="adj1" fmla="val 0"/>
              <a:gd name="adj2" fmla="val 26701"/>
            </a:avLst>
          </a:prstGeom>
          <a:solidFill>
            <a:srgbClr val="B7C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lnSpc>
                <a:spcPct val="90000"/>
              </a:lnSpc>
              <a:spcBef>
                <a:spcPct val="20000"/>
              </a:spcBef>
              <a:buClr>
                <a:srgbClr val="FCB017"/>
              </a:buClr>
              <a:buSzPct val="160000"/>
              <a:tabLst>
                <a:tab pos="447675" algn="l"/>
              </a:tabLst>
            </a:pPr>
            <a:r>
              <a:rPr lang="fr-FR" sz="1600" b="1" dirty="0" smtClean="0">
                <a:solidFill>
                  <a:schemeClr val="tx1"/>
                </a:solidFill>
              </a:rPr>
              <a:t>Indemniser </a:t>
            </a:r>
            <a:r>
              <a:rPr lang="fr-FR" sz="1600" b="1" dirty="0">
                <a:solidFill>
                  <a:schemeClr val="tx1"/>
                </a:solidFill>
              </a:rPr>
              <a:t>l’acquéreur de la </a:t>
            </a:r>
            <a:r>
              <a:rPr lang="fr-FR" sz="1600" b="1" dirty="0">
                <a:solidFill>
                  <a:schemeClr val="bg1"/>
                </a:solidFill>
              </a:rPr>
              <a:t>perte subie </a:t>
            </a:r>
            <a:r>
              <a:rPr lang="fr-FR" sz="1600" b="1" dirty="0">
                <a:solidFill>
                  <a:srgbClr val="111111"/>
                </a:solidFill>
              </a:rPr>
              <a:t>en cas de</a:t>
            </a:r>
            <a:r>
              <a:rPr lang="fr-FR" sz="1600" b="1" dirty="0">
                <a:solidFill>
                  <a:schemeClr val="bg1"/>
                </a:solidFill>
              </a:rPr>
              <a:t> revente </a:t>
            </a:r>
            <a:r>
              <a:rPr lang="fr-FR" sz="1600" b="1" dirty="0" smtClean="0">
                <a:solidFill>
                  <a:schemeClr val="bg1"/>
                </a:solidFill>
              </a:rPr>
              <a:t>non programmée</a:t>
            </a:r>
            <a:r>
              <a:rPr lang="fr-FR" sz="1600" b="1" dirty="0" smtClean="0">
                <a:solidFill>
                  <a:srgbClr val="111111"/>
                </a:solidFill>
              </a:rPr>
              <a:t> </a:t>
            </a:r>
            <a:r>
              <a:rPr lang="fr-FR" sz="1600" b="1" dirty="0">
                <a:solidFill>
                  <a:srgbClr val="111111"/>
                </a:solidFill>
              </a:rPr>
              <a:t>du </a:t>
            </a:r>
            <a:r>
              <a:rPr lang="fr-FR" sz="1600" b="1" dirty="0" smtClean="0">
                <a:solidFill>
                  <a:srgbClr val="111111"/>
                </a:solidFill>
              </a:rPr>
              <a:t>bien</a:t>
            </a:r>
            <a:endParaRPr lang="fr-FR" sz="1600" b="1" dirty="0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  <p:bldP spid="189447" grpId="0" animBg="1"/>
      <p:bldP spid="189448" grpId="0" animBg="1"/>
      <p:bldP spid="189449" grpId="0" animBg="1"/>
      <p:bldP spid="189450" grpId="0"/>
      <p:bldP spid="189451" grpId="0" animBg="1"/>
      <p:bldP spid="189452" grpId="0"/>
      <p:bldP spid="189453" grpId="0"/>
      <p:bldP spid="189454" grpId="0"/>
      <p:bldP spid="189455" grpId="0"/>
      <p:bldP spid="1894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1638301"/>
            <a:ext cx="8151812" cy="4572000"/>
          </a:xfrm>
        </p:spPr>
        <p:txBody>
          <a:bodyPr/>
          <a:lstStyle/>
          <a:p>
            <a:pPr marL="0" indent="0"/>
            <a:r>
              <a:rPr lang="fr-FR" dirty="0" smtClean="0"/>
              <a:t>1 et 2: Le </a:t>
            </a:r>
            <a:r>
              <a:rPr lang="fr-FR" dirty="0">
                <a:solidFill>
                  <a:srgbClr val="B7C001"/>
                </a:solidFill>
              </a:rPr>
              <a:t>décès </a:t>
            </a:r>
            <a:r>
              <a:rPr lang="fr-FR" dirty="0"/>
              <a:t>ou </a:t>
            </a:r>
            <a:r>
              <a:rPr lang="fr-FR" dirty="0">
                <a:solidFill>
                  <a:srgbClr val="B7C001"/>
                </a:solidFill>
              </a:rPr>
              <a:t>invalidité </a:t>
            </a:r>
            <a:r>
              <a:rPr lang="fr-FR" dirty="0"/>
              <a:t>suite à </a:t>
            </a:r>
            <a:r>
              <a:rPr lang="fr-FR" dirty="0">
                <a:solidFill>
                  <a:srgbClr val="B7C001"/>
                </a:solidFill>
              </a:rPr>
              <a:t>accident, infarctus, rupture d’anévrisme </a:t>
            </a:r>
          </a:p>
          <a:p>
            <a:pPr lvl="1"/>
            <a:endParaRPr lang="fr-FR" dirty="0" smtClean="0">
              <a:solidFill>
                <a:srgbClr val="FF9933"/>
              </a:solidFill>
            </a:endParaRPr>
          </a:p>
          <a:p>
            <a:pPr lvl="1">
              <a:buClr>
                <a:srgbClr val="717A7F"/>
              </a:buClr>
            </a:pPr>
            <a:r>
              <a:rPr lang="fr-FR" dirty="0" smtClean="0">
                <a:solidFill>
                  <a:srgbClr val="B7C001"/>
                </a:solidFill>
              </a:rPr>
              <a:t>Accident </a:t>
            </a:r>
            <a:r>
              <a:rPr lang="fr-FR" dirty="0"/>
              <a:t>: toute atteinte corporelle soudaine et inattendue, provenant d’une cause extérieure, et les manifestations pathologiques qui en sont la conséquence directe. </a:t>
            </a:r>
          </a:p>
          <a:p>
            <a:pPr lvl="3"/>
            <a:r>
              <a:rPr lang="fr-FR" dirty="0"/>
              <a:t>Ex : accident de voiture, chute, piqure d’insecte entraînant le décès, fausse route alimentaire, lésions corporelles suite à attentat, noyade… </a:t>
            </a:r>
          </a:p>
          <a:p>
            <a:pPr lvl="3">
              <a:lnSpc>
                <a:spcPct val="30000"/>
              </a:lnSpc>
            </a:pPr>
            <a:endParaRPr lang="fr-FR" dirty="0">
              <a:solidFill>
                <a:srgbClr val="FF9933"/>
              </a:solidFill>
            </a:endParaRPr>
          </a:p>
          <a:p>
            <a:pPr lvl="3">
              <a:lnSpc>
                <a:spcPct val="30000"/>
              </a:lnSpc>
            </a:pPr>
            <a:endParaRPr lang="fr-FR" dirty="0"/>
          </a:p>
          <a:p>
            <a:pPr lvl="1">
              <a:buClr>
                <a:srgbClr val="717A7F"/>
              </a:buClr>
            </a:pPr>
            <a:r>
              <a:rPr lang="fr-FR" dirty="0">
                <a:solidFill>
                  <a:srgbClr val="B7C001"/>
                </a:solidFill>
              </a:rPr>
              <a:t>Invalidité</a:t>
            </a:r>
            <a:r>
              <a:rPr lang="fr-FR" dirty="0">
                <a:solidFill>
                  <a:srgbClr val="FF9933"/>
                </a:solidFill>
              </a:rPr>
              <a:t> </a:t>
            </a:r>
            <a:r>
              <a:rPr lang="fr-FR" dirty="0">
                <a:solidFill>
                  <a:srgbClr val="B7C001"/>
                </a:solidFill>
              </a:rPr>
              <a:t>absolue</a:t>
            </a:r>
            <a:r>
              <a:rPr lang="fr-FR" dirty="0">
                <a:solidFill>
                  <a:srgbClr val="FF9933"/>
                </a:solidFill>
              </a:rPr>
              <a:t> </a:t>
            </a:r>
            <a:r>
              <a:rPr lang="fr-FR" dirty="0">
                <a:solidFill>
                  <a:srgbClr val="B7C001"/>
                </a:solidFill>
              </a:rPr>
              <a:t>définitive </a:t>
            </a:r>
            <a:r>
              <a:rPr lang="fr-FR" dirty="0"/>
              <a:t>: incapacité d’exercer une profession quelconque et/ou incapacité à gérer seul les actes de la vie (se nourrir, se laver, se déplacer…) </a:t>
            </a:r>
          </a:p>
          <a:p>
            <a:pPr lvl="2">
              <a:lnSpc>
                <a:spcPct val="60000"/>
              </a:lnSpc>
            </a:pPr>
            <a:endParaRPr lang="fr-FR" dirty="0"/>
          </a:p>
          <a:p>
            <a:pPr lvl="1">
              <a:buClr>
                <a:srgbClr val="717A7F"/>
              </a:buClr>
            </a:pPr>
            <a:r>
              <a:rPr lang="fr-FR" dirty="0">
                <a:solidFill>
                  <a:srgbClr val="B7C001"/>
                </a:solidFill>
              </a:rPr>
              <a:t>L’infarctus </a:t>
            </a:r>
            <a:r>
              <a:rPr lang="fr-FR" dirty="0"/>
              <a:t>: obstruction d’un vaisseau ou d’une artère </a:t>
            </a:r>
            <a:r>
              <a:rPr lang="fr-FR" dirty="0">
                <a:sym typeface="Wingdings" pitchFamily="2" charset="2"/>
              </a:rPr>
              <a:t>(infarctus du myocarde = crise cardiaque, infarctus cérébral)</a:t>
            </a:r>
          </a:p>
          <a:p>
            <a:pPr lvl="3">
              <a:buFont typeface="Wingdings" pitchFamily="2" charset="2"/>
              <a:buChar char="à"/>
            </a:pPr>
            <a:r>
              <a:rPr lang="fr-FR" dirty="0"/>
              <a:t>L’infarctus cérébral fait partie des </a:t>
            </a:r>
            <a:r>
              <a:rPr lang="fr-FR" dirty="0" err="1"/>
              <a:t>AVC</a:t>
            </a:r>
            <a:r>
              <a:rPr lang="fr-FR" dirty="0"/>
              <a:t> (accident vasculaire cérébral)</a:t>
            </a:r>
          </a:p>
          <a:p>
            <a:pPr lvl="2">
              <a:lnSpc>
                <a:spcPct val="50000"/>
              </a:lnSpc>
            </a:pPr>
            <a:endParaRPr lang="fr-FR" dirty="0"/>
          </a:p>
          <a:p>
            <a:pPr lvl="1">
              <a:buClr>
                <a:srgbClr val="717A7F"/>
              </a:buClr>
            </a:pPr>
            <a:r>
              <a:rPr lang="fr-FR" dirty="0">
                <a:solidFill>
                  <a:srgbClr val="B7C001"/>
                </a:solidFill>
              </a:rPr>
              <a:t>La</a:t>
            </a:r>
            <a:r>
              <a:rPr lang="fr-FR" dirty="0">
                <a:solidFill>
                  <a:srgbClr val="FF9933"/>
                </a:solidFill>
              </a:rPr>
              <a:t> </a:t>
            </a:r>
            <a:r>
              <a:rPr lang="fr-FR" dirty="0">
                <a:solidFill>
                  <a:srgbClr val="B7C001"/>
                </a:solidFill>
              </a:rPr>
              <a:t>rupture</a:t>
            </a:r>
            <a:r>
              <a:rPr lang="fr-FR" dirty="0">
                <a:solidFill>
                  <a:srgbClr val="FF9933"/>
                </a:solidFill>
              </a:rPr>
              <a:t> </a:t>
            </a:r>
            <a:r>
              <a:rPr lang="fr-FR" dirty="0">
                <a:solidFill>
                  <a:srgbClr val="B7C001"/>
                </a:solidFill>
              </a:rPr>
              <a:t>d’anévrisme </a:t>
            </a:r>
            <a:r>
              <a:rPr lang="fr-FR" dirty="0"/>
              <a:t>: dilatation limitée de la paroi d’une artère (cerveau, cœur, foie, rein…) formant une poche communicante avec le flux sanguin qui se rompt. </a:t>
            </a:r>
          </a:p>
          <a:p>
            <a:pPr lvl="3"/>
            <a:r>
              <a:rPr lang="fr-FR" dirty="0" smtClean="0">
                <a:sym typeface="Wingdings" pitchFamily="2" charset="2"/>
              </a:rPr>
              <a:t>Une </a:t>
            </a:r>
            <a:r>
              <a:rPr lang="fr-FR" dirty="0">
                <a:sym typeface="Wingdings" pitchFamily="2" charset="2"/>
              </a:rPr>
              <a:t>rupture d’anévrisme au niveau du cerveau fait partie des </a:t>
            </a:r>
            <a:r>
              <a:rPr lang="fr-FR" dirty="0" err="1">
                <a:sym typeface="Wingdings" pitchFamily="2" charset="2"/>
              </a:rPr>
              <a:t>AVC</a:t>
            </a:r>
            <a:endParaRPr lang="fr-FR" dirty="0">
              <a:sym typeface="Wingdings" pitchFamily="2" charset="2"/>
            </a:endParaRP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700088" y="493713"/>
            <a:ext cx="895826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fr-FR" sz="3500" b="1" dirty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Zen’immo : </a:t>
            </a:r>
            <a:r>
              <a:rPr lang="fr-FR" sz="3500" b="1" dirty="0" smtClean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fr-FR" sz="2800" b="1" dirty="0" smtClean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évènements générateurs </a:t>
            </a:r>
          </a:p>
          <a:p>
            <a:pPr algn="l"/>
            <a:r>
              <a:rPr lang="fr-FR" sz="2800" b="1" dirty="0" smtClean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en détail</a:t>
            </a:r>
          </a:p>
        </p:txBody>
      </p:sp>
    </p:spTree>
    <p:extLst>
      <p:ext uri="{BB962C8B-B14F-4D97-AF65-F5344CB8AC3E}">
        <p14:creationId xmlns:p14="http://schemas.microsoft.com/office/powerpoint/2010/main" val="23509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1744663"/>
            <a:ext cx="8216900" cy="4903787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fr-FR" dirty="0" smtClean="0"/>
              <a:t>3. La </a:t>
            </a:r>
            <a:r>
              <a:rPr lang="fr-FR" dirty="0">
                <a:solidFill>
                  <a:srgbClr val="B7C001"/>
                </a:solidFill>
              </a:rPr>
              <a:t>mutation </a:t>
            </a:r>
            <a:r>
              <a:rPr lang="fr-FR" dirty="0"/>
              <a:t>professionnelle</a:t>
            </a:r>
          </a:p>
          <a:p>
            <a:pPr lvl="3">
              <a:lnSpc>
                <a:spcPct val="80000"/>
              </a:lnSpc>
            </a:pPr>
            <a:r>
              <a:rPr lang="fr-FR" dirty="0"/>
              <a:t>Uniquement pour la résidence principale </a:t>
            </a:r>
          </a:p>
          <a:p>
            <a:pPr lvl="3">
              <a:lnSpc>
                <a:spcPct val="80000"/>
              </a:lnSpc>
            </a:pPr>
            <a:r>
              <a:rPr lang="fr-FR" dirty="0"/>
              <a:t>Lieu de travail situé au moins à 50 km</a:t>
            </a:r>
          </a:p>
          <a:p>
            <a:pPr lvl="3">
              <a:lnSpc>
                <a:spcPct val="80000"/>
              </a:lnSpc>
            </a:pPr>
            <a:r>
              <a:rPr lang="fr-FR" dirty="0"/>
              <a:t>Mutation doit être constatée par un avenant au contrat de travail</a:t>
            </a:r>
          </a:p>
          <a:p>
            <a:pPr lvl="3">
              <a:lnSpc>
                <a:spcPct val="80000"/>
              </a:lnSpc>
            </a:pPr>
            <a:r>
              <a:rPr lang="fr-FR" dirty="0"/>
              <a:t>Jusqu’au 65</a:t>
            </a:r>
            <a:r>
              <a:rPr lang="fr-FR" baseline="30000" dirty="0"/>
              <a:t>ème</a:t>
            </a:r>
            <a:r>
              <a:rPr lang="fr-FR" dirty="0"/>
              <a:t> anniversaire de l’assuré</a:t>
            </a:r>
          </a:p>
          <a:p>
            <a:pPr lvl="3">
              <a:lnSpc>
                <a:spcPct val="80000"/>
              </a:lnSpc>
            </a:pPr>
            <a:r>
              <a:rPr lang="fr-FR" dirty="0"/>
              <a:t>3 mois de délai de carence </a:t>
            </a:r>
          </a:p>
          <a:p>
            <a:pPr lvl="3">
              <a:lnSpc>
                <a:spcPct val="80000"/>
              </a:lnSpc>
            </a:pPr>
            <a:r>
              <a:rPr lang="fr-FR" dirty="0"/>
              <a:t>Exclusion : assuré travaillant dans la fonction publique (y compris militaires, gendarmes, magistrats, enseignants, pompiers) </a:t>
            </a:r>
          </a:p>
          <a:p>
            <a:pPr>
              <a:lnSpc>
                <a:spcPct val="30000"/>
              </a:lnSpc>
            </a:pPr>
            <a:endParaRPr lang="fr-FR" sz="2000" dirty="0"/>
          </a:p>
          <a:p>
            <a:pPr marL="0" indent="0">
              <a:lnSpc>
                <a:spcPct val="80000"/>
              </a:lnSpc>
            </a:pPr>
            <a:r>
              <a:rPr lang="fr-FR" dirty="0" smtClean="0"/>
              <a:t>4. Le </a:t>
            </a:r>
            <a:r>
              <a:rPr lang="fr-FR" dirty="0">
                <a:solidFill>
                  <a:srgbClr val="B7C001"/>
                </a:solidFill>
              </a:rPr>
              <a:t>divorce </a:t>
            </a:r>
          </a:p>
          <a:p>
            <a:pPr lvl="3">
              <a:lnSpc>
                <a:spcPct val="80000"/>
              </a:lnSpc>
            </a:pPr>
            <a:r>
              <a:rPr lang="fr-FR" dirty="0"/>
              <a:t>Entre l’acquéreur et le coacquéreur (ou le conjoint)</a:t>
            </a:r>
          </a:p>
          <a:p>
            <a:pPr lvl="1">
              <a:lnSpc>
                <a:spcPct val="50000"/>
              </a:lnSpc>
            </a:pPr>
            <a:endParaRPr lang="fr-FR" sz="2000" dirty="0"/>
          </a:p>
          <a:p>
            <a:pPr marL="0" indent="0">
              <a:lnSpc>
                <a:spcPct val="80000"/>
              </a:lnSpc>
            </a:pPr>
            <a:r>
              <a:rPr lang="fr-FR" dirty="0" smtClean="0"/>
              <a:t>5. La </a:t>
            </a:r>
            <a:r>
              <a:rPr lang="fr-FR" dirty="0"/>
              <a:t>dissolution du </a:t>
            </a:r>
            <a:r>
              <a:rPr lang="fr-FR" dirty="0">
                <a:solidFill>
                  <a:srgbClr val="B7C001"/>
                </a:solidFill>
              </a:rPr>
              <a:t>PACS </a:t>
            </a:r>
          </a:p>
          <a:p>
            <a:pPr lvl="3">
              <a:lnSpc>
                <a:spcPct val="80000"/>
              </a:lnSpc>
            </a:pPr>
            <a:r>
              <a:rPr lang="fr-FR" dirty="0"/>
              <a:t>Entre les deux coacquéreurs justifiant d’une vie commune sous le même toit, d’au moins 3 ans avant l’adhésion </a:t>
            </a:r>
          </a:p>
          <a:p>
            <a:pPr lvl="1">
              <a:lnSpc>
                <a:spcPct val="40000"/>
              </a:lnSpc>
            </a:pPr>
            <a:endParaRPr lang="fr-FR" sz="2000" dirty="0"/>
          </a:p>
          <a:p>
            <a:pPr marL="0" indent="0">
              <a:lnSpc>
                <a:spcPct val="80000"/>
              </a:lnSpc>
            </a:pPr>
            <a:r>
              <a:rPr lang="fr-FR" dirty="0" smtClean="0"/>
              <a:t>6. La </a:t>
            </a:r>
            <a:r>
              <a:rPr lang="fr-FR" dirty="0">
                <a:solidFill>
                  <a:srgbClr val="B7C001"/>
                </a:solidFill>
              </a:rPr>
              <a:t>naissance </a:t>
            </a:r>
            <a:r>
              <a:rPr lang="fr-FR" dirty="0"/>
              <a:t>multiple </a:t>
            </a:r>
          </a:p>
          <a:p>
            <a:pPr lvl="3">
              <a:lnSpc>
                <a:spcPct val="80000"/>
              </a:lnSpc>
            </a:pPr>
            <a:r>
              <a:rPr lang="fr-FR" dirty="0"/>
              <a:t>Naissance de jumeaux ou plus </a:t>
            </a:r>
          </a:p>
          <a:p>
            <a:pPr lvl="3">
              <a:lnSpc>
                <a:spcPct val="80000"/>
              </a:lnSpc>
            </a:pPr>
            <a:r>
              <a:rPr lang="fr-FR" dirty="0"/>
              <a:t>9 mois de délai de carence</a:t>
            </a:r>
          </a:p>
          <a:p>
            <a:pPr lvl="3">
              <a:lnSpc>
                <a:spcPct val="80000"/>
              </a:lnSpc>
            </a:pPr>
            <a:r>
              <a:rPr lang="fr-FR" dirty="0"/>
              <a:t>Exclusion : naissances multiples suite à une procréation médicale assistée : insémination artificielle, fécondation in vitro,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0088" y="493713"/>
            <a:ext cx="92567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fr-FR" sz="3500" b="1" dirty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Zen’immo : </a:t>
            </a:r>
            <a:r>
              <a:rPr lang="fr-FR" sz="3500" b="1" dirty="0" smtClean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fr-FR" sz="2800" b="1" dirty="0" smtClean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évènements générateurs </a:t>
            </a:r>
          </a:p>
          <a:p>
            <a:pPr algn="l"/>
            <a:r>
              <a:rPr lang="fr-FR" sz="2800" b="1" dirty="0" smtClean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en détail</a:t>
            </a:r>
            <a:endParaRPr lang="fr-FR" sz="2800" b="1" dirty="0">
              <a:solidFill>
                <a:srgbClr val="B7C00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088" y="1146175"/>
            <a:ext cx="8723312" cy="5573713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fr-FR" sz="1400" b="1" dirty="0"/>
              <a:t>La conservation ou la revente du Bien Immobilier à l’un des Assurés, à l’un de leurs descendants ou de leurs ascendants</a:t>
            </a:r>
          </a:p>
          <a:p>
            <a:pPr>
              <a:lnSpc>
                <a:spcPct val="80000"/>
              </a:lnSpc>
            </a:pPr>
            <a:endParaRPr lang="fr-FR" sz="1400" b="1" dirty="0"/>
          </a:p>
          <a:p>
            <a:pPr>
              <a:lnSpc>
                <a:spcPct val="80000"/>
              </a:lnSpc>
            </a:pPr>
            <a:r>
              <a:rPr lang="fr-FR" sz="1400" b="1" dirty="0"/>
              <a:t>Pour les décès et l’invalidité, les sinistres : 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Qui résultent d’une maladie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Dus à la conduite d’un véhicule, en état d'ivresse lorsque le taux d'alcoolémie est égal ou supérieur à celui légalement admis dans le pays où a lieu l'Accident.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Dus à l'usage de drogues, stupéfiants ou tranquillisants non prescrits médicalement ou dus à la conduite, d’un véhicule, lorsque l’Assuré est sous l’emprise de ces drogues, stupéfiants ou tranquillisants prescrits médicalement alors que la notice médicale interdit la conduite de tout type de véhicule.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Causés par le suicide conscient ou inconscient ou la tentative de suicide ou l’automutilation de l'Assuré.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Résultant d’un acte de démence, d’une dépression nerveuse ou de toute autre Affection psychopathologique.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Résultant d’une crise d’épilepsie.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Résultant de la participation de l'Assuré à des rixes, à des crimes ou délits.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La participation active de l’Assuré, comme auteur ou instigateur, à une Agression, un Attentat, un Acte de Terrorisme ou de Sabotage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Résultant de la pratique d'un sport en tant que professionnel y compris lors des entraînements.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Résultant de la participation en tant que professionnel ou en tant qu'amateur à des courses, compétitions ou à des essais de sports mécaniques terrestres ou nautiques.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Survenus lors de l’exercice de la profession de personnel aérien navigant au sein d’une entreprise de transport aérien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Résultant de l'utilisation, comme pilote, d'un appareil aérien ou de la pratique en tant que pilote ou en tant que passager de tous les sports aériens 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Survenus lorsque l'Assuré est passager d'un appareil de locomotion aérienne qui n'est pas exploité par une entreprise de transport public de voyageurs.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Provoqués par la Guerre Civile ou par la Guerre Etrangère.</a:t>
            </a:r>
          </a:p>
          <a:p>
            <a:pPr lvl="3">
              <a:lnSpc>
                <a:spcPct val="80000"/>
              </a:lnSpc>
            </a:pPr>
            <a:r>
              <a:rPr lang="fr-FR" sz="1200" b="1" dirty="0"/>
              <a:t>Dus aux effets thermiques, mécaniques, radioactifs et autres, provenant d'une modification quelconque de la structure atomique de la matière ou de l'accélération artificielle de particules atomiques ou encore dus à la radiation provenant de radio-isotopes.</a:t>
            </a: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757238" y="512763"/>
            <a:ext cx="92567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fr-FR" sz="3500" b="1" dirty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Zen’immo : </a:t>
            </a:r>
            <a:r>
              <a:rPr lang="fr-FR" sz="2800" b="1" dirty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les exclusions </a:t>
            </a:r>
          </a:p>
        </p:txBody>
      </p:sp>
    </p:spTree>
    <p:extLst>
      <p:ext uri="{BB962C8B-B14F-4D97-AF65-F5344CB8AC3E}">
        <p14:creationId xmlns:p14="http://schemas.microsoft.com/office/powerpoint/2010/main" val="28654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754063" y="501650"/>
            <a:ext cx="862171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fr-FR" sz="3500" b="1" dirty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Zen’immo : </a:t>
            </a:r>
            <a:r>
              <a:rPr lang="fr-FR" sz="2800" b="1" dirty="0">
                <a:solidFill>
                  <a:srgbClr val="B7C001"/>
                </a:solidFill>
                <a:latin typeface="Arial" pitchFamily="34" charset="0"/>
                <a:cs typeface="Arial" pitchFamily="34" charset="0"/>
              </a:rPr>
              <a:t>assurés et bénéficiaires</a:t>
            </a:r>
          </a:p>
        </p:txBody>
      </p:sp>
      <p:sp>
        <p:nvSpPr>
          <p:cNvPr id="194563" name="AutoShape 3"/>
          <p:cNvSpPr>
            <a:spLocks noChangeArrowheads="1"/>
          </p:cNvSpPr>
          <p:nvPr/>
        </p:nvSpPr>
        <p:spPr bwMode="auto">
          <a:xfrm rot="10800000" flipH="1">
            <a:off x="34925" y="1365250"/>
            <a:ext cx="1946275" cy="647700"/>
          </a:xfrm>
          <a:prstGeom prst="chevron">
            <a:avLst>
              <a:gd name="adj" fmla="val 32289"/>
            </a:avLst>
          </a:prstGeom>
          <a:solidFill>
            <a:srgbClr val="717A7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rot="10800000" lIns="0" tIns="0" rIns="0" bIns="0" anchor="ctr"/>
          <a:lstStyle/>
          <a:p>
            <a:pPr algn="ctr"/>
            <a:r>
              <a:rPr lang="fr-FR" sz="1600" b="1">
                <a:solidFill>
                  <a:schemeClr val="bg1"/>
                </a:solidFill>
              </a:rPr>
              <a:t>Les assurés</a:t>
            </a:r>
          </a:p>
        </p:txBody>
      </p:sp>
      <p:sp>
        <p:nvSpPr>
          <p:cNvPr id="194567" name="AutoShape 7"/>
          <p:cNvSpPr>
            <a:spLocks noChangeArrowheads="1"/>
          </p:cNvSpPr>
          <p:nvPr/>
        </p:nvSpPr>
        <p:spPr bwMode="auto">
          <a:xfrm rot="10800000" flipH="1">
            <a:off x="55562" y="3005138"/>
            <a:ext cx="1946275" cy="647700"/>
          </a:xfrm>
          <a:prstGeom prst="chevron">
            <a:avLst>
              <a:gd name="adj" fmla="val 32289"/>
            </a:avLst>
          </a:prstGeom>
          <a:solidFill>
            <a:srgbClr val="717A7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rot="10800000" lIns="0" tIns="0" rIns="0" bIns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Les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bénéficiaires</a:t>
            </a:r>
          </a:p>
        </p:txBody>
      </p:sp>
      <p:sp>
        <p:nvSpPr>
          <p:cNvPr id="11" name="Rogner et arrondir un rectangle à un seul coin 10"/>
          <p:cNvSpPr/>
          <p:nvPr/>
        </p:nvSpPr>
        <p:spPr>
          <a:xfrm flipH="1">
            <a:off x="1981200" y="1318299"/>
            <a:ext cx="7048500" cy="1262975"/>
          </a:xfrm>
          <a:prstGeom prst="snipRoundRect">
            <a:avLst>
              <a:gd name="adj1" fmla="val 0"/>
              <a:gd name="adj2" fmla="val 26701"/>
            </a:avLst>
          </a:prstGeom>
          <a:solidFill>
            <a:srgbClr val="B7C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b="1" dirty="0">
              <a:solidFill>
                <a:srgbClr val="111111"/>
              </a:solidFill>
            </a:endParaRP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2108200" y="1503510"/>
            <a:ext cx="724852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L’acquéreur et le coacquéreur </a:t>
            </a:r>
            <a:r>
              <a:rPr lang="fr-FR" sz="2000" b="1" dirty="0" smtClean="0">
                <a:solidFill>
                  <a:srgbClr val="111111"/>
                </a:solidFill>
              </a:rPr>
              <a:t>ou </a:t>
            </a:r>
            <a:r>
              <a:rPr lang="fr-FR" sz="2000" b="1" dirty="0">
                <a:solidFill>
                  <a:srgbClr val="111111"/>
                </a:solidFill>
              </a:rPr>
              <a:t>le(s) représentant(s) d’une </a:t>
            </a:r>
            <a:r>
              <a:rPr lang="fr-FR" sz="2000" b="1" dirty="0" smtClean="0">
                <a:solidFill>
                  <a:srgbClr val="111111"/>
                </a:solidFill>
              </a:rPr>
              <a:t>SCI :</a:t>
            </a:r>
            <a:endParaRPr lang="fr-FR" sz="2000" b="1" dirty="0">
              <a:solidFill>
                <a:srgbClr val="111111"/>
              </a:solidFill>
            </a:endParaRPr>
          </a:p>
          <a:p>
            <a:r>
              <a:rPr lang="fr-FR" sz="1600" b="1" dirty="0">
                <a:solidFill>
                  <a:srgbClr val="111111"/>
                </a:solidFill>
              </a:rPr>
              <a:t>- Jusqu’au 75ème anniversaire (sauf mutation professionnelle) </a:t>
            </a:r>
          </a:p>
          <a:p>
            <a:r>
              <a:rPr lang="fr-FR" sz="1600" b="1" dirty="0">
                <a:solidFill>
                  <a:srgbClr val="111111"/>
                </a:solidFill>
              </a:rPr>
              <a:t>- De toute nationalité résidant dans l’Union Européenne</a:t>
            </a:r>
          </a:p>
        </p:txBody>
      </p:sp>
      <p:sp>
        <p:nvSpPr>
          <p:cNvPr id="12" name="Rogner et arrondir un rectangle à un seul coin 11"/>
          <p:cNvSpPr/>
          <p:nvPr/>
        </p:nvSpPr>
        <p:spPr>
          <a:xfrm flipH="1">
            <a:off x="2001837" y="3009901"/>
            <a:ext cx="6996112" cy="3263226"/>
          </a:xfrm>
          <a:prstGeom prst="snipRoundRect">
            <a:avLst>
              <a:gd name="adj1" fmla="val 0"/>
              <a:gd name="adj2" fmla="val 8724"/>
            </a:avLst>
          </a:prstGeom>
          <a:solidFill>
            <a:srgbClr val="B7C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b="1" dirty="0">
              <a:solidFill>
                <a:srgbClr val="111111"/>
              </a:solidFill>
            </a:endParaRPr>
          </a:p>
        </p:txBody>
      </p:sp>
      <p:sp>
        <p:nvSpPr>
          <p:cNvPr id="1945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10594" y="3200399"/>
            <a:ext cx="6589712" cy="3306762"/>
          </a:xfrm>
          <a:noFill/>
          <a:ln/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+mn-lt"/>
                <a:cs typeface="+mn-cs"/>
              </a:rPr>
              <a:t>En cas de d</a:t>
            </a:r>
            <a:r>
              <a:rPr lang="fr-FR" dirty="0" smtClean="0">
                <a:solidFill>
                  <a:schemeClr val="tx1"/>
                </a:solidFill>
                <a:latin typeface="+mn-lt"/>
                <a:cs typeface="+mn-cs"/>
              </a:rPr>
              <a:t>écès :</a:t>
            </a:r>
          </a:p>
          <a:p>
            <a:pPr lvl="3">
              <a:buClr>
                <a:schemeClr val="bg1"/>
              </a:buClr>
            </a:pPr>
            <a:r>
              <a:rPr lang="fr-FR" sz="1600" dirty="0" smtClean="0">
                <a:solidFill>
                  <a:schemeClr val="tx1"/>
                </a:solidFill>
                <a:latin typeface="+mj-lt"/>
                <a:cs typeface="+mn-cs"/>
              </a:rPr>
              <a:t>Le </a:t>
            </a:r>
            <a:r>
              <a:rPr lang="fr-FR" sz="1600" dirty="0">
                <a:solidFill>
                  <a:schemeClr val="tx1"/>
                </a:solidFill>
                <a:latin typeface="+mj-lt"/>
                <a:cs typeface="+mn-cs"/>
              </a:rPr>
              <a:t>conjoint ou son partenaire du PACS </a:t>
            </a:r>
            <a:endParaRPr lang="fr-FR" sz="1600" dirty="0" smtClean="0">
              <a:solidFill>
                <a:schemeClr val="tx1"/>
              </a:solidFill>
              <a:latin typeface="+mj-lt"/>
              <a:cs typeface="+mn-cs"/>
            </a:endParaRPr>
          </a:p>
          <a:p>
            <a:pPr lvl="3">
              <a:buClr>
                <a:schemeClr val="bg1"/>
              </a:buClr>
            </a:pPr>
            <a:r>
              <a:rPr lang="fr-FR" sz="1600" b="0" dirty="0" smtClean="0">
                <a:solidFill>
                  <a:srgbClr val="111111"/>
                </a:solidFill>
                <a:latin typeface="+mj-lt"/>
                <a:cs typeface="+mn-cs"/>
              </a:rPr>
              <a:t>A </a:t>
            </a:r>
            <a:r>
              <a:rPr lang="fr-FR" sz="1600" b="0" dirty="0">
                <a:solidFill>
                  <a:srgbClr val="111111"/>
                </a:solidFill>
                <a:latin typeface="+mj-lt"/>
                <a:cs typeface="+mn-cs"/>
              </a:rPr>
              <a:t>défaut les descendants, ou à défaut aux père et mère ou, à défaut, aux </a:t>
            </a:r>
            <a:r>
              <a:rPr lang="fr-FR" sz="1600" b="0" dirty="0" smtClean="0">
                <a:solidFill>
                  <a:srgbClr val="111111"/>
                </a:solidFill>
                <a:latin typeface="+mj-lt"/>
                <a:cs typeface="+mn-cs"/>
              </a:rPr>
              <a:t>héritiers </a:t>
            </a:r>
            <a:r>
              <a:rPr lang="fr-FR" sz="1600" b="0" dirty="0">
                <a:solidFill>
                  <a:srgbClr val="111111"/>
                </a:solidFill>
                <a:latin typeface="+mj-lt"/>
                <a:cs typeface="+mn-cs"/>
              </a:rPr>
              <a:t>o</a:t>
            </a:r>
            <a:r>
              <a:rPr lang="fr-FR" sz="1600" b="0" dirty="0" smtClean="0">
                <a:solidFill>
                  <a:srgbClr val="111111"/>
                </a:solidFill>
                <a:latin typeface="+mj-lt"/>
                <a:cs typeface="+mn-cs"/>
              </a:rPr>
              <a:t>u</a:t>
            </a:r>
            <a:r>
              <a:rPr lang="fr-FR" sz="1600" b="0" dirty="0">
                <a:solidFill>
                  <a:srgbClr val="111111"/>
                </a:solidFill>
                <a:latin typeface="+mj-lt"/>
                <a:cs typeface="+mn-cs"/>
              </a:rPr>
              <a:t>, la personne préalablement désignée par l’assuré auprès de l’assureur par lettre </a:t>
            </a:r>
            <a:r>
              <a:rPr lang="fr-FR" sz="1600" b="0" dirty="0" smtClean="0">
                <a:solidFill>
                  <a:srgbClr val="111111"/>
                </a:solidFill>
                <a:latin typeface="+mj-lt"/>
                <a:cs typeface="+mn-cs"/>
              </a:rPr>
              <a:t>recommandée</a:t>
            </a:r>
          </a:p>
          <a:p>
            <a:pPr lvl="3">
              <a:buClr>
                <a:schemeClr val="bg1"/>
              </a:buClr>
            </a:pPr>
            <a:endParaRPr lang="fr-FR" dirty="0" smtClean="0">
              <a:solidFill>
                <a:srgbClr val="111111"/>
              </a:solidFill>
              <a:latin typeface="+mj-lt"/>
              <a:cs typeface="+mn-cs"/>
            </a:endParaRPr>
          </a:p>
          <a:p>
            <a:r>
              <a:rPr lang="fr-FR" dirty="0" smtClean="0">
                <a:solidFill>
                  <a:srgbClr val="111111"/>
                </a:solidFill>
                <a:latin typeface="+mj-lt"/>
                <a:cs typeface="+mn-cs"/>
              </a:rPr>
              <a:t>Pour </a:t>
            </a:r>
            <a:r>
              <a:rPr lang="fr-FR" dirty="0">
                <a:solidFill>
                  <a:srgbClr val="111111"/>
                </a:solidFill>
                <a:latin typeface="+mj-lt"/>
                <a:cs typeface="+mn-cs"/>
              </a:rPr>
              <a:t>les autres garanties : </a:t>
            </a:r>
            <a:endParaRPr lang="fr-FR" dirty="0" smtClean="0">
              <a:solidFill>
                <a:srgbClr val="111111"/>
              </a:solidFill>
              <a:latin typeface="+mj-lt"/>
              <a:cs typeface="+mn-cs"/>
            </a:endParaRPr>
          </a:p>
          <a:p>
            <a:pPr lvl="3">
              <a:buClr>
                <a:schemeClr val="bg1"/>
              </a:buClr>
            </a:pPr>
            <a:r>
              <a:rPr lang="fr-FR" sz="1600" dirty="0" smtClean="0">
                <a:solidFill>
                  <a:srgbClr val="111111"/>
                </a:solidFill>
                <a:latin typeface="+mj-lt"/>
                <a:cs typeface="+mn-cs"/>
              </a:rPr>
              <a:t>Le Bénéficiaire est l’Assuré</a:t>
            </a:r>
          </a:p>
          <a:p>
            <a:pPr marL="539750" lvl="3" indent="0">
              <a:buClr>
                <a:schemeClr val="bg1"/>
              </a:buClr>
              <a:buNone/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+mn-cs"/>
                <a:sym typeface="Wingdings" pitchFamily="2" charset="2"/>
              </a:rPr>
              <a:t></a:t>
            </a:r>
            <a:r>
              <a:rPr lang="fr-FR" sz="1600" dirty="0" smtClean="0">
                <a:solidFill>
                  <a:srgbClr val="111111"/>
                </a:solidFill>
                <a:latin typeface="+mj-lt"/>
                <a:cs typeface="+mn-cs"/>
                <a:sym typeface="Wingdings" pitchFamily="2" charset="2"/>
              </a:rPr>
              <a:t>  </a:t>
            </a:r>
            <a:r>
              <a:rPr lang="fr-FR" sz="1600" dirty="0">
                <a:solidFill>
                  <a:srgbClr val="111111"/>
                </a:solidFill>
                <a:latin typeface="+mj-lt"/>
                <a:cs typeface="+mn-cs"/>
              </a:rPr>
              <a:t>En cas de pluralité de bénéficiaires, le montant est versé </a:t>
            </a:r>
            <a:br>
              <a:rPr lang="fr-FR" sz="1600" dirty="0">
                <a:solidFill>
                  <a:srgbClr val="111111"/>
                </a:solidFill>
                <a:latin typeface="+mj-lt"/>
                <a:cs typeface="+mn-cs"/>
              </a:rPr>
            </a:br>
            <a:r>
              <a:rPr lang="fr-FR" sz="1600" dirty="0">
                <a:solidFill>
                  <a:srgbClr val="111111"/>
                </a:solidFill>
                <a:latin typeface="+mj-lt"/>
                <a:cs typeface="+mn-cs"/>
              </a:rPr>
              <a:t>par parts égales ou le cas échéant, selon les conditions</a:t>
            </a:r>
            <a:br>
              <a:rPr lang="fr-FR" sz="1600" dirty="0">
                <a:solidFill>
                  <a:srgbClr val="111111"/>
                </a:solidFill>
                <a:latin typeface="+mj-lt"/>
                <a:cs typeface="+mn-cs"/>
              </a:rPr>
            </a:br>
            <a:r>
              <a:rPr lang="fr-FR" sz="1600" dirty="0">
                <a:solidFill>
                  <a:srgbClr val="111111"/>
                </a:solidFill>
                <a:latin typeface="+mj-lt"/>
                <a:cs typeface="+mn-cs"/>
              </a:rPr>
              <a:t>spécifiées par le notaire en charge de l’exécution</a:t>
            </a:r>
          </a:p>
        </p:txBody>
      </p:sp>
    </p:spTree>
    <p:extLst>
      <p:ext uri="{BB962C8B-B14F-4D97-AF65-F5344CB8AC3E}">
        <p14:creationId xmlns:p14="http://schemas.microsoft.com/office/powerpoint/2010/main" val="13988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45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5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4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4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4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4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4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4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4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4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4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4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4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4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4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4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nimBg="1"/>
      <p:bldP spid="194567" grpId="0" animBg="1"/>
      <p:bldP spid="11" grpId="0" animBg="1"/>
      <p:bldP spid="194566" grpId="0"/>
      <p:bldP spid="12" grpId="0" animBg="1"/>
      <p:bldP spid="194570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4225" y="534988"/>
            <a:ext cx="8229600" cy="50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fr-FR" b="1" dirty="0"/>
              <a:t>Zen’immo : </a:t>
            </a:r>
            <a:r>
              <a:rPr lang="fr-FR" sz="2800" b="1" dirty="0"/>
              <a:t>2 ans de garantie</a:t>
            </a:r>
            <a:r>
              <a:rPr lang="fr-FR" sz="2800" dirty="0"/>
              <a:t> </a:t>
            </a:r>
          </a:p>
        </p:txBody>
      </p:sp>
      <p:sp>
        <p:nvSpPr>
          <p:cNvPr id="195587" name="AutoShape 3"/>
          <p:cNvSpPr>
            <a:spLocks noChangeArrowheads="1"/>
          </p:cNvSpPr>
          <p:nvPr/>
        </p:nvSpPr>
        <p:spPr bwMode="auto">
          <a:xfrm rot="10800000" flipH="1">
            <a:off x="31750" y="1441450"/>
            <a:ext cx="1946275" cy="647700"/>
          </a:xfrm>
          <a:prstGeom prst="chevron">
            <a:avLst>
              <a:gd name="adj" fmla="val 32289"/>
            </a:avLst>
          </a:prstGeom>
          <a:solidFill>
            <a:srgbClr val="717A7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rot="10800000" lIns="0" tIns="0" rIns="0" bIns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La durée de la garantie</a:t>
            </a:r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06" y="3226214"/>
            <a:ext cx="5129212" cy="3246023"/>
          </a:xfrm>
          <a:prstGeom prst="rect">
            <a:avLst/>
          </a:prstGeom>
        </p:spPr>
      </p:pic>
      <p:sp>
        <p:nvSpPr>
          <p:cNvPr id="25" name="Rogner et arrondir un rectangle à un seul coin 24"/>
          <p:cNvSpPr/>
          <p:nvPr/>
        </p:nvSpPr>
        <p:spPr>
          <a:xfrm flipH="1">
            <a:off x="2033588" y="1423074"/>
            <a:ext cx="6996112" cy="1262975"/>
          </a:xfrm>
          <a:prstGeom prst="snipRoundRect">
            <a:avLst>
              <a:gd name="adj1" fmla="val 0"/>
              <a:gd name="adj2" fmla="val 26701"/>
            </a:avLst>
          </a:prstGeom>
          <a:solidFill>
            <a:srgbClr val="B7C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111111"/>
                </a:solidFill>
              </a:rPr>
              <a:t>La </a:t>
            </a:r>
            <a:r>
              <a:rPr lang="fr-FR" sz="2000" b="1" dirty="0">
                <a:solidFill>
                  <a:schemeClr val="bg1"/>
                </a:solidFill>
              </a:rPr>
              <a:t>garantie</a:t>
            </a:r>
            <a:r>
              <a:rPr lang="fr-FR" sz="2000" b="1" dirty="0">
                <a:solidFill>
                  <a:srgbClr val="111111"/>
                </a:solidFill>
              </a:rPr>
              <a:t> est acquise pour </a:t>
            </a:r>
            <a:r>
              <a:rPr lang="fr-FR" sz="2000" b="1" dirty="0">
                <a:solidFill>
                  <a:schemeClr val="bg1"/>
                </a:solidFill>
              </a:rPr>
              <a:t>2 ans </a:t>
            </a:r>
            <a:r>
              <a:rPr lang="fr-FR" sz="2000" b="1" dirty="0">
                <a:solidFill>
                  <a:srgbClr val="111111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fr-FR" sz="1600" b="1" dirty="0">
                <a:solidFill>
                  <a:srgbClr val="111111"/>
                </a:solidFill>
              </a:rPr>
              <a:t> </a:t>
            </a:r>
            <a:r>
              <a:rPr lang="fr-FR" sz="1600" b="1" dirty="0">
                <a:solidFill>
                  <a:schemeClr val="bg1"/>
                </a:solidFill>
              </a:rPr>
              <a:t>L’évènement générateur </a:t>
            </a:r>
            <a:r>
              <a:rPr lang="fr-FR" sz="1600" b="1" dirty="0">
                <a:solidFill>
                  <a:srgbClr val="111111"/>
                </a:solidFill>
              </a:rPr>
              <a:t>doit survenir </a:t>
            </a:r>
            <a:r>
              <a:rPr lang="fr-FR" sz="1600" b="1" dirty="0">
                <a:solidFill>
                  <a:schemeClr val="bg1"/>
                </a:solidFill>
              </a:rPr>
              <a:t>au plus tard 2 ans </a:t>
            </a:r>
            <a:r>
              <a:rPr lang="fr-FR" sz="1600" b="1" dirty="0">
                <a:solidFill>
                  <a:srgbClr val="111111"/>
                </a:solidFill>
              </a:rPr>
              <a:t>après la signature de l’acte authentique</a:t>
            </a:r>
          </a:p>
          <a:p>
            <a:pPr>
              <a:buFontTx/>
              <a:buChar char="-"/>
            </a:pPr>
            <a:r>
              <a:rPr lang="fr-FR" sz="1600" b="1" dirty="0">
                <a:solidFill>
                  <a:srgbClr val="111111"/>
                </a:solidFill>
              </a:rPr>
              <a:t> </a:t>
            </a:r>
            <a:r>
              <a:rPr lang="fr-FR" sz="1600" b="1" dirty="0">
                <a:solidFill>
                  <a:schemeClr val="bg1"/>
                </a:solidFill>
              </a:rPr>
              <a:t>La revente </a:t>
            </a:r>
            <a:r>
              <a:rPr lang="fr-FR" sz="1600" b="1" dirty="0">
                <a:solidFill>
                  <a:srgbClr val="111111"/>
                </a:solidFill>
              </a:rPr>
              <a:t>doit intervenir au plus tard </a:t>
            </a:r>
            <a:r>
              <a:rPr lang="fr-FR" sz="1600" b="1" dirty="0">
                <a:solidFill>
                  <a:schemeClr val="bg1"/>
                </a:solidFill>
              </a:rPr>
              <a:t>18 mois</a:t>
            </a:r>
            <a:r>
              <a:rPr lang="fr-FR" sz="1600" b="1" dirty="0">
                <a:solidFill>
                  <a:srgbClr val="111111"/>
                </a:solidFill>
              </a:rPr>
              <a:t> après l’évènement </a:t>
            </a:r>
            <a:r>
              <a:rPr lang="fr-FR" sz="1600" b="1" dirty="0" smtClean="0">
                <a:solidFill>
                  <a:srgbClr val="111111"/>
                </a:solidFill>
              </a:rPr>
              <a:t>générateur</a:t>
            </a:r>
            <a:endParaRPr lang="fr-FR" sz="1600" b="1" dirty="0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5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1039</Words>
  <Application>Microsoft Office PowerPoint</Application>
  <PresentationFormat>Affichage à l'écran (4:3)</PresentationFormat>
  <Paragraphs>137</Paragraphs>
  <Slides>14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Garantie Revente </vt:lpstr>
      <vt:lpstr>Zen’immo : en bref… </vt:lpstr>
      <vt:lpstr>Présentation PowerPoint</vt:lpstr>
      <vt:lpstr>Zen’immo : couvrir les aléas de la vie </vt:lpstr>
      <vt:lpstr>Présentation PowerPoint</vt:lpstr>
      <vt:lpstr>Présentation PowerPoint</vt:lpstr>
      <vt:lpstr>Présentation PowerPoint</vt:lpstr>
      <vt:lpstr>Présentation PowerPoint</vt:lpstr>
      <vt:lpstr>Zen’immo : 2 ans de garantie </vt:lpstr>
      <vt:lpstr>Présentation PowerPoint</vt:lpstr>
      <vt:lpstr>Présentation PowerPoint</vt:lpstr>
      <vt:lpstr>Présentation PowerPoint</vt:lpstr>
      <vt:lpstr>Présentation PowerPoint</vt:lpstr>
      <vt:lpstr>Merci de votre attention…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Prod_14</dc:creator>
  <cp:lastModifiedBy> Alexandre</cp:lastModifiedBy>
  <cp:revision>58</cp:revision>
  <cp:lastPrinted>2013-11-04T13:26:26Z</cp:lastPrinted>
  <dcterms:created xsi:type="dcterms:W3CDTF">2013-03-18T13:12:48Z</dcterms:created>
  <dcterms:modified xsi:type="dcterms:W3CDTF">2013-11-13T13:33:03Z</dcterms:modified>
</cp:coreProperties>
</file>