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9">
          <p15:clr>
            <a:srgbClr val="A4A3A4"/>
          </p15:clr>
        </p15:guide>
        <p15:guide id="2" pos="3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E7F24"/>
    <a:srgbClr val="EB6C10"/>
    <a:srgbClr val="000024"/>
    <a:srgbClr val="E96B11"/>
    <a:srgbClr val="00003C"/>
    <a:srgbClr val="010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/>
    <p:restoredTop sz="94665"/>
  </p:normalViewPr>
  <p:slideViewPr>
    <p:cSldViewPr snapToObjects="1">
      <p:cViewPr varScale="1">
        <p:scale>
          <a:sx n="66" d="100"/>
          <a:sy n="66" d="100"/>
        </p:scale>
        <p:origin x="1624" y="184"/>
      </p:cViewPr>
      <p:guideLst>
        <p:guide orient="horz" pos="3919"/>
        <p:guide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7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bg1"/>
          </a:solidFill>
          <a:latin typeface="Gauthier Next FY Medium"/>
          <a:ea typeface="+mj-ea"/>
          <a:cs typeface="Gauthier Next FY Medium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spect="1"/>
          </p:cNvSpPr>
          <p:nvPr/>
        </p:nvSpPr>
        <p:spPr>
          <a:xfrm>
            <a:off x="160855" y="369558"/>
            <a:ext cx="14797639" cy="10322255"/>
          </a:xfrm>
          <a:prstGeom prst="rect">
            <a:avLst/>
          </a:prstGeom>
          <a:solidFill>
            <a:srgbClr val="0000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logo-cayla-transparent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17" y="481078"/>
            <a:ext cx="2556000" cy="159670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4237649" y="2681610"/>
            <a:ext cx="6672527" cy="9232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Notre équipe a le plaisir de vous accueillir du Lundi au Vendredi</a:t>
            </a:r>
          </a:p>
          <a:p>
            <a:pPr algn="ctr"/>
            <a:r>
              <a:rPr lang="fr-FR" kern="1200" baseline="0" dirty="0">
                <a:solidFill>
                  <a:schemeClr val="bg1"/>
                </a:solidFill>
                <a:latin typeface="Gauthier Next FY Bold"/>
                <a:cs typeface="Gauthier Next FY Bold"/>
              </a:rPr>
              <a:t>9h30</a:t>
            </a: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 à 12h30 </a:t>
            </a:r>
            <a:r>
              <a:rPr lang="mr-IN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–</a:t>
            </a: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 14h à 19h, et le Samedi 10h à 12h30 </a:t>
            </a:r>
            <a:r>
              <a:rPr lang="mr-IN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–</a:t>
            </a: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 14h à 19h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6177241" y="2249562"/>
            <a:ext cx="2766709" cy="67733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fr-FR" sz="2400" b="1" kern="1200" baseline="0" dirty="0">
                <a:solidFill>
                  <a:srgbClr val="EE7F24"/>
                </a:solidFill>
                <a:latin typeface="Gauthier Next FY Bold"/>
                <a:ea typeface="+mn-ea"/>
                <a:cs typeface="Gauthier Next FY Bold"/>
              </a:rPr>
              <a:t>HORAIRES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4187506" y="3617714"/>
            <a:ext cx="2766709" cy="67733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fr-FR" sz="2400" b="1" kern="1200" baseline="0" dirty="0">
                <a:solidFill>
                  <a:srgbClr val="EE7F24"/>
                </a:solidFill>
                <a:latin typeface="Gauthier Next FY Bold"/>
                <a:ea typeface="+mn-ea"/>
                <a:cs typeface="Gauthier Next FY Bold"/>
              </a:rPr>
              <a:t>TRANSACTION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1251694" y="4193778"/>
            <a:ext cx="5702521" cy="162855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De 0 à 90 000 € &gt; forfait de 8 000 € TTC</a:t>
            </a:r>
          </a:p>
          <a:p>
            <a:pPr algn="r">
              <a:lnSpc>
                <a:spcPct val="120000"/>
              </a:lnSpc>
            </a:pP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De </a:t>
            </a: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90</a:t>
            </a: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 001 € à 165 000 &gt; </a:t>
            </a: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forfait de 10 000</a:t>
            </a: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  TTC</a:t>
            </a:r>
          </a:p>
          <a:p>
            <a:pPr algn="r">
              <a:lnSpc>
                <a:spcPct val="120000"/>
              </a:lnSpc>
            </a:pPr>
            <a:r>
              <a:rPr lang="fr-FR">
                <a:solidFill>
                  <a:schemeClr val="bg1"/>
                </a:solidFill>
                <a:latin typeface="Gauthier Next FY Bold"/>
                <a:cs typeface="Gauthier Next FY Bold"/>
              </a:rPr>
              <a:t>De 165 </a:t>
            </a: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001 € à 300 000 &gt; 6% TTC</a:t>
            </a:r>
          </a:p>
          <a:p>
            <a:pPr algn="r"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De 300 001 € à &gt; 5% TTC</a:t>
            </a:r>
          </a:p>
          <a:p>
            <a:pPr algn="r"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Commission à la charge du vendeur.</a:t>
            </a:r>
          </a:p>
          <a:p>
            <a:pPr algn="r">
              <a:lnSpc>
                <a:spcPct val="120000"/>
              </a:lnSpc>
            </a:pP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Garantie financière GALIAN 480 000 €.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4187506" y="6210002"/>
            <a:ext cx="2766709" cy="67733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fr-FR" sz="2400" b="1" kern="1200" baseline="0" dirty="0">
                <a:solidFill>
                  <a:srgbClr val="EE7F24"/>
                </a:solidFill>
                <a:latin typeface="Gauthier Next FY Bold"/>
                <a:ea typeface="+mn-ea"/>
                <a:cs typeface="Gauthier Next FY Bold"/>
              </a:rPr>
              <a:t>LOCATION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1251694" y="6570042"/>
            <a:ext cx="5702521" cy="263325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Commission à la charge du locataire :</a:t>
            </a:r>
          </a:p>
          <a:p>
            <a:pPr algn="r">
              <a:lnSpc>
                <a:spcPct val="120000"/>
              </a:lnSpc>
            </a:pP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Organisation des visites, constitution du dossier</a:t>
            </a:r>
          </a:p>
          <a:p>
            <a:pPr algn="r"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et rédaction du bail : 12 € TTC / M</a:t>
            </a:r>
            <a:r>
              <a:rPr lang="fr-FR" baseline="30000" dirty="0">
                <a:solidFill>
                  <a:schemeClr val="bg1"/>
                </a:solidFill>
                <a:latin typeface="Gauthier Next FY Bold"/>
                <a:cs typeface="Gauthier Next FY Bold"/>
              </a:rPr>
              <a:t>2</a:t>
            </a: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.</a:t>
            </a:r>
          </a:p>
          <a:p>
            <a:pPr algn="r">
              <a:lnSpc>
                <a:spcPct val="120000"/>
              </a:lnSpc>
            </a:pP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Etat des lieux : 3 € TTC / M</a:t>
            </a:r>
            <a:r>
              <a:rPr lang="fr-FR" kern="1200" baseline="30000" dirty="0">
                <a:solidFill>
                  <a:schemeClr val="bg1"/>
                </a:solidFill>
                <a:latin typeface="Gauthier Next FY Bold"/>
                <a:cs typeface="Gauthier Next FY Bold"/>
              </a:rPr>
              <a:t>2</a:t>
            </a: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.</a:t>
            </a:r>
          </a:p>
          <a:p>
            <a:pPr algn="r"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Commission à la charge du bailleur :</a:t>
            </a:r>
          </a:p>
          <a:p>
            <a:pPr algn="r">
              <a:lnSpc>
                <a:spcPct val="120000"/>
              </a:lnSpc>
            </a:pP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8% TTC du loyer annuel charges comprises.</a:t>
            </a:r>
          </a:p>
          <a:p>
            <a:pPr algn="r"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Honoraires pour Parking, Box, Local Vélo :</a:t>
            </a:r>
          </a:p>
          <a:p>
            <a:pPr algn="r">
              <a:lnSpc>
                <a:spcPct val="120000"/>
              </a:lnSpc>
            </a:pP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Pour le locataire et le bailleur sont d’un mois de loyer avec un minimum de 100€ TTC</a:t>
            </a:r>
          </a:p>
          <a:p>
            <a:pPr algn="r"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Honoraires de location baux commerciaux :</a:t>
            </a:r>
          </a:p>
          <a:p>
            <a:pPr algn="r">
              <a:lnSpc>
                <a:spcPct val="120000"/>
              </a:lnSpc>
            </a:pP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30% du loyer annuel HT à la charge du preneur.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8201193" y="4373920"/>
            <a:ext cx="2766709" cy="67733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fr-FR" sz="2400" b="1" kern="1200" baseline="0" dirty="0">
                <a:solidFill>
                  <a:srgbClr val="EE7F24"/>
                </a:solidFill>
                <a:latin typeface="Gauthier Next FY Bold"/>
                <a:ea typeface="+mn-ea"/>
                <a:cs typeface="Gauthier Next FY Bold"/>
              </a:rPr>
              <a:t>GESTION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8201193" y="4841850"/>
            <a:ext cx="5702521" cy="213159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Pack Confort 7,7% TTC du loyer annuel charges comprises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Pack Sécurité (avec GLI) 9,5% TTC </a:t>
            </a: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du loyer annuel charges comprises</a:t>
            </a:r>
            <a:endParaRPr lang="fr-FR" kern="1200" dirty="0">
              <a:solidFill>
                <a:schemeClr val="bg1"/>
              </a:solidFill>
              <a:latin typeface="Gauthier Next FY Bold"/>
              <a:cs typeface="Gauthier Next FY Bold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Pack Premium (avec GLI) 9,99% TTC du loyer annuel charges comprises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fr-FR" kern="1200" dirty="0">
              <a:solidFill>
                <a:schemeClr val="bg1"/>
              </a:solidFill>
              <a:latin typeface="Gauthier Next FY Bold"/>
              <a:cs typeface="Gauthier Next FY Bold"/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Ce service est assuré sur place.</a:t>
            </a:r>
          </a:p>
          <a:p>
            <a:pPr>
              <a:lnSpc>
                <a:spcPct val="120000"/>
              </a:lnSpc>
            </a:pP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Garantie financière GALIAN 680 000 €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8201193" y="6858074"/>
            <a:ext cx="2766709" cy="67733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fr-FR" sz="2400" b="1" kern="1200" baseline="0" dirty="0">
                <a:solidFill>
                  <a:srgbClr val="EE7F24"/>
                </a:solidFill>
                <a:latin typeface="Gauthier Next FY Bold"/>
                <a:ea typeface="+mn-ea"/>
                <a:cs typeface="Gauthier Next FY Bold"/>
              </a:rPr>
              <a:t>EXPERTISE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4900F44-A9DF-7B4D-A676-7F519BCF9FF5}"/>
              </a:ext>
            </a:extLst>
          </p:cNvPr>
          <p:cNvSpPr txBox="1"/>
          <p:nvPr/>
        </p:nvSpPr>
        <p:spPr>
          <a:xfrm>
            <a:off x="8201193" y="8428699"/>
            <a:ext cx="5702521" cy="145371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Notre agence réalise</a:t>
            </a: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t</a:t>
            </a:r>
            <a:r>
              <a:rPr lang="fr-FR" kern="1200" dirty="0">
                <a:solidFill>
                  <a:schemeClr val="bg1"/>
                </a:solidFill>
                <a:latin typeface="Gauthier Next FY Bold"/>
                <a:cs typeface="Gauthier Next FY Bold"/>
              </a:rPr>
              <a:t>ous types d’expertises immobilières</a:t>
            </a: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(Appartement, maison, commerce, immeuble</a:t>
            </a:r>
            <a:r>
              <a:rPr lang="mr-IN" dirty="0">
                <a:solidFill>
                  <a:schemeClr val="bg1"/>
                </a:solidFill>
                <a:latin typeface="Gauthier Next FY Bold"/>
                <a:cs typeface="Gauthier Next FY Bold"/>
              </a:rPr>
              <a:t>…</a:t>
            </a:r>
            <a:r>
              <a:rPr lang="fr-FR" dirty="0">
                <a:solidFill>
                  <a:schemeClr val="bg1"/>
                </a:solidFill>
                <a:latin typeface="Gauthier Next FY Bold"/>
                <a:cs typeface="Gauthier Next FY Bold"/>
              </a:rPr>
              <a:t>).</a:t>
            </a:r>
            <a:endParaRPr lang="fr-FR" kern="1200" dirty="0">
              <a:solidFill>
                <a:schemeClr val="bg1"/>
              </a:solidFill>
              <a:latin typeface="Gauthier Next FY Bold"/>
              <a:cs typeface="Gauthier Next FY Bold"/>
            </a:endParaRPr>
          </a:p>
        </p:txBody>
      </p:sp>
      <p:pic>
        <p:nvPicPr>
          <p:cNvPr id="25" name="Image 24" descr="puce blanch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01" y="4121770"/>
            <a:ext cx="395998" cy="270167"/>
          </a:xfrm>
          <a:prstGeom prst="rect">
            <a:avLst/>
          </a:prstGeom>
        </p:spPr>
      </p:pic>
      <p:pic>
        <p:nvPicPr>
          <p:cNvPr id="26" name="Image 25" descr="puce blanch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79701" y="9712505"/>
            <a:ext cx="395998" cy="270167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7577700" y="4501854"/>
            <a:ext cx="0" cy="5100733"/>
          </a:xfrm>
          <a:prstGeom prst="line">
            <a:avLst/>
          </a:prstGeom>
          <a:ln w="28575" cmpd="sng">
            <a:solidFill>
              <a:srgbClr val="EE7F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80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3086</TotalTime>
  <Words>259</Words>
  <Application>Microsoft Macintosh PowerPoint</Application>
  <PresentationFormat>Personnalisé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Gauthier Next FY Bold</vt:lpstr>
      <vt:lpstr>Gauthier Next FY Medium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N</dc:creator>
  <cp:lastModifiedBy>Aurélien N</cp:lastModifiedBy>
  <cp:revision>128</cp:revision>
  <cp:lastPrinted>2019-04-28T12:16:33Z</cp:lastPrinted>
  <dcterms:created xsi:type="dcterms:W3CDTF">2018-11-14T14:43:45Z</dcterms:created>
  <dcterms:modified xsi:type="dcterms:W3CDTF">2019-05-28T09:48:20Z</dcterms:modified>
</cp:coreProperties>
</file>