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6858000" cy="9144000" type="screen4x3"/>
  <p:notesSz cx="7099300" cy="10236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05" autoAdjust="0"/>
  </p:normalViewPr>
  <p:slideViewPr>
    <p:cSldViewPr>
      <p:cViewPr varScale="1">
        <p:scale>
          <a:sx n="73" d="100"/>
          <a:sy n="73" d="100"/>
        </p:scale>
        <p:origin x="-280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810"/>
          </a:xfrm>
          <a:prstGeom prst="rect">
            <a:avLst/>
          </a:prstGeom>
        </p:spPr>
        <p:txBody>
          <a:bodyPr vert="horz" lIns="99057" tIns="49528" rIns="99057" bIns="49528"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810"/>
          </a:xfrm>
          <a:prstGeom prst="rect">
            <a:avLst/>
          </a:prstGeom>
        </p:spPr>
        <p:txBody>
          <a:bodyPr vert="horz" lIns="99057" tIns="49528" rIns="99057" bIns="49528" rtlCol="0"/>
          <a:lstStyle>
            <a:lvl1pPr algn="r">
              <a:defRPr sz="1300"/>
            </a:lvl1pPr>
          </a:lstStyle>
          <a:p>
            <a:fld id="{EEFE20B1-B615-4C57-AB29-5FA4158B6D55}" type="datetimeFigureOut">
              <a:rPr lang="fr-FR" smtClean="0"/>
              <a:pPr/>
              <a:t>16/07/2012</a:t>
            </a:fld>
            <a:endParaRPr lang="fr-FR"/>
          </a:p>
        </p:txBody>
      </p:sp>
      <p:sp>
        <p:nvSpPr>
          <p:cNvPr id="4" name="Espace réservé de l'image des diapositives 3"/>
          <p:cNvSpPr>
            <a:spLocks noGrp="1" noRot="1" noChangeAspect="1"/>
          </p:cNvSpPr>
          <p:nvPr>
            <p:ph type="sldImg" idx="2"/>
          </p:nvPr>
        </p:nvSpPr>
        <p:spPr>
          <a:xfrm>
            <a:off x="2111375" y="768350"/>
            <a:ext cx="2876550" cy="3838575"/>
          </a:xfrm>
          <a:prstGeom prst="rect">
            <a:avLst/>
          </a:prstGeom>
          <a:noFill/>
          <a:ln w="12700">
            <a:solidFill>
              <a:prstClr val="black"/>
            </a:solidFill>
          </a:ln>
        </p:spPr>
        <p:txBody>
          <a:bodyPr vert="horz" lIns="99057" tIns="49528" rIns="99057" bIns="49528" rtlCol="0" anchor="ctr"/>
          <a:lstStyle/>
          <a:p>
            <a:endParaRPr lang="fr-FR"/>
          </a:p>
        </p:txBody>
      </p:sp>
      <p:sp>
        <p:nvSpPr>
          <p:cNvPr id="5" name="Espace réservé des commentaires 4"/>
          <p:cNvSpPr>
            <a:spLocks noGrp="1"/>
          </p:cNvSpPr>
          <p:nvPr>
            <p:ph type="body" sz="quarter" idx="3"/>
          </p:nvPr>
        </p:nvSpPr>
        <p:spPr>
          <a:xfrm>
            <a:off x="709930" y="4862195"/>
            <a:ext cx="5679440" cy="4606290"/>
          </a:xfrm>
          <a:prstGeom prst="rect">
            <a:avLst/>
          </a:prstGeom>
        </p:spPr>
        <p:txBody>
          <a:bodyPr vert="horz" lIns="99057" tIns="49528" rIns="99057" bIns="49528"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2613"/>
            <a:ext cx="3076363" cy="511810"/>
          </a:xfrm>
          <a:prstGeom prst="rect">
            <a:avLst/>
          </a:prstGeom>
        </p:spPr>
        <p:txBody>
          <a:bodyPr vert="horz" lIns="99057" tIns="49528" rIns="99057" bIns="4952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2613"/>
            <a:ext cx="3076363" cy="511810"/>
          </a:xfrm>
          <a:prstGeom prst="rect">
            <a:avLst/>
          </a:prstGeom>
        </p:spPr>
        <p:txBody>
          <a:bodyPr vert="horz" lIns="99057" tIns="49528" rIns="99057" bIns="49528" rtlCol="0" anchor="b"/>
          <a:lstStyle>
            <a:lvl1pPr algn="r">
              <a:defRPr sz="1300"/>
            </a:lvl1pPr>
          </a:lstStyle>
          <a:p>
            <a:fld id="{71E5ABAC-EF3E-4B8E-BA27-2494EE3F58E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defTabSz="990570">
              <a:defRPr/>
            </a:pPr>
            <a:r>
              <a:rPr lang="fr-FR" sz="1300" dirty="0" smtClean="0"/>
              <a:t>[logiciel immobilier]</a:t>
            </a:r>
            <a:r>
              <a:rPr lang="fr-FR" dirty="0" smtClean="0"/>
              <a:t> </a:t>
            </a:r>
            <a:r>
              <a:rPr lang="fr-FR" sz="1300" dirty="0" smtClean="0"/>
              <a:t>[logiciel gestion </a:t>
            </a:r>
            <a:r>
              <a:rPr lang="fr-FR" sz="1300" dirty="0" err="1" smtClean="0"/>
              <a:t>immobiliere</a:t>
            </a:r>
            <a:r>
              <a:rPr lang="fr-FR" sz="1300" dirty="0" smtClean="0"/>
              <a:t>]</a:t>
            </a:r>
            <a:r>
              <a:rPr lang="fr-FR" dirty="0" smtClean="0"/>
              <a:t> </a:t>
            </a:r>
            <a:r>
              <a:rPr lang="fr-FR" sz="1300" dirty="0" smtClean="0"/>
              <a:t>[logiciel de gestion </a:t>
            </a:r>
            <a:r>
              <a:rPr lang="fr-FR" sz="1300" dirty="0" err="1" smtClean="0"/>
              <a:t>immobiliere</a:t>
            </a:r>
            <a:r>
              <a:rPr lang="fr-FR" sz="1300" dirty="0" smtClean="0"/>
              <a:t>]</a:t>
            </a:r>
            <a:r>
              <a:rPr lang="fr-FR" dirty="0" smtClean="0"/>
              <a:t> </a:t>
            </a:r>
            <a:r>
              <a:rPr lang="fr-FR" sz="1300" dirty="0" smtClean="0"/>
              <a:t>[logiciel transaction </a:t>
            </a:r>
            <a:r>
              <a:rPr lang="fr-FR" sz="1300" dirty="0" err="1" smtClean="0"/>
              <a:t>immobiliere</a:t>
            </a:r>
            <a:r>
              <a:rPr lang="fr-FR" sz="1300" dirty="0" smtClean="0"/>
              <a:t>]</a:t>
            </a:r>
            <a:r>
              <a:rPr lang="fr-FR" dirty="0" smtClean="0"/>
              <a:t> </a:t>
            </a:r>
            <a:r>
              <a:rPr lang="fr-FR" sz="1300" dirty="0" smtClean="0"/>
              <a:t>[logiciel </a:t>
            </a:r>
            <a:r>
              <a:rPr lang="fr-FR" sz="1300" dirty="0" err="1" smtClean="0"/>
              <a:t>immo</a:t>
            </a:r>
            <a:r>
              <a:rPr lang="fr-FR" sz="1300" dirty="0" smtClean="0"/>
              <a:t>]</a:t>
            </a:r>
            <a:r>
              <a:rPr lang="fr-FR" dirty="0" smtClean="0"/>
              <a:t> </a:t>
            </a:r>
            <a:r>
              <a:rPr lang="fr-FR" sz="1300" dirty="0" smtClean="0"/>
              <a:t>[logiciel gestion immobilier]</a:t>
            </a:r>
            <a:r>
              <a:rPr lang="fr-FR" dirty="0" smtClean="0"/>
              <a:t> </a:t>
            </a:r>
            <a:r>
              <a:rPr lang="fr-FR" sz="1300" dirty="0" smtClean="0"/>
              <a:t>[logiciel immobilier transaction]</a:t>
            </a:r>
            <a:r>
              <a:rPr lang="fr-FR" dirty="0" smtClean="0"/>
              <a:t> </a:t>
            </a:r>
            <a:r>
              <a:rPr lang="fr-FR" sz="1300" dirty="0" smtClean="0"/>
              <a:t>[logiciels immobilier]</a:t>
            </a:r>
            <a:r>
              <a:rPr lang="fr-FR" dirty="0" smtClean="0"/>
              <a:t> </a:t>
            </a:r>
            <a:r>
              <a:rPr lang="fr-FR" sz="1300" dirty="0" smtClean="0"/>
              <a:t>[logiciel agence immobilière]</a:t>
            </a:r>
            <a:r>
              <a:rPr lang="fr-FR" dirty="0" smtClean="0"/>
              <a:t> </a:t>
            </a:r>
            <a:r>
              <a:rPr lang="fr-FR" sz="1300" dirty="0" smtClean="0"/>
              <a:t>[transaction immobilier]</a:t>
            </a:r>
            <a:r>
              <a:rPr lang="fr-FR" dirty="0" smtClean="0"/>
              <a:t> </a:t>
            </a:r>
            <a:r>
              <a:rPr lang="fr-FR" sz="1300" dirty="0" smtClean="0"/>
              <a:t>[logiciel gestion </a:t>
            </a:r>
            <a:r>
              <a:rPr lang="fr-FR" sz="1300" dirty="0" err="1" smtClean="0"/>
              <a:t>immo</a:t>
            </a:r>
            <a:r>
              <a:rPr lang="fr-FR" sz="1300" dirty="0" smtClean="0"/>
              <a:t>]</a:t>
            </a:r>
            <a:r>
              <a:rPr lang="fr-FR" dirty="0" smtClean="0"/>
              <a:t> </a:t>
            </a:r>
            <a:r>
              <a:rPr lang="fr-FR" sz="1300" dirty="0" smtClean="0"/>
              <a:t>[logiciel pour agence </a:t>
            </a:r>
            <a:r>
              <a:rPr lang="fr-FR" sz="1300" dirty="0" err="1" smtClean="0"/>
              <a:t>immobiliere</a:t>
            </a:r>
            <a:r>
              <a:rPr lang="fr-FR" sz="1300" dirty="0" smtClean="0"/>
              <a:t>]</a:t>
            </a:r>
            <a:r>
              <a:rPr lang="fr-FR" dirty="0" smtClean="0"/>
              <a:t> </a:t>
            </a:r>
            <a:r>
              <a:rPr lang="fr-FR" sz="1300" dirty="0" smtClean="0"/>
              <a:t>[logiciel agent immobilier]</a:t>
            </a:r>
            <a:r>
              <a:rPr lang="fr-FR" dirty="0" smtClean="0"/>
              <a:t> </a:t>
            </a:r>
            <a:r>
              <a:rPr lang="fr-FR" sz="1300" dirty="0" smtClean="0"/>
              <a:t>[logiciel immobilier en ligne]</a:t>
            </a:r>
            <a:r>
              <a:rPr lang="fr-FR" dirty="0" smtClean="0"/>
              <a:t> </a:t>
            </a:r>
            <a:r>
              <a:rPr lang="fr-FR" sz="1300" dirty="0" smtClean="0"/>
              <a:t>[logiciel de transaction immobilier]</a:t>
            </a:r>
            <a:r>
              <a:rPr lang="fr-FR" dirty="0" smtClean="0"/>
              <a:t> </a:t>
            </a:r>
            <a:r>
              <a:rPr lang="fr-FR" sz="1300" dirty="0" smtClean="0"/>
              <a:t>[logiciel transaction immobilier]</a:t>
            </a:r>
            <a:r>
              <a:rPr lang="fr-FR" dirty="0" smtClean="0"/>
              <a:t> </a:t>
            </a:r>
            <a:r>
              <a:rPr lang="fr-FR" sz="1300" dirty="0" smtClean="0"/>
              <a:t>[logiciel gestion </a:t>
            </a:r>
            <a:r>
              <a:rPr lang="fr-FR" sz="1300" dirty="0" err="1" smtClean="0"/>
              <a:t>immobiliere</a:t>
            </a:r>
            <a:r>
              <a:rPr lang="fr-FR" sz="1300" dirty="0" smtClean="0"/>
              <a:t> professionnel]</a:t>
            </a:r>
            <a:r>
              <a:rPr lang="fr-FR" dirty="0" smtClean="0"/>
              <a:t> </a:t>
            </a:r>
            <a:r>
              <a:rPr lang="fr-FR" sz="1300" dirty="0" smtClean="0"/>
              <a:t>[immobilier logiciel]</a:t>
            </a:r>
            <a:r>
              <a:rPr lang="fr-FR" dirty="0" smtClean="0"/>
              <a:t> </a:t>
            </a:r>
            <a:r>
              <a:rPr lang="fr-FR" sz="1300" dirty="0" smtClean="0"/>
              <a:t>[logiciel promoteur immobilier]</a:t>
            </a:r>
            <a:r>
              <a:rPr lang="fr-FR" dirty="0" smtClean="0"/>
              <a:t> </a:t>
            </a:r>
            <a:r>
              <a:rPr lang="fr-FR" sz="1300" dirty="0" smtClean="0"/>
              <a:t>[gestion </a:t>
            </a:r>
            <a:r>
              <a:rPr lang="fr-FR" sz="1300" dirty="0" err="1" smtClean="0"/>
              <a:t>immobiliere</a:t>
            </a:r>
            <a:r>
              <a:rPr lang="fr-FR" sz="1300" dirty="0" smtClean="0"/>
              <a:t> logiciel]</a:t>
            </a:r>
            <a:r>
              <a:rPr lang="fr-FR" dirty="0" smtClean="0"/>
              <a:t> </a:t>
            </a:r>
            <a:r>
              <a:rPr lang="fr-FR" sz="1300" dirty="0" smtClean="0"/>
              <a:t>[logiciel immobilier d entreprise]</a:t>
            </a:r>
            <a:r>
              <a:rPr lang="fr-FR" dirty="0" smtClean="0"/>
              <a:t> </a:t>
            </a:r>
            <a:r>
              <a:rPr lang="fr-FR" sz="1300" dirty="0" smtClean="0"/>
              <a:t>[logiciel immobilier web]</a:t>
            </a:r>
            <a:r>
              <a:rPr lang="fr-FR" dirty="0" smtClean="0"/>
              <a:t> </a:t>
            </a:r>
            <a:r>
              <a:rPr lang="fr-FR" sz="1300" dirty="0" smtClean="0"/>
              <a:t>[logiciel agence </a:t>
            </a:r>
            <a:r>
              <a:rPr lang="fr-FR" sz="1300" dirty="0" err="1" smtClean="0"/>
              <a:t>immo</a:t>
            </a:r>
            <a:r>
              <a:rPr lang="fr-FR" sz="1300" dirty="0" smtClean="0"/>
              <a:t>]</a:t>
            </a:r>
            <a:r>
              <a:rPr lang="fr-FR" dirty="0" smtClean="0"/>
              <a:t> </a:t>
            </a:r>
            <a:r>
              <a:rPr lang="fr-FR" sz="1300" dirty="0" smtClean="0"/>
              <a:t>[logiciel de gestion immobilier]</a:t>
            </a:r>
            <a:r>
              <a:rPr lang="fr-FR" dirty="0" smtClean="0"/>
              <a:t> </a:t>
            </a:r>
            <a:r>
              <a:rPr lang="fr-FR" sz="1300" dirty="0" smtClean="0"/>
              <a:t>[logiciel gestion agence </a:t>
            </a:r>
            <a:r>
              <a:rPr lang="fr-FR" sz="1300" dirty="0" err="1" smtClean="0"/>
              <a:t>immobiliere</a:t>
            </a:r>
            <a:r>
              <a:rPr lang="fr-FR" sz="1300" dirty="0" smtClean="0"/>
              <a:t>]</a:t>
            </a:r>
            <a:r>
              <a:rPr lang="fr-FR" dirty="0" smtClean="0"/>
              <a:t> </a:t>
            </a:r>
            <a:r>
              <a:rPr lang="fr-FR" sz="1300" dirty="0" smtClean="0"/>
              <a:t>[logiciel immobilier de transaction]</a:t>
            </a:r>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71E5ABAC-EF3E-4B8E-BA27-2494EE3F58E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2840568"/>
            <a:ext cx="5829300" cy="1960033"/>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66185"/>
            <a:ext cx="1543050" cy="7802033"/>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342900" y="366185"/>
            <a:ext cx="4514850" cy="780203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5875867"/>
            <a:ext cx="5829300" cy="1816100"/>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64067"/>
            <a:ext cx="2256235" cy="154940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400800"/>
            <a:ext cx="4114800" cy="755651"/>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16/07/2012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16/07/2012</a:t>
            </a:fld>
            <a:endParaRPr lang="fr-BE"/>
          </a:p>
        </p:txBody>
      </p:sp>
      <p:sp>
        <p:nvSpPr>
          <p:cNvPr id="5" name="Espace réservé du pied de page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youtube.com/watch?v=oPSBkZnqY6U"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cta.PNG"/>
          <p:cNvPicPr>
            <a:picLocks noChangeAspect="1"/>
          </p:cNvPicPr>
          <p:nvPr/>
        </p:nvPicPr>
        <p:blipFill>
          <a:blip r:embed="rId3" cstate="print"/>
          <a:stretch>
            <a:fillRect/>
          </a:stretch>
        </p:blipFill>
        <p:spPr>
          <a:xfrm>
            <a:off x="5543396" y="8705799"/>
            <a:ext cx="1314604" cy="438201"/>
          </a:xfrm>
          <a:prstGeom prst="rect">
            <a:avLst/>
          </a:prstGeom>
        </p:spPr>
      </p:pic>
      <p:pic>
        <p:nvPicPr>
          <p:cNvPr id="17" name="Image 16" descr="cta.PNG"/>
          <p:cNvPicPr>
            <a:picLocks noChangeAspect="1"/>
          </p:cNvPicPr>
          <p:nvPr/>
        </p:nvPicPr>
        <p:blipFill>
          <a:blip r:embed="rId3" cstate="print"/>
          <a:stretch>
            <a:fillRect/>
          </a:stretch>
        </p:blipFill>
        <p:spPr>
          <a:xfrm>
            <a:off x="5143512" y="2419287"/>
            <a:ext cx="1314604" cy="438201"/>
          </a:xfrm>
          <a:prstGeom prst="rect">
            <a:avLst/>
          </a:prstGeom>
        </p:spPr>
      </p:pic>
      <p:pic>
        <p:nvPicPr>
          <p:cNvPr id="5" name="Picture 3"/>
          <p:cNvPicPr>
            <a:picLocks noChangeAspect="1" noChangeArrowheads="1"/>
          </p:cNvPicPr>
          <p:nvPr/>
        </p:nvPicPr>
        <p:blipFill>
          <a:blip r:embed="rId4" cstate="print"/>
          <a:srcRect b="73810"/>
          <a:stretch>
            <a:fillRect/>
          </a:stretch>
        </p:blipFill>
        <p:spPr bwMode="auto">
          <a:xfrm>
            <a:off x="342900" y="-32"/>
            <a:ext cx="6172200" cy="1785950"/>
          </a:xfrm>
          <a:prstGeom prst="rect">
            <a:avLst/>
          </a:prstGeom>
          <a:solidFill>
            <a:schemeClr val="accent3">
              <a:lumMod val="75000"/>
            </a:schemeClr>
          </a:solidFill>
          <a:ln w="9525">
            <a:noFill/>
            <a:miter lim="800000"/>
            <a:headEnd/>
            <a:tailEnd/>
          </a:ln>
        </p:spPr>
      </p:pic>
      <p:sp>
        <p:nvSpPr>
          <p:cNvPr id="6" name="Rectangle 5"/>
          <p:cNvSpPr/>
          <p:nvPr/>
        </p:nvSpPr>
        <p:spPr bwMode="auto">
          <a:xfrm>
            <a:off x="442452" y="1740364"/>
            <a:ext cx="6072648" cy="104568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dirty="0" smtClean="0">
                <a:latin typeface="Arial" pitchFamily="34" charset="0"/>
                <a:cs typeface="Arial" pitchFamily="34" charset="0"/>
              </a:rPr>
              <a:t>Un seul outil pour gérer simplement tous les besoins de votre agence immobilière, de la recherche de mandats jusqu’à la gestion des transactions. Périclès.net se veut le manager de votre portefeuille client. </a:t>
            </a:r>
          </a:p>
          <a:p>
            <a:r>
              <a:rPr lang="fr-FR" sz="1100" b="1" dirty="0" smtClean="0">
                <a:latin typeface="Arial" pitchFamily="34" charset="0"/>
                <a:cs typeface="Arial" pitchFamily="34" charset="0"/>
              </a:rPr>
              <a:t>Périclès.net</a:t>
            </a:r>
            <a:r>
              <a:rPr lang="fr-FR" sz="1100" dirty="0" smtClean="0">
                <a:latin typeface="Arial" pitchFamily="34" charset="0"/>
                <a:cs typeface="Arial" pitchFamily="34" charset="0"/>
              </a:rPr>
              <a:t> est LE logiciel de transaction immobilier de référence : Chaque jours plus de 25 000 clients utilisent Périclès.net.</a:t>
            </a:r>
          </a:p>
        </p:txBody>
      </p:sp>
      <p:sp>
        <p:nvSpPr>
          <p:cNvPr id="7" name="Rectangle 6"/>
          <p:cNvSpPr/>
          <p:nvPr/>
        </p:nvSpPr>
        <p:spPr bwMode="auto">
          <a:xfrm>
            <a:off x="442452" y="2786050"/>
            <a:ext cx="6072648" cy="6264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 typeface="Arial" pitchFamily="34" charset="0"/>
              <a:buChar char="•"/>
              <a:tabLst/>
            </a:pPr>
            <a:r>
              <a:rPr lang="fr-FR" sz="1400" b="1" dirty="0" smtClean="0">
                <a:solidFill>
                  <a:srgbClr val="CCCC00"/>
                </a:solidFill>
                <a:latin typeface="Arial" charset="0"/>
                <a:cs typeface="Arial" charset="0"/>
              </a:rPr>
              <a:t> Comment « piloter » votre agence immobilière ?</a:t>
            </a: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lvl="1" fontAlgn="base">
              <a:spcBef>
                <a:spcPct val="0"/>
              </a:spcBef>
              <a:spcAft>
                <a:spcPct val="0"/>
              </a:spcAft>
              <a:buFont typeface="Arial" pitchFamily="34" charset="0"/>
              <a:buChar char="•"/>
            </a:pPr>
            <a:r>
              <a:rPr lang="fr-FR" sz="1100" b="1" dirty="0" smtClean="0">
                <a:solidFill>
                  <a:srgbClr val="CCCC00"/>
                </a:solidFill>
                <a:latin typeface="Arial" charset="0"/>
                <a:cs typeface="Arial" charset="0"/>
              </a:rPr>
              <a:t> Gagnez du temps : </a:t>
            </a:r>
            <a:r>
              <a:rPr lang="fr-FR" sz="1100" dirty="0" smtClean="0">
                <a:latin typeface="Arial" charset="0"/>
                <a:cs typeface="Arial" charset="0"/>
              </a:rPr>
              <a:t>Gérer vos locations et vos ventes de l’estimation jusqu’à la signature de l’acte définitif avec un seul outil. </a:t>
            </a:r>
          </a:p>
          <a:p>
            <a:pPr lvl="1" fontAlgn="base">
              <a:spcBef>
                <a:spcPct val="0"/>
              </a:spcBef>
              <a:spcAft>
                <a:spcPct val="0"/>
              </a:spcAft>
            </a:pPr>
            <a:endParaRPr lang="fr-FR" sz="1100" dirty="0" smtClean="0">
              <a:solidFill>
                <a:srgbClr val="CCCC00"/>
              </a:solidFill>
              <a:latin typeface="Arial" charset="0"/>
              <a:cs typeface="Arial" charset="0"/>
            </a:endParaRPr>
          </a:p>
          <a:p>
            <a:pPr lvl="1" fontAlgn="base">
              <a:spcBef>
                <a:spcPct val="0"/>
              </a:spcBef>
              <a:spcAft>
                <a:spcPct val="0"/>
              </a:spcAft>
              <a:buFont typeface="Arial" pitchFamily="34" charset="0"/>
              <a:buChar char="•"/>
            </a:pPr>
            <a:r>
              <a:rPr lang="fr-FR" sz="1100" b="1" dirty="0" smtClean="0">
                <a:solidFill>
                  <a:srgbClr val="CCCC00"/>
                </a:solidFill>
                <a:latin typeface="Arial" charset="0"/>
                <a:cs typeface="Arial" charset="0"/>
              </a:rPr>
              <a:t> Facilitez le suivi de votre activité au quotidien : </a:t>
            </a:r>
            <a:r>
              <a:rPr lang="fr-FR" sz="1100" dirty="0" smtClean="0">
                <a:latin typeface="Arial" charset="0"/>
                <a:cs typeface="Arial" charset="0"/>
              </a:rPr>
              <a:t>Grâce aux outils à votre disposition (agenda, messages automatiques, gestions des photos, gestion de la pose prospect, calculatrice de prêt, applications accessibles en mobilité (iPhone), ...). </a:t>
            </a:r>
          </a:p>
          <a:p>
            <a:pPr lvl="1" fontAlgn="base">
              <a:spcBef>
                <a:spcPct val="0"/>
              </a:spcBef>
              <a:spcAft>
                <a:spcPct val="0"/>
              </a:spcAft>
            </a:pPr>
            <a:endParaRPr lang="fr-FR" sz="1100" dirty="0" smtClean="0">
              <a:solidFill>
                <a:srgbClr val="CCCC00"/>
              </a:solidFill>
              <a:latin typeface="Arial" charset="0"/>
              <a:cs typeface="Arial" charset="0"/>
            </a:endParaRPr>
          </a:p>
          <a:p>
            <a:pPr lvl="1" fontAlgn="base">
              <a:spcBef>
                <a:spcPct val="0"/>
              </a:spcBef>
              <a:spcAft>
                <a:spcPct val="0"/>
              </a:spcAft>
              <a:buFont typeface="Arial" pitchFamily="34" charset="0"/>
              <a:buChar char="•"/>
            </a:pPr>
            <a:r>
              <a:rPr lang="fr-FR" sz="1100" b="1" dirty="0" smtClean="0">
                <a:solidFill>
                  <a:srgbClr val="CCCC00"/>
                </a:solidFill>
                <a:latin typeface="Arial" charset="0"/>
                <a:cs typeface="Arial" charset="0"/>
              </a:rPr>
              <a:t> Partagez vos informations : </a:t>
            </a:r>
            <a:r>
              <a:rPr lang="fr-FR" sz="1100" dirty="0" smtClean="0">
                <a:latin typeface="Arial" charset="0"/>
                <a:cs typeface="Arial" charset="0"/>
              </a:rPr>
              <a:t>Suivi de l’activité de vos biens en temps réel avec vos négociateurs, entre agences ou inter-cabinet (possibilité d’avoir différents types de profiles sécurisés).</a:t>
            </a:r>
          </a:p>
          <a:p>
            <a:pPr lvl="1" fontAlgn="base">
              <a:spcBef>
                <a:spcPct val="0"/>
              </a:spcBef>
              <a:spcAft>
                <a:spcPct val="0"/>
              </a:spcAft>
            </a:pPr>
            <a:endParaRPr lang="fr-FR" sz="1100" dirty="0" smtClean="0">
              <a:solidFill>
                <a:srgbClr val="CCCC00"/>
              </a:solidFill>
              <a:latin typeface="Arial" charset="0"/>
              <a:cs typeface="Arial" charset="0"/>
            </a:endParaRPr>
          </a:p>
          <a:p>
            <a:pPr lvl="1" fontAlgn="base">
              <a:spcBef>
                <a:spcPct val="0"/>
              </a:spcBef>
              <a:spcAft>
                <a:spcPct val="0"/>
              </a:spcAft>
              <a:buFont typeface="Arial" pitchFamily="34" charset="0"/>
              <a:buChar char="•"/>
            </a:pPr>
            <a:r>
              <a:rPr lang="fr-FR" sz="1100" b="1" dirty="0" smtClean="0">
                <a:solidFill>
                  <a:srgbClr val="CCCC00"/>
                </a:solidFill>
                <a:latin typeface="Arial" charset="0"/>
                <a:cs typeface="Arial" charset="0"/>
              </a:rPr>
              <a:t> Démarquez vous de vos concurrents et gagnez en crédibilité ! </a:t>
            </a:r>
            <a:r>
              <a:rPr lang="fr-FR" sz="1100" dirty="0" smtClean="0">
                <a:latin typeface="Arial" charset="0"/>
                <a:cs typeface="Arial" charset="0"/>
              </a:rPr>
              <a:t>Suivez les tendances de l’immobilier et conseillez vos clients sur les prix du marché. </a:t>
            </a: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marL="0" marR="0" indent="0" defTabSz="914400" rtl="0" eaLnBrk="1" fontAlgn="base" latinLnBrk="0" hangingPunct="1">
              <a:lnSpc>
                <a:spcPct val="100000"/>
              </a:lnSpc>
              <a:spcBef>
                <a:spcPct val="0"/>
              </a:spcBef>
              <a:spcAft>
                <a:spcPct val="0"/>
              </a:spcAft>
              <a:buClrTx/>
              <a:buSzTx/>
              <a:tabLst/>
            </a:pPr>
            <a:endParaRPr lang="fr-FR" sz="1100" dirty="0" smtClean="0">
              <a:solidFill>
                <a:srgbClr val="CCCC00"/>
              </a:solidFill>
              <a:latin typeface="Arial" charset="0"/>
              <a:cs typeface="Arial" charset="0"/>
            </a:endParaRPr>
          </a:p>
          <a:p>
            <a:pPr algn="ctr" fontAlgn="base">
              <a:spcBef>
                <a:spcPct val="0"/>
              </a:spcBef>
              <a:spcAft>
                <a:spcPct val="0"/>
              </a:spcAft>
            </a:pPr>
            <a:r>
              <a:rPr lang="fr-FR" sz="1100" dirty="0" smtClean="0">
                <a:latin typeface="Arial" charset="0"/>
                <a:cs typeface="Arial" charset="0"/>
                <a:hlinkClick r:id="rId5"/>
              </a:rPr>
              <a:t>http://www.youtube.com/watch?v=oPSBkZnqY6U</a:t>
            </a:r>
            <a:endParaRPr lang="fr-FR" sz="1100" dirty="0" smtClean="0">
              <a:latin typeface="Arial" charset="0"/>
              <a:cs typeface="Arial" charset="0"/>
            </a:endParaRPr>
          </a:p>
          <a:p>
            <a:pPr fontAlgn="base">
              <a:spcBef>
                <a:spcPct val="0"/>
              </a:spcBef>
              <a:spcAft>
                <a:spcPct val="0"/>
              </a:spcAft>
            </a:pPr>
            <a:endParaRPr lang="fr-FR" sz="1100" dirty="0" smtClean="0">
              <a:latin typeface="Arial" charset="0"/>
              <a:cs typeface="Arial" charset="0"/>
            </a:endParaRPr>
          </a:p>
          <a:p>
            <a:pPr lvl="1" fontAlgn="base">
              <a:spcBef>
                <a:spcPct val="0"/>
              </a:spcBef>
              <a:spcAft>
                <a:spcPct val="0"/>
              </a:spcAft>
              <a:buFont typeface="Arial" pitchFamily="34" charset="0"/>
              <a:buChar char="•"/>
            </a:pPr>
            <a:r>
              <a:rPr lang="fr-FR" sz="1100" b="1" dirty="0" smtClean="0">
                <a:solidFill>
                  <a:srgbClr val="CCCC00"/>
                </a:solidFill>
                <a:latin typeface="Arial" charset="0"/>
                <a:cs typeface="Arial" charset="0"/>
              </a:rPr>
              <a:t> Conseiller et conquérir de futurs clients vendeurs : </a:t>
            </a:r>
            <a:r>
              <a:rPr lang="fr-FR" sz="1100" b="1" dirty="0" smtClean="0">
                <a:latin typeface="Arial" pitchFamily="34" charset="0"/>
                <a:cs typeface="Arial" pitchFamily="34" charset="0"/>
              </a:rPr>
              <a:t>Visualisez le marché en temps réel </a:t>
            </a:r>
            <a:r>
              <a:rPr lang="fr-FR" sz="1100" dirty="0" smtClean="0">
                <a:latin typeface="Arial" pitchFamily="34" charset="0"/>
                <a:cs typeface="Arial" pitchFamily="34" charset="0"/>
              </a:rPr>
              <a:t>en accédant à une base de données qui répertorie les prix de l'immobilier dans toute la France à l'échelle de votre choix, du quartier au département pour </a:t>
            </a:r>
            <a:r>
              <a:rPr lang="fr-FR" sz="1100" b="1" dirty="0" smtClean="0">
                <a:latin typeface="Arial" pitchFamily="34" charset="0"/>
                <a:cs typeface="Arial" pitchFamily="34" charset="0"/>
              </a:rPr>
              <a:t>faire valoir le savoir-faire de votre agence</a:t>
            </a:r>
            <a:r>
              <a:rPr lang="fr-FR" sz="1100" dirty="0" smtClean="0">
                <a:latin typeface="Arial" pitchFamily="34" charset="0"/>
                <a:cs typeface="Arial" pitchFamily="34" charset="0"/>
              </a:rPr>
              <a:t>.</a:t>
            </a:r>
          </a:p>
          <a:p>
            <a:pPr lvl="1" fontAlgn="base">
              <a:spcBef>
                <a:spcPct val="0"/>
              </a:spcBef>
              <a:spcAft>
                <a:spcPct val="0"/>
              </a:spcAft>
            </a:pPr>
            <a:endParaRPr lang="fr-FR" sz="1100" dirty="0" smtClean="0">
              <a:latin typeface="Arial" pitchFamily="34" charset="0"/>
              <a:cs typeface="Arial" pitchFamily="34" charset="0"/>
            </a:endParaRPr>
          </a:p>
          <a:p>
            <a:pPr lvl="1" fontAlgn="base">
              <a:spcBef>
                <a:spcPct val="0"/>
              </a:spcBef>
              <a:spcAft>
                <a:spcPct val="0"/>
              </a:spcAft>
            </a:pPr>
            <a:endParaRPr lang="fr-FR" sz="1100" dirty="0" smtClean="0">
              <a:latin typeface="Arial" pitchFamily="34" charset="0"/>
              <a:cs typeface="Arial" pitchFamily="34" charset="0"/>
            </a:endParaRPr>
          </a:p>
          <a:p>
            <a:pPr lvl="1" fontAlgn="base">
              <a:spcBef>
                <a:spcPct val="0"/>
              </a:spcBef>
              <a:spcAft>
                <a:spcPct val="0"/>
              </a:spcAft>
              <a:buFont typeface="Arial" pitchFamily="34" charset="0"/>
              <a:buChar char="•"/>
            </a:pPr>
            <a:r>
              <a:rPr lang="fr-FR" sz="1100" b="1" dirty="0" smtClean="0">
                <a:solidFill>
                  <a:srgbClr val="CCCC00"/>
                </a:solidFill>
                <a:latin typeface="Arial" pitchFamily="34" charset="0"/>
                <a:cs typeface="Arial" pitchFamily="34" charset="0"/>
              </a:rPr>
              <a:t> Services inclus : </a:t>
            </a:r>
          </a:p>
          <a:p>
            <a:pPr fontAlgn="base">
              <a:spcBef>
                <a:spcPct val="0"/>
              </a:spcBef>
              <a:spcAft>
                <a:spcPct val="0"/>
              </a:spcAf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fontAlgn="base">
              <a:spcBef>
                <a:spcPct val="0"/>
              </a:spcBef>
              <a:spcAft>
                <a:spcPct val="0"/>
              </a:spcAft>
            </a:pPr>
            <a:endParaRPr kumimoji="0" lang="fr-FR" sz="1800" b="0" i="0" u="none" strike="noStrike" cap="none" normalizeH="0" baseline="0" dirty="0" smtClean="0">
              <a:ln>
                <a:noFill/>
              </a:ln>
              <a:solidFill>
                <a:schemeClr val="tx1"/>
              </a:solidFill>
              <a:effectLst/>
              <a:latin typeface="Arial" charset="0"/>
              <a:cs typeface="Arial" charset="0"/>
            </a:endParaRPr>
          </a:p>
        </p:txBody>
      </p:sp>
      <p:sp>
        <p:nvSpPr>
          <p:cNvPr id="8" name="ZoneTexte 7"/>
          <p:cNvSpPr txBox="1"/>
          <p:nvPr/>
        </p:nvSpPr>
        <p:spPr>
          <a:xfrm>
            <a:off x="2285992" y="8242727"/>
            <a:ext cx="4286280" cy="615553"/>
          </a:xfrm>
          <a:prstGeom prst="rect">
            <a:avLst/>
          </a:prstGeom>
          <a:noFill/>
        </p:spPr>
        <p:txBody>
          <a:bodyPr wrap="square" rtlCol="0">
            <a:spAutoFit/>
          </a:bodyPr>
          <a:lstStyle/>
          <a:p>
            <a:pPr fontAlgn="base">
              <a:spcBef>
                <a:spcPct val="0"/>
              </a:spcBef>
              <a:spcAft>
                <a:spcPct val="0"/>
              </a:spcAft>
              <a:buFont typeface="Arial" pitchFamily="34" charset="0"/>
              <a:buChar char="•"/>
            </a:pPr>
            <a:r>
              <a:rPr lang="fr-FR" sz="1100" dirty="0" smtClean="0">
                <a:latin typeface="Arial" charset="0"/>
                <a:cs typeface="Arial" charset="0"/>
              </a:rPr>
              <a:t> Les Ateliers Périclès – formation gratuite itinérante </a:t>
            </a:r>
            <a:endParaRPr lang="fr-FR" sz="1100" dirty="0" smtClean="0">
              <a:latin typeface="Arial" charset="0"/>
              <a:cs typeface="Arial" charset="0"/>
            </a:endParaRPr>
          </a:p>
          <a:p>
            <a:pPr fontAlgn="base">
              <a:spcBef>
                <a:spcPct val="0"/>
              </a:spcBef>
              <a:spcAft>
                <a:spcPct val="0"/>
              </a:spcAft>
              <a:buFont typeface="Arial" pitchFamily="34" charset="0"/>
              <a:buChar char="•"/>
            </a:pPr>
            <a:r>
              <a:rPr lang="fr-FR" sz="1100" dirty="0" smtClean="0">
                <a:latin typeface="Arial" charset="0"/>
                <a:cs typeface="Arial" charset="0"/>
              </a:rPr>
              <a:t> Application iPhone gratuite sur L’Apple Store</a:t>
            </a:r>
          </a:p>
          <a:p>
            <a:pPr fontAlgn="base">
              <a:spcBef>
                <a:spcPct val="0"/>
              </a:spcBef>
              <a:spcAft>
                <a:spcPct val="0"/>
              </a:spcAft>
              <a:buFont typeface="Arial" pitchFamily="34" charset="0"/>
              <a:buChar char="•"/>
            </a:pPr>
            <a:r>
              <a:rPr lang="fr-FR" sz="1100" dirty="0" smtClean="0">
                <a:latin typeface="Arial" charset="0"/>
                <a:cs typeface="Arial" charset="0"/>
              </a:rPr>
              <a:t> </a:t>
            </a:r>
            <a:r>
              <a:rPr lang="fr-FR" sz="1100" dirty="0" smtClean="0">
                <a:latin typeface="Arial" charset="0"/>
                <a:cs typeface="Arial" charset="0"/>
              </a:rPr>
              <a:t>Installation gratuite </a:t>
            </a:r>
            <a:endParaRPr lang="fr-FR" sz="1100" dirty="0" smtClean="0">
              <a:latin typeface="Arial" charset="0"/>
              <a:cs typeface="Arial" charset="0"/>
            </a:endParaRPr>
          </a:p>
        </p:txBody>
      </p:sp>
      <p:pic>
        <p:nvPicPr>
          <p:cNvPr id="11" name="Image 10" descr="tablette poliris.PNG"/>
          <p:cNvPicPr>
            <a:picLocks noChangeAspect="1"/>
          </p:cNvPicPr>
          <p:nvPr/>
        </p:nvPicPr>
        <p:blipFill>
          <a:blip r:embed="rId6" cstate="print"/>
          <a:stretch>
            <a:fillRect/>
          </a:stretch>
        </p:blipFill>
        <p:spPr>
          <a:xfrm>
            <a:off x="2714620" y="5572132"/>
            <a:ext cx="1500198" cy="913464"/>
          </a:xfrm>
          <a:prstGeom prst="rect">
            <a:avLst/>
          </a:prstGeom>
        </p:spPr>
      </p:pic>
      <p:sp>
        <p:nvSpPr>
          <p:cNvPr id="9" name="ZoneTexte 8"/>
          <p:cNvSpPr txBox="1"/>
          <p:nvPr/>
        </p:nvSpPr>
        <p:spPr>
          <a:xfrm>
            <a:off x="1000108" y="8215338"/>
            <a:ext cx="1143008" cy="646331"/>
          </a:xfrm>
          <a:prstGeom prst="rect">
            <a:avLst/>
          </a:prstGeom>
          <a:noFill/>
          <a:ln>
            <a:solidFill>
              <a:srgbClr val="FF0000"/>
            </a:solidFill>
          </a:ln>
        </p:spPr>
        <p:txBody>
          <a:bodyPr wrap="square" rtlCol="0">
            <a:spAutoFit/>
          </a:bodyPr>
          <a:lstStyle/>
          <a:p>
            <a:pPr algn="ctr"/>
            <a:r>
              <a:rPr lang="fr-FR" dirty="0" smtClean="0">
                <a:solidFill>
                  <a:srgbClr val="FF0000"/>
                </a:solidFill>
              </a:rPr>
              <a:t>VISUEL </a:t>
            </a:r>
          </a:p>
          <a:p>
            <a:pPr algn="ctr"/>
            <a:r>
              <a:rPr lang="fr-FR" dirty="0" smtClean="0">
                <a:solidFill>
                  <a:srgbClr val="FF0000"/>
                </a:solidFill>
              </a:rPr>
              <a:t>Atelier</a:t>
            </a:r>
            <a:endParaRPr lang="fr-FR" dirty="0">
              <a:solidFill>
                <a:srgbClr val="FF0000"/>
              </a:solidFill>
            </a:endParaRPr>
          </a:p>
        </p:txBody>
      </p:sp>
      <p:grpSp>
        <p:nvGrpSpPr>
          <p:cNvPr id="15" name="Groupe 14"/>
          <p:cNvGrpSpPr/>
          <p:nvPr/>
        </p:nvGrpSpPr>
        <p:grpSpPr>
          <a:xfrm>
            <a:off x="4357695" y="5912804"/>
            <a:ext cx="1785949" cy="373708"/>
            <a:chOff x="4357695" y="5912804"/>
            <a:chExt cx="1785949" cy="373708"/>
          </a:xfrm>
        </p:grpSpPr>
        <p:sp>
          <p:nvSpPr>
            <p:cNvPr id="10" name="ZoneTexte 9"/>
            <p:cNvSpPr txBox="1"/>
            <p:nvPr/>
          </p:nvSpPr>
          <p:spPr>
            <a:xfrm>
              <a:off x="5117401" y="5912804"/>
              <a:ext cx="1026243" cy="230832"/>
            </a:xfrm>
            <a:prstGeom prst="rect">
              <a:avLst/>
            </a:prstGeom>
            <a:noFill/>
            <a:ln>
              <a:solidFill>
                <a:srgbClr val="FF0000"/>
              </a:solidFill>
            </a:ln>
          </p:spPr>
          <p:txBody>
            <a:bodyPr wrap="none" rtlCol="0">
              <a:spAutoFit/>
            </a:bodyPr>
            <a:lstStyle/>
            <a:p>
              <a:r>
                <a:rPr lang="fr-FR" sz="900" dirty="0" smtClean="0">
                  <a:solidFill>
                    <a:srgbClr val="FF0000"/>
                  </a:solidFill>
                </a:rPr>
                <a:t>Vidéo embarquée</a:t>
              </a:r>
              <a:endParaRPr lang="fr-FR" sz="900" dirty="0">
                <a:solidFill>
                  <a:srgbClr val="FF0000"/>
                </a:solidFill>
              </a:endParaRPr>
            </a:p>
          </p:txBody>
        </p:sp>
        <p:cxnSp>
          <p:nvCxnSpPr>
            <p:cNvPr id="13" name="Connecteur droit avec flèche 12"/>
            <p:cNvCxnSpPr>
              <a:stCxn id="10" idx="1"/>
            </p:cNvCxnSpPr>
            <p:nvPr/>
          </p:nvCxnSpPr>
          <p:spPr>
            <a:xfrm rot="10800000" flipV="1">
              <a:off x="4357695" y="6028220"/>
              <a:ext cx="759707" cy="2582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ZoneTexte 17"/>
          <p:cNvSpPr txBox="1"/>
          <p:nvPr/>
        </p:nvSpPr>
        <p:spPr>
          <a:xfrm>
            <a:off x="5572140" y="4143372"/>
            <a:ext cx="1071570" cy="230832"/>
          </a:xfrm>
          <a:prstGeom prst="rect">
            <a:avLst/>
          </a:prstGeom>
          <a:noFill/>
          <a:ln>
            <a:solidFill>
              <a:srgbClr val="FF0000"/>
            </a:solidFill>
          </a:ln>
        </p:spPr>
        <p:txBody>
          <a:bodyPr wrap="square" rtlCol="0">
            <a:spAutoFit/>
          </a:bodyPr>
          <a:lstStyle/>
          <a:p>
            <a:r>
              <a:rPr lang="fr-FR" sz="900" dirty="0" smtClean="0">
                <a:solidFill>
                  <a:srgbClr val="FF0000"/>
                </a:solidFill>
              </a:rPr>
              <a:t>Lien Apple store</a:t>
            </a:r>
            <a:endParaRPr lang="fr-FR" sz="900" dirty="0">
              <a:solidFill>
                <a:srgbClr val="FF0000"/>
              </a:solidFill>
            </a:endParaRPr>
          </a:p>
        </p:txBody>
      </p:sp>
      <p:cxnSp>
        <p:nvCxnSpPr>
          <p:cNvPr id="19" name="Connecteur droit avec flèche 18"/>
          <p:cNvCxnSpPr/>
          <p:nvPr/>
        </p:nvCxnSpPr>
        <p:spPr>
          <a:xfrm rot="10800000">
            <a:off x="2928934" y="4214810"/>
            <a:ext cx="2643206" cy="1428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e 21"/>
          <p:cNvGrpSpPr/>
          <p:nvPr/>
        </p:nvGrpSpPr>
        <p:grpSpPr>
          <a:xfrm>
            <a:off x="2786058" y="7643834"/>
            <a:ext cx="928694" cy="642942"/>
            <a:chOff x="142852" y="6215074"/>
            <a:chExt cx="928694" cy="642942"/>
          </a:xfrm>
        </p:grpSpPr>
        <p:sp>
          <p:nvSpPr>
            <p:cNvPr id="23" name="ZoneTexte 22"/>
            <p:cNvSpPr txBox="1"/>
            <p:nvPr/>
          </p:nvSpPr>
          <p:spPr>
            <a:xfrm>
              <a:off x="142852" y="6215074"/>
              <a:ext cx="928694" cy="230832"/>
            </a:xfrm>
            <a:prstGeom prst="rect">
              <a:avLst/>
            </a:prstGeom>
            <a:noFill/>
            <a:ln>
              <a:solidFill>
                <a:srgbClr val="FF0000"/>
              </a:solidFill>
            </a:ln>
          </p:spPr>
          <p:txBody>
            <a:bodyPr wrap="square" rtlCol="0">
              <a:spAutoFit/>
            </a:bodyPr>
            <a:lstStyle/>
            <a:p>
              <a:r>
                <a:rPr lang="fr-FR" sz="900" dirty="0" smtClean="0">
                  <a:solidFill>
                    <a:srgbClr val="FF0000"/>
                  </a:solidFill>
                </a:rPr>
                <a:t>Lien hypertexte</a:t>
              </a:r>
              <a:endParaRPr lang="fr-FR" sz="900" dirty="0">
                <a:solidFill>
                  <a:srgbClr val="FF0000"/>
                </a:solidFill>
              </a:endParaRPr>
            </a:p>
          </p:txBody>
        </p:sp>
        <p:cxnSp>
          <p:nvCxnSpPr>
            <p:cNvPr id="24" name="Connecteur droit avec flèche 23"/>
            <p:cNvCxnSpPr/>
            <p:nvPr/>
          </p:nvCxnSpPr>
          <p:spPr>
            <a:xfrm rot="16200000" flipH="1">
              <a:off x="107133" y="6465107"/>
              <a:ext cx="428628"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5858</TotalTime>
  <Words>220</Words>
  <Application>Microsoft Office PowerPoint</Application>
  <PresentationFormat>Affichage à l'écran (4:3)</PresentationFormat>
  <Paragraphs>34</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Diapositive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Anne-Sophie HAUTRIVE</dc:creator>
  <cp:lastModifiedBy>Emmanuelle JACOB</cp:lastModifiedBy>
  <cp:revision>453</cp:revision>
  <dcterms:created xsi:type="dcterms:W3CDTF">2012-05-21T13:01:25Z</dcterms:created>
  <dcterms:modified xsi:type="dcterms:W3CDTF">2012-07-16T12:52:03Z</dcterms:modified>
</cp:coreProperties>
</file>