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1" r:id="rId6"/>
    <p:sldId id="270" r:id="rId7"/>
    <p:sldId id="271" r:id="rId8"/>
    <p:sldId id="262" r:id="rId9"/>
    <p:sldId id="266" r:id="rId10"/>
    <p:sldId id="267" r:id="rId11"/>
    <p:sldId id="274" r:id="rId12"/>
    <p:sldId id="272" r:id="rId13"/>
    <p:sldId id="273" r:id="rId14"/>
    <p:sldId id="258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8E342-DF3A-4100-8620-019DEA5522E8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B9CC2-1FF5-41A2-BBBA-6BDCC5E44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51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7F613C8-0F72-4FFB-A0A5-F3195397469E}" type="slidenum">
              <a:rPr lang="en-US" altLang="en-US" sz="1200">
                <a:latin typeface="Calibri" panose="020F0502020204030204" pitchFamily="34" charset="0"/>
              </a:rPr>
              <a:pPr/>
              <a:t>12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355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226EF49-7243-473B-A5EC-4BAF25EE46D3}" type="slidenum">
              <a:rPr lang="en-US" altLang="en-US" sz="1200">
                <a:latin typeface="Calibri" panose="020F0502020204030204" pitchFamily="34" charset="0"/>
              </a:rPr>
              <a:pPr/>
              <a:t>13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97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1/21/2017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9528" y="1842246"/>
            <a:ext cx="9306261" cy="2352361"/>
          </a:xfrm>
        </p:spPr>
        <p:txBody>
          <a:bodyPr/>
          <a:lstStyle/>
          <a:p>
            <a:r>
              <a:rPr lang="en-IN" dirty="0"/>
              <a:t>Movie Recommender 			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2201" y="5034579"/>
            <a:ext cx="7891272" cy="1069848"/>
          </a:xfrm>
        </p:spPr>
        <p:txBody>
          <a:bodyPr/>
          <a:lstStyle/>
          <a:p>
            <a:r>
              <a:rPr lang="en-IN" dirty="0"/>
              <a:t>				By </a:t>
            </a:r>
          </a:p>
          <a:p>
            <a:r>
              <a:rPr lang="en-IN" dirty="0"/>
              <a:t>			Mohan Reddy </a:t>
            </a:r>
            <a:r>
              <a:rPr lang="en-IN" dirty="0" err="1"/>
              <a:t>Atalu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084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01588" y="2900621"/>
            <a:ext cx="10771093" cy="694227"/>
          </a:xfrm>
        </p:spPr>
        <p:txBody>
          <a:bodyPr>
            <a:normAutofit fontScale="90000"/>
          </a:bodyPr>
          <a:lstStyle/>
          <a:p>
            <a:r>
              <a:rPr lang="en-IN" dirty="0"/>
              <a:t>Few Examples of recommender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142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559911"/>
              </p:ext>
            </p:extLst>
          </p:nvPr>
        </p:nvGraphicFramePr>
        <p:xfrm>
          <a:off x="1534458" y="2548466"/>
          <a:ext cx="8990106" cy="172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053">
                  <a:extLst>
                    <a:ext uri="{9D8B030D-6E8A-4147-A177-3AD203B41FA5}">
                      <a16:colId xmlns:a16="http://schemas.microsoft.com/office/drawing/2014/main" val="2171982293"/>
                    </a:ext>
                  </a:extLst>
                </a:gridCol>
                <a:gridCol w="4495053">
                  <a:extLst>
                    <a:ext uri="{9D8B030D-6E8A-4147-A177-3AD203B41FA5}">
                      <a16:colId xmlns:a16="http://schemas.microsoft.com/office/drawing/2014/main" val="3666264436"/>
                    </a:ext>
                  </a:extLst>
                </a:gridCol>
              </a:tblGrid>
              <a:tr h="431925">
                <a:tc>
                  <a:txBody>
                    <a:bodyPr/>
                    <a:lstStyle/>
                    <a:p>
                      <a:r>
                        <a:rPr lang="en-IN" dirty="0"/>
                        <a:t>Approach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RMSE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273245"/>
                  </a:ext>
                </a:extLst>
              </a:tr>
              <a:tr h="431925">
                <a:tc>
                  <a:txBody>
                    <a:bodyPr/>
                    <a:lstStyle/>
                    <a:p>
                      <a:r>
                        <a:rPr lang="en-IN" dirty="0"/>
                        <a:t>Content Based Filtering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1.03591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710730"/>
                  </a:ext>
                </a:extLst>
              </a:tr>
              <a:tr h="431925">
                <a:tc>
                  <a:txBody>
                    <a:bodyPr/>
                    <a:lstStyle/>
                    <a:p>
                      <a:r>
                        <a:rPr lang="en-IN" dirty="0"/>
                        <a:t>Collaborative Filtering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0.97776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075719"/>
                  </a:ext>
                </a:extLst>
              </a:tr>
              <a:tr h="431925">
                <a:tc>
                  <a:txBody>
                    <a:bodyPr/>
                    <a:lstStyle/>
                    <a:p>
                      <a:r>
                        <a:rPr lang="en-IN" dirty="0" err="1"/>
                        <a:t>Collabortive</a:t>
                      </a:r>
                      <a:r>
                        <a:rPr lang="en-IN" dirty="0"/>
                        <a:t> Filtering( Sim ()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0.97737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903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514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Content Placeholder 2"/>
          <p:cNvSpPr>
            <a:spLocks noGrp="1"/>
          </p:cNvSpPr>
          <p:nvPr>
            <p:ph idx="1"/>
          </p:nvPr>
        </p:nvSpPr>
        <p:spPr>
          <a:xfrm>
            <a:off x="1981200" y="1066800"/>
            <a:ext cx="4648200" cy="350520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1800" b="1" dirty="0">
                <a:latin typeface="Helvetica" panose="020B0604020202020204" pitchFamily="34" charset="0"/>
              </a:rPr>
              <a:t>What’s it  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latin typeface="Helvetica" panose="020B0604020202020204" pitchFamily="34" charset="0"/>
              </a:rPr>
              <a:t>Make recommendations by comparing the watching and the searching habits of similar users as well as by offering movies that share characteristics with films that a user has rated highly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latin typeface="Helvetica" panose="020B0604020202020204" pitchFamily="34" charset="0"/>
              </a:rPr>
              <a:t>Collaborative, content-based, knowledge-based, and demographic techniques serves as the basis of its recommendation system. An ensemble method of 107 different algorithmic approaches, blended into a single prediction</a:t>
            </a:r>
          </a:p>
        </p:txBody>
      </p:sp>
      <p:sp>
        <p:nvSpPr>
          <p:cNvPr id="37890" name="Slide Number Placeholder 3"/>
          <p:cNvSpPr>
            <a:spLocks noGrp="1"/>
          </p:cNvSpPr>
          <p:nvPr>
            <p:ph type="sldNum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7710611-8BFC-4CA8-AAD5-58FEC49E5F74}" type="slidenum">
              <a:rPr lang="en-US" altLang="en-US" sz="1800">
                <a:solidFill>
                  <a:schemeClr val="bg1"/>
                </a:solidFill>
                <a:latin typeface="Helvetica" panose="020B0604020202020204" pitchFamily="34" charset="0"/>
              </a:rPr>
              <a:pPr/>
              <a:t>12</a:t>
            </a:fld>
            <a:endParaRPr lang="en-US" altLang="en-US" sz="180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37891" name="TextBox 4"/>
          <p:cNvSpPr txBox="1">
            <a:spLocks noChangeArrowheads="1"/>
          </p:cNvSpPr>
          <p:nvPr/>
        </p:nvSpPr>
        <p:spPr bwMode="auto">
          <a:xfrm>
            <a:off x="1981200" y="304800"/>
            <a:ext cx="80772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800" b="1">
                <a:latin typeface="Helvetica" panose="020B0604020202020204" pitchFamily="34" charset="0"/>
              </a:rPr>
              <a:t>Netflix movie recommendation system </a:t>
            </a:r>
            <a:endParaRPr lang="en-US" altLang="en-US" sz="2800" b="1">
              <a:solidFill>
                <a:srgbClr val="262626"/>
              </a:solidFill>
              <a:latin typeface="Helvetica" panose="020B0604020202020204" pitchFamily="34" charset="0"/>
            </a:endParaRPr>
          </a:p>
        </p:txBody>
      </p:sp>
      <p:pic>
        <p:nvPicPr>
          <p:cNvPr id="3789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28"/>
          <a:stretch>
            <a:fillRect/>
          </a:stretch>
        </p:blipFill>
        <p:spPr bwMode="auto">
          <a:xfrm>
            <a:off x="6629400" y="1295401"/>
            <a:ext cx="3733800" cy="207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Content Placeholder 2"/>
          <p:cNvSpPr txBox="1">
            <a:spLocks/>
          </p:cNvSpPr>
          <p:nvPr/>
        </p:nvSpPr>
        <p:spPr bwMode="auto">
          <a:xfrm>
            <a:off x="2057400" y="4648200"/>
            <a:ext cx="8153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5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altLang="zh-CN" sz="1600" b="1">
                <a:latin typeface="Helvetica" panose="020B0604020202020204" pitchFamily="34" charset="0"/>
              </a:rPr>
              <a:t>Benefit: </a:t>
            </a:r>
          </a:p>
          <a:p>
            <a:pPr>
              <a:spcBef>
                <a:spcPts val="1200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altLang="zh-CN" sz="1600">
                <a:latin typeface="Helvetica" panose="020B0604020202020204" pitchFamily="34" charset="0"/>
              </a:rPr>
              <a:t>Each of these techniques has known shortcomings, using multiple techniques together achieves some synergy between them. </a:t>
            </a:r>
          </a:p>
        </p:txBody>
      </p:sp>
    </p:spTree>
    <p:extLst>
      <p:ext uri="{BB962C8B-B14F-4D97-AF65-F5344CB8AC3E}">
        <p14:creationId xmlns:p14="http://schemas.microsoft.com/office/powerpoint/2010/main" val="266202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Content Placeholder 2"/>
          <p:cNvSpPr>
            <a:spLocks noGrp="1"/>
          </p:cNvSpPr>
          <p:nvPr>
            <p:ph idx="1"/>
          </p:nvPr>
        </p:nvSpPr>
        <p:spPr>
          <a:xfrm>
            <a:off x="1981200" y="1066800"/>
            <a:ext cx="4267200" cy="2438400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altLang="zh-CN" sz="1800" b="1" dirty="0">
                <a:latin typeface="Helvetica" charset="0"/>
              </a:rPr>
              <a:t>Why: </a:t>
            </a:r>
          </a:p>
          <a:p>
            <a:pPr marL="225425" indent="-225425">
              <a:lnSpc>
                <a:spcPct val="100000"/>
              </a:lnSpc>
              <a:defRPr/>
            </a:pPr>
            <a:r>
              <a:rPr lang="en-US" altLang="zh-CN" sz="1600" dirty="0">
                <a:latin typeface="Helvetica" charset="0"/>
              </a:rPr>
              <a:t>Focus on videos, bring videos to users which they believe users will be interest in</a:t>
            </a:r>
          </a:p>
          <a:p>
            <a:pPr marL="225425" indent="-225425">
              <a:lnSpc>
                <a:spcPct val="100000"/>
              </a:lnSpc>
              <a:defRPr/>
            </a:pPr>
            <a:r>
              <a:rPr lang="en-US" altLang="zh-CN" sz="1600" dirty="0">
                <a:latin typeface="Helvetica" charset="0"/>
              </a:rPr>
              <a:t>Increase the numbers of videos, increase the length of time, and maximize the enjoyment</a:t>
            </a:r>
          </a:p>
          <a:p>
            <a:pPr marL="225425" indent="-225425">
              <a:lnSpc>
                <a:spcPct val="100000"/>
              </a:lnSpc>
              <a:defRPr/>
            </a:pPr>
            <a:r>
              <a:rPr lang="en-US" altLang="zh-CN" sz="1600" dirty="0">
                <a:latin typeface="Helvetica" charset="0"/>
              </a:rPr>
              <a:t>Ultimately google can increase revenue by showing more ads</a:t>
            </a:r>
          </a:p>
        </p:txBody>
      </p:sp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A8C97E-BCE0-48C0-B4B1-B07816383E69}" type="slidenum">
              <a:rPr lang="en-US" altLang="en-US" sz="1800">
                <a:solidFill>
                  <a:schemeClr val="bg1"/>
                </a:solidFill>
                <a:latin typeface="Helvetica" panose="020B0604020202020204" pitchFamily="34" charset="0"/>
              </a:rPr>
              <a:pPr/>
              <a:t>13</a:t>
            </a:fld>
            <a:endParaRPr lang="en-US" altLang="en-US" sz="180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39939" name="TextBox 4"/>
          <p:cNvSpPr txBox="1">
            <a:spLocks noChangeArrowheads="1"/>
          </p:cNvSpPr>
          <p:nvPr/>
        </p:nvSpPr>
        <p:spPr bwMode="auto">
          <a:xfrm>
            <a:off x="1981200" y="304800"/>
            <a:ext cx="80772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800" b="1">
                <a:latin typeface="Helvetica" panose="020B0604020202020204" pitchFamily="34" charset="0"/>
              </a:rPr>
              <a:t>Google YouTube recommendation system </a:t>
            </a:r>
            <a:endParaRPr lang="en-US" altLang="en-US" sz="2800" b="1">
              <a:solidFill>
                <a:srgbClr val="262626"/>
              </a:solidFill>
              <a:latin typeface="Helvetica" panose="020B0604020202020204" pitchFamily="34" charset="0"/>
            </a:endParaRPr>
          </a:p>
        </p:txBody>
      </p:sp>
      <p:pic>
        <p:nvPicPr>
          <p:cNvPr id="3994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0" t="3857" r="4066"/>
          <a:stretch>
            <a:fillRect/>
          </a:stretch>
        </p:blipFill>
        <p:spPr bwMode="auto">
          <a:xfrm>
            <a:off x="6837364" y="1219201"/>
            <a:ext cx="3373437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5952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071" y="242585"/>
            <a:ext cx="10058400" cy="1609344"/>
          </a:xfrm>
        </p:spPr>
        <p:txBody>
          <a:bodyPr/>
          <a:lstStyle/>
          <a:p>
            <a:r>
              <a:rPr lang="en-IN" dirty="0"/>
              <a:t>Recommender limitations: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5070" y="1637634"/>
            <a:ext cx="10673918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b="1" dirty="0">
                <a:latin typeface="Cambria" panose="02040503050406030204" pitchFamily="18" charset="0"/>
              </a:rPr>
              <a:t>A good recommender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anose="020B0604020202020204" pitchFamily="34" charset="0"/>
              </a:rPr>
              <a:t>Showing action/horror to adults and animations to children.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anose="020B0604020202020204" pitchFamily="34" charset="0"/>
              </a:rPr>
              <a:t>Don’t recommend movies to the user who already watched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anose="020B0604020202020204" pitchFamily="34" charset="0"/>
              </a:rPr>
              <a:t>Expand user’s taste by recommending similar Genre.</a:t>
            </a:r>
          </a:p>
          <a:p>
            <a:endParaRPr lang="en-US" altLang="en-US" dirty="0">
              <a:latin typeface="Helvetica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b="1" dirty="0">
                <a:latin typeface="Cambria" panose="02040503050406030204" pitchFamily="18" charset="0"/>
              </a:rPr>
              <a:t>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anose="020B0604020202020204" pitchFamily="34" charset="0"/>
              </a:rPr>
              <a:t>Huge amount of data, millions of user ratings and reviews.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anose="020B0604020202020204" pitchFamily="34" charset="0"/>
              </a:rPr>
              <a:t>Results are required to be returned in real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anose="020B0604020202020204" pitchFamily="34" charset="0"/>
              </a:rPr>
              <a:t>New users have limited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anose="020B0604020202020204" pitchFamily="34" charset="0"/>
              </a:rPr>
              <a:t>Old users Genre taste might change in due course.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anose="020B0604020202020204" pitchFamily="34" charset="0"/>
              </a:rPr>
              <a:t>Customer data is volatile.</a:t>
            </a:r>
          </a:p>
        </p:txBody>
      </p:sp>
    </p:spTree>
    <p:extLst>
      <p:ext uri="{BB962C8B-B14F-4D97-AF65-F5344CB8AC3E}">
        <p14:creationId xmlns:p14="http://schemas.microsoft.com/office/powerpoint/2010/main" val="255289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2739" y="2900100"/>
            <a:ext cx="455444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77048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60" y="0"/>
            <a:ext cx="10058400" cy="1609344"/>
          </a:xfrm>
        </p:spPr>
        <p:txBody>
          <a:bodyPr/>
          <a:lstStyle/>
          <a:p>
            <a:r>
              <a:rPr lang="en-IN" dirty="0"/>
              <a:t>Why recommender??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439" y="1273705"/>
            <a:ext cx="4112561" cy="2646698"/>
          </a:xfrm>
        </p:spPr>
      </p:pic>
      <p:sp>
        <p:nvSpPr>
          <p:cNvPr id="5" name="TextBox 4"/>
          <p:cNvSpPr txBox="1"/>
          <p:nvPr/>
        </p:nvSpPr>
        <p:spPr>
          <a:xfrm>
            <a:off x="5692588" y="1210865"/>
            <a:ext cx="63201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Value for the customer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Find things that are interesting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Narrow down the set of choices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Help me explore the space of options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Discover new things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Entertainment</a:t>
            </a:r>
          </a:p>
          <a:p>
            <a:pPr lvl="1"/>
            <a:endParaRPr lang="en-US" dirty="0"/>
          </a:p>
          <a:p>
            <a:r>
              <a:rPr lang="en-US" b="1" dirty="0"/>
              <a:t>Value for the provider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Additional and probably unique personalized service for the customer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Increase trust and customer loyalty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Increase sales, click trough rates, conversion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Opportunities for promotion, persuasion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Obtain more knowledge about customers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438" y="4027021"/>
            <a:ext cx="4112561" cy="249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142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66" y="148455"/>
            <a:ext cx="10058400" cy="1609344"/>
          </a:xfrm>
        </p:spPr>
        <p:txBody>
          <a:bodyPr/>
          <a:lstStyle/>
          <a:p>
            <a:r>
              <a:rPr lang="en-IN" dirty="0"/>
              <a:t>Good Recommender 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7356" y="1153752"/>
            <a:ext cx="3544644" cy="44178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2272" y="2158611"/>
            <a:ext cx="5806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Understands the user behaviour.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Effective usage of Algorithms.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Making good recommendations to new users.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064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8361023" cy="990062"/>
          </a:xfrm>
        </p:spPr>
        <p:txBody>
          <a:bodyPr/>
          <a:lstStyle/>
          <a:p>
            <a:r>
              <a:rPr lang="en-IN" dirty="0"/>
              <a:t>Collaborative filtering</a:t>
            </a:r>
            <a:endParaRPr lang="en-US" dirty="0"/>
          </a:p>
        </p:txBody>
      </p:sp>
      <p:grpSp>
        <p:nvGrpSpPr>
          <p:cNvPr id="4" name="Gruppieren 12"/>
          <p:cNvGrpSpPr>
            <a:grpSpLocks/>
          </p:cNvGrpSpPr>
          <p:nvPr/>
        </p:nvGrpSpPr>
        <p:grpSpPr bwMode="auto">
          <a:xfrm>
            <a:off x="4337797" y="4493643"/>
            <a:ext cx="4181475" cy="1547813"/>
            <a:chOff x="4786314" y="3071810"/>
            <a:chExt cx="4181496" cy="1547815"/>
          </a:xfrm>
        </p:grpSpPr>
        <p:pic>
          <p:nvPicPr>
            <p:cNvPr id="5" name="Grafik 5" descr="Box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786314" y="3214686"/>
              <a:ext cx="1643074" cy="1365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Grafik 6" descr="Outputarrow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215074" y="3500438"/>
              <a:ext cx="1129063" cy="219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Grafik 7" descr="Output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358082" y="3071810"/>
              <a:ext cx="1609728" cy="1547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Rechteck 8"/>
          <p:cNvSpPr>
            <a:spLocks noChangeArrowheads="1"/>
          </p:cNvSpPr>
          <p:nvPr/>
        </p:nvSpPr>
        <p:spPr bwMode="auto">
          <a:xfrm>
            <a:off x="6872288" y="1550846"/>
            <a:ext cx="4572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3366"/>
                </a:solidFill>
                <a:latin typeface="Calibri" pitchFamily="34" charset="0"/>
              </a:rPr>
              <a:t>Collaborative: "Tell me what's popular among users, similar to me"</a:t>
            </a:r>
          </a:p>
        </p:txBody>
      </p:sp>
      <p:grpSp>
        <p:nvGrpSpPr>
          <p:cNvPr id="9" name="Gruppieren 13"/>
          <p:cNvGrpSpPr>
            <a:grpSpLocks/>
          </p:cNvGrpSpPr>
          <p:nvPr/>
        </p:nvGrpSpPr>
        <p:grpSpPr bwMode="auto">
          <a:xfrm>
            <a:off x="1222560" y="3094313"/>
            <a:ext cx="3659188" cy="1296987"/>
            <a:chOff x="699167" y="1643050"/>
            <a:chExt cx="3658519" cy="1297164"/>
          </a:xfrm>
        </p:grpSpPr>
        <p:pic>
          <p:nvPicPr>
            <p:cNvPr id="10" name="Grafik 10" descr="UM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99167" y="1643050"/>
              <a:ext cx="1801131" cy="967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Grafik 11" descr="UMarrow.png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571736" y="2071678"/>
              <a:ext cx="1785950" cy="868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2" name="Gruppieren 18"/>
          <p:cNvGrpSpPr>
            <a:grpSpLocks/>
          </p:cNvGrpSpPr>
          <p:nvPr/>
        </p:nvGrpSpPr>
        <p:grpSpPr bwMode="auto">
          <a:xfrm>
            <a:off x="1222560" y="4229936"/>
            <a:ext cx="3252787" cy="920750"/>
            <a:chOff x="857224" y="2722011"/>
            <a:chExt cx="3252812" cy="921303"/>
          </a:xfrm>
        </p:grpSpPr>
        <p:pic>
          <p:nvPicPr>
            <p:cNvPr id="13" name="Grafik 16" descr="Commarrow.png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143108" y="3143248"/>
              <a:ext cx="1966928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Grafik 15" descr="Community.png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857224" y="2722011"/>
              <a:ext cx="1428760" cy="8498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8768" y="3344162"/>
            <a:ext cx="2385172" cy="229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555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283" y="215691"/>
            <a:ext cx="8589623" cy="1406921"/>
          </a:xfrm>
        </p:spPr>
        <p:txBody>
          <a:bodyPr/>
          <a:lstStyle/>
          <a:p>
            <a:r>
              <a:rPr lang="en-IN" dirty="0"/>
              <a:t>Content based filtering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669" y="2263449"/>
            <a:ext cx="8157155" cy="32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253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3" y="269479"/>
            <a:ext cx="5702987" cy="752497"/>
          </a:xfrm>
        </p:spPr>
        <p:txBody>
          <a:bodyPr>
            <a:normAutofit fontScale="90000"/>
          </a:bodyPr>
          <a:lstStyle/>
          <a:p>
            <a:r>
              <a:rPr lang="en-IN" dirty="0"/>
              <a:t>User vs item based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917" y="1358153"/>
            <a:ext cx="7992035" cy="4589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4332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77" y="0"/>
            <a:ext cx="7652811" cy="1102659"/>
          </a:xfrm>
        </p:spPr>
        <p:txBody>
          <a:bodyPr/>
          <a:lstStyle/>
          <a:p>
            <a:r>
              <a:rPr lang="en-IN" dirty="0"/>
              <a:t>User based collaborative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9577" y="1286435"/>
            <a:ext cx="7754471" cy="5221941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400" b="1" dirty="0">
                <a:latin typeface="Cambria" panose="02040503050406030204" pitchFamily="18" charset="0"/>
              </a:rPr>
              <a:t>Approach</a:t>
            </a:r>
            <a:endParaRPr lang="en-US" altLang="en-US" sz="1400" dirty="0">
              <a:latin typeface="Cambria" panose="02040503050406030204" pitchFamily="18" charset="0"/>
            </a:endParaRPr>
          </a:p>
          <a:p>
            <a:r>
              <a:rPr lang="en-US" altLang="en-US" sz="1400" dirty="0">
                <a:latin typeface="Helvetica" panose="020B0604020202020204" pitchFamily="34" charset="0"/>
              </a:rPr>
              <a:t>Represents a customer as an N-dimensional vector of items </a:t>
            </a:r>
          </a:p>
          <a:p>
            <a:r>
              <a:rPr lang="en-US" altLang="en-US" sz="1400" dirty="0">
                <a:latin typeface="Helvetica" panose="020B0604020202020204" pitchFamily="34" charset="0"/>
              </a:rPr>
              <a:t>Based on cosine similarity: finds similar customers/users </a:t>
            </a:r>
          </a:p>
          <a:p>
            <a:endParaRPr lang="en-US" altLang="en-US" sz="1400" dirty="0">
              <a:latin typeface="Helvetica" panose="020B0604020202020204" pitchFamily="34" charset="0"/>
            </a:endParaRPr>
          </a:p>
          <a:p>
            <a:endParaRPr lang="en-US" altLang="en-US" sz="1400" dirty="0">
              <a:latin typeface="Helvetica" panose="020B0604020202020204" pitchFamily="34" charset="0"/>
            </a:endParaRPr>
          </a:p>
          <a:p>
            <a:r>
              <a:rPr lang="en-US" altLang="en-US" sz="1400" dirty="0">
                <a:latin typeface="Helvetica" panose="020B0604020202020204" pitchFamily="34" charset="0"/>
              </a:rPr>
              <a:t>Generates recommendations based on other users who are most similar to the user</a:t>
            </a:r>
          </a:p>
          <a:p>
            <a:r>
              <a:rPr lang="en-US" altLang="en-US" sz="1400" dirty="0">
                <a:latin typeface="Helvetica" panose="020B0604020202020204" pitchFamily="34" charset="0"/>
              </a:rPr>
              <a:t>Rank each item according to how many similar users rated it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400" b="1" dirty="0">
                <a:latin typeface="Cambria" panose="02040503050406030204" pitchFamily="18" charset="0"/>
              </a:rPr>
              <a:t>Problems</a:t>
            </a:r>
            <a:endParaRPr lang="en-US" altLang="en-US" sz="1400" dirty="0">
              <a:latin typeface="Cambria" panose="02040503050406030204" pitchFamily="18" charset="0"/>
            </a:endParaRPr>
          </a:p>
          <a:p>
            <a:r>
              <a:rPr lang="en-US" altLang="en-US" sz="1400" b="1" dirty="0">
                <a:latin typeface="Helvetica" panose="020B0604020202020204" pitchFamily="34" charset="0"/>
              </a:rPr>
              <a:t>computationally expensive</a:t>
            </a:r>
            <a:r>
              <a:rPr lang="en-US" altLang="en-US" sz="1400" dirty="0">
                <a:latin typeface="Helvetica" panose="020B0604020202020204" pitchFamily="34" charset="0"/>
              </a:rPr>
              <a:t>, </a:t>
            </a:r>
            <a:r>
              <a:rPr lang="en-US" altLang="en-US" sz="1400" b="1" i="1" dirty="0">
                <a:latin typeface="Helvetica" panose="020B0604020202020204" pitchFamily="34" charset="0"/>
              </a:rPr>
              <a:t>O(MN)</a:t>
            </a:r>
            <a:r>
              <a:rPr lang="en-US" altLang="en-US" sz="1400" dirty="0">
                <a:latin typeface="Helvetica" panose="020B0604020202020204" pitchFamily="34" charset="0"/>
              </a:rPr>
              <a:t> in the worst case, where </a:t>
            </a:r>
          </a:p>
          <a:p>
            <a:pPr lvl="1"/>
            <a:r>
              <a:rPr lang="en-US" altLang="en-US" sz="1100" dirty="0">
                <a:latin typeface="Helvetica" panose="020B0604020202020204" pitchFamily="34" charset="0"/>
              </a:rPr>
              <a:t>M is the number of users and </a:t>
            </a:r>
          </a:p>
          <a:p>
            <a:pPr lvl="1"/>
            <a:r>
              <a:rPr lang="en-US" altLang="en-US" sz="1100" dirty="0">
                <a:latin typeface="Helvetica" panose="020B0604020202020204" pitchFamily="34" charset="0"/>
              </a:rPr>
              <a:t>N is the number of movies </a:t>
            </a:r>
            <a:endParaRPr lang="en-US" altLang="en-US" sz="1400" dirty="0">
              <a:latin typeface="Helvetica" panose="020B0604020202020204" pitchFamily="34" charset="0"/>
            </a:endParaRPr>
          </a:p>
          <a:p>
            <a:r>
              <a:rPr lang="en-US" altLang="en-US" sz="1400" b="1" dirty="0">
                <a:latin typeface="Helvetica" panose="020B0604020202020204" pitchFamily="34" charset="0"/>
              </a:rPr>
              <a:t>dimensionality reduction </a:t>
            </a:r>
            <a:r>
              <a:rPr lang="en-US" altLang="en-US" sz="1400" dirty="0">
                <a:latin typeface="Helvetica" panose="020B0604020202020204" pitchFamily="34" charset="0"/>
              </a:rPr>
              <a:t>can increase the performance, BUT, also </a:t>
            </a:r>
            <a:r>
              <a:rPr lang="en-US" altLang="en-US" sz="1400" b="1" dirty="0">
                <a:latin typeface="Helvetica" panose="020B0604020202020204" pitchFamily="34" charset="0"/>
              </a:rPr>
              <a:t>reduce the quality of the recommendation</a:t>
            </a:r>
          </a:p>
          <a:p>
            <a:r>
              <a:rPr lang="en-US" altLang="en-US" sz="1400" dirty="0">
                <a:latin typeface="Helvetica" panose="020B0604020202020204" pitchFamily="34" charset="0"/>
              </a:rPr>
              <a:t>For very large data sets,  the algorithm encounters </a:t>
            </a:r>
            <a:r>
              <a:rPr lang="en-US" altLang="en-US" sz="1400" b="1" dirty="0">
                <a:latin typeface="Helvetica" panose="020B0604020202020204" pitchFamily="34" charset="0"/>
              </a:rPr>
              <a:t>severe performance and scaling issues </a:t>
            </a:r>
          </a:p>
          <a:p>
            <a:endParaRPr lang="en-US" altLang="en-US" sz="1400" dirty="0">
              <a:latin typeface="Helvetica" panose="020B0604020202020204" pitchFamily="34" charset="0"/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517" y="2290483"/>
            <a:ext cx="320040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5336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625" y="202244"/>
            <a:ext cx="6155705" cy="694227"/>
          </a:xfrm>
        </p:spPr>
        <p:txBody>
          <a:bodyPr>
            <a:normAutofit fontScale="90000"/>
          </a:bodyPr>
          <a:lstStyle/>
          <a:p>
            <a:r>
              <a:rPr lang="en-IN" dirty="0"/>
              <a:t>Movie lens dataset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754" y="1394757"/>
            <a:ext cx="4320988" cy="2804045"/>
          </a:xfrm>
        </p:spPr>
      </p:pic>
      <p:pic>
        <p:nvPicPr>
          <p:cNvPr id="9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330" y="1178859"/>
            <a:ext cx="4505284" cy="31541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1365" y="4079580"/>
            <a:ext cx="3775333" cy="272911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65812" y="960948"/>
            <a:ext cx="3655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“Few of the findings and stats”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02223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223" y="968257"/>
            <a:ext cx="8175812" cy="553186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91625" y="202244"/>
            <a:ext cx="6155705" cy="694227"/>
          </a:xfrm>
        </p:spPr>
        <p:txBody>
          <a:bodyPr>
            <a:normAutofit fontScale="90000"/>
          </a:bodyPr>
          <a:lstStyle/>
          <a:p>
            <a:r>
              <a:rPr lang="en-IN" dirty="0"/>
              <a:t>Gender comparisons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6568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1808</TotalTime>
  <Words>472</Words>
  <Application>Microsoft Office PowerPoint</Application>
  <PresentationFormat>Widescreen</PresentationFormat>
  <Paragraphs>80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MS PGothic</vt:lpstr>
      <vt:lpstr>Arial</vt:lpstr>
      <vt:lpstr>Calibri</vt:lpstr>
      <vt:lpstr>Cambria</vt:lpstr>
      <vt:lpstr>方正姚体</vt:lpstr>
      <vt:lpstr>Helvetica</vt:lpstr>
      <vt:lpstr>Rockwell</vt:lpstr>
      <vt:lpstr>Rockwell Condensed</vt:lpstr>
      <vt:lpstr>Wingdings</vt:lpstr>
      <vt:lpstr>Wood Type</vt:lpstr>
      <vt:lpstr>Movie Recommender    system</vt:lpstr>
      <vt:lpstr>Why recommender??</vt:lpstr>
      <vt:lpstr>Good Recommender ?</vt:lpstr>
      <vt:lpstr>Collaborative filtering</vt:lpstr>
      <vt:lpstr>Content based filtering</vt:lpstr>
      <vt:lpstr>User vs item based</vt:lpstr>
      <vt:lpstr>User based collaborative</vt:lpstr>
      <vt:lpstr>Movie lens dataset</vt:lpstr>
      <vt:lpstr>Gender comparisons</vt:lpstr>
      <vt:lpstr>Few Examples of recommender system</vt:lpstr>
      <vt:lpstr>Results</vt:lpstr>
      <vt:lpstr>PowerPoint Presentation</vt:lpstr>
      <vt:lpstr>PowerPoint Presentation</vt:lpstr>
      <vt:lpstr>Recommender limitations: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Recommender    system</dc:title>
  <dc:creator>Mohan Reddy</dc:creator>
  <cp:lastModifiedBy>Mohan Reddy</cp:lastModifiedBy>
  <cp:revision>14</cp:revision>
  <dcterms:created xsi:type="dcterms:W3CDTF">2017-01-22T00:42:51Z</dcterms:created>
  <dcterms:modified xsi:type="dcterms:W3CDTF">2017-01-23T06:51:08Z</dcterms:modified>
</cp:coreProperties>
</file>