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278" r:id="rId3"/>
    <p:sldId id="258" r:id="rId4"/>
    <p:sldId id="259" r:id="rId5"/>
    <p:sldId id="328" r:id="rId6"/>
    <p:sldId id="279" r:id="rId7"/>
    <p:sldId id="280" r:id="rId8"/>
    <p:sldId id="260" r:id="rId9"/>
    <p:sldId id="261" r:id="rId10"/>
    <p:sldId id="262" r:id="rId11"/>
    <p:sldId id="263" r:id="rId12"/>
    <p:sldId id="264" r:id="rId13"/>
    <p:sldId id="268" r:id="rId14"/>
    <p:sldId id="271" r:id="rId15"/>
    <p:sldId id="272" r:id="rId16"/>
    <p:sldId id="273" r:id="rId17"/>
    <p:sldId id="281" r:id="rId18"/>
    <p:sldId id="275" r:id="rId19"/>
    <p:sldId id="276" r:id="rId20"/>
    <p:sldId id="277" r:id="rId21"/>
    <p:sldId id="282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70" r:id="rId61"/>
    <p:sldId id="371" r:id="rId62"/>
    <p:sldId id="367" r:id="rId63"/>
    <p:sldId id="368" r:id="rId64"/>
    <p:sldId id="372" r:id="rId65"/>
    <p:sldId id="369" r:id="rId6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5AF1F-82A2-5D48-A5C4-89A5B398CF04}" type="slidenum">
              <a:rPr lang="en-US"/>
              <a:pPr/>
              <a:t>14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B15A-AED5-1E48-8358-0612DA5C4576}" type="slidenum">
              <a:rPr lang="en-US"/>
              <a:pPr/>
              <a:t>15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90746-4A09-134A-9061-D5EFC815B0EB}" type="slidenum">
              <a:rPr lang="en-US"/>
              <a:pPr/>
              <a:t>16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BC9B-A33F-9641-B4A4-7674471312C3}" type="slidenum">
              <a:rPr lang="en-US"/>
              <a:pPr/>
              <a:t>18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D8287-896B-0F45-AE54-CD412F774653}" type="slidenum">
              <a:rPr lang="en-US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D6289-725F-844A-87AF-D56207878BB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65CE6-ABCE-D84F-A04E-FEEEB4A1874C}" type="slidenum">
              <a:rPr lang="en-US"/>
              <a:pPr/>
              <a:t>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F5AF1-7435-6F49-A2E9-C236FFD0ACA8}" type="slidenum">
              <a:rPr lang="en-US"/>
              <a:pPr/>
              <a:t>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7EE8A-7D78-8D44-BA25-5ADCD0EB8370}" type="slidenum">
              <a:rPr lang="en-US"/>
              <a:pPr/>
              <a:t>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BD8AE-B502-EA47-9F0F-43EF24C7E269}" type="slidenum">
              <a:rPr lang="en-US"/>
              <a:pPr/>
              <a:t>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062F7-CEDF-2041-9DF3-18BA689EF7AB}" type="slidenum">
              <a:rPr lang="en-US"/>
              <a:pPr/>
              <a:t>10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20AF7-07C1-ED4D-B075-B196E9201F87}" type="slidenum">
              <a:rPr lang="en-US"/>
              <a:pPr/>
              <a:t>11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1FB20-B623-C540-8F23-3BFF74DF30FA}" type="slidenum">
              <a:rPr lang="en-US"/>
              <a:pPr/>
              <a:t>12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5C94A-70D8-604C-A56B-4C41E7568EA4}" type="slidenum">
              <a:rPr lang="en-US"/>
              <a:pPr/>
              <a:t>13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635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reiher@cs.ucla.edu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uanle@cs.ucla.edu" TargetMode="External"/><Relationship Id="rId3" Type="http://schemas.openxmlformats.org/officeDocument/2006/relationships/hyperlink" Target="mailto:taqi@cs.ucla.edu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 Principles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Format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Two </a:t>
            </a:r>
            <a:r>
              <a:rPr lang="en-GB" sz="2800" dirty="0"/>
              <a:t>weekly (average</a:t>
            </a:r>
            <a:r>
              <a:rPr lang="en-GB" sz="2800" dirty="0" smtClean="0"/>
              <a:t> 20 </a:t>
            </a:r>
            <a:r>
              <a:rPr lang="en-GB" sz="2800" dirty="0"/>
              <a:t>page) reading assignments</a:t>
            </a:r>
            <a:endParaRPr lang="en-GB" sz="2800" dirty="0" smtClean="0"/>
          </a:p>
          <a:p>
            <a:pPr lvl="1"/>
            <a:r>
              <a:rPr lang="en-GB" sz="2400" dirty="0" smtClean="0"/>
              <a:t>Mostly </a:t>
            </a:r>
            <a:r>
              <a:rPr lang="en-GB" sz="2400" dirty="0"/>
              <a:t>from the primary text</a:t>
            </a:r>
            <a:endParaRPr lang="en-GB" sz="2400" dirty="0" smtClean="0"/>
          </a:p>
          <a:p>
            <a:pPr lvl="1"/>
            <a:r>
              <a:rPr lang="en-GB" sz="2400" dirty="0" smtClean="0"/>
              <a:t>A </a:t>
            </a:r>
            <a:r>
              <a:rPr lang="en-GB" sz="2400" dirty="0"/>
              <a:t>few supplementary articles available on web</a:t>
            </a:r>
            <a:endParaRPr lang="en-GB" sz="2400" dirty="0" smtClean="0"/>
          </a:p>
          <a:p>
            <a:r>
              <a:rPr lang="en-GB" sz="2800" dirty="0" smtClean="0"/>
              <a:t>Two </a:t>
            </a:r>
            <a:r>
              <a:rPr lang="en-GB" sz="2800" dirty="0"/>
              <a:t>weekly</a:t>
            </a:r>
            <a:r>
              <a:rPr lang="en-GB" sz="2800" dirty="0" smtClean="0"/>
              <a:t> lectures</a:t>
            </a:r>
          </a:p>
          <a:p>
            <a:r>
              <a:rPr lang="en-GB" sz="2800" dirty="0" smtClean="0"/>
              <a:t>Four </a:t>
            </a:r>
            <a:r>
              <a:rPr lang="en-GB" sz="2800" dirty="0"/>
              <a:t>(10-25 hour) team projects</a:t>
            </a:r>
            <a:endParaRPr lang="en-GB" sz="2800" dirty="0" smtClean="0"/>
          </a:p>
          <a:p>
            <a:pPr lvl="1"/>
            <a:r>
              <a:rPr lang="en-GB" sz="2400" dirty="0" smtClean="0"/>
              <a:t>Exploring </a:t>
            </a:r>
            <a:r>
              <a:rPr lang="en-GB" sz="2400" dirty="0"/>
              <a:t>and exploiting OS </a:t>
            </a:r>
            <a:r>
              <a:rPr lang="en-GB" sz="2400" dirty="0" smtClean="0"/>
              <a:t>features</a:t>
            </a:r>
          </a:p>
          <a:p>
            <a:r>
              <a:rPr lang="en-GB" sz="2800" dirty="0" smtClean="0"/>
              <a:t>One design project (10-25 hours)</a:t>
            </a:r>
          </a:p>
          <a:p>
            <a:pPr lvl="1"/>
            <a:r>
              <a:rPr lang="en-GB" sz="2400" dirty="0" smtClean="0"/>
              <a:t>Working off one of the team projects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08"/>
            <a:ext cx="8229600" cy="1143000"/>
          </a:xfrm>
        </p:spPr>
        <p:txBody>
          <a:bodyPr/>
          <a:lstStyle/>
          <a:p>
            <a:r>
              <a:rPr lang="en-GB" dirty="0"/>
              <a:t>Course Load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98662"/>
            <a:ext cx="8153400" cy="5334000"/>
          </a:xfrm>
        </p:spPr>
        <p:txBody>
          <a:bodyPr/>
          <a:lstStyle/>
          <a:p>
            <a:r>
              <a:rPr lang="en-GB" dirty="0"/>
              <a:t>Reputation: THE hardest </a:t>
            </a:r>
            <a:r>
              <a:rPr lang="en-GB" dirty="0" smtClean="0"/>
              <a:t>undergrad </a:t>
            </a:r>
            <a:r>
              <a:rPr lang="en-GB" dirty="0"/>
              <a:t>CS class</a:t>
            </a:r>
            <a:endParaRPr lang="en-GB" dirty="0" smtClean="0"/>
          </a:p>
          <a:p>
            <a:pPr lvl="1"/>
            <a:r>
              <a:rPr lang="en-GB" dirty="0" smtClean="0"/>
              <a:t>Fast </a:t>
            </a:r>
            <a:r>
              <a:rPr lang="en-GB" dirty="0"/>
              <a:t>pace through much non-trivial </a:t>
            </a:r>
            <a:r>
              <a:rPr lang="en-GB" dirty="0" smtClean="0"/>
              <a:t>material</a:t>
            </a:r>
          </a:p>
          <a:p>
            <a:r>
              <a:rPr lang="en-GB" dirty="0" smtClean="0"/>
              <a:t>Expectations </a:t>
            </a:r>
            <a:r>
              <a:rPr lang="en-GB" dirty="0"/>
              <a:t>you should have</a:t>
            </a:r>
            <a:endParaRPr lang="en-GB" dirty="0" smtClean="0"/>
          </a:p>
          <a:p>
            <a:pPr lvl="1"/>
            <a:r>
              <a:rPr lang="en-GB" dirty="0" smtClean="0"/>
              <a:t>lectures	</a:t>
            </a:r>
            <a:r>
              <a:rPr lang="en-GB" dirty="0"/>
              <a:t>	</a:t>
            </a:r>
            <a:r>
              <a:rPr lang="en-GB" dirty="0" smtClean="0"/>
              <a:t>	4-</a:t>
            </a:r>
            <a:r>
              <a:rPr lang="en-GB" dirty="0"/>
              <a:t>6 hours/week</a:t>
            </a:r>
            <a:endParaRPr lang="en-GB" dirty="0" smtClean="0"/>
          </a:p>
          <a:p>
            <a:pPr lvl="1"/>
            <a:r>
              <a:rPr lang="en-GB" dirty="0" smtClean="0"/>
              <a:t>reading				3-6 </a:t>
            </a:r>
            <a:r>
              <a:rPr lang="en-GB" dirty="0"/>
              <a:t>hours/week</a:t>
            </a:r>
          </a:p>
          <a:p>
            <a:pPr lvl="1"/>
            <a:r>
              <a:rPr lang="en-GB" dirty="0"/>
              <a:t>projects			3-20 hours/week</a:t>
            </a:r>
          </a:p>
          <a:p>
            <a:pPr lvl="1"/>
            <a:r>
              <a:rPr lang="en-GB" dirty="0"/>
              <a:t>exam study	</a:t>
            </a:r>
            <a:r>
              <a:rPr lang="en-GB" dirty="0" smtClean="0"/>
              <a:t>	5</a:t>
            </a:r>
            <a:r>
              <a:rPr lang="en-GB" dirty="0"/>
              <a:t>-15 hours (twice)</a:t>
            </a:r>
          </a:p>
          <a:p>
            <a:r>
              <a:rPr lang="en-GB" dirty="0"/>
              <a:t>Keeping up (week by week) is critical</a:t>
            </a:r>
            <a:endParaRPr lang="en-GB" dirty="0" smtClean="0"/>
          </a:p>
          <a:p>
            <a:pPr lvl="1"/>
            <a:r>
              <a:rPr lang="en-GB" dirty="0" smtClean="0"/>
              <a:t>Catching </a:t>
            </a:r>
            <a:r>
              <a:rPr lang="en-GB" dirty="0"/>
              <a:t>up is extremely difficult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Primary Text for Course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Saltzer</a:t>
            </a:r>
            <a:r>
              <a:rPr lang="en-GB" dirty="0" smtClean="0"/>
              <a:t> and </a:t>
            </a:r>
            <a:r>
              <a:rPr lang="en-GB" dirty="0" err="1" smtClean="0"/>
              <a:t>Kaashoek</a:t>
            </a:r>
            <a:r>
              <a:rPr lang="en-GB" dirty="0" smtClean="0"/>
              <a:t>: </a:t>
            </a:r>
            <a:r>
              <a:rPr lang="en-GB" i="1" dirty="0" smtClean="0"/>
              <a:t>Principles of Computer Systems Design</a:t>
            </a:r>
          </a:p>
          <a:p>
            <a:pPr lvl="1"/>
            <a:r>
              <a:rPr lang="en-GB" dirty="0" smtClean="0"/>
              <a:t>Background </a:t>
            </a:r>
            <a:r>
              <a:rPr lang="en-GB" dirty="0"/>
              <a:t>reading for</a:t>
            </a:r>
            <a:r>
              <a:rPr lang="en-GB" dirty="0" smtClean="0"/>
              <a:t> most lectures</a:t>
            </a:r>
          </a:p>
          <a:p>
            <a:pPr lvl="1"/>
            <a:r>
              <a:rPr lang="en-GB" dirty="0" smtClean="0"/>
              <a:t>Available on line (for free) at</a:t>
            </a:r>
          </a:p>
          <a:p>
            <a:pPr lvl="2">
              <a:buNone/>
            </a:pPr>
            <a:r>
              <a:rPr lang="en-US" sz="2000" dirty="0" smtClean="0"/>
              <a:t>http://www.sciencedirect.com/science/book/9780123749574</a:t>
            </a:r>
            <a:endParaRPr lang="en-GB" dirty="0" smtClean="0"/>
          </a:p>
          <a:p>
            <a:r>
              <a:rPr lang="en-GB" dirty="0" smtClean="0"/>
              <a:t>Supplemented with web-based materials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Grading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3985"/>
            <a:ext cx="8229600" cy="4525963"/>
          </a:xfrm>
        </p:spPr>
        <p:txBody>
          <a:bodyPr/>
          <a:lstStyle/>
          <a:p>
            <a:r>
              <a:rPr lang="en-GB" dirty="0" smtClean="0"/>
              <a:t>Basis for grading:</a:t>
            </a:r>
          </a:p>
          <a:p>
            <a:pPr lvl="1"/>
            <a:r>
              <a:rPr lang="en-GB" sz="2400" dirty="0" smtClean="0"/>
              <a:t>1 midterm exam		25%</a:t>
            </a:r>
          </a:p>
          <a:p>
            <a:pPr lvl="1"/>
            <a:r>
              <a:rPr lang="en-GB" sz="2400" dirty="0" smtClean="0"/>
              <a:t>Final </a:t>
            </a:r>
            <a:r>
              <a:rPr lang="en-GB" sz="2400" dirty="0"/>
              <a:t>exam		</a:t>
            </a:r>
            <a:r>
              <a:rPr lang="en-GB" sz="2400" dirty="0" smtClean="0"/>
              <a:t>	30%</a:t>
            </a:r>
          </a:p>
          <a:p>
            <a:pPr lvl="1"/>
            <a:r>
              <a:rPr lang="en-GB" sz="2400" dirty="0" smtClean="0"/>
              <a:t>Projects</a:t>
            </a:r>
            <a:r>
              <a:rPr lang="en-GB" sz="2400" dirty="0"/>
              <a:t>			</a:t>
            </a:r>
            <a:r>
              <a:rPr lang="en-GB" sz="2400" dirty="0" smtClean="0"/>
              <a:t>	45%</a:t>
            </a:r>
            <a:endParaRPr lang="en-GB" dirty="0" smtClean="0"/>
          </a:p>
          <a:p>
            <a:r>
              <a:rPr lang="en-GB" dirty="0"/>
              <a:t>I do look at distribution for final grades</a:t>
            </a:r>
            <a:endParaRPr lang="en-GB" dirty="0" smtClean="0"/>
          </a:p>
          <a:p>
            <a:pPr lvl="1"/>
            <a:r>
              <a:rPr lang="en-GB" dirty="0" smtClean="0"/>
              <a:t>But don’t use a formal curve</a:t>
            </a:r>
          </a:p>
          <a:p>
            <a:r>
              <a:rPr lang="en-GB" dirty="0" smtClean="0"/>
              <a:t>All </a:t>
            </a:r>
            <a:r>
              <a:rPr lang="en-GB" dirty="0"/>
              <a:t>scores available on </a:t>
            </a:r>
            <a:r>
              <a:rPr lang="en-GB" dirty="0" err="1"/>
              <a:t>MyUCLA</a:t>
            </a:r>
            <a:endParaRPr lang="en-GB" dirty="0" smtClean="0"/>
          </a:p>
          <a:p>
            <a:pPr lvl="1"/>
            <a:r>
              <a:rPr lang="en-GB" dirty="0" smtClean="0"/>
              <a:t>Please </a:t>
            </a:r>
            <a:r>
              <a:rPr lang="en-GB" dirty="0"/>
              <a:t>check them for accuracy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Midterm Examination</a:t>
            </a:r>
            <a:endParaRPr lang="en-GB" dirty="0"/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When:</a:t>
            </a:r>
            <a:r>
              <a:rPr lang="en-GB" sz="2800" dirty="0" smtClean="0"/>
              <a:t> Second lecture of the 5th week (in class section)</a:t>
            </a:r>
          </a:p>
          <a:p>
            <a:r>
              <a:rPr lang="en-GB" sz="2800" dirty="0"/>
              <a:t>Scope:</a:t>
            </a:r>
            <a:r>
              <a:rPr lang="en-GB" sz="2800" dirty="0" smtClean="0"/>
              <a:t> All lectures up to the exam date</a:t>
            </a:r>
          </a:p>
          <a:p>
            <a:pPr lvl="1"/>
            <a:r>
              <a:rPr lang="en-GB" sz="2400" dirty="0" smtClean="0"/>
              <a:t>Approximately </a:t>
            </a:r>
            <a:r>
              <a:rPr lang="en-GB" sz="2400" dirty="0"/>
              <a:t>60% lecture, 40% text</a:t>
            </a:r>
          </a:p>
          <a:p>
            <a:r>
              <a:rPr lang="en-GB" sz="2800" dirty="0"/>
              <a:t>Format:</a:t>
            </a:r>
            <a:endParaRPr lang="en-GB" sz="2800" dirty="0" smtClean="0"/>
          </a:p>
          <a:p>
            <a:pPr lvl="1"/>
            <a:r>
              <a:rPr lang="en-GB" sz="2400" dirty="0" smtClean="0"/>
              <a:t>Closed </a:t>
            </a:r>
            <a:r>
              <a:rPr lang="en-GB" sz="2400" dirty="0"/>
              <a:t>book</a:t>
            </a:r>
          </a:p>
          <a:p>
            <a:pPr lvl="1"/>
            <a:r>
              <a:rPr lang="en-GB" sz="2400" dirty="0"/>
              <a:t>10-15 essay questions, most with short answers</a:t>
            </a:r>
          </a:p>
          <a:p>
            <a:r>
              <a:rPr lang="en-GB" sz="2800" dirty="0"/>
              <a:t>Goals:</a:t>
            </a:r>
            <a:endParaRPr lang="en-GB" sz="2800" dirty="0" smtClean="0"/>
          </a:p>
          <a:p>
            <a:pPr lvl="1"/>
            <a:r>
              <a:rPr lang="en-GB" sz="2400" dirty="0" smtClean="0"/>
              <a:t>Test </a:t>
            </a:r>
            <a:r>
              <a:rPr lang="en-GB" sz="2400" dirty="0"/>
              <a:t>understanding of key concepts</a:t>
            </a:r>
            <a:endParaRPr lang="en-GB" sz="2400" dirty="0" smtClean="0"/>
          </a:p>
          <a:p>
            <a:pPr lvl="1"/>
            <a:r>
              <a:rPr lang="en-GB" sz="2400" dirty="0" smtClean="0"/>
              <a:t>Test </a:t>
            </a:r>
            <a:r>
              <a:rPr lang="en-GB" sz="2400" dirty="0"/>
              <a:t>ability to apply principles to practical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Exam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When</a:t>
            </a:r>
            <a:r>
              <a:rPr lang="en-GB" sz="2800" dirty="0" smtClean="0"/>
              <a:t>: Friday, June 12, 8-11 AM</a:t>
            </a:r>
          </a:p>
          <a:p>
            <a:r>
              <a:rPr lang="en-GB" sz="2800" dirty="0"/>
              <a:t>Scope:</a:t>
            </a:r>
            <a:r>
              <a:rPr lang="en-GB" sz="2800" dirty="0" smtClean="0"/>
              <a:t> Entire </a:t>
            </a:r>
            <a:r>
              <a:rPr lang="en-GB" sz="2800" dirty="0"/>
              <a:t>course</a:t>
            </a:r>
          </a:p>
          <a:p>
            <a:r>
              <a:rPr lang="en-GB" sz="2800" dirty="0"/>
              <a:t>Format:</a:t>
            </a:r>
          </a:p>
          <a:p>
            <a:pPr lvl="1"/>
            <a:r>
              <a:rPr lang="en-GB" sz="2400" dirty="0"/>
              <a:t>6-8 hard multi-part essay questions</a:t>
            </a:r>
            <a:endParaRPr lang="en-GB" sz="2400" dirty="0" smtClean="0"/>
          </a:p>
          <a:p>
            <a:pPr lvl="1"/>
            <a:r>
              <a:rPr lang="en-GB" sz="2400" dirty="0" smtClean="0"/>
              <a:t>You </a:t>
            </a:r>
            <a:r>
              <a:rPr lang="en-GB" sz="2400" dirty="0"/>
              <a:t>get to pick a subset of them to answer</a:t>
            </a:r>
          </a:p>
          <a:p>
            <a:r>
              <a:rPr lang="en-GB" sz="2800" dirty="0"/>
              <a:t>Goals:</a:t>
            </a:r>
            <a:endParaRPr lang="en-GB" sz="2800" dirty="0" smtClean="0"/>
          </a:p>
          <a:p>
            <a:pPr lvl="1"/>
            <a:r>
              <a:rPr lang="en-GB" sz="2400" dirty="0" smtClean="0"/>
              <a:t>Test </a:t>
            </a:r>
            <a:r>
              <a:rPr lang="en-GB" sz="2400" dirty="0"/>
              <a:t>mastery of key concepts</a:t>
            </a:r>
            <a:endParaRPr lang="en-GB" sz="2400" dirty="0" smtClean="0"/>
          </a:p>
          <a:p>
            <a:pPr lvl="1"/>
            <a:r>
              <a:rPr lang="en-GB" sz="2400" dirty="0" smtClean="0"/>
              <a:t>Test </a:t>
            </a:r>
            <a:r>
              <a:rPr lang="en-GB" sz="2400" dirty="0"/>
              <a:t>ability to apply key concepts to real problems</a:t>
            </a:r>
            <a:endParaRPr lang="en-GB" sz="2400" dirty="0" smtClean="0"/>
          </a:p>
          <a:p>
            <a:pPr lvl="1"/>
            <a:r>
              <a:rPr lang="en-GB" sz="2400" dirty="0" smtClean="0"/>
              <a:t>Use </a:t>
            </a:r>
            <a:r>
              <a:rPr lang="en-GB" sz="2400" dirty="0"/>
              <a:t>key concepts to gain insight into new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Projects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91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Format: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4 regular projects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2 mini-projects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May </a:t>
            </a:r>
            <a:r>
              <a:rPr lang="en-GB" dirty="0"/>
              <a:t>be done solo or in teams</a:t>
            </a:r>
          </a:p>
          <a:p>
            <a:pPr>
              <a:lnSpc>
                <a:spcPct val="90000"/>
              </a:lnSpc>
            </a:pPr>
            <a:r>
              <a:rPr lang="en-GB" dirty="0"/>
              <a:t>Goals: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Develop </a:t>
            </a:r>
            <a:r>
              <a:rPr lang="en-GB" dirty="0"/>
              <a:t>ability to exploit OS features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Develop </a:t>
            </a:r>
            <a:r>
              <a:rPr lang="en-GB" dirty="0"/>
              <a:t>programming/problem solving ability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Practice software </a:t>
            </a:r>
            <a:r>
              <a:rPr lang="en-GB" dirty="0"/>
              <a:t>project skills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Lab </a:t>
            </a:r>
            <a:r>
              <a:rPr lang="en-GB" dirty="0"/>
              <a:t>and lecture are fairly distinct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Instructor </a:t>
            </a:r>
            <a:r>
              <a:rPr lang="en-GB" dirty="0"/>
              <a:t>cannot help you with projects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TAs </a:t>
            </a:r>
            <a:r>
              <a:rPr lang="en-GB" dirty="0"/>
              <a:t>can’t help </a:t>
            </a:r>
            <a:r>
              <a:rPr lang="en-GB" dirty="0" smtClean="0"/>
              <a:t>with lectures</a:t>
            </a:r>
            <a:r>
              <a:rPr lang="en-GB" dirty="0"/>
              <a:t>,</a:t>
            </a:r>
            <a:r>
              <a:rPr lang="en-GB" dirty="0" smtClean="0"/>
              <a:t> exams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lab project contains suggestions for extensions</a:t>
            </a:r>
          </a:p>
          <a:p>
            <a:r>
              <a:rPr lang="en-US" dirty="0" smtClean="0"/>
              <a:t>Each student is assigned one design project from among the labs</a:t>
            </a:r>
          </a:p>
          <a:p>
            <a:pPr lvl="1"/>
            <a:r>
              <a:rPr lang="en-US" dirty="0" smtClean="0"/>
              <a:t>Individual or two person team</a:t>
            </a:r>
          </a:p>
          <a:p>
            <a:r>
              <a:rPr lang="en-US" dirty="0" smtClean="0"/>
              <a:t>Requires more creativity than labs</a:t>
            </a:r>
          </a:p>
          <a:p>
            <a:pPr lvl="1"/>
            <a:r>
              <a:rPr lang="en-US" dirty="0" smtClean="0"/>
              <a:t>Usually requires some coding</a:t>
            </a:r>
          </a:p>
          <a:p>
            <a:r>
              <a:rPr lang="en-US" dirty="0" smtClean="0"/>
              <a:t>Handled by the TAs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Late Assignments &amp; Make-ups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Labs</a:t>
            </a:r>
          </a:p>
          <a:p>
            <a:pPr lvl="1"/>
            <a:r>
              <a:rPr lang="en-GB" dirty="0" smtClean="0"/>
              <a:t>Due dates set by TAs</a:t>
            </a:r>
          </a:p>
          <a:p>
            <a:pPr lvl="1"/>
            <a:r>
              <a:rPr lang="en-GB" dirty="0" smtClean="0"/>
              <a:t>TAs also sets policy on late assignments</a:t>
            </a:r>
          </a:p>
          <a:p>
            <a:r>
              <a:rPr lang="en-GB" dirty="0" smtClean="0"/>
              <a:t>Exams</a:t>
            </a:r>
          </a:p>
          <a:p>
            <a:pPr lvl="1"/>
            <a:r>
              <a:rPr lang="en-GB" dirty="0" smtClean="0"/>
              <a:t>Alternate times or make-ups only </a:t>
            </a:r>
            <a:r>
              <a:rPr lang="en-GB" dirty="0" smtClean="0"/>
              <a:t>possible with prior consent of the instructor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Honesty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It </a:t>
            </a:r>
            <a:r>
              <a:rPr lang="en-GB" sz="2800" dirty="0"/>
              <a:t>is OK to study with friends 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Discussing </a:t>
            </a:r>
            <a:r>
              <a:rPr lang="en-GB" sz="2400" dirty="0"/>
              <a:t>problems helps you to understand them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It </a:t>
            </a:r>
            <a:r>
              <a:rPr lang="en-GB" sz="2800" dirty="0"/>
              <a:t>is OK to do independent research on a subject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There </a:t>
            </a:r>
            <a:r>
              <a:rPr lang="en-GB" sz="2400" dirty="0"/>
              <a:t>are many excellent treatments out there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But </a:t>
            </a:r>
            <a:r>
              <a:rPr lang="en-GB" sz="2800" dirty="0"/>
              <a:t>all work you submit must be your own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Do </a:t>
            </a:r>
            <a:r>
              <a:rPr lang="en-GB" sz="2400" dirty="0"/>
              <a:t>not </a:t>
            </a:r>
            <a:r>
              <a:rPr lang="en-GB" sz="2400" u="sng" dirty="0"/>
              <a:t>write</a:t>
            </a:r>
            <a:r>
              <a:rPr lang="en-GB" sz="2400" dirty="0"/>
              <a:t> your</a:t>
            </a:r>
            <a:r>
              <a:rPr lang="en-GB" sz="2400" dirty="0" smtClean="0"/>
              <a:t> lab answers with </a:t>
            </a:r>
            <a:r>
              <a:rPr lang="en-GB" sz="2400" dirty="0"/>
              <a:t>a friend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Do </a:t>
            </a:r>
            <a:r>
              <a:rPr lang="en-GB" sz="2400" dirty="0"/>
              <a:t>not </a:t>
            </a:r>
            <a:r>
              <a:rPr lang="en-GB" sz="2400" u="sng" dirty="0"/>
              <a:t>copy</a:t>
            </a:r>
            <a:r>
              <a:rPr lang="en-GB" sz="2400" dirty="0"/>
              <a:t> another student's work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Do </a:t>
            </a:r>
            <a:r>
              <a:rPr lang="en-GB" sz="2400" dirty="0"/>
              <a:t>not turn in solutions </a:t>
            </a:r>
            <a:r>
              <a:rPr lang="en-GB" sz="2400" u="sng" dirty="0"/>
              <a:t>from off the web</a:t>
            </a:r>
            <a:endParaRPr lang="en-GB" sz="2400" u="sng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If </a:t>
            </a:r>
            <a:r>
              <a:rPr lang="en-GB" sz="2400" dirty="0"/>
              <a:t>you do research on a problem, </a:t>
            </a:r>
            <a:r>
              <a:rPr lang="en-GB" sz="2400" u="sng" dirty="0"/>
              <a:t>cite your sources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800" dirty="0"/>
              <a:t>I decide when two assignments are too similar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And </a:t>
            </a:r>
            <a:r>
              <a:rPr lang="en-GB" sz="2400" dirty="0"/>
              <a:t>I forward them immediately to the Dean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If </a:t>
            </a:r>
            <a:r>
              <a:rPr lang="en-GB" sz="2800" dirty="0"/>
              <a:t>you need help, ask the instructor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materials</a:t>
            </a:r>
            <a:endParaRPr lang="en-US" dirty="0" smtClean="0"/>
          </a:p>
          <a:p>
            <a:r>
              <a:rPr lang="en-US" dirty="0" smtClean="0"/>
              <a:t>Introduction to the course</a:t>
            </a:r>
          </a:p>
          <a:p>
            <a:pPr lvl="1"/>
            <a:r>
              <a:rPr lang="en-US" dirty="0" smtClean="0"/>
              <a:t>Why study operating systems?</a:t>
            </a:r>
          </a:p>
          <a:p>
            <a:pPr lvl="1"/>
            <a:r>
              <a:rPr lang="en-US" dirty="0" smtClean="0"/>
              <a:t>Basics of operating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Honesty – Projects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28082"/>
            <a:ext cx="8229600" cy="4525963"/>
          </a:xfrm>
        </p:spPr>
        <p:txBody>
          <a:bodyPr/>
          <a:lstStyle/>
          <a:p>
            <a:r>
              <a:rPr lang="en-GB" sz="2800" dirty="0" smtClean="0"/>
              <a:t>Do </a:t>
            </a:r>
            <a:r>
              <a:rPr lang="en-GB" sz="2800" dirty="0"/>
              <a:t>your own projects</a:t>
            </a:r>
            <a:endParaRPr lang="en-GB" sz="2800" dirty="0" smtClean="0"/>
          </a:p>
          <a:p>
            <a:pPr lvl="1"/>
            <a:r>
              <a:rPr lang="en-GB" sz="2400" dirty="0" smtClean="0"/>
              <a:t>Work </a:t>
            </a:r>
            <a:r>
              <a:rPr lang="en-GB" sz="2400" dirty="0"/>
              <a:t>only with your team-mate</a:t>
            </a:r>
            <a:endParaRPr lang="en-GB" sz="2400" dirty="0" smtClean="0"/>
          </a:p>
          <a:p>
            <a:pPr lvl="1"/>
            <a:r>
              <a:rPr lang="en-GB" sz="2400" dirty="0" smtClean="0"/>
              <a:t>If </a:t>
            </a:r>
            <a:r>
              <a:rPr lang="en-GB" sz="2400" dirty="0"/>
              <a:t>you need additional help, ask the TA</a:t>
            </a:r>
            <a:endParaRPr lang="en-GB" sz="2400" dirty="0" smtClean="0"/>
          </a:p>
          <a:p>
            <a:r>
              <a:rPr lang="en-GB" sz="2800" dirty="0" smtClean="0"/>
              <a:t>You </a:t>
            </a:r>
            <a:r>
              <a:rPr lang="en-GB" sz="2800" dirty="0"/>
              <a:t>must design and write </a:t>
            </a:r>
            <a:r>
              <a:rPr lang="en-GB" sz="2800" u="sng" dirty="0"/>
              <a:t>all</a:t>
            </a:r>
            <a:r>
              <a:rPr lang="en-GB" sz="2800" dirty="0"/>
              <a:t> your own code</a:t>
            </a:r>
            <a:endParaRPr lang="en-GB" sz="2800" dirty="0" smtClean="0"/>
          </a:p>
          <a:p>
            <a:pPr lvl="1"/>
            <a:r>
              <a:rPr lang="en-GB" sz="2400" dirty="0" smtClean="0"/>
              <a:t>Other than cooperative work with your team-mate</a:t>
            </a:r>
          </a:p>
          <a:p>
            <a:pPr lvl="1"/>
            <a:r>
              <a:rPr lang="en-GB" sz="2400" dirty="0" smtClean="0"/>
              <a:t>Do </a:t>
            </a:r>
            <a:r>
              <a:rPr lang="en-GB" sz="2400" dirty="0"/>
              <a:t>not ask others how they solved the problem</a:t>
            </a:r>
            <a:endParaRPr lang="en-GB" sz="2400" dirty="0" smtClean="0"/>
          </a:p>
          <a:p>
            <a:pPr lvl="1"/>
            <a:r>
              <a:rPr lang="en-GB" sz="2400" dirty="0" smtClean="0"/>
              <a:t>Do </a:t>
            </a:r>
            <a:r>
              <a:rPr lang="en-GB" sz="2400" dirty="0"/>
              <a:t>not copy solutions from the web, files or listings</a:t>
            </a:r>
            <a:endParaRPr lang="en-GB" sz="2400" dirty="0" smtClean="0"/>
          </a:p>
          <a:p>
            <a:pPr lvl="1"/>
            <a:r>
              <a:rPr lang="en-GB" sz="2400" dirty="0" smtClean="0"/>
              <a:t>Cite </a:t>
            </a:r>
            <a:r>
              <a:rPr lang="en-GB" sz="2400" dirty="0"/>
              <a:t>any research sources you use</a:t>
            </a:r>
            <a:endParaRPr lang="en-GB" sz="2400" dirty="0" smtClean="0"/>
          </a:p>
          <a:p>
            <a:r>
              <a:rPr lang="en-GB" sz="2800" dirty="0" smtClean="0"/>
              <a:t>Protect </a:t>
            </a:r>
            <a:r>
              <a:rPr lang="en-GB" sz="2800" dirty="0"/>
              <a:t>yourself</a:t>
            </a:r>
            <a:endParaRPr lang="en-GB" sz="2800" dirty="0" smtClean="0"/>
          </a:p>
          <a:p>
            <a:pPr lvl="1"/>
            <a:r>
              <a:rPr lang="en-GB" sz="2400" dirty="0" smtClean="0"/>
              <a:t>Do </a:t>
            </a:r>
            <a:r>
              <a:rPr lang="en-GB" sz="2400" dirty="0"/>
              <a:t>not show other people your solutions</a:t>
            </a:r>
            <a:endParaRPr lang="en-GB" sz="2400" dirty="0" smtClean="0"/>
          </a:p>
          <a:p>
            <a:pPr lvl="1"/>
            <a:r>
              <a:rPr lang="en-GB" sz="2400" dirty="0" smtClean="0"/>
              <a:t>Be </a:t>
            </a:r>
            <a:r>
              <a:rPr lang="en-GB" sz="2400" dirty="0"/>
              <a:t>careful with old listings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 and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r>
              <a:rPr lang="en-US" dirty="0" smtClean="0"/>
              <a:t>You might be able to find existing answers to some of the assignments on line</a:t>
            </a:r>
          </a:p>
          <a:p>
            <a:r>
              <a:rPr lang="en-US" dirty="0" smtClean="0"/>
              <a:t>Remember, if you can find it, so can we</a:t>
            </a:r>
          </a:p>
          <a:p>
            <a:r>
              <a:rPr lang="en-US" dirty="0" smtClean="0"/>
              <a:t>It IS NOT OK to copy the answers from other people’s old assignments</a:t>
            </a:r>
          </a:p>
          <a:p>
            <a:pPr lvl="1"/>
            <a:r>
              <a:rPr lang="en-US" dirty="0" smtClean="0"/>
              <a:t>People who tried that have been caught and referred to the Office of the Dean of Students</a:t>
            </a:r>
          </a:p>
          <a:p>
            <a:r>
              <a:rPr lang="en-US" dirty="0" smtClean="0"/>
              <a:t>ANYTHING you get off the Internet must be treated as reference material</a:t>
            </a:r>
          </a:p>
          <a:p>
            <a:pPr lvl="1"/>
            <a:r>
              <a:rPr lang="en-US" dirty="0" smtClean="0"/>
              <a:t>If you use it, quote it and reference it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Purpose of course and relationships to other courses</a:t>
            </a:r>
          </a:p>
          <a:p>
            <a:r>
              <a:rPr lang="en-GB" dirty="0" smtClean="0"/>
              <a:t>Why study operating systems?</a:t>
            </a:r>
          </a:p>
          <a:p>
            <a:r>
              <a:rPr lang="en-GB" dirty="0" smtClean="0"/>
              <a:t>Major themes &amp; lessons in this course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99808" y="540399"/>
            <a:ext cx="6215336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CS 111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40"/>
            <a:ext cx="8229600" cy="4525963"/>
          </a:xfrm>
        </p:spPr>
        <p:txBody>
          <a:bodyPr/>
          <a:lstStyle/>
          <a:p>
            <a:r>
              <a:rPr lang="en-GB" sz="2800" dirty="0" smtClean="0"/>
              <a:t>Build on concepts from other courses</a:t>
            </a:r>
          </a:p>
          <a:p>
            <a:pPr lvl="1"/>
            <a:r>
              <a:rPr lang="en-GB" sz="2400" dirty="0" smtClean="0"/>
              <a:t>Data structures, programming languages, assembly language programming,</a:t>
            </a:r>
            <a:r>
              <a:rPr lang="en-GB" sz="2400" dirty="0" smtClean="0"/>
              <a:t> computer </a:t>
            </a:r>
            <a:r>
              <a:rPr lang="en-GB" sz="2400" dirty="0" smtClean="0"/>
              <a:t>architectures, ...</a:t>
            </a:r>
            <a:endParaRPr lang="en-GB" sz="2000" dirty="0" smtClean="0"/>
          </a:p>
          <a:p>
            <a:r>
              <a:rPr lang="en-GB" sz="2800" dirty="0" smtClean="0"/>
              <a:t>Prepare you for advanced courses</a:t>
            </a:r>
          </a:p>
          <a:p>
            <a:pPr lvl="1"/>
            <a:r>
              <a:rPr lang="en-GB" sz="2400" dirty="0" smtClean="0"/>
              <a:t>Data bases and distributed computing</a:t>
            </a:r>
          </a:p>
          <a:p>
            <a:pPr lvl="1"/>
            <a:r>
              <a:rPr lang="en-GB" sz="2400" dirty="0" smtClean="0"/>
              <a:t>Security, fault-tolerance, high availability</a:t>
            </a:r>
            <a:endParaRPr lang="en-GB" sz="2400" dirty="0" smtClean="0"/>
          </a:p>
          <a:p>
            <a:pPr lvl="1"/>
            <a:r>
              <a:rPr lang="en-GB" sz="2400" dirty="0" smtClean="0"/>
              <a:t>Network protocols, computer </a:t>
            </a:r>
            <a:r>
              <a:rPr lang="en-GB" sz="2400" dirty="0" smtClean="0"/>
              <a:t>system </a:t>
            </a:r>
            <a:r>
              <a:rPr lang="en-GB" sz="2400" dirty="0" err="1" smtClean="0"/>
              <a:t>modeling</a:t>
            </a:r>
            <a:r>
              <a:rPr lang="en-GB" sz="2400" dirty="0" smtClean="0"/>
              <a:t>, </a:t>
            </a:r>
            <a:r>
              <a:rPr lang="en-GB" sz="2400" dirty="0" err="1" smtClean="0"/>
              <a:t>queueing</a:t>
            </a:r>
            <a:r>
              <a:rPr lang="en-GB" sz="2400" dirty="0" smtClean="0"/>
              <a:t> theory</a:t>
            </a:r>
          </a:p>
          <a:p>
            <a:r>
              <a:rPr lang="en-GB" sz="2800" dirty="0" smtClean="0"/>
              <a:t>Provide you with foundation concepts</a:t>
            </a:r>
          </a:p>
          <a:p>
            <a:pPr lvl="1"/>
            <a:r>
              <a:rPr lang="en-GB" sz="2400" dirty="0" smtClean="0"/>
              <a:t>Processes, threads, virtual address space, files</a:t>
            </a:r>
          </a:p>
          <a:p>
            <a:pPr lvl="1"/>
            <a:r>
              <a:rPr lang="en-GB" sz="2400" dirty="0" smtClean="0"/>
              <a:t>Capabilities, synchronization, leases, deadlock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570"/>
            <a:ext cx="8229600" cy="4525963"/>
          </a:xfrm>
        </p:spPr>
        <p:txBody>
          <a:bodyPr/>
          <a:lstStyle/>
          <a:p>
            <a:r>
              <a:rPr lang="en-GB" sz="2800" dirty="0" smtClean="0"/>
              <a:t>Few of you will actually build </a:t>
            </a:r>
            <a:r>
              <a:rPr lang="en-GB" sz="2800" dirty="0" err="1" smtClean="0"/>
              <a:t>OSs</a:t>
            </a:r>
            <a:endParaRPr lang="en-GB" sz="2800" dirty="0" smtClean="0"/>
          </a:p>
          <a:p>
            <a:r>
              <a:rPr lang="en-GB" sz="2800" dirty="0" smtClean="0"/>
              <a:t>But many of you will:</a:t>
            </a:r>
          </a:p>
          <a:p>
            <a:pPr lvl="1"/>
            <a:r>
              <a:rPr lang="en-GB" sz="2400" dirty="0" smtClean="0"/>
              <a:t>Set up, configure, manage computer systems</a:t>
            </a:r>
          </a:p>
          <a:p>
            <a:pPr lvl="1"/>
            <a:r>
              <a:rPr lang="en-GB" sz="2400" dirty="0" smtClean="0"/>
              <a:t>Write programs that exploit OS features</a:t>
            </a:r>
          </a:p>
          <a:p>
            <a:pPr lvl="1"/>
            <a:r>
              <a:rPr lang="en-GB" sz="2400" dirty="0" smtClean="0"/>
              <a:t>Work with complex, distributed, parallel software</a:t>
            </a:r>
          </a:p>
          <a:p>
            <a:pPr lvl="1"/>
            <a:r>
              <a:rPr lang="en-GB" sz="2400" dirty="0" smtClean="0"/>
              <a:t>Work with abstracted services and resources</a:t>
            </a:r>
          </a:p>
          <a:p>
            <a:r>
              <a:rPr lang="en-GB" sz="2800" dirty="0" smtClean="0"/>
              <a:t>Many hard problems have been solved in OS context</a:t>
            </a:r>
          </a:p>
          <a:p>
            <a:pPr lvl="1"/>
            <a:r>
              <a:rPr lang="en-GB" sz="2400" dirty="0" smtClean="0"/>
              <a:t>Synchronization, security, integrity, protocols, distributed computing, dynamic resource management, ...</a:t>
            </a:r>
          </a:p>
          <a:p>
            <a:pPr lvl="1"/>
            <a:r>
              <a:rPr lang="en-GB" sz="2400" dirty="0" smtClean="0"/>
              <a:t>In this class, we study these problems and their solutions</a:t>
            </a:r>
          </a:p>
          <a:p>
            <a:pPr lvl="1"/>
            <a:r>
              <a:rPr lang="en-GB" sz="2400" dirty="0" smtClean="0"/>
              <a:t>These approaches can be applied to other areas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7775" y="540399"/>
            <a:ext cx="7363083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718"/>
            <a:ext cx="8229600" cy="1143000"/>
          </a:xfrm>
        </p:spPr>
        <p:txBody>
          <a:bodyPr/>
          <a:lstStyle/>
          <a:p>
            <a:r>
              <a:rPr lang="en-US" dirty="0" smtClean="0"/>
              <a:t>Why Are Operating Systems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They are extremely complex</a:t>
            </a:r>
          </a:p>
          <a:p>
            <a:pPr lvl="1"/>
            <a:r>
              <a:rPr lang="en-GB" sz="2400" dirty="0" smtClean="0"/>
              <a:t>But try to appear simple enough for everyone to use</a:t>
            </a:r>
          </a:p>
          <a:p>
            <a:r>
              <a:rPr lang="en-GB" sz="2800" dirty="0" smtClean="0"/>
              <a:t>They are very demanding</a:t>
            </a:r>
          </a:p>
          <a:p>
            <a:pPr lvl="1"/>
            <a:r>
              <a:rPr lang="en-GB" sz="2400" dirty="0" smtClean="0"/>
              <a:t>They require vision, imagination, and insight</a:t>
            </a:r>
          </a:p>
          <a:p>
            <a:pPr lvl="1"/>
            <a:r>
              <a:rPr lang="en-GB" sz="2400" dirty="0" smtClean="0"/>
              <a:t>They must have elegance and generality</a:t>
            </a:r>
          </a:p>
          <a:p>
            <a:pPr lvl="1"/>
            <a:r>
              <a:rPr lang="en-GB" sz="2400" dirty="0" smtClean="0"/>
              <a:t>They demand meticulous attention to detail</a:t>
            </a:r>
          </a:p>
          <a:p>
            <a:r>
              <a:rPr lang="en-GB" sz="2800" dirty="0" smtClean="0"/>
              <a:t>They are held to very high standards</a:t>
            </a:r>
          </a:p>
          <a:p>
            <a:pPr lvl="1"/>
            <a:r>
              <a:rPr lang="en-GB" sz="2400" dirty="0" smtClean="0"/>
              <a:t>Performance, correctness, robustness,</a:t>
            </a:r>
          </a:p>
          <a:p>
            <a:pPr lvl="1"/>
            <a:r>
              <a:rPr lang="en-GB" sz="2400" dirty="0" smtClean="0"/>
              <a:t>Scalability, extensibility, reusability</a:t>
            </a:r>
          </a:p>
          <a:p>
            <a:r>
              <a:rPr lang="en-GB" sz="2800" dirty="0" smtClean="0"/>
              <a:t>They are the base we all work from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042"/>
            <a:ext cx="8229600" cy="1143000"/>
          </a:xfrm>
        </p:spPr>
        <p:txBody>
          <a:bodyPr/>
          <a:lstStyle/>
          <a:p>
            <a:r>
              <a:rPr lang="en-GB" dirty="0" smtClean="0"/>
              <a:t>Recurring OS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4926"/>
            <a:ext cx="8229600" cy="4525963"/>
          </a:xfrm>
        </p:spPr>
        <p:txBody>
          <a:bodyPr/>
          <a:lstStyle/>
          <a:p>
            <a:r>
              <a:rPr lang="en-GB" sz="2800" dirty="0" smtClean="0"/>
              <a:t>View services as objects and operations</a:t>
            </a:r>
          </a:p>
          <a:p>
            <a:pPr lvl="1"/>
            <a:r>
              <a:rPr lang="en-GB" sz="2400" dirty="0" smtClean="0"/>
              <a:t>Behind every object there is a data structure</a:t>
            </a:r>
          </a:p>
          <a:p>
            <a:r>
              <a:rPr lang="en-GB" sz="2800" dirty="0" smtClean="0"/>
              <a:t>Separate policy from mechanism</a:t>
            </a:r>
          </a:p>
          <a:p>
            <a:pPr lvl="1"/>
            <a:r>
              <a:rPr lang="en-GB" sz="2400" dirty="0" smtClean="0"/>
              <a:t>Policy determines what can/should be done</a:t>
            </a:r>
          </a:p>
          <a:p>
            <a:pPr lvl="1"/>
            <a:r>
              <a:rPr lang="en-GB" sz="2400" dirty="0" smtClean="0"/>
              <a:t>Mechanism implements basic operations to do it</a:t>
            </a:r>
          </a:p>
          <a:p>
            <a:pPr lvl="1"/>
            <a:r>
              <a:rPr lang="en-GB" sz="2400" dirty="0" smtClean="0"/>
              <a:t>Mechanisms shouldn’t dictate or limit policies</a:t>
            </a:r>
            <a:endParaRPr lang="en-GB" sz="2400" dirty="0" smtClean="0"/>
          </a:p>
          <a:p>
            <a:pPr lvl="1"/>
            <a:r>
              <a:rPr lang="en-GB" sz="2400" dirty="0" smtClean="0"/>
              <a:t>Policies must be changeable without </a:t>
            </a:r>
            <a:r>
              <a:rPr lang="en-GB" sz="2400" dirty="0" smtClean="0"/>
              <a:t>changing mechanisms</a:t>
            </a:r>
          </a:p>
          <a:p>
            <a:r>
              <a:rPr lang="en-GB" sz="2800" dirty="0" smtClean="0"/>
              <a:t>Parallelism and asynchrony are powerful and necessary</a:t>
            </a:r>
          </a:p>
          <a:p>
            <a:pPr lvl="1"/>
            <a:r>
              <a:rPr lang="en-GB" sz="2400" dirty="0" smtClean="0"/>
              <a:t>But dangerous when used </a:t>
            </a:r>
            <a:r>
              <a:rPr lang="en-GB" sz="2400" dirty="0" smtClean="0"/>
              <a:t>carelessly</a:t>
            </a:r>
          </a:p>
          <a:p>
            <a:r>
              <a:rPr lang="en-GB" sz="2800" dirty="0" smtClean="0"/>
              <a:t>Performance and correctness are often at odds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Recurring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940"/>
            <a:ext cx="8229600" cy="4525963"/>
          </a:xfrm>
        </p:spPr>
        <p:txBody>
          <a:bodyPr/>
          <a:lstStyle/>
          <a:p>
            <a:r>
              <a:rPr lang="en-GB" dirty="0" smtClean="0"/>
              <a:t>An interface specification is a contract</a:t>
            </a:r>
          </a:p>
          <a:p>
            <a:pPr lvl="1"/>
            <a:r>
              <a:rPr lang="en-GB" dirty="0" smtClean="0"/>
              <a:t>Specifies responsibilities of producers &amp; consumers</a:t>
            </a:r>
          </a:p>
          <a:p>
            <a:pPr lvl="1"/>
            <a:r>
              <a:rPr lang="en-GB" dirty="0" smtClean="0"/>
              <a:t>Basis for product/release interoperability</a:t>
            </a:r>
          </a:p>
          <a:p>
            <a:r>
              <a:rPr lang="en-GB" dirty="0" smtClean="0"/>
              <a:t>Interface vs. implementation</a:t>
            </a:r>
          </a:p>
          <a:p>
            <a:pPr lvl="1"/>
            <a:r>
              <a:rPr lang="en-GB" dirty="0" smtClean="0"/>
              <a:t>An implementation is not a specification</a:t>
            </a:r>
          </a:p>
          <a:p>
            <a:pPr lvl="1"/>
            <a:r>
              <a:rPr lang="en-GB" dirty="0" smtClean="0"/>
              <a:t>Many compliant implementations are possible</a:t>
            </a:r>
          </a:p>
          <a:p>
            <a:pPr lvl="1"/>
            <a:r>
              <a:rPr lang="en-GB" dirty="0" smtClean="0"/>
              <a:t>Inappropriate dependencies cause problems</a:t>
            </a:r>
          </a:p>
          <a:p>
            <a:r>
              <a:rPr lang="en-GB" dirty="0" smtClean="0"/>
              <a:t>Modularity and functional encapsulation</a:t>
            </a:r>
          </a:p>
          <a:p>
            <a:pPr lvl="1"/>
            <a:r>
              <a:rPr lang="en-GB" dirty="0" smtClean="0"/>
              <a:t>Complexity hiding and appropriate abstraction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/>
          <a:lstStyle/>
          <a:p>
            <a:r>
              <a:rPr lang="en-US" dirty="0" smtClean="0"/>
              <a:t>Life Lessons From Studying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1260"/>
            <a:ext cx="8229600" cy="4525963"/>
          </a:xfrm>
        </p:spPr>
        <p:txBody>
          <a:bodyPr/>
          <a:lstStyle/>
          <a:p>
            <a:r>
              <a:rPr lang="en-GB" sz="2400" dirty="0" smtClean="0"/>
              <a:t>There </a:t>
            </a:r>
            <a:r>
              <a:rPr lang="en-GB" sz="2400" dirty="0" err="1" smtClean="0"/>
              <a:t>Ain’t</a:t>
            </a:r>
            <a:r>
              <a:rPr lang="en-GB" sz="2400" dirty="0" smtClean="0"/>
              <a:t> No Such Thing As A Free Lunch!</a:t>
            </a:r>
          </a:p>
          <a:p>
            <a:pPr lvl="1"/>
            <a:r>
              <a:rPr lang="en-GB" sz="2000" dirty="0" smtClean="0"/>
              <a:t>Everything has a cost, there are always trade-offs</a:t>
            </a:r>
          </a:p>
          <a:p>
            <a:r>
              <a:rPr lang="en-GB" sz="2400" dirty="0" smtClean="0"/>
              <a:t>Keep It Simple, Stupid!</a:t>
            </a:r>
          </a:p>
          <a:p>
            <a:pPr lvl="1"/>
            <a:r>
              <a:rPr lang="en-GB" sz="2000" dirty="0" smtClean="0"/>
              <a:t>Avoid complex solutions, and being overly clever</a:t>
            </a:r>
          </a:p>
          <a:p>
            <a:pPr lvl="1"/>
            <a:r>
              <a:rPr lang="en-GB" sz="2000" dirty="0" smtClean="0"/>
              <a:t>Both usually create more problems than they solve</a:t>
            </a:r>
          </a:p>
          <a:p>
            <a:r>
              <a:rPr lang="en-GB" sz="2400" dirty="0" smtClean="0"/>
              <a:t>Be very clear what your goals are</a:t>
            </a:r>
          </a:p>
          <a:p>
            <a:pPr lvl="1"/>
            <a:r>
              <a:rPr lang="en-GB" sz="2000" dirty="0" smtClean="0"/>
              <a:t>Make the right trade-offs, focus on the right problems</a:t>
            </a:r>
          </a:p>
          <a:p>
            <a:r>
              <a:rPr lang="en-GB" sz="2400" dirty="0" smtClean="0"/>
              <a:t>Responsible and</a:t>
            </a:r>
            <a:r>
              <a:rPr lang="en-GB" sz="2400" dirty="0" smtClean="0"/>
              <a:t> sustainable </a:t>
            </a:r>
            <a:r>
              <a:rPr lang="en-GB" sz="2400" dirty="0" smtClean="0"/>
              <a:t>living</a:t>
            </a:r>
          </a:p>
          <a:p>
            <a:pPr lvl="1"/>
            <a:r>
              <a:rPr lang="en-GB" sz="2000" dirty="0" smtClean="0"/>
              <a:t>Understand the consequences of your actions</a:t>
            </a:r>
          </a:p>
          <a:p>
            <a:pPr lvl="1"/>
            <a:r>
              <a:rPr lang="en-GB" sz="2000" dirty="0" smtClean="0"/>
              <a:t>Nothing must be lost, everything must be recycled</a:t>
            </a:r>
          </a:p>
          <a:p>
            <a:pPr lvl="1"/>
            <a:r>
              <a:rPr lang="en-GB" sz="2000" dirty="0" smtClean="0"/>
              <a:t>It is all in the details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/>
          <a:lstStyle/>
          <a:p>
            <a:r>
              <a:rPr lang="en-US" dirty="0" smtClean="0"/>
              <a:t>Moving on To Operating Systems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an operating system?</a:t>
            </a:r>
          </a:p>
          <a:p>
            <a:r>
              <a:rPr lang="en-GB" dirty="0" smtClean="0"/>
              <a:t>What does an OS do?</a:t>
            </a:r>
          </a:p>
          <a:p>
            <a:r>
              <a:rPr lang="en-GB" dirty="0" smtClean="0"/>
              <a:t>How does an OS appear to its clients?</a:t>
            </a:r>
          </a:p>
          <a:p>
            <a:pPr lvl="1"/>
            <a:r>
              <a:rPr lang="en-GB" dirty="0" smtClean="0"/>
              <a:t>Abstracted resources</a:t>
            </a:r>
          </a:p>
          <a:p>
            <a:pPr lvl="2"/>
            <a:r>
              <a:rPr lang="en-GB" dirty="0" smtClean="0"/>
              <a:t>Simplifying, generalizing</a:t>
            </a:r>
          </a:p>
          <a:p>
            <a:pPr lvl="2"/>
            <a:r>
              <a:rPr lang="en-GB" dirty="0" smtClean="0"/>
              <a:t>Serially reusable, partitioned, sharable</a:t>
            </a:r>
          </a:p>
          <a:p>
            <a:r>
              <a:rPr lang="en-GB" dirty="0" smtClean="0"/>
              <a:t>A brief history of operating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Administrative Issues</a:t>
            </a:r>
            <a:endParaRPr lang="en-GB" dirty="0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Instructor and TAs</a:t>
            </a:r>
          </a:p>
          <a:p>
            <a:r>
              <a:rPr lang="en-GB" dirty="0" smtClean="0"/>
              <a:t>Load </a:t>
            </a:r>
            <a:r>
              <a:rPr lang="en-GB" dirty="0"/>
              <a:t>and prerequisites</a:t>
            </a:r>
            <a:endParaRPr lang="en-GB" dirty="0" smtClean="0"/>
          </a:p>
          <a:p>
            <a:r>
              <a:rPr lang="en-GB" dirty="0" smtClean="0"/>
              <a:t>Web </a:t>
            </a:r>
            <a:r>
              <a:rPr lang="en-GB" dirty="0"/>
              <a:t>site, syllabus, reading, and lectures</a:t>
            </a:r>
            <a:endParaRPr lang="en-GB" dirty="0" smtClean="0"/>
          </a:p>
          <a:p>
            <a:r>
              <a:rPr lang="en-GB" dirty="0" smtClean="0"/>
              <a:t>Exams, </a:t>
            </a:r>
            <a:r>
              <a:rPr lang="en-GB" dirty="0"/>
              <a:t>homework, projects</a:t>
            </a:r>
            <a:endParaRPr lang="en-GB" dirty="0" smtClean="0"/>
          </a:p>
          <a:p>
            <a:r>
              <a:rPr lang="en-GB" dirty="0" smtClean="0"/>
              <a:t>Grading</a:t>
            </a:r>
          </a:p>
          <a:p>
            <a:r>
              <a:rPr lang="en-GB" dirty="0" smtClean="0"/>
              <a:t>Academic </a:t>
            </a:r>
            <a:r>
              <a:rPr lang="en-GB" dirty="0"/>
              <a:t>honesty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possible definitions</a:t>
            </a:r>
          </a:p>
          <a:p>
            <a:r>
              <a:rPr lang="en-US" dirty="0" smtClean="0"/>
              <a:t>One is:</a:t>
            </a:r>
          </a:p>
          <a:p>
            <a:pPr lvl="1"/>
            <a:r>
              <a:rPr lang="en-US" dirty="0" smtClean="0"/>
              <a:t>It is low level software . . .</a:t>
            </a:r>
          </a:p>
          <a:p>
            <a:pPr lvl="1"/>
            <a:r>
              <a:rPr lang="en-US" dirty="0" smtClean="0"/>
              <a:t>That provides </a:t>
            </a:r>
            <a:r>
              <a:rPr lang="en-US" dirty="0" smtClean="0"/>
              <a:t>better, more usable </a:t>
            </a:r>
            <a:r>
              <a:rPr lang="en-US" dirty="0" smtClean="0"/>
              <a:t>abstractions of</a:t>
            </a:r>
            <a:r>
              <a:rPr lang="en-US" dirty="0" smtClean="0"/>
              <a:t> the hardware </a:t>
            </a:r>
            <a:r>
              <a:rPr lang="en-US" dirty="0" smtClean="0"/>
              <a:t>below it</a:t>
            </a:r>
          </a:p>
          <a:p>
            <a:pPr lvl="1"/>
            <a:r>
              <a:rPr lang="en-US" dirty="0" smtClean="0"/>
              <a:t>To allow easy, safe, fair use and sharing of those resources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50055" y="540399"/>
            <a:ext cx="7230803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an OS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manages hardware for programs</a:t>
            </a:r>
          </a:p>
          <a:p>
            <a:pPr lvl="1"/>
            <a:r>
              <a:rPr lang="en-GB" dirty="0" smtClean="0"/>
              <a:t>Allocates hardware and manages its use</a:t>
            </a:r>
          </a:p>
          <a:p>
            <a:pPr lvl="1"/>
            <a:r>
              <a:rPr lang="en-GB" dirty="0" smtClean="0"/>
              <a:t>Enforces controlled sharing (and privacy)</a:t>
            </a:r>
          </a:p>
          <a:p>
            <a:pPr lvl="1"/>
            <a:r>
              <a:rPr lang="en-GB" dirty="0" smtClean="0"/>
              <a:t>Oversees execution and handles problems</a:t>
            </a:r>
          </a:p>
          <a:p>
            <a:r>
              <a:rPr lang="en-GB" dirty="0" smtClean="0"/>
              <a:t>It abstracts the hardware</a:t>
            </a:r>
          </a:p>
          <a:p>
            <a:pPr lvl="1"/>
            <a:r>
              <a:rPr lang="en-GB" dirty="0" smtClean="0"/>
              <a:t>Makes it easier to use and improves </a:t>
            </a:r>
            <a:r>
              <a:rPr lang="en-GB" dirty="0" err="1" smtClean="0"/>
              <a:t>s/w</a:t>
            </a:r>
            <a:r>
              <a:rPr lang="en-GB" dirty="0" smtClean="0"/>
              <a:t> portability</a:t>
            </a:r>
          </a:p>
          <a:p>
            <a:pPr lvl="1"/>
            <a:r>
              <a:rPr lang="en-GB" dirty="0" smtClean="0"/>
              <a:t>Optimizes performance</a:t>
            </a:r>
          </a:p>
          <a:p>
            <a:r>
              <a:rPr lang="en-GB" dirty="0" smtClean="0"/>
              <a:t>It provides new abstractions for applications</a:t>
            </a:r>
          </a:p>
          <a:p>
            <a:pPr lvl="1"/>
            <a:r>
              <a:rPr lang="en-GB" dirty="0" smtClean="0"/>
              <a:t>Powerful features beyond the bare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268"/>
            <a:ext cx="8229600" cy="1143000"/>
          </a:xfrm>
        </p:spPr>
        <p:txBody>
          <a:bodyPr/>
          <a:lstStyle/>
          <a:p>
            <a:r>
              <a:rPr lang="en-US" dirty="0" smtClean="0"/>
              <a:t>What Does An OS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40"/>
            <a:ext cx="8229600" cy="4525963"/>
          </a:xfrm>
        </p:spPr>
        <p:txBody>
          <a:bodyPr/>
          <a:lstStyle/>
          <a:p>
            <a:r>
              <a:rPr lang="en-GB" sz="2800" dirty="0" smtClean="0"/>
              <a:t>A set of management &amp; abstraction services</a:t>
            </a:r>
          </a:p>
          <a:p>
            <a:pPr lvl="1"/>
            <a:r>
              <a:rPr lang="en-GB" sz="2400" dirty="0" smtClean="0"/>
              <a:t>Invisible, they happen behind the scenes</a:t>
            </a:r>
          </a:p>
          <a:p>
            <a:r>
              <a:rPr lang="en-GB" sz="2800" dirty="0" smtClean="0"/>
              <a:t>Applications see objects and their services</a:t>
            </a:r>
          </a:p>
          <a:p>
            <a:pPr lvl="1"/>
            <a:r>
              <a:rPr lang="en-GB" sz="2400" dirty="0" smtClean="0"/>
              <a:t>CPU supports data-types and operations </a:t>
            </a:r>
          </a:p>
          <a:p>
            <a:pPr lvl="2"/>
            <a:r>
              <a:rPr lang="en-GB" sz="2000" dirty="0" smtClean="0"/>
              <a:t>bytes, shorts, longs, floats, pointers, ...</a:t>
            </a:r>
          </a:p>
          <a:p>
            <a:pPr lvl="2"/>
            <a:r>
              <a:rPr lang="en-GB" sz="2000" dirty="0" smtClean="0"/>
              <a:t>add, subtract, copy, compare, indirection, ...</a:t>
            </a:r>
          </a:p>
          <a:p>
            <a:pPr lvl="1"/>
            <a:r>
              <a:rPr lang="en-GB" sz="2400" dirty="0" smtClean="0"/>
              <a:t>So does an operating system, but at a higher level</a:t>
            </a:r>
          </a:p>
          <a:p>
            <a:pPr lvl="2"/>
            <a:r>
              <a:rPr lang="en-GB" sz="2000" dirty="0" smtClean="0"/>
              <a:t>files, processes, threads, devices, ports, ...</a:t>
            </a:r>
          </a:p>
          <a:p>
            <a:pPr lvl="2"/>
            <a:r>
              <a:rPr lang="en-GB" sz="2000" dirty="0" smtClean="0"/>
              <a:t>create, destroy, read, write, signal, ...</a:t>
            </a:r>
          </a:p>
          <a:p>
            <a:r>
              <a:rPr lang="en-GB" sz="2800" dirty="0" smtClean="0"/>
              <a:t>An OS extends a computer</a:t>
            </a:r>
          </a:p>
          <a:p>
            <a:pPr lvl="1"/>
            <a:r>
              <a:rPr lang="en-GB" sz="2400" dirty="0" smtClean="0"/>
              <a:t>Creating a much richer virtual computing platform</a:t>
            </a:r>
          </a:p>
          <a:p>
            <a:pPr lvl="2"/>
            <a:r>
              <a:rPr lang="en-GB" sz="2000" dirty="0" smtClean="0"/>
              <a:t>Supporting richer objects, more powerful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OS Fit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325563" y="3467100"/>
            <a:ext cx="3316287" cy="1835150"/>
            <a:chOff x="835" y="2184"/>
            <a:chExt cx="2089" cy="115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906" y="2494"/>
              <a:ext cx="1826" cy="436"/>
            </a:xfrm>
            <a:prstGeom prst="roundRect">
              <a:avLst>
                <a:gd name="adj" fmla="val 208"/>
              </a:avLst>
            </a:prstGeom>
            <a:solidFill>
              <a:srgbClr val="FFFF00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1437" y="2929"/>
              <a:ext cx="6" cy="405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213" y="2184"/>
              <a:ext cx="1" cy="284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116" y="2593"/>
              <a:ext cx="139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2200">
                  <a:latin typeface="Helvetica" charset="0"/>
                </a:rPr>
                <a:t>Operating System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V="1">
              <a:off x="835" y="2379"/>
              <a:ext cx="2089" cy="6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886" y="2224"/>
              <a:ext cx="128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 System Call Interface</a:t>
              </a: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572" y="2929"/>
              <a:ext cx="3" cy="411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1366838" y="4792663"/>
            <a:ext cx="6342062" cy="1225550"/>
            <a:chOff x="861" y="3019"/>
            <a:chExt cx="3995" cy="772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873" y="3323"/>
              <a:ext cx="3912" cy="468"/>
            </a:xfrm>
            <a:prstGeom prst="roundRect">
              <a:avLst>
                <a:gd name="adj" fmla="val 190"/>
              </a:avLst>
            </a:prstGeom>
            <a:solidFill>
              <a:srgbClr val="FF9900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018" y="3448"/>
              <a:ext cx="764" cy="1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</a:tabLst>
              </a:pPr>
              <a:r>
                <a:rPr lang="en-GB" sz="2200">
                  <a:latin typeface="Helvetica" charset="0"/>
                </a:rPr>
                <a:t>Hardware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403" y="3180"/>
              <a:ext cx="2453" cy="3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03" y="3021"/>
              <a:ext cx="136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 Standard</a:t>
              </a:r>
              <a:r>
                <a:rPr lang="en-GB" sz="1100">
                  <a:latin typeface="Helvetica" charset="0"/>
                </a:rPr>
                <a:t> </a:t>
              </a:r>
              <a:r>
                <a:rPr lang="en-GB" sz="1600">
                  <a:latin typeface="Helvetica" charset="0"/>
                </a:rPr>
                <a:t>instruction set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861" y="3019"/>
              <a:ext cx="1374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Privileged</a:t>
              </a:r>
              <a:r>
                <a:rPr lang="en-GB" sz="1100">
                  <a:latin typeface="Helvetica" charset="0"/>
                </a:rPr>
                <a:t> </a:t>
              </a:r>
              <a:r>
                <a:rPr lang="en-GB" sz="1600">
                  <a:latin typeface="Helvetica" charset="0"/>
                </a:rPr>
                <a:t>instruction set</a:t>
              </a: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863" y="3180"/>
              <a:ext cx="1391" cy="4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1953" y="3511"/>
              <a:ext cx="2625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lang="en-GB" sz="1300">
                  <a:latin typeface="VAG Rounded Thin" pitchFamily="32" charset="0"/>
                </a:rPr>
                <a:t>(arithmetic, logical, copy, test, flow-control operations, ...</a:t>
              </a:r>
              <a:r>
                <a:rPr lang="en-GB" sz="1100">
                  <a:latin typeface="VAG Rounded Thin" pitchFamily="32" charset="0"/>
                </a:rPr>
                <a:t>)</a:t>
              </a:r>
            </a:p>
          </p:txBody>
        </p:sp>
      </p:grp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667250" y="3103563"/>
            <a:ext cx="15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230313" y="2270125"/>
            <a:ext cx="4581525" cy="2963863"/>
            <a:chOff x="775" y="1430"/>
            <a:chExt cx="2886" cy="1867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582" y="1430"/>
              <a:ext cx="1" cy="259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32"/>
            <p:cNvGrpSpPr>
              <a:grpSpLocks/>
            </p:cNvGrpSpPr>
            <p:nvPr/>
          </p:nvGrpSpPr>
          <p:grpSpPr bwMode="auto">
            <a:xfrm>
              <a:off x="775" y="1454"/>
              <a:ext cx="2886" cy="1843"/>
              <a:chOff x="775" y="1454"/>
              <a:chExt cx="2886" cy="1843"/>
            </a:xfrm>
          </p:grpSpPr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>
                <a:off x="839" y="1707"/>
                <a:ext cx="2714" cy="468"/>
              </a:xfrm>
              <a:prstGeom prst="roundRect">
                <a:avLst>
                  <a:gd name="adj" fmla="val 190"/>
                </a:avLst>
              </a:prstGeom>
              <a:solidFill>
                <a:srgbClr val="99FF33"/>
              </a:solidFill>
              <a:ln w="27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009" y="2175"/>
                <a:ext cx="1" cy="1122"/>
              </a:xfrm>
              <a:prstGeom prst="line">
                <a:avLst/>
              </a:prstGeom>
              <a:noFill/>
              <a:ln w="2736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1136" y="1742"/>
                <a:ext cx="2016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  <a:tab pos="2627313" algn="l"/>
                  </a:tabLst>
                </a:pPr>
                <a:r>
                  <a:rPr lang="en-GB" sz="2200">
                    <a:latin typeface="Helvetica" charset="0"/>
                  </a:rPr>
                  <a:t>System Services/Libraries</a:t>
                </a: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835" y="1606"/>
                <a:ext cx="2826" cy="5"/>
              </a:xfrm>
              <a:prstGeom prst="line">
                <a:avLst/>
              </a:prstGeom>
              <a:noFill/>
              <a:ln w="2736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775" y="1454"/>
                <a:ext cx="1639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</a:tabLst>
                </a:pPr>
                <a:r>
                  <a:rPr lang="en-GB" sz="1600">
                    <a:latin typeface="Helvetica" charset="0"/>
                  </a:rPr>
                  <a:t> Application Binary Interface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201" y="1970"/>
                <a:ext cx="22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  <a:tab pos="2627313" algn="l"/>
                    <a:tab pos="3282950" algn="l"/>
                  </a:tabLst>
                </a:pPr>
                <a:r>
                  <a:rPr lang="en-GB" sz="1300" dirty="0">
                    <a:latin typeface="VAG Rounded Thin" pitchFamily="32" charset="0"/>
                  </a:rPr>
                  <a:t>(e.g. string, random #</a:t>
                </a:r>
                <a:r>
                  <a:rPr lang="en-GB" sz="1300" dirty="0" err="1">
                    <a:latin typeface="VAG Rounded Thin" pitchFamily="32" charset="0"/>
                  </a:rPr>
                  <a:t>s</a:t>
                </a:r>
                <a:r>
                  <a:rPr lang="en-GB" sz="1300" dirty="0">
                    <a:latin typeface="VAG Rounded Thin" pitchFamily="32" charset="0"/>
                  </a:rPr>
                  <a:t>, encryption</a:t>
                </a:r>
                <a:r>
                  <a:rPr lang="en-GB" sz="1300" dirty="0" smtClean="0">
                    <a:latin typeface="VAG Rounded Thin" pitchFamily="32" charset="0"/>
                  </a:rPr>
                  <a:t>, graphics </a:t>
                </a:r>
                <a:r>
                  <a:rPr lang="en-GB" sz="1300" dirty="0">
                    <a:latin typeface="VAG Rounded Thin" pitchFamily="32" charset="0"/>
                  </a:rPr>
                  <a:t>...)</a:t>
                </a:r>
              </a:p>
            </p:txBody>
          </p:sp>
        </p:grp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152650" y="1928813"/>
            <a:ext cx="15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1344613" y="1539875"/>
            <a:ext cx="6210300" cy="3681413"/>
            <a:chOff x="847" y="970"/>
            <a:chExt cx="3912" cy="2319"/>
          </a:xfrm>
        </p:grpSpPr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847" y="970"/>
              <a:ext cx="3912" cy="469"/>
            </a:xfrm>
            <a:prstGeom prst="roundRect">
              <a:avLst>
                <a:gd name="adj" fmla="val 190"/>
              </a:avLst>
            </a:prstGeom>
            <a:solidFill>
              <a:srgbClr val="33CCFF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1836" y="1014"/>
              <a:ext cx="168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</a:tabLst>
              </a:pPr>
              <a:r>
                <a:rPr lang="en-GB" sz="2200">
                  <a:latin typeface="Helvetica" charset="0"/>
                </a:rPr>
                <a:t>Applications Software</a:t>
              </a: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4215" y="1447"/>
              <a:ext cx="2" cy="1842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1487" y="1240"/>
              <a:ext cx="230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</a:pPr>
              <a:r>
                <a:rPr lang="en-GB" sz="1300" dirty="0">
                  <a:latin typeface="VAG Rounded Thin" pitchFamily="32" charset="0"/>
                </a:rPr>
                <a:t>(e.g. word processor, compiler,</a:t>
              </a:r>
              <a:r>
                <a:rPr lang="en-GB" sz="1300" dirty="0" smtClean="0">
                  <a:latin typeface="VAG Rounded Thin" pitchFamily="32" charset="0"/>
                </a:rPr>
                <a:t> VOIP program, </a:t>
              </a:r>
              <a:r>
                <a:rPr lang="en-GB" sz="1300" dirty="0">
                  <a:latin typeface="VAG Rounded Thin" pitchFamily="32" charset="0"/>
                </a:rPr>
                <a:t>...)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Special About the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r>
              <a:rPr lang="en-GB" sz="2400" dirty="0" smtClean="0"/>
              <a:t>It is always in control of the hardware</a:t>
            </a:r>
          </a:p>
          <a:p>
            <a:pPr lvl="1"/>
            <a:r>
              <a:rPr lang="en-GB" sz="2000" dirty="0" smtClean="0"/>
              <a:t>Automatically loaded when the machine boots</a:t>
            </a:r>
          </a:p>
          <a:p>
            <a:pPr lvl="1"/>
            <a:r>
              <a:rPr lang="en-GB" sz="2000" dirty="0" smtClean="0"/>
              <a:t>First software to have access to hardware</a:t>
            </a:r>
          </a:p>
          <a:p>
            <a:pPr lvl="1"/>
            <a:r>
              <a:rPr lang="en-GB" sz="2000" dirty="0" smtClean="0"/>
              <a:t>Continues running while apps come &amp; go</a:t>
            </a:r>
          </a:p>
          <a:p>
            <a:r>
              <a:rPr lang="en-GB" sz="2400" dirty="0" smtClean="0"/>
              <a:t>It alone has </a:t>
            </a:r>
            <a:r>
              <a:rPr lang="en-GB" sz="2400" u="sng" dirty="0" smtClean="0"/>
              <a:t>complete access</a:t>
            </a:r>
            <a:r>
              <a:rPr lang="en-GB" sz="2400" dirty="0" smtClean="0"/>
              <a:t> to hardware</a:t>
            </a:r>
          </a:p>
          <a:p>
            <a:pPr lvl="1"/>
            <a:r>
              <a:rPr lang="en-GB" sz="2000" dirty="0" smtClean="0"/>
              <a:t>Privileged instruction set, all of memory &amp; I/O</a:t>
            </a:r>
          </a:p>
          <a:p>
            <a:r>
              <a:rPr lang="en-GB" sz="2400" dirty="0" smtClean="0"/>
              <a:t>It mediates </a:t>
            </a:r>
            <a:r>
              <a:rPr lang="en-GB" sz="2400" dirty="0" smtClean="0"/>
              <a:t>applications’ </a:t>
            </a:r>
            <a:r>
              <a:rPr lang="en-GB" sz="2400" dirty="0" smtClean="0"/>
              <a:t>access to hardware</a:t>
            </a:r>
          </a:p>
          <a:p>
            <a:pPr lvl="1"/>
            <a:r>
              <a:rPr lang="en-GB" sz="2000" dirty="0" smtClean="0"/>
              <a:t>Block, permit, or modify application requests</a:t>
            </a:r>
          </a:p>
          <a:p>
            <a:r>
              <a:rPr lang="en-GB" sz="2400" dirty="0" smtClean="0"/>
              <a:t>It is trusted</a:t>
            </a:r>
          </a:p>
          <a:p>
            <a:pPr lvl="1"/>
            <a:r>
              <a:rPr lang="en-GB" sz="2000" dirty="0" smtClean="0"/>
              <a:t>To store and manage critical data</a:t>
            </a:r>
          </a:p>
          <a:p>
            <a:pPr lvl="1"/>
            <a:r>
              <a:rPr lang="en-GB" sz="2000" dirty="0" smtClean="0"/>
              <a:t>To always act in good faith</a:t>
            </a:r>
          </a:p>
          <a:p>
            <a:r>
              <a:rPr lang="en-GB" sz="2400" dirty="0" smtClean="0"/>
              <a:t>If the OS crashes, it takes everything else with it</a:t>
            </a:r>
          </a:p>
          <a:p>
            <a:pPr lvl="1"/>
            <a:r>
              <a:rPr lang="en-GB" sz="2000" dirty="0" smtClean="0"/>
              <a:t>So it better not crash . .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Functionality Is In the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020"/>
            <a:ext cx="8229600" cy="4525963"/>
          </a:xfrm>
        </p:spPr>
        <p:txBody>
          <a:bodyPr/>
          <a:lstStyle/>
          <a:p>
            <a:r>
              <a:rPr lang="en-GB" sz="2800" dirty="0" smtClean="0"/>
              <a:t>As much as necessary, as little as possible</a:t>
            </a:r>
          </a:p>
          <a:p>
            <a:pPr lvl="1"/>
            <a:r>
              <a:rPr lang="en-GB" sz="2400" dirty="0" smtClean="0"/>
              <a:t>OS code is </a:t>
            </a:r>
            <a:r>
              <a:rPr lang="en-GB" sz="2400" u="sng" dirty="0" smtClean="0"/>
              <a:t>very expensive</a:t>
            </a:r>
            <a:r>
              <a:rPr lang="en-GB" sz="2400" dirty="0" smtClean="0"/>
              <a:t> to develop and maintain</a:t>
            </a:r>
          </a:p>
          <a:p>
            <a:r>
              <a:rPr lang="en-GB" sz="2800" dirty="0" smtClean="0"/>
              <a:t>Functionality must be in the OS if it ...</a:t>
            </a:r>
          </a:p>
          <a:p>
            <a:pPr lvl="1"/>
            <a:r>
              <a:rPr lang="en-GB" sz="2400" dirty="0" smtClean="0"/>
              <a:t>Requires the use of privileged instructions</a:t>
            </a:r>
          </a:p>
          <a:p>
            <a:pPr lvl="1"/>
            <a:r>
              <a:rPr lang="en-GB" sz="2400" dirty="0" smtClean="0"/>
              <a:t>Requires the manipulation of OS data structures</a:t>
            </a:r>
          </a:p>
          <a:p>
            <a:pPr lvl="1"/>
            <a:r>
              <a:rPr lang="en-GB" sz="2400" dirty="0" smtClean="0"/>
              <a:t>Must maintain security, trust, or resource integrity</a:t>
            </a:r>
          </a:p>
          <a:p>
            <a:r>
              <a:rPr lang="en-GB" sz="2800" dirty="0" smtClean="0"/>
              <a:t>Functions should be in libraries if they ...</a:t>
            </a:r>
          </a:p>
          <a:p>
            <a:pPr lvl="1"/>
            <a:r>
              <a:rPr lang="en-GB" sz="2400" dirty="0" smtClean="0"/>
              <a:t>Are a service commonly needed by applications</a:t>
            </a:r>
          </a:p>
          <a:p>
            <a:pPr lvl="1"/>
            <a:r>
              <a:rPr lang="en-GB" sz="2400" dirty="0" smtClean="0"/>
              <a:t>Do not actually have to be implemented inside OS</a:t>
            </a:r>
          </a:p>
          <a:p>
            <a:r>
              <a:rPr lang="en-GB" sz="2800" dirty="0" smtClean="0"/>
              <a:t>But there is also the performance excuse</a:t>
            </a:r>
          </a:p>
          <a:p>
            <a:pPr lvl="1"/>
            <a:r>
              <a:rPr lang="en-GB" sz="2400" dirty="0" smtClean="0"/>
              <a:t>Some things may be faster if done in the 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Offer a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Hardware, OS, library or application?</a:t>
            </a:r>
          </a:p>
          <a:p>
            <a:r>
              <a:rPr lang="en-US" dirty="0" smtClean="0"/>
              <a:t>Increasing requirements for stability as you move through these options</a:t>
            </a:r>
          </a:p>
          <a:p>
            <a:r>
              <a:rPr lang="en-US" dirty="0" smtClean="0"/>
              <a:t>Hardware services rarely change</a:t>
            </a:r>
          </a:p>
          <a:p>
            <a:r>
              <a:rPr lang="en-US" dirty="0" smtClean="0"/>
              <a:t>OS services can change, but it’s a big deal</a:t>
            </a:r>
          </a:p>
          <a:p>
            <a:r>
              <a:rPr lang="en-US" dirty="0" smtClean="0"/>
              <a:t>Libraries</a:t>
            </a:r>
            <a:r>
              <a:rPr lang="en-US" dirty="0" smtClean="0"/>
              <a:t> are a </a:t>
            </a:r>
            <a:r>
              <a:rPr lang="en-US" dirty="0" smtClean="0"/>
              <a:t>bit more dynamic</a:t>
            </a:r>
          </a:p>
          <a:p>
            <a:r>
              <a:rPr lang="en-US" dirty="0" smtClean="0"/>
              <a:t>Applications can change services much more readily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Reason For This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</a:p>
          <a:p>
            <a:r>
              <a:rPr lang="en-US" dirty="0" smtClean="0"/>
              <a:t>Things literally everyone uses belong lower in the hierarchy</a:t>
            </a:r>
          </a:p>
          <a:p>
            <a:pPr lvl="1"/>
            <a:r>
              <a:rPr lang="en-US" dirty="0" smtClean="0"/>
              <a:t>Particularly if the same service needs to work the same for everyone</a:t>
            </a:r>
          </a:p>
          <a:p>
            <a:r>
              <a:rPr lang="en-US" dirty="0" smtClean="0"/>
              <a:t>Things used by fewer/more specialized parties belong higher</a:t>
            </a:r>
          </a:p>
          <a:p>
            <a:pPr lvl="1"/>
            <a:r>
              <a:rPr lang="en-US" dirty="0" smtClean="0"/>
              <a:t>Particularly if each party requires a substantially different version of the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and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reason operating systems get big is based on speed</a:t>
            </a:r>
          </a:p>
          <a:p>
            <a:r>
              <a:rPr lang="en-US" dirty="0" smtClean="0"/>
              <a:t>It’s faster to offer a service in the OS than outside it</a:t>
            </a:r>
          </a:p>
          <a:p>
            <a:r>
              <a:rPr lang="en-US" dirty="0" smtClean="0"/>
              <a:t>Thus, there’s a push to move services with strong performance requirements down to the 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OS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 something at the application level, above it?</a:t>
            </a:r>
          </a:p>
          <a:p>
            <a:pPr lvl="1"/>
            <a:r>
              <a:rPr lang="en-US" dirty="0" smtClean="0"/>
              <a:t>If it involves processes communicating, working at app level requires scheduling and swapping them</a:t>
            </a:r>
          </a:p>
          <a:p>
            <a:pPr lvl="1"/>
            <a:r>
              <a:rPr lang="en-US" dirty="0" smtClean="0"/>
              <a:t>The OS has direct access to many pieces of state and system services</a:t>
            </a:r>
          </a:p>
          <a:p>
            <a:pPr lvl="2"/>
            <a:r>
              <a:rPr lang="en-US" dirty="0" smtClean="0"/>
              <a:t>If an operation requires such things, application has to pay the cost to enter and leave </a:t>
            </a:r>
            <a:r>
              <a:rPr lang="en-US" dirty="0" smtClean="0"/>
              <a:t>OS, anyway</a:t>
            </a:r>
          </a:p>
          <a:p>
            <a:pPr lvl="1"/>
            <a:r>
              <a:rPr lang="en-US" dirty="0" smtClean="0"/>
              <a:t>The OS can make direct use of privileged instructions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Instructor:</a:t>
            </a:r>
            <a:r>
              <a:rPr lang="en-GB" dirty="0" smtClean="0"/>
              <a:t> Peter Reiher</a:t>
            </a:r>
            <a:endParaRPr lang="en-GB" dirty="0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UCLA Computer Science department faculty member</a:t>
            </a:r>
          </a:p>
          <a:p>
            <a:r>
              <a:rPr lang="en-GB" dirty="0" smtClean="0"/>
              <a:t>Long history of research in operating systems</a:t>
            </a:r>
          </a:p>
          <a:p>
            <a:r>
              <a:rPr lang="en-GB" dirty="0" smtClean="0"/>
              <a:t>Email</a:t>
            </a:r>
            <a:r>
              <a:rPr lang="en-GB" dirty="0"/>
              <a:t>:		</a:t>
            </a:r>
            <a:r>
              <a:rPr lang="en-GB" dirty="0" smtClean="0"/>
              <a:t>	</a:t>
            </a:r>
            <a:r>
              <a:rPr lang="en-GB" dirty="0" smtClean="0">
                <a:hlinkClick r:id="rId3"/>
              </a:rPr>
              <a:t>reiher@cs.ucla.edu</a:t>
            </a:r>
            <a:endParaRPr lang="en-GB" dirty="0" smtClean="0"/>
          </a:p>
          <a:p>
            <a:r>
              <a:rPr lang="en-GB" dirty="0" smtClean="0"/>
              <a:t>Office:  3532F </a:t>
            </a:r>
            <a:r>
              <a:rPr lang="en-GB" dirty="0" err="1" smtClean="0"/>
              <a:t>Boelter</a:t>
            </a:r>
            <a:r>
              <a:rPr lang="en-GB" dirty="0" smtClean="0"/>
              <a:t> Hall</a:t>
            </a:r>
          </a:p>
          <a:p>
            <a:pPr lvl="1"/>
            <a:r>
              <a:rPr lang="en-GB" dirty="0" smtClean="0"/>
              <a:t>Office hours: </a:t>
            </a:r>
            <a:r>
              <a:rPr lang="en-GB" dirty="0" err="1" smtClean="0"/>
              <a:t>TTh</a:t>
            </a:r>
            <a:r>
              <a:rPr lang="en-GB" dirty="0" smtClean="0"/>
              <a:t> 1-2</a:t>
            </a:r>
          </a:p>
          <a:p>
            <a:pPr lvl="1"/>
            <a:r>
              <a:rPr lang="en-GB" dirty="0" smtClean="0"/>
              <a:t>Often available at other times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208"/>
            <a:ext cx="8229600" cy="1143000"/>
          </a:xfrm>
        </p:spPr>
        <p:txBody>
          <a:bodyPr/>
          <a:lstStyle/>
          <a:p>
            <a:r>
              <a:rPr lang="en-US" dirty="0" smtClean="0"/>
              <a:t>Is An OS Implementation </a:t>
            </a:r>
            <a:br>
              <a:rPr lang="en-US" dirty="0" smtClean="0"/>
            </a:br>
            <a:r>
              <a:rPr lang="en-US" dirty="0" smtClean="0"/>
              <a:t>Always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always</a:t>
            </a:r>
          </a:p>
          <a:p>
            <a:r>
              <a:rPr lang="en-US" dirty="0" smtClean="0"/>
              <a:t>Entering the OS involves some fairly elaborate state saving and mode changing</a:t>
            </a:r>
          </a:p>
          <a:p>
            <a:r>
              <a:rPr lang="en-US" dirty="0" smtClean="0"/>
              <a:t>If you don’t need special OS services, may be cheaper to manipulate at the app level</a:t>
            </a:r>
          </a:p>
          <a:p>
            <a:pPr lvl="1"/>
            <a:r>
              <a:rPr lang="en-US" dirty="0" smtClean="0"/>
              <a:t>Maybe by an order of magnitude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and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major function of an OS is to offer abstract versions of resources</a:t>
            </a:r>
          </a:p>
          <a:p>
            <a:pPr lvl="1"/>
            <a:r>
              <a:rPr lang="en-US" dirty="0" smtClean="0"/>
              <a:t>As opposed to actual physical resources</a:t>
            </a:r>
          </a:p>
          <a:p>
            <a:r>
              <a:rPr lang="en-US" dirty="0" smtClean="0"/>
              <a:t>Essentially, the OS implements the abstract resources using the physical resources</a:t>
            </a:r>
          </a:p>
          <a:p>
            <a:pPr lvl="1"/>
            <a:r>
              <a:rPr lang="en-US" dirty="0" smtClean="0"/>
              <a:t>E.g., processes (an abstraction) are implemented using the CPU and RAM (physical resources)</a:t>
            </a:r>
          </a:p>
          <a:p>
            <a:pPr lvl="1"/>
            <a:r>
              <a:rPr lang="en-US" dirty="0" smtClean="0"/>
              <a:t>And files (an abstraction) are implemented using disks (a physical resource)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24684" y="540399"/>
            <a:ext cx="5709570" cy="67674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248"/>
            <a:ext cx="8229600" cy="1143000"/>
          </a:xfrm>
        </p:spPr>
        <p:txBody>
          <a:bodyPr/>
          <a:lstStyle/>
          <a:p>
            <a:r>
              <a:rPr lang="en-US" dirty="0" smtClean="0"/>
              <a:t>Why Abstract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 abstractions are typically simpler and better suited for programmers and users</a:t>
            </a:r>
          </a:p>
          <a:p>
            <a:pPr lvl="1"/>
            <a:r>
              <a:rPr lang="en-GB" sz="2400" dirty="0" smtClean="0"/>
              <a:t>Easier to use than the original resources</a:t>
            </a:r>
          </a:p>
          <a:p>
            <a:pPr lvl="2"/>
            <a:r>
              <a:rPr lang="en-GB" sz="2000" dirty="0" smtClean="0"/>
              <a:t>E.g., don’t need to worry about keeping track of disk interrupts</a:t>
            </a:r>
          </a:p>
          <a:p>
            <a:pPr lvl="1"/>
            <a:r>
              <a:rPr lang="en-GB" sz="2400" dirty="0" smtClean="0"/>
              <a:t>Compartmentalize/encapsulate complexity</a:t>
            </a:r>
          </a:p>
          <a:p>
            <a:pPr lvl="2"/>
            <a:r>
              <a:rPr lang="en-GB" sz="2000" dirty="0" smtClean="0"/>
              <a:t>E.g., need not be concerned about what other executing code is doing and how to stay out of its way</a:t>
            </a:r>
          </a:p>
          <a:p>
            <a:pPr lvl="1"/>
            <a:r>
              <a:rPr lang="en-GB" sz="2400" dirty="0" smtClean="0"/>
              <a:t>Eliminate </a:t>
            </a:r>
            <a:r>
              <a:rPr lang="en-GB" sz="2400" dirty="0" err="1" smtClean="0"/>
              <a:t>behavior</a:t>
            </a:r>
            <a:r>
              <a:rPr lang="en-GB" sz="2400" dirty="0" smtClean="0"/>
              <a:t> that is irrelevant to user</a:t>
            </a:r>
          </a:p>
          <a:p>
            <a:pPr lvl="2"/>
            <a:r>
              <a:rPr lang="en-GB" sz="2000" dirty="0" smtClean="0"/>
              <a:t>E.g., hide the sectors and tracks of the disk</a:t>
            </a:r>
          </a:p>
          <a:p>
            <a:pPr lvl="1"/>
            <a:r>
              <a:rPr lang="en-GB" sz="2400" dirty="0" smtClean="0"/>
              <a:t>Create more convenient </a:t>
            </a:r>
            <a:r>
              <a:rPr lang="en-GB" sz="2400" dirty="0" err="1" smtClean="0"/>
              <a:t>behavior</a:t>
            </a:r>
            <a:endParaRPr lang="en-GB" sz="2400" dirty="0" smtClean="0"/>
          </a:p>
          <a:p>
            <a:pPr lvl="2"/>
            <a:r>
              <a:rPr lang="en-GB" sz="2000" dirty="0" smtClean="0"/>
              <a:t>E.g., make it look like you have the network interface entirely for your own use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570"/>
            <a:ext cx="8229600" cy="4525963"/>
          </a:xfrm>
        </p:spPr>
        <p:txBody>
          <a:bodyPr/>
          <a:lstStyle/>
          <a:p>
            <a:r>
              <a:rPr lang="en-GB" sz="2800" dirty="0" smtClean="0"/>
              <a:t>Make many different types appear to be same</a:t>
            </a:r>
          </a:p>
          <a:p>
            <a:pPr lvl="1"/>
            <a:r>
              <a:rPr lang="en-GB" sz="2400" dirty="0" smtClean="0"/>
              <a:t>So applications can deal with single common class</a:t>
            </a:r>
          </a:p>
          <a:p>
            <a:r>
              <a:rPr lang="en-GB" sz="2800" dirty="0" smtClean="0"/>
              <a:t>Usually involves a common unifying model</a:t>
            </a:r>
          </a:p>
          <a:p>
            <a:pPr lvl="1"/>
            <a:r>
              <a:rPr lang="en-GB" sz="2400" dirty="0" smtClean="0"/>
              <a:t>E.g., portable document format (</a:t>
            </a:r>
            <a:r>
              <a:rPr lang="en-GB" sz="2400" dirty="0" err="1" smtClean="0"/>
              <a:t>pdf</a:t>
            </a:r>
            <a:r>
              <a:rPr lang="en-GB" sz="2400" dirty="0" smtClean="0"/>
              <a:t>) for printers</a:t>
            </a:r>
          </a:p>
          <a:p>
            <a:pPr lvl="1"/>
            <a:r>
              <a:rPr lang="en-GB" sz="2400" dirty="0" smtClean="0"/>
              <a:t>Or SCSI standard for disks, CDs and tapes</a:t>
            </a:r>
          </a:p>
          <a:p>
            <a:r>
              <a:rPr lang="en-GB" sz="2800" dirty="0" smtClean="0"/>
              <a:t>Usually involves a </a:t>
            </a:r>
            <a:r>
              <a:rPr lang="en-GB" sz="2800" u="sng" dirty="0" smtClean="0"/>
              <a:t>federation framework</a:t>
            </a:r>
          </a:p>
          <a:p>
            <a:pPr lvl="1"/>
            <a:r>
              <a:rPr lang="en-GB" sz="2400" dirty="0" smtClean="0"/>
              <a:t>Per sub-type implementations of standard functions</a:t>
            </a:r>
          </a:p>
          <a:p>
            <a:r>
              <a:rPr lang="en-GB" sz="2800" dirty="0" smtClean="0"/>
              <a:t>Other examples:</a:t>
            </a:r>
            <a:endParaRPr lang="en-GB" sz="2400" dirty="0" smtClean="0"/>
          </a:p>
          <a:p>
            <a:pPr lvl="1"/>
            <a:r>
              <a:rPr lang="en-GB" sz="2400" dirty="0" smtClean="0"/>
              <a:t>Printer drivers make different printers look the same</a:t>
            </a:r>
          </a:p>
          <a:p>
            <a:pPr lvl="1"/>
            <a:r>
              <a:rPr lang="en-GB" sz="2400" dirty="0" smtClean="0"/>
              <a:t>Browser plug-ins to handle multi-media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Want This Generality?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why do we want all printers to look the same?</a:t>
            </a:r>
          </a:p>
          <a:p>
            <a:pPr lvl="1"/>
            <a:r>
              <a:rPr lang="en-US" dirty="0" smtClean="0"/>
              <a:t>So we could write applications against a single model, and have it “just work” with all printers</a:t>
            </a:r>
          </a:p>
          <a:p>
            <a:r>
              <a:rPr lang="en-US" dirty="0" smtClean="0"/>
              <a:t>What’s the alternative?</a:t>
            </a:r>
          </a:p>
          <a:p>
            <a:pPr lvl="1"/>
            <a:r>
              <a:rPr lang="en-US" dirty="0" smtClean="0"/>
              <a:t>Program our application to know about all possible printers </a:t>
            </a:r>
          </a:p>
          <a:p>
            <a:pPr lvl="1"/>
            <a:r>
              <a:rPr lang="en-US" dirty="0" smtClean="0"/>
              <a:t>Including those that were invented after we had written our application!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 General Model Limit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smtClean="0"/>
              <a:t>Does it stick us with the “least common denominator” of a hardware type?</a:t>
            </a:r>
          </a:p>
          <a:p>
            <a:pPr lvl="1"/>
            <a:r>
              <a:rPr lang="en-US" sz="2400" dirty="0" smtClean="0"/>
              <a:t>Like limiting us to the least-</a:t>
            </a:r>
            <a:r>
              <a:rPr lang="en-US" sz="2400" dirty="0" err="1" smtClean="0"/>
              <a:t>featureful</a:t>
            </a:r>
            <a:r>
              <a:rPr lang="en-US" sz="2400" dirty="0" smtClean="0"/>
              <a:t> of all printers?</a:t>
            </a:r>
          </a:p>
          <a:p>
            <a:r>
              <a:rPr lang="en-US" sz="2800" dirty="0" smtClean="0"/>
              <a:t>Not necessarily</a:t>
            </a:r>
          </a:p>
          <a:p>
            <a:pPr lvl="1"/>
            <a:r>
              <a:rPr lang="en-US" sz="2400" dirty="0" smtClean="0"/>
              <a:t>The model can include “optional features”</a:t>
            </a:r>
          </a:p>
          <a:p>
            <a:pPr lvl="2"/>
            <a:r>
              <a:rPr lang="en-US" sz="2000" dirty="0" smtClean="0"/>
              <a:t>If present, implemented in a standard </a:t>
            </a:r>
            <a:r>
              <a:rPr lang="en-US" sz="2000" dirty="0" smtClean="0"/>
              <a:t>way</a:t>
            </a:r>
          </a:p>
          <a:p>
            <a:pPr lvl="2"/>
            <a:r>
              <a:rPr lang="en-US" sz="2000" dirty="0" smtClean="0"/>
              <a:t>If not present, test for them and do “something” if they’re not there</a:t>
            </a:r>
          </a:p>
          <a:p>
            <a:r>
              <a:rPr lang="en-US" sz="2800" dirty="0" smtClean="0"/>
              <a:t>Many devices will have features not in the common model</a:t>
            </a:r>
          </a:p>
          <a:p>
            <a:pPr lvl="1"/>
            <a:r>
              <a:rPr lang="en-US" sz="2400" dirty="0" smtClean="0"/>
              <a:t>There are arguments for and against the value of such features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OS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Serially reusable resources</a:t>
            </a:r>
          </a:p>
          <a:p>
            <a:r>
              <a:rPr lang="en-US" dirty="0" err="1" smtClean="0"/>
              <a:t>Partitionable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Sharable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Serially 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by multiple clients, but only one at a time</a:t>
            </a:r>
          </a:p>
          <a:p>
            <a:pPr lvl="1"/>
            <a:r>
              <a:rPr lang="en-GB" dirty="0" smtClean="0"/>
              <a:t>Time multiplexing</a:t>
            </a:r>
          </a:p>
          <a:p>
            <a:r>
              <a:rPr lang="en-GB" dirty="0" smtClean="0"/>
              <a:t>Require access control to ensure exclusive use</a:t>
            </a:r>
          </a:p>
          <a:p>
            <a:r>
              <a:rPr lang="en-GB" dirty="0" smtClean="0"/>
              <a:t>Require graceful transitions from one user to the next</a:t>
            </a:r>
          </a:p>
          <a:p>
            <a:r>
              <a:rPr lang="en-GB" dirty="0" smtClean="0"/>
              <a:t>Examples: printers, bathroom stalls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Graceful Transition?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switch that totally hides the fact that the resource used to belong to someone else</a:t>
            </a:r>
          </a:p>
          <a:p>
            <a:pPr marL="990600" lvl="1" indent="-533400"/>
            <a:r>
              <a:rPr lang="en-US" dirty="0" smtClean="0"/>
              <a:t>Don’t allow the second user to access the resource until the first user is finished with it</a:t>
            </a:r>
          </a:p>
          <a:p>
            <a:pPr marL="1390650" lvl="2" indent="-533400"/>
            <a:r>
              <a:rPr lang="en-US" dirty="0" smtClean="0"/>
              <a:t>No incomplete operations that finish after the transition</a:t>
            </a:r>
          </a:p>
          <a:p>
            <a:pPr marL="990600" lvl="1" indent="-533400"/>
            <a:r>
              <a:rPr lang="en-US" dirty="0" smtClean="0"/>
              <a:t>Ensure that each subsequent user finds the resource in “like new” condition</a:t>
            </a:r>
          </a:p>
          <a:p>
            <a:pPr marL="1390650" lvl="2" indent="-533400"/>
            <a:r>
              <a:rPr lang="en-US" dirty="0" smtClean="0"/>
              <a:t>No traces of data or state left over from the first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Partitionable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Divided into disjoint pieces for multiple clients</a:t>
            </a:r>
          </a:p>
          <a:p>
            <a:pPr lvl="1"/>
            <a:r>
              <a:rPr lang="en-GB" dirty="0" smtClean="0"/>
              <a:t>Spatial multiplexing</a:t>
            </a:r>
          </a:p>
          <a:p>
            <a:r>
              <a:rPr lang="en-GB" dirty="0" smtClean="0"/>
              <a:t>Needs access control to ensure: </a:t>
            </a:r>
          </a:p>
          <a:p>
            <a:pPr lvl="1"/>
            <a:r>
              <a:rPr lang="en-GB" dirty="0" smtClean="0"/>
              <a:t>Containment: </a:t>
            </a:r>
            <a:r>
              <a:rPr lang="en-US" i="1" dirty="0" smtClean="0"/>
              <a:t>you cannot access resources outside of your partition</a:t>
            </a:r>
            <a:endParaRPr lang="en-GB" dirty="0" smtClean="0"/>
          </a:p>
          <a:p>
            <a:pPr lvl="1"/>
            <a:r>
              <a:rPr lang="en-GB" dirty="0" smtClean="0"/>
              <a:t>Privacy: </a:t>
            </a:r>
            <a:r>
              <a:rPr lang="en-US" i="1" dirty="0" smtClean="0"/>
              <a:t>nobody else can access resources in your partition</a:t>
            </a:r>
            <a:endParaRPr lang="en-GB" dirty="0" smtClean="0"/>
          </a:p>
          <a:p>
            <a:r>
              <a:rPr lang="en-GB" dirty="0" smtClean="0"/>
              <a:t>Examples: disk space,</a:t>
            </a:r>
            <a:r>
              <a:rPr lang="en-GB" dirty="0" smtClean="0"/>
              <a:t> hotel rooms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Ph.D. dissertation was on the Locus operating system</a:t>
            </a:r>
          </a:p>
          <a:p>
            <a:r>
              <a:rPr lang="en-US" dirty="0" smtClean="0"/>
              <a:t>Much research on file systems</a:t>
            </a:r>
          </a:p>
          <a:p>
            <a:pPr lvl="1"/>
            <a:r>
              <a:rPr lang="en-US" dirty="0" err="1" smtClean="0"/>
              <a:t>Ficus</a:t>
            </a:r>
            <a:r>
              <a:rPr lang="en-US" dirty="0" smtClean="0"/>
              <a:t>, Rumor, Truffles, Conquest</a:t>
            </a:r>
          </a:p>
          <a:p>
            <a:r>
              <a:rPr lang="en-US" dirty="0" smtClean="0"/>
              <a:t>Research on OS security issues</a:t>
            </a:r>
          </a:p>
          <a:p>
            <a:pPr lvl="1"/>
            <a:r>
              <a:rPr lang="en-US" dirty="0" smtClean="0"/>
              <a:t>Data Tethers, recently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430"/>
            <a:ext cx="8229600" cy="4525963"/>
          </a:xfrm>
        </p:spPr>
        <p:txBody>
          <a:bodyPr/>
          <a:lstStyle/>
          <a:p>
            <a:r>
              <a:rPr lang="en-GB" dirty="0" smtClean="0"/>
              <a:t>Usable by multiple concurrent clients</a:t>
            </a:r>
          </a:p>
          <a:p>
            <a:pPr lvl="1"/>
            <a:r>
              <a:rPr lang="en-GB" dirty="0" smtClean="0"/>
              <a:t>Clients do not have to “wait” for access to resource</a:t>
            </a:r>
          </a:p>
          <a:p>
            <a:pPr lvl="1"/>
            <a:r>
              <a:rPr lang="en-GB" dirty="0" smtClean="0"/>
              <a:t>Clients don’t “own” a particular subset of resource</a:t>
            </a:r>
          </a:p>
          <a:p>
            <a:r>
              <a:rPr lang="en-GB" dirty="0" smtClean="0"/>
              <a:t>May involve (effectively) limitless resources </a:t>
            </a:r>
          </a:p>
          <a:p>
            <a:pPr lvl="1"/>
            <a:r>
              <a:rPr lang="en-GB" dirty="0" smtClean="0"/>
              <a:t>Air in a room, shared by occupants </a:t>
            </a:r>
          </a:p>
          <a:p>
            <a:pPr lvl="1"/>
            <a:r>
              <a:rPr lang="en-GB" dirty="0" smtClean="0"/>
              <a:t>Copy of the operating system, shared by processes</a:t>
            </a:r>
          </a:p>
          <a:p>
            <a:r>
              <a:rPr lang="en-GB" dirty="0" smtClean="0"/>
              <a:t>May involve </a:t>
            </a:r>
            <a:r>
              <a:rPr lang="en-GB" u="sng" dirty="0" smtClean="0"/>
              <a:t>under-the-covers</a:t>
            </a:r>
            <a:r>
              <a:rPr lang="en-GB" dirty="0" smtClean="0"/>
              <a:t> multiplexing</a:t>
            </a:r>
          </a:p>
          <a:p>
            <a:pPr lvl="1"/>
            <a:r>
              <a:rPr lang="en-GB" dirty="0" smtClean="0"/>
              <a:t>Cell-phone channel (time and frequency multiplexed)</a:t>
            </a:r>
          </a:p>
          <a:p>
            <a:pPr lvl="1"/>
            <a:r>
              <a:rPr lang="en-GB" dirty="0" smtClean="0"/>
              <a:t>Shared network interface (time multiplexed)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248"/>
            <a:ext cx="8229600" cy="1143000"/>
          </a:xfrm>
        </p:spPr>
        <p:txBody>
          <a:bodyPr/>
          <a:lstStyle/>
          <a:p>
            <a:r>
              <a:rPr lang="en-US" dirty="0" smtClean="0"/>
              <a:t>A Brief History of the </a:t>
            </a:r>
            <a:br>
              <a:rPr lang="en-US" dirty="0" smtClean="0"/>
            </a:br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200"/>
            <a:ext cx="8229600" cy="4525963"/>
          </a:xfrm>
        </p:spPr>
        <p:txBody>
          <a:bodyPr/>
          <a:lstStyle/>
          <a:p>
            <a:r>
              <a:rPr lang="en-GB" dirty="0" smtClean="0"/>
              <a:t>Early computers</a:t>
            </a:r>
          </a:p>
          <a:p>
            <a:r>
              <a:rPr lang="en-GB" dirty="0" smtClean="0"/>
              <a:t>Batch processing</a:t>
            </a:r>
          </a:p>
          <a:p>
            <a:r>
              <a:rPr lang="en-GB" dirty="0" smtClean="0"/>
              <a:t>Time sharing</a:t>
            </a:r>
          </a:p>
          <a:p>
            <a:r>
              <a:rPr lang="en-GB" dirty="0" smtClean="0"/>
              <a:t>Work stations, PCs</a:t>
            </a:r>
          </a:p>
          <a:p>
            <a:r>
              <a:rPr lang="en-GB" dirty="0" smtClean="0"/>
              <a:t>Embedded systems</a:t>
            </a:r>
          </a:p>
          <a:p>
            <a:r>
              <a:rPr lang="en-GB" dirty="0" smtClean="0"/>
              <a:t>Client/server computing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4547" y="461019"/>
            <a:ext cx="7336627" cy="1377924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Computers (1940s-1950s)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49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Usage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Scheduled for use by one user at a time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Input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Paper cards, paper tape, magnetic tape, dip switches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Output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Paper cards, paper tape, print-outs, magnetic tape, lights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Software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Compilers, assemblers, math packages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No “resident” operating system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Typically one program resident at a time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Debugging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In binary, via lights and switches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Computing (1960s)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r>
              <a:rPr lang="en-GB" sz="2400" dirty="0" smtClean="0"/>
              <a:t>Typified by the IBM System/360 (mid 1960s)</a:t>
            </a:r>
          </a:p>
          <a:p>
            <a:pPr lvl="1"/>
            <a:r>
              <a:rPr lang="en-GB" sz="2000" dirty="0" smtClean="0"/>
              <a:t>Programs submitted and picked up later</a:t>
            </a:r>
          </a:p>
          <a:p>
            <a:pPr lvl="1"/>
            <a:r>
              <a:rPr lang="en-GB" sz="2000" dirty="0" smtClean="0"/>
              <a:t>Input and output spooling to tape and disk</a:t>
            </a:r>
          </a:p>
          <a:p>
            <a:r>
              <a:rPr lang="en-GB" sz="2400" dirty="0" smtClean="0"/>
              <a:t>Goals: efficient CPU use, maximize throughput</a:t>
            </a:r>
          </a:p>
          <a:p>
            <a:pPr lvl="1"/>
            <a:r>
              <a:rPr lang="en-GB" sz="2000" dirty="0" smtClean="0"/>
              <a:t>Computer was</a:t>
            </a:r>
            <a:r>
              <a:rPr lang="en-GB" sz="2000" dirty="0" smtClean="0"/>
              <a:t> an expensive </a:t>
            </a:r>
            <a:r>
              <a:rPr lang="en-GB" sz="2000" dirty="0" smtClean="0"/>
              <a:t>resource to be shared</a:t>
            </a:r>
          </a:p>
          <a:p>
            <a:pPr lvl="1"/>
            <a:r>
              <a:rPr lang="en-GB" sz="2000" dirty="0" smtClean="0"/>
              <a:t>I/O able to proceed with minimal CPU</a:t>
            </a:r>
          </a:p>
          <a:p>
            <a:pPr lvl="1"/>
            <a:r>
              <a:rPr lang="en-GB" sz="2000" dirty="0" smtClean="0"/>
              <a:t>Overlapped execution and I/O maximize CPU usage</a:t>
            </a:r>
          </a:p>
          <a:p>
            <a:pPr lvl="1"/>
            <a:r>
              <a:rPr lang="en-GB" sz="2000" dirty="0" smtClean="0"/>
              <a:t>Limited multi-tasking ability to minimize idle time</a:t>
            </a:r>
          </a:p>
          <a:p>
            <a:r>
              <a:rPr lang="en-GB" sz="2400" dirty="0" smtClean="0"/>
              <a:t>Software</a:t>
            </a:r>
          </a:p>
          <a:p>
            <a:pPr lvl="1"/>
            <a:r>
              <a:rPr lang="en-GB" sz="2000" dirty="0" smtClean="0"/>
              <a:t>Batch monitor … to move from one job to the next</a:t>
            </a:r>
          </a:p>
          <a:p>
            <a:pPr lvl="1"/>
            <a:r>
              <a:rPr lang="en-GB" sz="2000" dirty="0" smtClean="0"/>
              <a:t>I/O supervisor … to manage background I/O</a:t>
            </a:r>
          </a:p>
          <a:p>
            <a:r>
              <a:rPr lang="en-GB" sz="2400" dirty="0" smtClean="0"/>
              <a:t>Debugging </a:t>
            </a:r>
            <a:r>
              <a:rPr lang="en-GB" sz="2000" dirty="0" smtClean="0"/>
              <a:t>(in hex or octal via paper core dumps)</a:t>
            </a:r>
          </a:p>
          <a:p>
            <a:pPr lvl="1"/>
            <a:r>
              <a:rPr lang="en-GB" sz="2000" dirty="0" smtClean="0"/>
              <a:t>Long analysis cycle between test runs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Sharing (1970s)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Typified by IBM/CMS, </a:t>
            </a:r>
            <a:r>
              <a:rPr lang="en-GB" dirty="0" err="1" smtClean="0"/>
              <a:t>Multics</a:t>
            </a:r>
            <a:r>
              <a:rPr lang="en-GB" dirty="0" smtClean="0"/>
              <a:t>, UNIX</a:t>
            </a:r>
          </a:p>
          <a:p>
            <a:pPr lvl="1"/>
            <a:r>
              <a:rPr lang="en-GB" dirty="0" smtClean="0"/>
              <a:t>Multi-user, interaction through terminals</a:t>
            </a:r>
          </a:p>
          <a:p>
            <a:pPr lvl="1"/>
            <a:r>
              <a:rPr lang="en-GB" dirty="0" smtClean="0"/>
              <a:t>All programs and data stored on disk</a:t>
            </a:r>
          </a:p>
          <a:p>
            <a:r>
              <a:rPr lang="en-GB" dirty="0" smtClean="0"/>
              <a:t>Goals: sharing for interactive users</a:t>
            </a:r>
          </a:p>
          <a:p>
            <a:pPr lvl="1"/>
            <a:r>
              <a:rPr lang="en-GB" dirty="0" smtClean="0"/>
              <a:t>Interactive apps demand short response time</a:t>
            </a:r>
          </a:p>
          <a:p>
            <a:pPr lvl="1"/>
            <a:r>
              <a:rPr lang="en-GB" dirty="0" smtClean="0"/>
              <a:t>Enhanced security required to ensure privacy</a:t>
            </a:r>
          </a:p>
          <a:p>
            <a:r>
              <a:rPr lang="en-GB" dirty="0" smtClean="0"/>
              <a:t>OS and system services expanded greatly</a:t>
            </a:r>
          </a:p>
          <a:p>
            <a:pPr lvl="1"/>
            <a:r>
              <a:rPr lang="en-GB" dirty="0" smtClean="0"/>
              <a:t>Terminal I/O, synchronization, inter-process communication, networking, protection,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738"/>
            <a:ext cx="8229600" cy="1143000"/>
          </a:xfrm>
        </p:spPr>
        <p:txBody>
          <a:bodyPr/>
          <a:lstStyle/>
          <a:p>
            <a:r>
              <a:rPr lang="en-US" dirty="0" smtClean="0"/>
              <a:t>How Do Batch and </a:t>
            </a:r>
            <a:br>
              <a:rPr lang="en-US" dirty="0" smtClean="0"/>
            </a:br>
            <a:r>
              <a:rPr lang="en-US" dirty="0" smtClean="0"/>
              <a:t>Multitasking Differ?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2320"/>
            <a:ext cx="8229600" cy="4525963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No interaction between tasks in a batch system </a:t>
            </a:r>
          </a:p>
          <a:p>
            <a:pPr marL="1390650" lvl="2" indent="-533400">
              <a:lnSpc>
                <a:spcPct val="90000"/>
              </a:lnSpc>
            </a:pPr>
            <a:r>
              <a:rPr lang="en-US" dirty="0" smtClean="0"/>
              <a:t>Each thinks it has the whole computer to itself </a:t>
            </a:r>
          </a:p>
          <a:p>
            <a:pPr marL="1390650" lvl="2" indent="-533400">
              <a:lnSpc>
                <a:spcPct val="90000"/>
              </a:lnSpc>
            </a:pPr>
            <a:r>
              <a:rPr lang="en-US" dirty="0" smtClean="0"/>
              <a:t>Parallel tasks in a timesharing system can interact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A timesharing system wants to provide good interactive response time to every task</a:t>
            </a:r>
          </a:p>
          <a:p>
            <a:pPr marL="1390650" lvl="2" indent="-533400">
              <a:lnSpc>
                <a:spcPct val="90000"/>
              </a:lnSpc>
            </a:pPr>
            <a:r>
              <a:rPr lang="en-US" dirty="0" smtClean="0"/>
              <a:t>Which probably means preemptive scheduling</a:t>
            </a:r>
          </a:p>
          <a:p>
            <a:pPr marL="1390650" lvl="2" indent="-533400">
              <a:lnSpc>
                <a:spcPct val="90000"/>
              </a:lnSpc>
            </a:pPr>
            <a:r>
              <a:rPr lang="en-US" dirty="0" smtClean="0"/>
              <a:t>Batch systems run each job to completion</a:t>
            </a:r>
          </a:p>
          <a:p>
            <a:pPr marL="1847850" lvl="3" indent="-533400">
              <a:lnSpc>
                <a:spcPct val="90000"/>
              </a:lnSpc>
            </a:pPr>
            <a:r>
              <a:rPr lang="en-US" dirty="0" err="1" smtClean="0"/>
              <a:t>Queueing</a:t>
            </a:r>
            <a:r>
              <a:rPr lang="en-US" dirty="0" smtClean="0"/>
              <a:t> theory tells us this can greatly increase average response </a:t>
            </a:r>
            <a:r>
              <a:rPr lang="en-US" dirty="0" smtClean="0"/>
              <a:t>time</a:t>
            </a:r>
          </a:p>
          <a:p>
            <a:pPr marL="1847850" lvl="3" indent="-533400">
              <a:lnSpc>
                <a:spcPct val="90000"/>
              </a:lnSpc>
            </a:pPr>
            <a:r>
              <a:rPr lang="en-US" dirty="0" smtClean="0"/>
              <a:t>But gives us great utilization of the CPU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 and PCs (1980s)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r>
              <a:rPr lang="en-GB" sz="2800" dirty="0" smtClean="0"/>
              <a:t>PCs returned to single user paradigm</a:t>
            </a:r>
          </a:p>
          <a:p>
            <a:pPr lvl="1"/>
            <a:r>
              <a:rPr lang="en-GB" sz="2400" dirty="0" smtClean="0"/>
              <a:t>Initially minimal I/O and system services</a:t>
            </a:r>
          </a:p>
          <a:p>
            <a:pPr lvl="1"/>
            <a:r>
              <a:rPr lang="en-GB" sz="2400" dirty="0" smtClean="0"/>
              <a:t>File systems &amp; interactivity from timesharing systems</a:t>
            </a:r>
          </a:p>
          <a:p>
            <a:r>
              <a:rPr lang="en-GB" sz="2800" dirty="0" smtClean="0"/>
              <a:t>Advent of personal productivity applications</a:t>
            </a:r>
          </a:p>
          <a:p>
            <a:pPr lvl="1"/>
            <a:r>
              <a:rPr lang="en-GB" sz="2400" dirty="0" smtClean="0"/>
              <a:t>High end applications gave rise </a:t>
            </a:r>
            <a:r>
              <a:rPr lang="en-GB" sz="2400" smtClean="0"/>
              <a:t>to workstations</a:t>
            </a:r>
            <a:endParaRPr lang="en-GB" sz="2400" dirty="0" smtClean="0"/>
          </a:p>
          <a:p>
            <a:r>
              <a:rPr lang="en-GB" sz="2800" dirty="0" smtClean="0"/>
              <a:t>Advent of local area networking</a:t>
            </a:r>
          </a:p>
          <a:p>
            <a:pPr lvl="1"/>
            <a:r>
              <a:rPr lang="en-GB" sz="2400" dirty="0" smtClean="0"/>
              <a:t>File transfer and e-mail led to group collaboration</a:t>
            </a:r>
          </a:p>
          <a:p>
            <a:pPr lvl="1"/>
            <a:r>
              <a:rPr lang="en-GB" sz="2400" dirty="0" smtClean="0"/>
              <a:t>The evolution of work groups and work-group servers</a:t>
            </a:r>
          </a:p>
          <a:p>
            <a:r>
              <a:rPr lang="en-GB" sz="2800" dirty="0" smtClean="0"/>
              <a:t>PCs and workstations “grew together”</a:t>
            </a:r>
            <a:endParaRPr lang="en-GB" sz="2400" dirty="0" smtClean="0"/>
          </a:p>
          <a:p>
            <a:r>
              <a:rPr lang="en-GB" sz="2800" dirty="0" smtClean="0"/>
              <a:t>OS worked for one user, but ran multiple processes for him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 (1990s)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General purpose systems vs. appliances</a:t>
            </a:r>
          </a:p>
          <a:p>
            <a:pPr lvl="1"/>
            <a:r>
              <a:rPr lang="en-GB" sz="2400" dirty="0" smtClean="0"/>
              <a:t>Running software vs. performing a service</a:t>
            </a:r>
          </a:p>
          <a:p>
            <a:r>
              <a:rPr lang="en-GB" sz="2800" dirty="0" smtClean="0"/>
              <a:t>Many appliances based on computers</a:t>
            </a:r>
          </a:p>
          <a:p>
            <a:pPr lvl="1"/>
            <a:r>
              <a:rPr lang="en-GB" sz="2400" dirty="0" smtClean="0"/>
              <a:t>Video games, CD players, TV signal decoders</a:t>
            </a:r>
          </a:p>
          <a:p>
            <a:pPr lvl="1"/>
            <a:r>
              <a:rPr lang="en-GB" sz="2400" dirty="0" smtClean="0"/>
              <a:t>Telephone switches, avionics, medical imaging</a:t>
            </a:r>
          </a:p>
          <a:p>
            <a:r>
              <a:rPr lang="en-GB" sz="2800" dirty="0" smtClean="0"/>
              <a:t>Appliances require increasingly powerful </a:t>
            </a:r>
            <a:r>
              <a:rPr lang="en-GB" sz="2800" dirty="0" err="1" smtClean="0"/>
              <a:t>OSs</a:t>
            </a:r>
            <a:endParaRPr lang="en-GB" sz="2800" dirty="0" smtClean="0"/>
          </a:p>
          <a:p>
            <a:pPr lvl="1"/>
            <a:r>
              <a:rPr lang="en-GB" sz="2400" dirty="0" smtClean="0"/>
              <a:t>Multi-tasking, networking, plug-</a:t>
            </a:r>
            <a:r>
              <a:rPr lang="en-GB" sz="2400" dirty="0" err="1" smtClean="0"/>
              <a:t>n</a:t>
            </a:r>
            <a:r>
              <a:rPr lang="en-GB" sz="2400" dirty="0" smtClean="0"/>
              <a:t>-play devices</a:t>
            </a:r>
          </a:p>
          <a:p>
            <a:r>
              <a:rPr lang="en-GB" sz="2800" dirty="0" smtClean="0"/>
              <a:t>General purpose OS becoming more appliance-like</a:t>
            </a:r>
          </a:p>
          <a:p>
            <a:pPr lvl="1"/>
            <a:r>
              <a:rPr lang="en-GB" sz="2400" dirty="0" smtClean="0"/>
              <a:t>Ultra-high availability, more automation</a:t>
            </a:r>
          </a:p>
          <a:p>
            <a:pPr lvl="1"/>
            <a:r>
              <a:rPr lang="en-GB" sz="2400" dirty="0" smtClean="0"/>
              <a:t>Easier to use, less management intensive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Computing (1990s)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080"/>
            <a:ext cx="8229600" cy="4525963"/>
          </a:xfrm>
        </p:spPr>
        <p:txBody>
          <a:bodyPr/>
          <a:lstStyle/>
          <a:p>
            <a:r>
              <a:rPr lang="en-GB" sz="2800" dirty="0" smtClean="0"/>
              <a:t>Computing specifically designed to provide services across the network</a:t>
            </a:r>
          </a:p>
          <a:p>
            <a:pPr lvl="1"/>
            <a:r>
              <a:rPr lang="en-GB" sz="2400" dirty="0" smtClean="0"/>
              <a:t>To multiple distinct </a:t>
            </a:r>
            <a:r>
              <a:rPr lang="en-GB" sz="2400" dirty="0" smtClean="0"/>
              <a:t>users</a:t>
            </a:r>
            <a:r>
              <a:rPr lang="en-GB" sz="2400" dirty="0" smtClean="0"/>
              <a:t>, b</a:t>
            </a:r>
            <a:r>
              <a:rPr lang="en-GB" sz="2400" dirty="0" smtClean="0"/>
              <a:t>ut </a:t>
            </a:r>
            <a:r>
              <a:rPr lang="en-GB" sz="2400" dirty="0" smtClean="0"/>
              <a:t>using the same service</a:t>
            </a:r>
          </a:p>
          <a:p>
            <a:pPr lvl="1"/>
            <a:r>
              <a:rPr lang="en-GB" sz="2400" dirty="0" smtClean="0"/>
              <a:t>Centralized file and print servers for work groups</a:t>
            </a:r>
          </a:p>
          <a:p>
            <a:pPr lvl="1"/>
            <a:r>
              <a:rPr lang="en-GB" sz="2400" dirty="0" smtClean="0"/>
              <a:t>Centralized mail, database servers for </a:t>
            </a:r>
            <a:r>
              <a:rPr lang="en-GB" sz="2400" dirty="0" smtClean="0"/>
              <a:t>organizations</a:t>
            </a:r>
          </a:p>
          <a:p>
            <a:pPr lvl="1"/>
            <a:r>
              <a:rPr lang="en-GB" sz="2400" dirty="0" smtClean="0"/>
              <a:t>World Wide Web for everybody</a:t>
            </a:r>
            <a:endParaRPr lang="en-GB" sz="2400" dirty="0" smtClean="0"/>
          </a:p>
          <a:p>
            <a:pPr lvl="1"/>
            <a:r>
              <a:rPr lang="en-GB" sz="2400" dirty="0" smtClean="0"/>
              <a:t>Clients got thinner, servers became necessary</a:t>
            </a:r>
          </a:p>
          <a:p>
            <a:r>
              <a:rPr lang="en-GB" sz="2800" dirty="0" smtClean="0"/>
              <a:t>Wide-Area Networking</a:t>
            </a:r>
          </a:p>
          <a:p>
            <a:pPr lvl="1"/>
            <a:r>
              <a:rPr lang="en-GB" sz="2400" dirty="0" smtClean="0"/>
              <a:t>No longer just on a LAN</a:t>
            </a:r>
          </a:p>
          <a:p>
            <a:pPr lvl="1"/>
            <a:r>
              <a:rPr lang="en-GB" sz="2400" dirty="0" smtClean="0"/>
              <a:t>e-mail, HTML/HTTP and the</a:t>
            </a:r>
            <a:r>
              <a:rPr lang="en-GB" sz="2400" dirty="0" smtClean="0"/>
              <a:t> World Wide Web</a:t>
            </a:r>
          </a:p>
          <a:p>
            <a:pPr lvl="1"/>
            <a:r>
              <a:rPr lang="en-GB" sz="2400" dirty="0" smtClean="0"/>
              <a:t>Electronic business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8322"/>
            <a:ext cx="8229600" cy="1143000"/>
          </a:xfrm>
        </p:spPr>
        <p:txBody>
          <a:bodyPr/>
          <a:lstStyle/>
          <a:p>
            <a:r>
              <a:rPr lang="en-US" dirty="0" smtClean="0"/>
              <a:t>Distributed and Cloud </a:t>
            </a:r>
            <a:br>
              <a:rPr lang="en-US" dirty="0" smtClean="0"/>
            </a:br>
            <a:r>
              <a:rPr lang="en-US" dirty="0" smtClean="0"/>
              <a:t>Computing (2000s)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560"/>
            <a:ext cx="8229600" cy="4525963"/>
          </a:xfrm>
        </p:spPr>
        <p:txBody>
          <a:bodyPr/>
          <a:lstStyle/>
          <a:p>
            <a:r>
              <a:rPr lang="en-GB" sz="2800" dirty="0" smtClean="0"/>
              <a:t>Distributed Computing Platforms</a:t>
            </a:r>
          </a:p>
          <a:p>
            <a:pPr lvl="1"/>
            <a:r>
              <a:rPr lang="en-GB" sz="2400" dirty="0" smtClean="0"/>
              <a:t>Single servers couldn’t handle required loads</a:t>
            </a:r>
          </a:p>
          <a:p>
            <a:pPr lvl="1"/>
            <a:r>
              <a:rPr lang="en-GB" sz="2400" dirty="0" smtClean="0"/>
              <a:t>So services offered by/among groups of systems</a:t>
            </a:r>
          </a:p>
          <a:p>
            <a:pPr lvl="2"/>
            <a:r>
              <a:rPr lang="en-GB" sz="2000" dirty="0" smtClean="0"/>
              <a:t>Sometimes load </a:t>
            </a:r>
            <a:r>
              <a:rPr lang="en-GB" sz="2000" dirty="0" smtClean="0"/>
              <a:t>balancing</a:t>
            </a:r>
            <a:r>
              <a:rPr lang="en-GB" sz="2000" dirty="0" smtClean="0"/>
              <a:t>, s</a:t>
            </a:r>
            <a:r>
              <a:rPr lang="en-GB" sz="2000" dirty="0" smtClean="0"/>
              <a:t>ometimes </a:t>
            </a:r>
            <a:r>
              <a:rPr lang="en-GB" sz="2000" dirty="0" smtClean="0"/>
              <a:t>functionally divided</a:t>
            </a:r>
          </a:p>
          <a:p>
            <a:pPr lvl="1"/>
            <a:r>
              <a:rPr lang="en-GB" sz="2400" dirty="0" smtClean="0"/>
              <a:t>System services must enable distributed applications</a:t>
            </a:r>
          </a:p>
          <a:p>
            <a:r>
              <a:rPr lang="en-GB" dirty="0" smtClean="0"/>
              <a:t>More recently, move to general remote distributed pools of computers</a:t>
            </a:r>
          </a:p>
          <a:p>
            <a:pPr lvl="1"/>
            <a:r>
              <a:rPr lang="en-GB" sz="2400" dirty="0" smtClean="0"/>
              <a:t>Cloud computing</a:t>
            </a:r>
          </a:p>
          <a:p>
            <a:pPr lvl="1"/>
            <a:r>
              <a:rPr lang="en-GB" sz="2400" dirty="0" smtClean="0"/>
              <a:t>Providing arbitrary distributed computing for many users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626"/>
            <a:ext cx="8229600" cy="4525963"/>
          </a:xfrm>
        </p:spPr>
        <p:txBody>
          <a:bodyPr/>
          <a:lstStyle/>
          <a:p>
            <a:r>
              <a:rPr lang="en-US" dirty="0" smtClean="0"/>
              <a:t>Tuan Le</a:t>
            </a:r>
          </a:p>
          <a:p>
            <a:pPr lvl="1"/>
            <a:r>
              <a:rPr lang="en-US" sz="2400" dirty="0" smtClean="0">
                <a:hlinkClick r:id="rId2"/>
              </a:rPr>
              <a:t>tuanle@cs.ucla.edu</a:t>
            </a:r>
            <a:endParaRPr lang="en-US" sz="2400" dirty="0" smtClean="0"/>
          </a:p>
          <a:p>
            <a:r>
              <a:rPr lang="en-US" sz="2800" dirty="0" smtClean="0"/>
              <a:t>Muhammad </a:t>
            </a:r>
            <a:r>
              <a:rPr lang="en-US" sz="2800" dirty="0" err="1" smtClean="0"/>
              <a:t>Mehdi</a:t>
            </a:r>
            <a:endParaRPr lang="en-US" sz="2800" dirty="0" smtClean="0"/>
          </a:p>
          <a:p>
            <a:pPr lvl="1"/>
            <a:r>
              <a:rPr lang="en-US" sz="2400" dirty="0" smtClean="0">
                <a:hlinkClick r:id="rId3"/>
              </a:rPr>
              <a:t>taqi@cs.ucla.edu</a:t>
            </a:r>
            <a:endParaRPr lang="en-US" sz="2400" dirty="0" smtClean="0"/>
          </a:p>
          <a:p>
            <a:r>
              <a:rPr lang="en-US" sz="3200" dirty="0" smtClean="0"/>
              <a:t>Lab sessions:</a:t>
            </a:r>
          </a:p>
          <a:p>
            <a:pPr lvl="1"/>
            <a:r>
              <a:rPr lang="en-US" sz="2400" dirty="0" smtClean="0"/>
              <a:t>Lab 1A, Fridays 2 – 4 PM, Franz 1260</a:t>
            </a:r>
          </a:p>
          <a:p>
            <a:pPr lvl="1"/>
            <a:r>
              <a:rPr lang="en-US" sz="2400" dirty="0" smtClean="0"/>
              <a:t>Lab 1B, Fridays 12 - 2 PM, Haines A44</a:t>
            </a:r>
          </a:p>
          <a:p>
            <a:pPr lvl="1"/>
            <a:r>
              <a:rPr lang="en-US" sz="2400" dirty="0" smtClean="0"/>
              <a:t>Lab 1C, Fridays 2 - 4 PM, PAB 1749</a:t>
            </a:r>
          </a:p>
          <a:p>
            <a:r>
              <a:rPr lang="en-US" sz="2800" dirty="0" smtClean="0"/>
              <a:t>Office hours to be announced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and Mobile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156"/>
            <a:ext cx="8229600" cy="4525963"/>
          </a:xfrm>
        </p:spPr>
        <p:txBody>
          <a:bodyPr/>
          <a:lstStyle/>
          <a:p>
            <a:r>
              <a:rPr lang="en-US" dirty="0" smtClean="0"/>
              <a:t>Modern devices put great computing power in everyone’s hands</a:t>
            </a:r>
          </a:p>
          <a:p>
            <a:pPr lvl="1"/>
            <a:r>
              <a:rPr lang="en-US" dirty="0" smtClean="0"/>
              <a:t>E.g., a typical tablet or smart phone</a:t>
            </a:r>
          </a:p>
          <a:p>
            <a:r>
              <a:rPr lang="en-US" dirty="0" smtClean="0"/>
              <a:t>Networking available in most places</a:t>
            </a:r>
          </a:p>
          <a:p>
            <a:pPr lvl="1"/>
            <a:r>
              <a:rPr lang="en-US" dirty="0" smtClean="0"/>
              <a:t>But at varying qualities</a:t>
            </a:r>
          </a:p>
          <a:p>
            <a:pPr lvl="1"/>
            <a:r>
              <a:rPr lang="en-US" dirty="0" smtClean="0"/>
              <a:t>Perhaps other local sensing and computation, too</a:t>
            </a:r>
          </a:p>
          <a:p>
            <a:r>
              <a:rPr lang="en-US" dirty="0" smtClean="0"/>
              <a:t>Most activities require some remote access</a:t>
            </a:r>
          </a:p>
          <a:p>
            <a:pPr lvl="1"/>
            <a:r>
              <a:rPr lang="en-US" dirty="0" smtClean="0"/>
              <a:t>The “powerful” computer may not be able to do much on its own</a:t>
            </a:r>
          </a:p>
          <a:p>
            <a:pPr lvl="1"/>
            <a:r>
              <a:rPr lang="en-US" dirty="0" smtClean="0"/>
              <a:t>Often primarily an interface device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Certain Irony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smart phone is immensely more powerful than 1960s mainframes</a:t>
            </a:r>
          </a:p>
          <a:p>
            <a:r>
              <a:rPr lang="en-US" dirty="0" smtClean="0"/>
              <a:t>But we used the mainframes for the biggest computing tasks we had</a:t>
            </a:r>
          </a:p>
          <a:p>
            <a:r>
              <a:rPr lang="en-US" dirty="0" smtClean="0"/>
              <a:t>While we use our powerful smart phones to move information around and display stuff</a:t>
            </a:r>
          </a:p>
          <a:p>
            <a:r>
              <a:rPr lang="en-US" dirty="0" smtClean="0"/>
              <a:t>Which has implications for their operating systems . .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OS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016"/>
            <a:ext cx="8229600" cy="4525963"/>
          </a:xfrm>
        </p:spPr>
        <p:txBody>
          <a:bodyPr/>
          <a:lstStyle/>
          <a:p>
            <a:r>
              <a:rPr lang="en-GB" sz="2800" dirty="0" smtClean="0"/>
              <a:t>They have grown larger and more sophisticated</a:t>
            </a:r>
          </a:p>
          <a:p>
            <a:r>
              <a:rPr lang="en-GB" sz="2800" dirty="0" smtClean="0"/>
              <a:t>Their role has fundamentally changed</a:t>
            </a:r>
          </a:p>
          <a:p>
            <a:pPr lvl="1"/>
            <a:r>
              <a:rPr lang="en-GB" sz="2400" dirty="0" smtClean="0"/>
              <a:t>From shepherding the use of the hardware</a:t>
            </a:r>
          </a:p>
          <a:p>
            <a:pPr lvl="1"/>
            <a:r>
              <a:rPr lang="en-GB" sz="2400" dirty="0" smtClean="0"/>
              <a:t>To shielding the applications from the hardware</a:t>
            </a:r>
          </a:p>
          <a:p>
            <a:pPr lvl="1"/>
            <a:r>
              <a:rPr lang="en-GB" sz="2400" dirty="0" smtClean="0"/>
              <a:t>To providing powerful application computing </a:t>
            </a:r>
            <a:r>
              <a:rPr lang="en-GB" sz="2400" dirty="0" smtClean="0"/>
              <a:t>platform</a:t>
            </a:r>
          </a:p>
          <a:p>
            <a:pPr lvl="1"/>
            <a:r>
              <a:rPr lang="en-GB" sz="2400" dirty="0" smtClean="0"/>
              <a:t>To becoming a sophisticated “traffic cop”</a:t>
            </a:r>
            <a:endParaRPr lang="en-GB" sz="2400" dirty="0" smtClean="0"/>
          </a:p>
          <a:p>
            <a:r>
              <a:rPr lang="en-GB" sz="2800" dirty="0" smtClean="0"/>
              <a:t>They still sit between applications and hardware</a:t>
            </a:r>
          </a:p>
          <a:p>
            <a:r>
              <a:rPr lang="en-GB" sz="2800" dirty="0" smtClean="0"/>
              <a:t>Best understood through services they provide</a:t>
            </a:r>
          </a:p>
          <a:p>
            <a:pPr lvl="1"/>
            <a:r>
              <a:rPr lang="en-GB" sz="2400" dirty="0" smtClean="0"/>
              <a:t>Capabilities they add</a:t>
            </a:r>
          </a:p>
          <a:p>
            <a:pPr lvl="1"/>
            <a:r>
              <a:rPr lang="en-GB" sz="2400" dirty="0" smtClean="0"/>
              <a:t>Applications they enable</a:t>
            </a:r>
          </a:p>
          <a:p>
            <a:pPr lvl="1"/>
            <a:r>
              <a:rPr lang="en-GB" sz="2400" dirty="0" smtClean="0"/>
              <a:t>Problems they eliminate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Important OS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050"/>
            <a:ext cx="8229600" cy="4525963"/>
          </a:xfrm>
        </p:spPr>
        <p:txBody>
          <a:bodyPr/>
          <a:lstStyle/>
          <a:p>
            <a:r>
              <a:rPr lang="en-US" dirty="0" smtClean="0"/>
              <a:t>Convergence</a:t>
            </a:r>
          </a:p>
          <a:p>
            <a:pPr lvl="1"/>
            <a:r>
              <a:rPr lang="en-US" dirty="0" smtClean="0"/>
              <a:t>There are a handful of widely used </a:t>
            </a:r>
            <a:r>
              <a:rPr lang="en-US" dirty="0" err="1" smtClean="0"/>
              <a:t>OSs</a:t>
            </a:r>
            <a:endParaRPr lang="en-US" dirty="0" smtClean="0"/>
          </a:p>
          <a:p>
            <a:pPr lvl="1"/>
            <a:r>
              <a:rPr lang="en-US" dirty="0" smtClean="0"/>
              <a:t>New ones come along very rarely</a:t>
            </a:r>
          </a:p>
          <a:p>
            <a:r>
              <a:rPr lang="en-US" dirty="0" err="1" smtClean="0"/>
              <a:t>OSs</a:t>
            </a:r>
            <a:r>
              <a:rPr lang="en-US" dirty="0" smtClean="0"/>
              <a:t> in the same family (e.g., Windows or Linux) are used for vastly different purposes</a:t>
            </a:r>
          </a:p>
          <a:p>
            <a:pPr lvl="1"/>
            <a:r>
              <a:rPr lang="en-US" dirty="0" smtClean="0"/>
              <a:t>Making things challenging for the OS designer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OSs</a:t>
            </a:r>
            <a:r>
              <a:rPr lang="en-US" dirty="0" smtClean="0"/>
              <a:t> are based on pretty old models</a:t>
            </a:r>
          </a:p>
          <a:p>
            <a:pPr lvl="1"/>
            <a:r>
              <a:rPr lang="en-US" dirty="0" smtClean="0"/>
              <a:t>Linux comes from Unix (1970s vintage)</a:t>
            </a:r>
          </a:p>
          <a:p>
            <a:pPr lvl="1"/>
            <a:r>
              <a:rPr lang="en-US" dirty="0" smtClean="0"/>
              <a:t>Windows from the early 1980s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090"/>
            <a:ext cx="8229600" cy="1143000"/>
          </a:xfrm>
        </p:spPr>
        <p:txBody>
          <a:bodyPr/>
          <a:lstStyle/>
          <a:p>
            <a:r>
              <a:rPr lang="en-US" dirty="0" smtClean="0"/>
              <a:t>Operating Systems for 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down at the bottom for our smart phones and other devices?</a:t>
            </a:r>
          </a:p>
          <a:p>
            <a:r>
              <a:rPr lang="en-US" dirty="0" smtClean="0"/>
              <a:t>For Apple devices, ultimately XNU</a:t>
            </a:r>
          </a:p>
          <a:p>
            <a:pPr lvl="1"/>
            <a:r>
              <a:rPr lang="en-US" dirty="0" smtClean="0"/>
              <a:t>Based on Mach (an 80s system), with some features from other 80s systems (like BSD Unix)</a:t>
            </a:r>
          </a:p>
          <a:p>
            <a:r>
              <a:rPr lang="en-US" dirty="0" smtClean="0"/>
              <a:t>For Android, ultimately Linux</a:t>
            </a:r>
          </a:p>
          <a:p>
            <a:r>
              <a:rPr lang="en-US" dirty="0" smtClean="0"/>
              <a:t>For Microsoft, ultimately Windows CE</a:t>
            </a:r>
          </a:p>
          <a:p>
            <a:pPr lvl="1"/>
            <a:r>
              <a:rPr lang="en-US" dirty="0" smtClean="0"/>
              <a:t>Which has its origins in the 1990s</a:t>
            </a:r>
          </a:p>
          <a:p>
            <a:r>
              <a:rPr lang="en-US" dirty="0" smtClean="0"/>
              <a:t>None of these is all that new, either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Resulting OS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basing the OS we use today on an architecture designed</a:t>
            </a:r>
            <a:r>
              <a:rPr lang="en-US" dirty="0" smtClean="0"/>
              <a:t> 20</a:t>
            </a:r>
            <a:r>
              <a:rPr lang="en-US" dirty="0" smtClean="0"/>
              <a:t>-40 years ago</a:t>
            </a:r>
          </a:p>
          <a:p>
            <a:r>
              <a:rPr lang="en-US" dirty="0" smtClean="0"/>
              <a:t>We can make some changes in the architecture</a:t>
            </a:r>
          </a:p>
          <a:p>
            <a:r>
              <a:rPr lang="en-US" dirty="0" smtClean="0"/>
              <a:t>But not too many</a:t>
            </a:r>
          </a:p>
          <a:p>
            <a:pPr lvl="1"/>
            <a:r>
              <a:rPr lang="en-US" dirty="0" smtClean="0"/>
              <a:t>Due to compatibility</a:t>
            </a:r>
          </a:p>
          <a:p>
            <a:pPr lvl="1"/>
            <a:r>
              <a:rPr lang="en-US" dirty="0" smtClean="0"/>
              <a:t>And fundamental characteristics of the architecture</a:t>
            </a:r>
          </a:p>
          <a:p>
            <a:r>
              <a:rPr lang="en-US" dirty="0" smtClean="0"/>
              <a:t>Requires OS designers and builders to shoehorn what’s needed today into what made sense yesterday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500"/>
            <a:ext cx="8229600" cy="1143000"/>
          </a:xfrm>
        </p:spPr>
        <p:txBody>
          <a:bodyPr/>
          <a:lstStyle/>
          <a:p>
            <a:r>
              <a:rPr lang="en-US" dirty="0" smtClean="0"/>
              <a:t>Instructor/TA Division of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71" y="1741308"/>
            <a:ext cx="8229600" cy="4525963"/>
          </a:xfrm>
        </p:spPr>
        <p:txBody>
          <a:bodyPr/>
          <a:lstStyle/>
          <a:p>
            <a:r>
              <a:rPr lang="en-US" dirty="0" smtClean="0"/>
              <a:t>Instructor handles all lectures, readings, and tests</a:t>
            </a:r>
          </a:p>
          <a:p>
            <a:pPr lvl="1"/>
            <a:r>
              <a:rPr lang="en-US" dirty="0" smtClean="0"/>
              <a:t>Ask me about issues related to these</a:t>
            </a:r>
          </a:p>
          <a:p>
            <a:r>
              <a:rPr lang="en-US" dirty="0" smtClean="0"/>
              <a:t>TAs handle projects</a:t>
            </a:r>
          </a:p>
          <a:p>
            <a:pPr lvl="1"/>
            <a:r>
              <a:rPr lang="en-US" dirty="0" smtClean="0"/>
              <a:t>Ask them about issues related to these</a:t>
            </a:r>
          </a:p>
          <a:p>
            <a:r>
              <a:rPr lang="en-US" dirty="0" smtClean="0"/>
              <a:t>Generally, instructor won’t be involved with project issues</a:t>
            </a:r>
          </a:p>
          <a:p>
            <a:pPr lvl="1"/>
            <a:r>
              <a:rPr lang="en-US" dirty="0" smtClean="0"/>
              <a:t>So direct those questions to the 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/>
              <a:t>Site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6418"/>
            <a:ext cx="8229600" cy="4525963"/>
          </a:xfrm>
        </p:spPr>
        <p:txBody>
          <a:bodyPr/>
          <a:lstStyle/>
          <a:p>
            <a:r>
              <a:rPr lang="en-GB" sz="2400" dirty="0" smtClean="0"/>
              <a:t>http://www.lasr.cs.ucla.edu/classes/111_spring15</a:t>
            </a:r>
            <a:endParaRPr lang="en-GB" dirty="0" smtClean="0"/>
          </a:p>
          <a:p>
            <a:r>
              <a:rPr lang="en-GB" dirty="0" smtClean="0"/>
              <a:t>What’s there:</a:t>
            </a:r>
          </a:p>
          <a:p>
            <a:pPr lvl="1"/>
            <a:r>
              <a:rPr lang="en-GB" dirty="0" smtClean="0"/>
              <a:t>Schedules for reading</a:t>
            </a:r>
            <a:r>
              <a:rPr lang="en-GB" dirty="0"/>
              <a:t>, lectures,</a:t>
            </a:r>
            <a:r>
              <a:rPr lang="en-GB" dirty="0" smtClean="0"/>
              <a:t> exams</a:t>
            </a:r>
            <a:r>
              <a:rPr lang="en-GB" dirty="0"/>
              <a:t>,</a:t>
            </a:r>
            <a:r>
              <a:rPr lang="en-GB" dirty="0" smtClean="0"/>
              <a:t> projects</a:t>
            </a:r>
          </a:p>
          <a:p>
            <a:pPr lvl="1"/>
            <a:r>
              <a:rPr lang="en-GB" dirty="0" smtClean="0"/>
              <a:t>Copies </a:t>
            </a:r>
            <a:r>
              <a:rPr lang="en-GB" dirty="0"/>
              <a:t>of lecture slides </a:t>
            </a:r>
            <a:r>
              <a:rPr lang="en-GB" dirty="0" smtClean="0"/>
              <a:t>(</a:t>
            </a:r>
            <a:r>
              <a:rPr lang="en-GB" dirty="0" err="1" smtClean="0"/>
              <a:t>Powerpoint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Announcements</a:t>
            </a:r>
            <a:endParaRPr lang="en-GB" u="sng" dirty="0" smtClean="0"/>
          </a:p>
          <a:p>
            <a:pPr lvl="1"/>
            <a:r>
              <a:rPr lang="en-GB" dirty="0" smtClean="0"/>
              <a:t>Sample midterm and </a:t>
            </a:r>
            <a:r>
              <a:rPr lang="en-GB" dirty="0"/>
              <a:t>final </a:t>
            </a:r>
            <a:r>
              <a:rPr lang="en-GB" dirty="0" smtClean="0"/>
              <a:t>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Prerequisite Subject Knowledge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CS 32 programming</a:t>
            </a:r>
            <a:endParaRPr lang="en-GB" sz="2800" dirty="0" smtClean="0"/>
          </a:p>
          <a:p>
            <a:pPr lvl="1"/>
            <a:r>
              <a:rPr lang="en-GB" sz="2400" dirty="0"/>
              <a:t>O</a:t>
            </a:r>
            <a:r>
              <a:rPr lang="en-GB" sz="2400" dirty="0" smtClean="0"/>
              <a:t>bjects</a:t>
            </a:r>
            <a:r>
              <a:rPr lang="en-GB" sz="2400" dirty="0"/>
              <a:t>, data structures, queues, stacks, tables, trees</a:t>
            </a:r>
          </a:p>
          <a:p>
            <a:r>
              <a:rPr lang="en-GB" sz="2800" dirty="0"/>
              <a:t>CS 33 systems programming</a:t>
            </a:r>
            <a:endParaRPr lang="en-GB" sz="2800" dirty="0" smtClean="0"/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ssembly </a:t>
            </a:r>
            <a:r>
              <a:rPr lang="en-GB" sz="2400" dirty="0"/>
              <a:t>language, registers, memory</a:t>
            </a:r>
            <a:endParaRPr lang="en-GB" sz="2400" dirty="0" smtClean="0"/>
          </a:p>
          <a:p>
            <a:pPr lvl="1"/>
            <a:r>
              <a:rPr lang="en-GB" sz="2400" dirty="0"/>
              <a:t>L</a:t>
            </a:r>
            <a:r>
              <a:rPr lang="en-GB" sz="2400" dirty="0" smtClean="0"/>
              <a:t>inkage </a:t>
            </a:r>
            <a:r>
              <a:rPr lang="en-GB" sz="2400" dirty="0"/>
              <a:t>conventions, stack frames, register saving</a:t>
            </a:r>
            <a:endParaRPr lang="en-GB" sz="2400" dirty="0" smtClean="0"/>
          </a:p>
          <a:p>
            <a:r>
              <a:rPr lang="en-GB" sz="2800" dirty="0" smtClean="0"/>
              <a:t>CS 35L Software Construction Laboratory</a:t>
            </a:r>
          </a:p>
          <a:p>
            <a:pPr lvl="1"/>
            <a:r>
              <a:rPr lang="en-GB" sz="2400" dirty="0" smtClean="0"/>
              <a:t>Useful software tools for systems programming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23302</TotalTime>
  <Words>4036</Words>
  <Application>Microsoft Macintosh PowerPoint</Application>
  <PresentationFormat>On-screen Show (4:3)</PresentationFormat>
  <Paragraphs>578</Paragraphs>
  <Slides>65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Theme</vt:lpstr>
      <vt:lpstr>Introduction CS 111 Operating System Principles  Peter Reiher </vt:lpstr>
      <vt:lpstr>Outline</vt:lpstr>
      <vt:lpstr>Administrative Issues</vt:lpstr>
      <vt:lpstr>Instructor: Peter Reiher</vt:lpstr>
      <vt:lpstr>My OS Background</vt:lpstr>
      <vt:lpstr>TAs</vt:lpstr>
      <vt:lpstr>Instructor/TA Division of Responsibilities</vt:lpstr>
      <vt:lpstr>Web Site</vt:lpstr>
      <vt:lpstr>Prerequisite Subject Knowledge</vt:lpstr>
      <vt:lpstr>Course Format</vt:lpstr>
      <vt:lpstr>Course Load</vt:lpstr>
      <vt:lpstr>Primary Text for Course</vt:lpstr>
      <vt:lpstr>Course Grading</vt:lpstr>
      <vt:lpstr>Midterm Examination</vt:lpstr>
      <vt:lpstr>Final Exam</vt:lpstr>
      <vt:lpstr>Lab Projects</vt:lpstr>
      <vt:lpstr>Design Problems</vt:lpstr>
      <vt:lpstr>Late Assignments &amp; Make-ups</vt:lpstr>
      <vt:lpstr>Academic Honesty</vt:lpstr>
      <vt:lpstr>Academic Honesty – Projects</vt:lpstr>
      <vt:lpstr>Academic Honesty and the Internet</vt:lpstr>
      <vt:lpstr>Introduction to the Course</vt:lpstr>
      <vt:lpstr>What Will CS 111 Do?</vt:lpstr>
      <vt:lpstr>Why Study Operating Systems?</vt:lpstr>
      <vt:lpstr>Why Are Operating Systems Interesting?</vt:lpstr>
      <vt:lpstr>Recurring OS Themes</vt:lpstr>
      <vt:lpstr>More Recurring Themes</vt:lpstr>
      <vt:lpstr>Life Lessons From Studying Operating Systems</vt:lpstr>
      <vt:lpstr>Moving on To Operating Systems . . .</vt:lpstr>
      <vt:lpstr>What Is An Operating System?</vt:lpstr>
      <vt:lpstr>What Does an OS Do?</vt:lpstr>
      <vt:lpstr>What Does An OS Look Like?</vt:lpstr>
      <vt:lpstr>Where Does the OS Fit In?</vt:lpstr>
      <vt:lpstr>What’s Special About the OS?</vt:lpstr>
      <vt:lpstr>What Functionality Is In the OS?</vt:lpstr>
      <vt:lpstr>Where To Offer a Service?</vt:lpstr>
      <vt:lpstr>Another Reason For This Choice</vt:lpstr>
      <vt:lpstr>The OS and Speed</vt:lpstr>
      <vt:lpstr>Why Is the OS Faster?</vt:lpstr>
      <vt:lpstr>Is An OS Implementation  Always Faster?</vt:lpstr>
      <vt:lpstr>The OS and Abstraction</vt:lpstr>
      <vt:lpstr>Why Abstract Resources?</vt:lpstr>
      <vt:lpstr>Generalizing Abstractions</vt:lpstr>
      <vt:lpstr>Why Do We Want This Generality?</vt:lpstr>
      <vt:lpstr>Does a General Model Limit Us?</vt:lpstr>
      <vt:lpstr>Common Types of OS Resources</vt:lpstr>
      <vt:lpstr>Serially Reusable Resources</vt:lpstr>
      <vt:lpstr>What Is A Graceful Transition?</vt:lpstr>
      <vt:lpstr>Partitionable Resources</vt:lpstr>
      <vt:lpstr>Shareable Resources</vt:lpstr>
      <vt:lpstr>A Brief History of the  Evolution of Operating Systems</vt:lpstr>
      <vt:lpstr>Early Computers (1940s-1950s)</vt:lpstr>
      <vt:lpstr>Batch Computing (1960s)</vt:lpstr>
      <vt:lpstr>Time Sharing (1970s)</vt:lpstr>
      <vt:lpstr>How Do Batch and  Multitasking Differ?</vt:lpstr>
      <vt:lpstr>Workstations and PCs (1980s)</vt:lpstr>
      <vt:lpstr>Embedded Systems (1990s)</vt:lpstr>
      <vt:lpstr>Client/Server Computing (1990s)</vt:lpstr>
      <vt:lpstr>Distributed and Cloud  Computing (2000s)</vt:lpstr>
      <vt:lpstr>Ubiquitous and Mobile Computing</vt:lpstr>
      <vt:lpstr>A Certain Irony</vt:lpstr>
      <vt:lpstr>General OS Trends</vt:lpstr>
      <vt:lpstr>Another Important OS Trend</vt:lpstr>
      <vt:lpstr>Operating Systems for Mobile Devices</vt:lpstr>
      <vt:lpstr>A Resulting OS Challenge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24</cp:revision>
  <cp:lastPrinted>2014-01-03T23:50:58Z</cp:lastPrinted>
  <dcterms:created xsi:type="dcterms:W3CDTF">2015-03-17T23:31:40Z</dcterms:created>
  <dcterms:modified xsi:type="dcterms:W3CDTF">2015-03-18T15:54:28Z</dcterms:modified>
</cp:coreProperties>
</file>