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10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8634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Memory Management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Problems With Fixed Partition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Presumes you know how much memory will be used ahead of time</a:t>
            </a:r>
          </a:p>
          <a:p>
            <a:r>
              <a:rPr lang="en-US" dirty="0" smtClean="0"/>
              <a:t>Limits the number of processes supported to the total of their memory requirements</a:t>
            </a:r>
          </a:p>
          <a:p>
            <a:r>
              <a:rPr lang="en-US" dirty="0" smtClean="0"/>
              <a:t>Not great for sharing memory</a:t>
            </a:r>
          </a:p>
          <a:p>
            <a:r>
              <a:rPr lang="en-US" i="1" dirty="0" smtClean="0"/>
              <a:t>Fragmentation </a:t>
            </a:r>
            <a:r>
              <a:rPr lang="en-US" dirty="0" smtClean="0"/>
              <a:t>causes inefficient memory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problem for all memory management systems</a:t>
            </a:r>
          </a:p>
          <a:p>
            <a:pPr lvl="1"/>
            <a:r>
              <a:rPr lang="en-US" dirty="0" smtClean="0"/>
              <a:t>Fixed partitions suffer it especially badly</a:t>
            </a:r>
          </a:p>
          <a:p>
            <a:r>
              <a:rPr lang="en-US" dirty="0" smtClean="0"/>
              <a:t>Based on processes not using all the memory they requested</a:t>
            </a:r>
          </a:p>
          <a:p>
            <a:r>
              <a:rPr lang="en-US" dirty="0" smtClean="0"/>
              <a:t>As a result, you can’t provide memory for as many processes as you theoretically could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25437" y="2450903"/>
            <a:ext cx="1371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63837" y="3974903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02237" y="3974903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77837" y="5804584"/>
            <a:ext cx="11528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Partition </a:t>
            </a:r>
            <a:r>
              <a:rPr lang="en-US" sz="1800" b="0" dirty="0" smtClean="0">
                <a:latin typeface="Times New Roman"/>
                <a:cs typeface="Times New Roman"/>
              </a:rPr>
              <a:t>1</a:t>
            </a:r>
            <a:endParaRPr lang="en-US" sz="1800" b="0" dirty="0">
              <a:latin typeface="Times New Roman"/>
              <a:cs typeface="Times New Roman"/>
            </a:endParaRPr>
          </a:p>
          <a:p>
            <a:pPr algn="ctr"/>
            <a:r>
              <a:rPr lang="en-US" sz="1800" b="0" dirty="0">
                <a:latin typeface="Times New Roman"/>
                <a:cs typeface="Times New Roman"/>
              </a:rPr>
              <a:t>8MB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60687" y="5802997"/>
            <a:ext cx="11528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 smtClean="0">
                <a:latin typeface="Times New Roman"/>
                <a:cs typeface="Times New Roman"/>
              </a:rPr>
              <a:t>Partition 2</a:t>
            </a:r>
            <a:endParaRPr lang="en-US" sz="1800" b="0" dirty="0">
              <a:latin typeface="Times New Roman"/>
              <a:cs typeface="Times New Roman"/>
            </a:endParaRPr>
          </a:p>
          <a:p>
            <a:pPr algn="ctr"/>
            <a:r>
              <a:rPr lang="en-US" sz="1800" b="0" dirty="0">
                <a:latin typeface="Times New Roman"/>
                <a:cs typeface="Times New Roman"/>
              </a:rPr>
              <a:t>4MB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22887" y="5802997"/>
            <a:ext cx="11528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 smtClean="0">
                <a:latin typeface="Times New Roman"/>
                <a:cs typeface="Times New Roman"/>
              </a:rPr>
              <a:t>Partition 3</a:t>
            </a:r>
            <a:endParaRPr lang="en-US" sz="1800" b="0" dirty="0">
              <a:latin typeface="Times New Roman"/>
              <a:cs typeface="Times New Roman"/>
            </a:endParaRPr>
          </a:p>
          <a:p>
            <a:pPr algn="ctr"/>
            <a:r>
              <a:rPr lang="en-US" sz="1800" b="0" dirty="0">
                <a:latin typeface="Times New Roman"/>
                <a:cs typeface="Times New Roman"/>
              </a:rPr>
              <a:t>4MB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25437" y="3136703"/>
            <a:ext cx="1371600" cy="2438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process</a:t>
            </a:r>
          </a:p>
          <a:p>
            <a:pPr algn="ctr"/>
            <a:r>
              <a:rPr lang="en-US" sz="1800" b="0">
                <a:latin typeface="Times New Roman"/>
                <a:cs typeface="Times New Roman"/>
              </a:rPr>
              <a:t>A</a:t>
            </a:r>
          </a:p>
          <a:p>
            <a:pPr algn="ctr"/>
            <a:r>
              <a:rPr lang="en-US" sz="1800" b="0">
                <a:latin typeface="Times New Roman"/>
                <a:cs typeface="Times New Roman"/>
              </a:rPr>
              <a:t>(6 MB)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563837" y="4432103"/>
            <a:ext cx="1371600" cy="1143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process</a:t>
            </a:r>
          </a:p>
          <a:p>
            <a:pPr algn="ctr"/>
            <a:r>
              <a:rPr lang="en-US" sz="1800" b="0">
                <a:latin typeface="Times New Roman"/>
                <a:cs typeface="Times New Roman"/>
              </a:rPr>
              <a:t>B</a:t>
            </a:r>
          </a:p>
          <a:p>
            <a:pPr algn="ctr"/>
            <a:r>
              <a:rPr lang="en-US" sz="1800" b="0">
                <a:latin typeface="Times New Roman"/>
                <a:cs typeface="Times New Roman"/>
              </a:rPr>
              <a:t>(3 MB)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02237" y="4736903"/>
            <a:ext cx="1371600" cy="838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process</a:t>
            </a:r>
          </a:p>
          <a:p>
            <a:pPr algn="ctr"/>
            <a:r>
              <a:rPr lang="en-US" sz="1800" b="0">
                <a:latin typeface="Times New Roman"/>
                <a:cs typeface="Times New Roman"/>
              </a:rPr>
              <a:t>C</a:t>
            </a:r>
          </a:p>
          <a:p>
            <a:pPr algn="ctr"/>
            <a:r>
              <a:rPr lang="en-US" sz="1800" b="0">
                <a:latin typeface="Times New Roman"/>
                <a:cs typeface="Times New Roman"/>
              </a:rPr>
              <a:t>(2 MB)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125437" y="263822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latin typeface="Times New Roman"/>
                <a:cs typeface="Times New Roman"/>
              </a:rPr>
              <a:t>waste 2MB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059387" y="4171753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Times New Roman"/>
                <a:cs typeface="Times New Roman"/>
              </a:rPr>
              <a:t>waste 2MB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620987" y="406697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Times New Roman"/>
                <a:cs typeface="Times New Roman"/>
              </a:rPr>
              <a:t>waste 1MB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514600" y="2959221"/>
            <a:ext cx="6172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0" dirty="0">
                <a:latin typeface="Times New Roman"/>
                <a:cs typeface="Times New Roman"/>
              </a:rPr>
              <a:t>Total waste = 2MB + 1MB + 2MB = 5/16MB = 31%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3491" y="1237516"/>
            <a:ext cx="5979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Let’s say there are three processes, A, B, and 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0532" y="1593681"/>
            <a:ext cx="372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Their memory requirements: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2482" y="1969235"/>
            <a:ext cx="1574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A:  6 </a:t>
            </a:r>
            <a:r>
              <a:rPr lang="en-US" sz="2000" dirty="0" err="1" smtClean="0">
                <a:latin typeface="Times New Roman"/>
                <a:cs typeface="Times New Roman"/>
              </a:rPr>
              <a:t>MBytes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9374" y="2264173"/>
            <a:ext cx="1559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B:  3 </a:t>
            </a:r>
            <a:r>
              <a:rPr lang="en-US" sz="2000" dirty="0" err="1" smtClean="0">
                <a:latin typeface="Times New Roman"/>
                <a:cs typeface="Times New Roman"/>
              </a:rPr>
              <a:t>MBytes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6266" y="2559111"/>
            <a:ext cx="1559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C:  2 </a:t>
            </a:r>
            <a:r>
              <a:rPr lang="en-US" sz="2000" dirty="0" err="1" smtClean="0">
                <a:latin typeface="Times New Roman"/>
                <a:cs typeface="Times New Roman"/>
              </a:rPr>
              <a:t>MBytes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4879" y="1611234"/>
            <a:ext cx="325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Available partition sizes: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2887" y="2072899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8 Mbytes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2887" y="255911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4 Mbytes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551" y="232784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4 Mbytes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394"/>
            <a:ext cx="8229600" cy="4525963"/>
          </a:xfrm>
        </p:spPr>
        <p:txBody>
          <a:bodyPr/>
          <a:lstStyle/>
          <a:p>
            <a:r>
              <a:rPr lang="en-US" dirty="0" smtClean="0"/>
              <a:t>Fragmentation comes in two kinds:</a:t>
            </a:r>
          </a:p>
          <a:p>
            <a:pPr lvl="1"/>
            <a:r>
              <a:rPr lang="en-US" dirty="0" smtClean="0"/>
              <a:t>Internal and external</a:t>
            </a:r>
          </a:p>
          <a:p>
            <a:r>
              <a:rPr lang="en-US" dirty="0" smtClean="0"/>
              <a:t>This is an example of </a:t>
            </a:r>
            <a:r>
              <a:rPr lang="en-US" i="1" dirty="0" smtClean="0"/>
              <a:t>internal fragmentation</a:t>
            </a:r>
          </a:p>
          <a:p>
            <a:pPr lvl="1"/>
            <a:r>
              <a:rPr lang="en-US" dirty="0" smtClean="0"/>
              <a:t>We’ll see external fragmentation later</a:t>
            </a:r>
          </a:p>
          <a:p>
            <a:r>
              <a:rPr lang="en-US" dirty="0" smtClean="0"/>
              <a:t>Wasted space in fixed sized blocks</a:t>
            </a:r>
          </a:p>
          <a:p>
            <a:pPr lvl="1"/>
            <a:r>
              <a:rPr lang="en-US" dirty="0" smtClean="0"/>
              <a:t>The requestor was given more than he needed</a:t>
            </a:r>
          </a:p>
          <a:p>
            <a:pPr lvl="1"/>
            <a:r>
              <a:rPr lang="en-US" dirty="0" smtClean="0"/>
              <a:t>The unused part is wasted and can’t be used for others</a:t>
            </a:r>
          </a:p>
          <a:p>
            <a:r>
              <a:rPr lang="en-US" dirty="0" smtClean="0"/>
              <a:t>Internal fragmentation can occur whenever you force allocation in fixed-sized chunks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Internal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Internal fragmentation is caused by a mismatch between </a:t>
            </a:r>
          </a:p>
          <a:p>
            <a:pPr lvl="1"/>
            <a:r>
              <a:rPr lang="en-GB" dirty="0" smtClean="0"/>
              <a:t>The chosen sizes of a fixed-sized blocks</a:t>
            </a:r>
          </a:p>
          <a:p>
            <a:pPr lvl="1"/>
            <a:r>
              <a:rPr lang="en-GB" dirty="0" smtClean="0"/>
              <a:t>The actual sizes that programs use</a:t>
            </a:r>
          </a:p>
          <a:p>
            <a:r>
              <a:rPr lang="en-GB" dirty="0" smtClean="0"/>
              <a:t>Average waste: 50% of each block</a:t>
            </a:r>
          </a:p>
          <a:p>
            <a:r>
              <a:rPr lang="en-GB" dirty="0" smtClean="0"/>
              <a:t>Overall waste reduced by multiple sizes</a:t>
            </a:r>
          </a:p>
          <a:p>
            <a:pPr lvl="1"/>
            <a:r>
              <a:rPr lang="en-GB" dirty="0" smtClean="0"/>
              <a:t>Suppose blocks come in sizes S1 and S2</a:t>
            </a:r>
          </a:p>
          <a:p>
            <a:pPr lvl="1"/>
            <a:r>
              <a:rPr lang="en-GB" dirty="0" smtClean="0"/>
              <a:t>Average waste = ((S1/2) + (S2 - S1)/2)/2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Multiple Fixed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You could allow processes to request multiple partitions </a:t>
            </a:r>
          </a:p>
          <a:p>
            <a:pPr lvl="1"/>
            <a:r>
              <a:rPr lang="en-US" dirty="0" smtClean="0"/>
              <a:t>Of a single or a few sizes</a:t>
            </a:r>
          </a:p>
          <a:p>
            <a:r>
              <a:rPr lang="en-US" dirty="0" smtClean="0"/>
              <a:t>Doesn’t really help the fragmentation problem</a:t>
            </a:r>
          </a:p>
          <a:p>
            <a:pPr lvl="1"/>
            <a:r>
              <a:rPr lang="en-US" dirty="0" smtClean="0"/>
              <a:t>Now there</a:t>
            </a:r>
            <a:r>
              <a:rPr lang="en-US" dirty="0" smtClean="0"/>
              <a:t> are more </a:t>
            </a:r>
            <a:r>
              <a:rPr lang="en-US" dirty="0" smtClean="0"/>
              <a:t>segments to fragment</a:t>
            </a:r>
          </a:p>
          <a:p>
            <a:pPr lvl="1"/>
            <a:r>
              <a:rPr lang="en-US" dirty="0" smtClean="0"/>
              <a:t>Even if each contained less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484"/>
            <a:ext cx="8229600" cy="1143000"/>
          </a:xfrm>
        </p:spPr>
        <p:txBody>
          <a:bodyPr/>
          <a:lstStyle/>
          <a:p>
            <a:r>
              <a:rPr lang="en-US" dirty="0" smtClean="0"/>
              <a:t>Where Was Fixed Partition Allocation Used?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operating systems from the 1960s</a:t>
            </a:r>
          </a:p>
          <a:p>
            <a:pPr lvl="1"/>
            <a:r>
              <a:rPr lang="en-US" dirty="0" smtClean="0"/>
              <a:t>E.g., IBM’s OS 360 and MVT</a:t>
            </a:r>
          </a:p>
          <a:p>
            <a:r>
              <a:rPr lang="en-US" dirty="0" smtClean="0"/>
              <a:t>Not required until people wanted to do multiprogramming</a:t>
            </a:r>
          </a:p>
          <a:p>
            <a:r>
              <a:rPr lang="en-US" dirty="0" smtClean="0"/>
              <a:t>Not really great even for those environments, so it didn’t last</a:t>
            </a:r>
          </a:p>
          <a:p>
            <a:r>
              <a:rPr lang="en-US" dirty="0" smtClean="0"/>
              <a:t>A simple model for very basic multiprogramming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Summary of Fixed Partition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Inflexible</a:t>
            </a:r>
          </a:p>
          <a:p>
            <a:r>
              <a:rPr lang="en-US" dirty="0" smtClean="0"/>
              <a:t>Subject to a lot of internal fragmentation</a:t>
            </a:r>
          </a:p>
          <a:p>
            <a:r>
              <a:rPr lang="en-US" dirty="0" smtClean="0"/>
              <a:t>Not used in many modern systems</a:t>
            </a:r>
          </a:p>
          <a:p>
            <a:pPr lvl="1"/>
            <a:r>
              <a:rPr lang="en-US" dirty="0" smtClean="0"/>
              <a:t>But a possible option for special purpose systems, like embedded systems</a:t>
            </a:r>
          </a:p>
          <a:p>
            <a:pPr lvl="1"/>
            <a:r>
              <a:rPr lang="en-US" dirty="0" smtClean="0"/>
              <a:t>Where we know exactly what our memory needs will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Domain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586"/>
            <a:ext cx="8229600" cy="4525963"/>
          </a:xfrm>
        </p:spPr>
        <p:txBody>
          <a:bodyPr/>
          <a:lstStyle/>
          <a:p>
            <a:r>
              <a:rPr lang="en-US" dirty="0" smtClean="0"/>
              <a:t>A concept covered in a previous lecture</a:t>
            </a:r>
          </a:p>
          <a:p>
            <a:pPr lvl="1"/>
            <a:r>
              <a:rPr lang="en-US" dirty="0" smtClean="0"/>
              <a:t>We’ll just review it here</a:t>
            </a:r>
          </a:p>
          <a:p>
            <a:r>
              <a:rPr lang="en-US" dirty="0" smtClean="0"/>
              <a:t>Domains are regions of memory made available to a process</a:t>
            </a:r>
          </a:p>
          <a:p>
            <a:pPr lvl="1"/>
            <a:r>
              <a:rPr lang="en-US" dirty="0" smtClean="0"/>
              <a:t>Variable sized, usually any size requested</a:t>
            </a:r>
          </a:p>
          <a:p>
            <a:pPr lvl="1"/>
            <a:r>
              <a:rPr lang="en-US" dirty="0" smtClean="0"/>
              <a:t>Each domain is contiguous in memory addresses</a:t>
            </a:r>
          </a:p>
          <a:p>
            <a:pPr lvl="1"/>
            <a:r>
              <a:rPr lang="en-US" dirty="0" smtClean="0"/>
              <a:t>Domains have access permissions for the process</a:t>
            </a:r>
          </a:p>
          <a:p>
            <a:pPr lvl="1"/>
            <a:r>
              <a:rPr lang="en-US" dirty="0" smtClean="0"/>
              <a:t>Potentially shared between processes</a:t>
            </a:r>
          </a:p>
          <a:p>
            <a:r>
              <a:rPr lang="en-US" dirty="0" smtClean="0"/>
              <a:t>Each process could have multiple domains</a:t>
            </a:r>
          </a:p>
          <a:p>
            <a:pPr lvl="1"/>
            <a:r>
              <a:rPr lang="en-US" dirty="0" smtClean="0"/>
              <a:t>With different sizes and characteristics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81174" y="502733"/>
            <a:ext cx="692413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704"/>
            <a:ext cx="8229600" cy="4525963"/>
          </a:xfrm>
        </p:spPr>
        <p:txBody>
          <a:bodyPr/>
          <a:lstStyle/>
          <a:p>
            <a:r>
              <a:rPr lang="en-US" dirty="0" smtClean="0"/>
              <a:t>The process issues a memory address</a:t>
            </a:r>
          </a:p>
          <a:p>
            <a:r>
              <a:rPr lang="en-US" dirty="0" smtClean="0"/>
              <a:t>The address is checked against the domain registers specifying the process’ access</a:t>
            </a:r>
          </a:p>
          <a:p>
            <a:pPr lvl="1"/>
            <a:r>
              <a:rPr lang="en-US" dirty="0" smtClean="0"/>
              <a:t>If address is in one of the process’ domains with proper access permissions, allow access</a:t>
            </a:r>
          </a:p>
          <a:p>
            <a:pPr lvl="1"/>
            <a:r>
              <a:rPr lang="en-US" dirty="0" smtClean="0"/>
              <a:t>Otherwise don’t</a:t>
            </a:r>
          </a:p>
          <a:p>
            <a:pPr lvl="1"/>
            <a:r>
              <a:rPr lang="en-US" dirty="0" smtClean="0"/>
              <a:t>Failures due to access permission problems are permission exceptions</a:t>
            </a:r>
          </a:p>
          <a:p>
            <a:pPr lvl="1"/>
            <a:r>
              <a:rPr lang="en-US" dirty="0" smtClean="0"/>
              <a:t>Failures due to requesting an address not in your domain are illegal address exceptions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US" dirty="0" smtClean="0"/>
              <a:t>What is memory management about?</a:t>
            </a:r>
          </a:p>
          <a:p>
            <a:r>
              <a:rPr lang="en-US" dirty="0" smtClean="0"/>
              <a:t>Memory management strategies:</a:t>
            </a:r>
          </a:p>
          <a:p>
            <a:pPr lvl="1"/>
            <a:r>
              <a:rPr lang="en-US" dirty="0" smtClean="0"/>
              <a:t>Fixed partition strategies</a:t>
            </a:r>
          </a:p>
          <a:p>
            <a:pPr lvl="1"/>
            <a:r>
              <a:rPr lang="en-US" dirty="0" smtClean="0"/>
              <a:t>Dynamic domains</a:t>
            </a:r>
          </a:p>
          <a:p>
            <a:pPr lvl="1"/>
            <a:r>
              <a:rPr lang="en-US" dirty="0" smtClean="0"/>
              <a:t>Buffer pools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Memory compaction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61431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Domain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4231" y="14478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401010" y="20600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8394" y="2362200"/>
            <a:ext cx="1281406" cy="1026695"/>
            <a:chOff x="928394" y="2209800"/>
            <a:chExt cx="1281406" cy="1026695"/>
          </a:xfrm>
        </p:grpSpPr>
        <p:sp>
          <p:nvSpPr>
            <p:cNvPr id="7" name="Rectangle 6"/>
            <p:cNvSpPr/>
            <p:nvPr/>
          </p:nvSpPr>
          <p:spPr>
            <a:xfrm>
              <a:off x="1180133" y="2259778"/>
              <a:ext cx="664889" cy="201943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6260" y="2693710"/>
              <a:ext cx="276469" cy="327543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7" idx="2"/>
              <a:endCxn id="8" idx="0"/>
            </p:cNvCxnSpPr>
            <p:nvPr/>
          </p:nvCxnSpPr>
          <p:spPr>
            <a:xfrm rot="16200000" flipH="1">
              <a:off x="13975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n 10"/>
            <p:cNvSpPr/>
            <p:nvPr/>
          </p:nvSpPr>
          <p:spPr>
            <a:xfrm>
              <a:off x="1042623" y="2689031"/>
              <a:ext cx="284605" cy="51003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 rot="5400000">
              <a:off x="10980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rot="16200000" flipH="1">
              <a:off x="16874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363736" y="3581400"/>
            <a:ext cx="4646664" cy="2786606"/>
            <a:chOff x="1754136" y="2737894"/>
            <a:chExt cx="4646664" cy="2786606"/>
          </a:xfrm>
        </p:grpSpPr>
        <p:sp>
          <p:nvSpPr>
            <p:cNvPr id="18" name="Rectangle 17"/>
            <p:cNvSpPr/>
            <p:nvPr/>
          </p:nvSpPr>
          <p:spPr>
            <a:xfrm>
              <a:off x="2667000" y="2873542"/>
              <a:ext cx="2411036" cy="54810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78200" y="4051300"/>
              <a:ext cx="1002538" cy="8890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2684165" y="18078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18" idx="2"/>
              <a:endCxn id="19" idx="0"/>
            </p:cNvCxnSpPr>
            <p:nvPr/>
          </p:nvCxnSpPr>
          <p:spPr>
            <a:xfrm rot="16200000" flipH="1">
              <a:off x="3561167" y="37329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n 21"/>
            <p:cNvSpPr/>
            <p:nvPr/>
          </p:nvSpPr>
          <p:spPr>
            <a:xfrm>
              <a:off x="2168358" y="4038600"/>
              <a:ext cx="1032042" cy="138430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4" name="Straight Connector 23"/>
            <p:cNvCxnSpPr>
              <a:endCxn id="22" idx="1"/>
            </p:cNvCxnSpPr>
            <p:nvPr/>
          </p:nvCxnSpPr>
          <p:spPr>
            <a:xfrm rot="5400000">
              <a:off x="2475164" y="36181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rot="16200000" flipH="1">
              <a:off x="4627541" y="35947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3280002" y="4285247"/>
            <a:ext cx="2587398" cy="23368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3135" y="4660900"/>
            <a:ext cx="2588499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76600" y="5194300"/>
            <a:ext cx="2588499" cy="183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78531" y="5727700"/>
            <a:ext cx="2588499" cy="538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0" y="1371600"/>
            <a:ext cx="1125870" cy="2531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95800" y="1625600"/>
            <a:ext cx="1125870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95800" y="1955800"/>
            <a:ext cx="1125870" cy="2531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95800" y="2209800"/>
            <a:ext cx="1125870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5800" y="2540000"/>
            <a:ext cx="1125870" cy="2531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95800" y="2794000"/>
            <a:ext cx="1125870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868269"/>
            <a:ext cx="124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Domain Registers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6567967" y="14765"/>
            <a:ext cx="2" cy="301846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975351" y="3625848"/>
            <a:ext cx="4203703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880100" y="5728494"/>
            <a:ext cx="219710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58732" y="1752598"/>
            <a:ext cx="2866070" cy="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662339" y="4002358"/>
            <a:ext cx="4526512" cy="158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867402" y="6246811"/>
            <a:ext cx="205739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05400" y="2057400"/>
            <a:ext cx="2590800" cy="267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128544" y="3625056"/>
            <a:ext cx="3136902" cy="1590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867402" y="5181600"/>
            <a:ext cx="1828798" cy="12702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5400" y="2359522"/>
            <a:ext cx="2362200" cy="267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5938836" y="3879851"/>
            <a:ext cx="3060708" cy="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867404" y="5397500"/>
            <a:ext cx="1601787" cy="1270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05400" y="2664322"/>
            <a:ext cx="2133600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235696" y="3657596"/>
            <a:ext cx="2006608" cy="1588"/>
          </a:xfrm>
          <a:prstGeom prst="line">
            <a:avLst/>
          </a:prstGeom>
          <a:ln>
            <a:solidFill>
              <a:srgbClr val="9537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5867402" y="4648202"/>
            <a:ext cx="1370804" cy="13493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5400" y="2894012"/>
            <a:ext cx="1905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938437" y="3954854"/>
            <a:ext cx="2145517" cy="1589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5867402" y="5015708"/>
            <a:ext cx="1144589" cy="13493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082"/>
            <a:ext cx="8229600" cy="4525963"/>
          </a:xfrm>
        </p:spPr>
        <p:txBody>
          <a:bodyPr/>
          <a:lstStyle/>
          <a:p>
            <a:r>
              <a:rPr lang="en-US" dirty="0" smtClean="0"/>
              <a:t>Not relocatable</a:t>
            </a:r>
          </a:p>
          <a:p>
            <a:pPr lvl="1"/>
            <a:r>
              <a:rPr lang="en-US" dirty="0" smtClean="0"/>
              <a:t>Once a process has a domain, you can’t easily move its contents elsewhere</a:t>
            </a:r>
          </a:p>
          <a:p>
            <a:r>
              <a:rPr lang="en-US" dirty="0" smtClean="0"/>
              <a:t>Not easily expandable</a:t>
            </a:r>
          </a:p>
          <a:p>
            <a:r>
              <a:rPr lang="en-US" dirty="0" smtClean="0"/>
              <a:t>Impossible to support applications with larger address spaces than physical memory</a:t>
            </a:r>
          </a:p>
          <a:p>
            <a:pPr lvl="1"/>
            <a:r>
              <a:rPr lang="en-US" dirty="0" smtClean="0"/>
              <a:t>Also can’t support several applications whose total needs are greater than physical memory</a:t>
            </a:r>
          </a:p>
          <a:p>
            <a:r>
              <a:rPr lang="en-US" dirty="0" smtClean="0"/>
              <a:t>Also subject to fragmentation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 and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are tied to particular address ranges</a:t>
            </a:r>
          </a:p>
          <a:p>
            <a:pPr lvl="1"/>
            <a:r>
              <a:rPr lang="en-US" dirty="0" smtClean="0"/>
              <a:t>At least during an execution</a:t>
            </a:r>
          </a:p>
          <a:p>
            <a:r>
              <a:rPr lang="en-US" dirty="0" smtClean="0"/>
              <a:t>Can’t just move the contents of a domain to another set of addresses</a:t>
            </a:r>
          </a:p>
          <a:p>
            <a:pPr lvl="1"/>
            <a:r>
              <a:rPr lang="en-US" dirty="0" smtClean="0"/>
              <a:t>All the pointers in the contents will be wrong</a:t>
            </a:r>
          </a:p>
          <a:p>
            <a:pPr lvl="1"/>
            <a:r>
              <a:rPr lang="en-US" dirty="0" smtClean="0"/>
              <a:t>And generally you don’t know which memory locations contain pointers</a:t>
            </a:r>
          </a:p>
          <a:p>
            <a:r>
              <a:rPr lang="en-US" dirty="0" smtClean="0"/>
              <a:t>Hard to expand because there may not be space “nearby”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Expansion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are allocated on request</a:t>
            </a:r>
          </a:p>
          <a:p>
            <a:r>
              <a:rPr lang="en-US" dirty="0" smtClean="0"/>
              <a:t>Processes may ask for new ones later</a:t>
            </a:r>
          </a:p>
          <a:p>
            <a:r>
              <a:rPr lang="en-US" dirty="0" smtClean="0"/>
              <a:t>But domains that have been given are fixed</a:t>
            </a:r>
          </a:p>
          <a:p>
            <a:pPr lvl="1"/>
            <a:r>
              <a:rPr lang="en-US" dirty="0" smtClean="0"/>
              <a:t>Can’t be moved somewhere else in memory</a:t>
            </a:r>
          </a:p>
          <a:p>
            <a:r>
              <a:rPr lang="en-US" dirty="0" smtClean="0"/>
              <a:t>Memory management system might have allocated all the space after a given domain</a:t>
            </a:r>
          </a:p>
          <a:p>
            <a:r>
              <a:rPr lang="en-US" dirty="0" smtClean="0"/>
              <a:t>In which case, it can’t be expanded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2068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42068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Arial" charset="0"/>
              </a:rPr>
              <a:t>P</a:t>
            </a:r>
            <a:r>
              <a:rPr lang="en-US" sz="1800" b="0" baseline="-25000">
                <a:latin typeface="Arial" charset="0"/>
              </a:rPr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242068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Arial" charset="0"/>
              </a:rPr>
              <a:t>P</a:t>
            </a:r>
            <a:r>
              <a:rPr lang="en-US" sz="1800" b="0" baseline="-25000">
                <a:latin typeface="Arial" charset="0"/>
              </a:rPr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242068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Arial" charset="0"/>
              </a:rPr>
              <a:t>P</a:t>
            </a:r>
            <a:r>
              <a:rPr lang="en-US" sz="1800" b="0" baseline="-25000">
                <a:latin typeface="Arial" charset="0"/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8857" y="1417638"/>
            <a:ext cx="4000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Now Process B wants to expand its domain size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242068" y="2249488"/>
            <a:ext cx="1371600" cy="971132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Arial" charset="0"/>
              </a:rPr>
              <a:t>P</a:t>
            </a:r>
            <a:r>
              <a:rPr lang="en-US" sz="1800" b="0" baseline="-25000">
                <a:latin typeface="Arial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5489" y="2371745"/>
            <a:ext cx="4000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But if we do that, Process B steps on Process C’s memory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5489" y="3641188"/>
            <a:ext cx="4000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We can’t move C’s domain out of the way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5489" y="4535637"/>
            <a:ext cx="4000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And we can’t move B’s domain to a free area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2068" y="5391656"/>
            <a:ext cx="725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We’re stuck, and must deny an expansion request that we have enough memory to handle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Address Spaces Bigger Than 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process needs that much memory, how could you possibly support it?</a:t>
            </a:r>
          </a:p>
          <a:p>
            <a:r>
              <a:rPr lang="en-US" dirty="0" smtClean="0"/>
              <a:t>Two possibilities: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It’s not going to use all the memory it’s asked for, or at least not all simultaneously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Maybe we can use something other than physical memory to store some of it</a:t>
            </a:r>
          </a:p>
          <a:p>
            <a:pPr marL="571500" indent="-514350"/>
            <a:r>
              <a:rPr lang="en-US" dirty="0" smtClean="0"/>
              <a:t>Domains are not friendly to either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How To Keep Track of Variable Sized Domains?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Start with one large “heap” of memory</a:t>
            </a:r>
          </a:p>
          <a:p>
            <a:r>
              <a:rPr lang="en-GB" sz="2800" dirty="0" smtClean="0"/>
              <a:t>Maintain a </a:t>
            </a:r>
            <a:r>
              <a:rPr lang="en-GB" sz="2800" i="1" dirty="0" smtClean="0"/>
              <a:t>free list</a:t>
            </a:r>
          </a:p>
          <a:p>
            <a:pPr lvl="1"/>
            <a:r>
              <a:rPr lang="en-US" sz="2400" dirty="0" smtClean="0"/>
              <a:t>Systems data structure to keep track of pieces of unallocated memory</a:t>
            </a:r>
            <a:endParaRPr lang="en-GB" sz="2400" dirty="0" smtClean="0"/>
          </a:p>
          <a:p>
            <a:r>
              <a:rPr lang="en-GB" sz="2800" dirty="0" smtClean="0"/>
              <a:t>When a process requests more memory:</a:t>
            </a:r>
          </a:p>
          <a:p>
            <a:pPr lvl="1"/>
            <a:r>
              <a:rPr lang="en-GB" sz="2400" dirty="0" smtClean="0"/>
              <a:t>Find a large enough chunk of memory</a:t>
            </a:r>
          </a:p>
          <a:p>
            <a:pPr lvl="1"/>
            <a:r>
              <a:rPr lang="en-GB" sz="2400" dirty="0" smtClean="0"/>
              <a:t>Carve off a piece of the requested size</a:t>
            </a:r>
          </a:p>
          <a:p>
            <a:pPr lvl="1"/>
            <a:r>
              <a:rPr lang="en-GB" sz="2400" dirty="0" smtClean="0"/>
              <a:t>Put the remainder back on a </a:t>
            </a:r>
            <a:r>
              <a:rPr lang="en-GB" sz="2400" i="1" dirty="0" smtClean="0"/>
              <a:t>free list</a:t>
            </a:r>
          </a:p>
          <a:p>
            <a:r>
              <a:rPr lang="en-GB" sz="2800" dirty="0" smtClean="0"/>
              <a:t>When a process frees memory</a:t>
            </a:r>
          </a:p>
          <a:p>
            <a:pPr lvl="1"/>
            <a:r>
              <a:rPr lang="en-GB" sz="2400" dirty="0" smtClean="0"/>
              <a:t>Put it back on the free list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Fixed sized blocks are easy to track</a:t>
            </a:r>
          </a:p>
          <a:p>
            <a:pPr lvl="1"/>
            <a:r>
              <a:rPr lang="en-GB" dirty="0" smtClean="0"/>
              <a:t>A bit map indicating which blocks are free</a:t>
            </a:r>
          </a:p>
          <a:p>
            <a:r>
              <a:rPr lang="en-GB" dirty="0" smtClean="0"/>
              <a:t>Variable chunks require more information</a:t>
            </a:r>
          </a:p>
          <a:p>
            <a:pPr lvl="1"/>
            <a:r>
              <a:rPr lang="en-GB" dirty="0" smtClean="0"/>
              <a:t>A linked list of descriptors, one per chunk</a:t>
            </a:r>
          </a:p>
          <a:p>
            <a:pPr lvl="1"/>
            <a:r>
              <a:rPr lang="en-GB" dirty="0" smtClean="0"/>
              <a:t>Each descriptor lists the size of the chunk and whether it is free</a:t>
            </a:r>
          </a:p>
          <a:p>
            <a:pPr lvl="1"/>
            <a:r>
              <a:rPr lang="en-GB" dirty="0" smtClean="0"/>
              <a:t>Each has a pointer to the next chunk on list</a:t>
            </a:r>
          </a:p>
          <a:p>
            <a:pPr lvl="1"/>
            <a:r>
              <a:rPr lang="en-GB" dirty="0" smtClean="0"/>
              <a:t>Descriptors often kept at front of each chunk</a:t>
            </a:r>
          </a:p>
          <a:p>
            <a:r>
              <a:rPr lang="en-GB" dirty="0" smtClean="0"/>
              <a:t>Allocated memory may have descriptors too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64989" y="1549539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latin typeface="Times New Roman"/>
                <a:cs typeface="Times New Roman"/>
              </a:rPr>
              <a:t>head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546189" y="1511439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698589" y="1511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003389" y="1511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308189" y="1511439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546189" y="2273439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698589" y="2273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003389" y="2273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308189" y="2273439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Arial" charset="0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3546189" y="3035439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3698589" y="3035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003389" y="3035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4308189" y="3035439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3546189" y="3797439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3698589" y="3797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003389" y="3797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4308189" y="3797439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3546189" y="4559439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3698589" y="4559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003389" y="4559439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4308189" y="4559439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Arial" charset="0"/>
            </a:endParaRPr>
          </a:p>
        </p:txBody>
      </p:sp>
      <p:cxnSp>
        <p:nvCxnSpPr>
          <p:cNvPr id="25" name="AutoShape 42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707989" y="1816239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4"/>
          <p:cNvCxnSpPr>
            <a:cxnSpLocks noChangeShapeType="1"/>
            <a:stCxn id="11" idx="2"/>
            <a:endCxn id="13" idx="1"/>
          </p:cNvCxnSpPr>
          <p:nvPr/>
        </p:nvCxnSpPr>
        <p:spPr bwMode="auto">
          <a:xfrm rot="5400000">
            <a:off x="3622389" y="2806839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7" name="AutoShape 45"/>
          <p:cNvCxnSpPr>
            <a:cxnSpLocks noChangeShapeType="1"/>
            <a:stCxn id="7" idx="2"/>
            <a:endCxn id="9" idx="1"/>
          </p:cNvCxnSpPr>
          <p:nvPr/>
        </p:nvCxnSpPr>
        <p:spPr bwMode="auto">
          <a:xfrm rot="5400000">
            <a:off x="3622389" y="2044839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" name="AutoShape 46"/>
          <p:cNvCxnSpPr>
            <a:cxnSpLocks noChangeShapeType="1"/>
            <a:stCxn id="15" idx="2"/>
            <a:endCxn id="17" idx="1"/>
          </p:cNvCxnSpPr>
          <p:nvPr/>
        </p:nvCxnSpPr>
        <p:spPr bwMode="auto">
          <a:xfrm rot="5400000">
            <a:off x="3622389" y="3568839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" name="AutoShape 47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622389" y="4330839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4841589" y="4940439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 dirty="0">
                <a:latin typeface="Times New Roman"/>
                <a:cs typeface="Times New Roman"/>
              </a:rPr>
              <a:t>…</a:t>
            </a:r>
          </a:p>
        </p:txBody>
      </p:sp>
      <p:cxnSp>
        <p:nvCxnSpPr>
          <p:cNvPr id="31" name="AutoShape 49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4384389" y="4940439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1260189" y="2730639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Times New Roman"/>
                <a:cs typeface="Times New Roman"/>
              </a:rPr>
              <a:t>List might contain all memory fragments</a:t>
            </a: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1260189" y="4594603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Times New Roman"/>
                <a:cs typeface="Times New Roman"/>
              </a:rPr>
              <a:t>…or only fragments that are </a:t>
            </a:r>
            <a:r>
              <a:rPr lang="en-US" sz="2400" b="0" dirty="0" smtClean="0">
                <a:latin typeface="Times New Roman"/>
                <a:cs typeface="Times New Roman"/>
              </a:rPr>
              <a:t>free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cxnSp>
        <p:nvCxnSpPr>
          <p:cNvPr id="34" name="AutoShape 52"/>
          <p:cNvCxnSpPr>
            <a:cxnSpLocks noChangeShapeType="1"/>
            <a:stCxn id="7" idx="2"/>
            <a:endCxn id="13" idx="1"/>
          </p:cNvCxnSpPr>
          <p:nvPr/>
        </p:nvCxnSpPr>
        <p:spPr bwMode="auto">
          <a:xfrm rot="5400000">
            <a:off x="3241389" y="2425839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" name="AutoShape 53"/>
          <p:cNvCxnSpPr>
            <a:cxnSpLocks noChangeShapeType="1"/>
            <a:stCxn id="15" idx="2"/>
            <a:endCxn id="21" idx="1"/>
          </p:cNvCxnSpPr>
          <p:nvPr/>
        </p:nvCxnSpPr>
        <p:spPr bwMode="auto">
          <a:xfrm rot="5400000">
            <a:off x="3241389" y="3949839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  <p:bldP spid="24" grpId="0" animBg="1"/>
      <p:bldP spid="30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Chunk Carving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008078" y="1411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16047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46527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770078" y="1411288"/>
            <a:ext cx="1828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008078" y="43830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38907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93878" y="2935288"/>
            <a:ext cx="1524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0807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16047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46527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770078" y="4383088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cxnSp>
        <p:nvCxnSpPr>
          <p:cNvPr id="15" name="AutoShape 26"/>
          <p:cNvCxnSpPr>
            <a:cxnSpLocks noChangeShapeType="1"/>
            <a:stCxn id="9" idx="2"/>
            <a:endCxn id="8" idx="1"/>
          </p:cNvCxnSpPr>
          <p:nvPr/>
        </p:nvCxnSpPr>
        <p:spPr bwMode="auto">
          <a:xfrm rot="5400000">
            <a:off x="3703278" y="3849688"/>
            <a:ext cx="1143000" cy="533400"/>
          </a:xfrm>
          <a:prstGeom prst="bentConnector4">
            <a:avLst>
              <a:gd name="adj1" fmla="val 36667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27"/>
          <p:cNvCxnSpPr>
            <a:cxnSpLocks noChangeShapeType="1"/>
            <a:stCxn id="6" idx="2"/>
            <a:endCxn id="11" idx="1"/>
          </p:cNvCxnSpPr>
          <p:nvPr/>
        </p:nvCxnSpPr>
        <p:spPr bwMode="auto">
          <a:xfrm rot="5400000">
            <a:off x="3703278" y="23256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28"/>
          <p:cNvCxnSpPr>
            <a:cxnSpLocks noChangeShapeType="1"/>
            <a:stCxn id="13" idx="2"/>
          </p:cNvCxnSpPr>
          <p:nvPr/>
        </p:nvCxnSpPr>
        <p:spPr bwMode="auto">
          <a:xfrm rot="5400000">
            <a:off x="4084278" y="49164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3931878" y="496093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416047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217878" y="2935288"/>
            <a:ext cx="2286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141678" y="2935288"/>
            <a:ext cx="152400" cy="6096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659887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621787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637027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400807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Times New Roman"/>
                <a:ea typeface="Arial" charset="0"/>
                <a:cs typeface="Times New Roman"/>
              </a:rPr>
              <a:t> 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4008078" y="2478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Times New Roman"/>
                <a:ea typeface="Arial" charset="0"/>
                <a:cs typeface="Times New Roman"/>
              </a:rPr>
              <a:t> </a:t>
            </a: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4427178" y="3741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Times New Roman"/>
                <a:ea typeface="Arial" charset="0"/>
                <a:cs typeface="Times New Roman"/>
              </a:rPr>
              <a:t> </a:t>
            </a:r>
          </a:p>
        </p:txBody>
      </p:sp>
      <p:cxnSp>
        <p:nvCxnSpPr>
          <p:cNvPr id="29" name="AutoShape 49"/>
          <p:cNvCxnSpPr>
            <a:cxnSpLocks noChangeShapeType="1"/>
            <a:stCxn id="6" idx="2"/>
            <a:endCxn id="27" idx="1"/>
          </p:cNvCxnSpPr>
          <p:nvPr/>
        </p:nvCxnSpPr>
        <p:spPr bwMode="auto">
          <a:xfrm rot="5400000">
            <a:off x="4000140" y="2028826"/>
            <a:ext cx="625475" cy="609600"/>
          </a:xfrm>
          <a:prstGeom prst="bentConnector4">
            <a:avLst>
              <a:gd name="adj1" fmla="val 36546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" name="AutoShape 50"/>
          <p:cNvCxnSpPr>
            <a:cxnSpLocks noChangeShapeType="1"/>
            <a:stCxn id="28" idx="2"/>
            <a:endCxn id="8" idx="1"/>
          </p:cNvCxnSpPr>
          <p:nvPr/>
        </p:nvCxnSpPr>
        <p:spPr bwMode="auto">
          <a:xfrm rot="5400000">
            <a:off x="3969978" y="4116388"/>
            <a:ext cx="609600" cy="533400"/>
          </a:xfrm>
          <a:prstGeom prst="bentConnector4">
            <a:avLst>
              <a:gd name="adj1" fmla="val 25000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400807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Times New Roman"/>
                <a:ea typeface="Arial" charset="0"/>
                <a:cs typeface="Times New Roman"/>
              </a:rPr>
              <a:t> </a:t>
            </a:r>
          </a:p>
        </p:txBody>
      </p: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4424003" y="2598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Times New Roman"/>
                <a:ea typeface="Arial" charset="0"/>
                <a:cs typeface="Times New Roman"/>
              </a:rPr>
              <a:t> </a:t>
            </a:r>
          </a:p>
        </p:txBody>
      </p:sp>
      <p:cxnSp>
        <p:nvCxnSpPr>
          <p:cNvPr id="33" name="AutoShape 53"/>
          <p:cNvCxnSpPr>
            <a:cxnSpLocks noChangeShapeType="1"/>
            <a:stCxn id="32" idx="2"/>
            <a:endCxn id="26" idx="1"/>
          </p:cNvCxnSpPr>
          <p:nvPr/>
        </p:nvCxnSpPr>
        <p:spPr bwMode="auto">
          <a:xfrm rot="5400000">
            <a:off x="3846153" y="3097213"/>
            <a:ext cx="854075" cy="530225"/>
          </a:xfrm>
          <a:prstGeom prst="bentConnector4">
            <a:avLst>
              <a:gd name="adj1" fmla="val 40148"/>
              <a:gd name="adj2" fmla="val 14311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4008078" y="2286814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6487" y="1479848"/>
            <a:ext cx="36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1. Find a large enough free chunk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6487" y="2218512"/>
            <a:ext cx="36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Times New Roman"/>
                <a:cs typeface="Times New Roman"/>
              </a:rPr>
              <a:t>2. Reduce its </a:t>
            </a:r>
            <a:r>
              <a:rPr lang="en-US" dirty="0" err="1" smtClean="0">
                <a:latin typeface="Times New Roman"/>
                <a:cs typeface="Times New Roman"/>
              </a:rPr>
              <a:t>len</a:t>
            </a:r>
            <a:r>
              <a:rPr lang="en-US" dirty="0" smtClean="0">
                <a:latin typeface="Times New Roman"/>
                <a:cs typeface="Times New Roman"/>
              </a:rPr>
              <a:t> to requested size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6487" y="2935288"/>
            <a:ext cx="263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Times New Roman"/>
                <a:cs typeface="Times New Roman"/>
              </a:rPr>
              <a:t>3.Create a  new header for residual chunk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745" y="3789363"/>
            <a:ext cx="308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Times New Roman"/>
                <a:cs typeface="Times New Roman"/>
              </a:rPr>
              <a:t>4. Insert the new chunk into the list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1" y="4591606"/>
            <a:ext cx="34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Times New Roman"/>
                <a:cs typeface="Times New Roman"/>
              </a:rPr>
              <a:t>5. Mark the carved piece as in use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0" name="Left Arrow 39"/>
          <p:cNvSpPr/>
          <p:nvPr/>
        </p:nvSpPr>
        <p:spPr>
          <a:xfrm rot="1663351">
            <a:off x="5754630" y="3925022"/>
            <a:ext cx="1688496" cy="392668"/>
          </a:xfrm>
          <a:prstGeom prst="lef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647E-6 4.90196E-6 L -1.17647E-6 -0.0941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941E-6 4.90196E-6 L -3.52941E-6 -0.09412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90196E-6 L 0.0 -0.0941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235E-7 4.90196E-6 L -5.88235E-7 -0.09412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1" grpId="2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4" grpId="0" animBg="1"/>
      <p:bldP spid="35" grpId="0"/>
      <p:bldP spid="36" grpId="0"/>
      <p:bldP spid="37" grpId="0"/>
      <p:bldP spid="38" grpId="0"/>
      <p:bldP spid="39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918"/>
            <a:ext cx="8229600" cy="4525963"/>
          </a:xfrm>
        </p:spPr>
        <p:txBody>
          <a:bodyPr/>
          <a:lstStyle/>
          <a:p>
            <a:r>
              <a:rPr lang="en-US" dirty="0" smtClean="0"/>
              <a:t>Memory is one of the key assets used in computing</a:t>
            </a:r>
          </a:p>
          <a:p>
            <a:r>
              <a:rPr lang="en-US" dirty="0" smtClean="0"/>
              <a:t>In particular, memory abstractions that are usable from a running program</a:t>
            </a:r>
          </a:p>
          <a:p>
            <a:pPr lvl="1"/>
            <a:r>
              <a:rPr lang="en-US" dirty="0" smtClean="0"/>
              <a:t>Which, in modern machines, typically means RAM</a:t>
            </a:r>
          </a:p>
          <a:p>
            <a:r>
              <a:rPr lang="en-US" dirty="0" smtClean="0"/>
              <a:t>We have a limited amount of it</a:t>
            </a:r>
          </a:p>
          <a:p>
            <a:r>
              <a:rPr lang="en-US" dirty="0" smtClean="0"/>
              <a:t>Lots of processes want to use it</a:t>
            </a:r>
          </a:p>
          <a:p>
            <a:r>
              <a:rPr lang="en-US" dirty="0" smtClean="0"/>
              <a:t>How do we manage its use?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32269" y="502733"/>
            <a:ext cx="5324617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484"/>
            <a:ext cx="8229600" cy="1143000"/>
          </a:xfrm>
        </p:spPr>
        <p:txBody>
          <a:bodyPr/>
          <a:lstStyle/>
          <a:p>
            <a:r>
              <a:rPr lang="en-US" dirty="0" smtClean="0"/>
              <a:t>Variable Domain and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sized domains not as subject to internal fragmentation</a:t>
            </a:r>
          </a:p>
          <a:p>
            <a:pPr lvl="1"/>
            <a:r>
              <a:rPr lang="en-US" dirty="0" smtClean="0"/>
              <a:t>Unless requestor asked for more than he will use</a:t>
            </a:r>
          </a:p>
          <a:p>
            <a:pPr lvl="1"/>
            <a:r>
              <a:rPr lang="en-US" dirty="0" smtClean="0"/>
              <a:t>Which is actually pretty common</a:t>
            </a:r>
          </a:p>
          <a:p>
            <a:pPr lvl="1"/>
            <a:r>
              <a:rPr lang="en-US" dirty="0" smtClean="0"/>
              <a:t>But at least memory manager gave him no more than he requested</a:t>
            </a:r>
          </a:p>
          <a:p>
            <a:r>
              <a:rPr lang="en-US" dirty="0" smtClean="0"/>
              <a:t>Unlike fixed sized partitions, though, subject to another kind of fragmentation</a:t>
            </a:r>
          </a:p>
          <a:p>
            <a:pPr lvl="1"/>
            <a:r>
              <a:rPr lang="en-US" i="1" dirty="0" smtClean="0"/>
              <a:t>External fragmentation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21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921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89217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8921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4067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4067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4067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4067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34067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9975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59975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9975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9975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5997575" y="1487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Times New Roman"/>
                <a:cs typeface="Times New Roman"/>
              </a:rPr>
              <a:t>P</a:t>
            </a:r>
            <a:r>
              <a:rPr lang="en-US" sz="1800" b="0" baseline="-2500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6583" y="5415583"/>
            <a:ext cx="628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We gradually build up small, unusable memory chunks scattered through memory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External Fragmentation: Causes and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allocation creates left-over chunks</a:t>
            </a:r>
          </a:p>
          <a:p>
            <a:pPr lvl="1"/>
            <a:r>
              <a:rPr lang="en-GB" dirty="0" smtClean="0"/>
              <a:t>Over time they become smaller and smaller</a:t>
            </a:r>
          </a:p>
          <a:p>
            <a:r>
              <a:rPr lang="en-GB" dirty="0" smtClean="0"/>
              <a:t>The small left-over fragments are useless</a:t>
            </a:r>
          </a:p>
          <a:p>
            <a:pPr lvl="1"/>
            <a:r>
              <a:rPr lang="en-GB" dirty="0" smtClean="0"/>
              <a:t>They are too small to satisfy any request</a:t>
            </a:r>
          </a:p>
          <a:p>
            <a:pPr lvl="1"/>
            <a:r>
              <a:rPr lang="en-GB" dirty="0" smtClean="0"/>
              <a:t>A second form of fragmentation waste</a:t>
            </a:r>
          </a:p>
          <a:p>
            <a:r>
              <a:rPr lang="en-GB" dirty="0" smtClean="0"/>
              <a:t>Solutions:</a:t>
            </a:r>
          </a:p>
          <a:p>
            <a:pPr lvl="1"/>
            <a:r>
              <a:rPr lang="en-GB" dirty="0" smtClean="0"/>
              <a:t>Try not to create tiny fragments</a:t>
            </a:r>
          </a:p>
          <a:p>
            <a:pPr lvl="1"/>
            <a:r>
              <a:rPr lang="en-GB" dirty="0" smtClean="0"/>
              <a:t>Try to recombine fragments into big chunks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How To Avoid Creating Small Fragments?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smart about which free chunk of memory you use to satisfy a request</a:t>
            </a:r>
          </a:p>
          <a:p>
            <a:r>
              <a:rPr lang="en-US" dirty="0" smtClean="0"/>
              <a:t>But being smart costs time</a:t>
            </a:r>
          </a:p>
          <a:p>
            <a:r>
              <a:rPr lang="en-US" dirty="0" smtClean="0"/>
              <a:t>Some choices:</a:t>
            </a:r>
          </a:p>
          <a:p>
            <a:pPr lvl="1"/>
            <a:r>
              <a:rPr lang="en-US" dirty="0" smtClean="0"/>
              <a:t>Best fit</a:t>
            </a:r>
          </a:p>
          <a:p>
            <a:pPr lvl="1"/>
            <a:r>
              <a:rPr lang="en-US" dirty="0" smtClean="0"/>
              <a:t>Worst fit</a:t>
            </a:r>
          </a:p>
          <a:p>
            <a:pPr lvl="1"/>
            <a:r>
              <a:rPr lang="en-US" dirty="0" smtClean="0"/>
              <a:t>First fit</a:t>
            </a:r>
          </a:p>
          <a:p>
            <a:pPr lvl="1"/>
            <a:r>
              <a:rPr lang="en-US" dirty="0" smtClean="0"/>
              <a:t>Next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for the “best fit” chunk</a:t>
            </a:r>
          </a:p>
          <a:p>
            <a:pPr lvl="1"/>
            <a:r>
              <a:rPr lang="en-GB" dirty="0" smtClean="0"/>
              <a:t>Smallest size greater than or equal to requested size</a:t>
            </a:r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Might find a perfect fit</a:t>
            </a:r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Have to search entire list every time</a:t>
            </a:r>
          </a:p>
          <a:p>
            <a:pPr lvl="1"/>
            <a:r>
              <a:rPr lang="en-GB" dirty="0" smtClean="0"/>
              <a:t>Quickly creates very small fragments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for the “worst fit” chunk</a:t>
            </a:r>
          </a:p>
          <a:p>
            <a:pPr lvl="1"/>
            <a:r>
              <a:rPr lang="en-GB" dirty="0" smtClean="0"/>
              <a:t>Largest size greater than or equal to requested size</a:t>
            </a:r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Tends to create very large fragments</a:t>
            </a:r>
          </a:p>
          <a:p>
            <a:pPr lvl="1">
              <a:buFont typeface="Symbol" charset="2"/>
              <a:buNone/>
            </a:pPr>
            <a:r>
              <a:rPr lang="en-GB" dirty="0" smtClean="0"/>
              <a:t>	… for a while at least</a:t>
            </a:r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Still have to search entire list every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first chunk you find that is big enough</a:t>
            </a:r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Very short searches</a:t>
            </a:r>
          </a:p>
          <a:p>
            <a:pPr lvl="1"/>
            <a:r>
              <a:rPr lang="en-GB" dirty="0" smtClean="0"/>
              <a:t>Creates random sized fragments</a:t>
            </a:r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The first chunks quickly fragment</a:t>
            </a:r>
          </a:p>
          <a:p>
            <a:pPr lvl="1"/>
            <a:r>
              <a:rPr lang="en-GB" dirty="0" smtClean="0"/>
              <a:t>Searches become longer</a:t>
            </a:r>
          </a:p>
          <a:p>
            <a:pPr lvl="1"/>
            <a:r>
              <a:rPr lang="en-GB" dirty="0" smtClean="0"/>
              <a:t>Ultimately it fragments as badly as best fit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875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head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687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211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25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7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1687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211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625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9307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1687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3211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625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9307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1687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3211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625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930775" y="3773488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1687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211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625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30775" y="4535488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cxnSp>
        <p:nvCxnSpPr>
          <p:cNvPr id="25" name="AutoShape 25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3305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6"/>
          <p:cNvCxnSpPr>
            <a:cxnSpLocks noChangeShapeType="1"/>
            <a:stCxn id="11" idx="2"/>
            <a:endCxn id="13" idx="1"/>
          </p:cNvCxnSpPr>
          <p:nvPr/>
        </p:nvCxnSpPr>
        <p:spPr bwMode="auto">
          <a:xfrm rot="5400000">
            <a:off x="42449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7" name="AutoShape 27"/>
          <p:cNvCxnSpPr>
            <a:cxnSpLocks noChangeShapeType="1"/>
            <a:stCxn id="7" idx="2"/>
            <a:endCxn id="9" idx="1"/>
          </p:cNvCxnSpPr>
          <p:nvPr/>
        </p:nvCxnSpPr>
        <p:spPr bwMode="auto">
          <a:xfrm rot="5400000">
            <a:off x="42449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" name="AutoShape 28"/>
          <p:cNvCxnSpPr>
            <a:cxnSpLocks noChangeShapeType="1"/>
            <a:stCxn id="15" idx="2"/>
            <a:endCxn id="17" idx="1"/>
          </p:cNvCxnSpPr>
          <p:nvPr/>
        </p:nvCxnSpPr>
        <p:spPr bwMode="auto">
          <a:xfrm rot="5400000">
            <a:off x="42449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" name="AutoShape 29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42449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4641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cxnSp>
        <p:nvCxnSpPr>
          <p:cNvPr id="31" name="AutoShape 31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50069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34975" y="2185988"/>
            <a:ext cx="1600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Times New Roman"/>
                <a:cs typeface="Times New Roman"/>
              </a:rPr>
              <a:t>After each search, set guess pointer to chunk after the one we chose.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187575" y="2478088"/>
            <a:ext cx="1143000" cy="5334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guess</a:t>
            </a:r>
          </a:p>
          <a:p>
            <a:pPr algn="ctr"/>
            <a:r>
              <a:rPr lang="en-US" sz="1600" b="0">
                <a:latin typeface="Times New Roman"/>
                <a:cs typeface="Times New Roman"/>
              </a:rPr>
              <a:t>pointer</a:t>
            </a:r>
          </a:p>
        </p:txBody>
      </p:sp>
      <p:cxnSp>
        <p:nvCxnSpPr>
          <p:cNvPr id="34" name="AutoShape 37"/>
          <p:cNvCxnSpPr>
            <a:cxnSpLocks noChangeShapeType="1"/>
            <a:stCxn id="33" idx="2"/>
            <a:endCxn id="35" idx="1"/>
          </p:cNvCxnSpPr>
          <p:nvPr/>
        </p:nvCxnSpPr>
        <p:spPr bwMode="auto">
          <a:xfrm rot="16200000" flipH="1">
            <a:off x="2533392" y="3237171"/>
            <a:ext cx="1861066" cy="1409700"/>
          </a:xfrm>
          <a:prstGeom prst="bentConnector2">
            <a:avLst/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168775" y="4687888"/>
            <a:ext cx="22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34975" y="4090988"/>
            <a:ext cx="1600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Times New Roman"/>
                <a:cs typeface="Times New Roman"/>
              </a:rPr>
              <a:t>That is the point at which we will begin our next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Fit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Tries to get advantages of both first and worst fit</a:t>
            </a:r>
          </a:p>
          <a:p>
            <a:pPr lvl="1"/>
            <a:r>
              <a:rPr lang="en-GB" dirty="0" smtClean="0"/>
              <a:t>Short searches (maybe shorter than first fit)</a:t>
            </a:r>
          </a:p>
          <a:p>
            <a:pPr lvl="1"/>
            <a:r>
              <a:rPr lang="en-GB" dirty="0" smtClean="0"/>
              <a:t>Spreads out fragmentation (like worst fit)</a:t>
            </a:r>
          </a:p>
          <a:p>
            <a:r>
              <a:rPr lang="en-GB" dirty="0" smtClean="0"/>
              <a:t>Guess pointers are a general technique</a:t>
            </a:r>
          </a:p>
          <a:p>
            <a:pPr lvl="1"/>
            <a:r>
              <a:rPr lang="en-GB" dirty="0" smtClean="0"/>
              <a:t>Think of them as a lazy (non-coherent) cache</a:t>
            </a:r>
          </a:p>
          <a:p>
            <a:pPr lvl="1"/>
            <a:r>
              <a:rPr lang="en-GB" dirty="0" smtClean="0"/>
              <a:t>If they are right, they save a lot of time</a:t>
            </a:r>
          </a:p>
          <a:p>
            <a:pPr lvl="1"/>
            <a:r>
              <a:rPr lang="en-GB" dirty="0" smtClean="0"/>
              <a:t>If they are wrong, the algorithm still works</a:t>
            </a:r>
          </a:p>
          <a:p>
            <a:pPr lvl="1"/>
            <a:r>
              <a:rPr lang="en-GB" dirty="0" smtClean="0"/>
              <a:t>They can be used in a wide range of problems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variable sized domain allocation algorithms have external fragmentation</a:t>
            </a:r>
          </a:p>
          <a:p>
            <a:pPr lvl="1"/>
            <a:r>
              <a:rPr lang="en-GB" dirty="0" smtClean="0"/>
              <a:t>Some get it faster, some spread it out</a:t>
            </a:r>
          </a:p>
          <a:p>
            <a:r>
              <a:rPr lang="en-GB" dirty="0" smtClean="0"/>
              <a:t>We need a way to reassemble fragments</a:t>
            </a:r>
          </a:p>
          <a:p>
            <a:pPr lvl="1"/>
            <a:r>
              <a:rPr lang="en-GB" dirty="0" smtClean="0"/>
              <a:t>Check </a:t>
            </a:r>
            <a:r>
              <a:rPr lang="en-GB" dirty="0" err="1" smtClean="0"/>
              <a:t>neighbors</a:t>
            </a:r>
            <a:r>
              <a:rPr lang="en-GB" dirty="0" smtClean="0"/>
              <a:t> whenever a chunk is freed</a:t>
            </a:r>
          </a:p>
          <a:p>
            <a:pPr lvl="1"/>
            <a:r>
              <a:rPr lang="en-GB" dirty="0" smtClean="0"/>
              <a:t>Recombine free </a:t>
            </a:r>
            <a:r>
              <a:rPr lang="en-GB" dirty="0" err="1" smtClean="0"/>
              <a:t>neighbors</a:t>
            </a:r>
            <a:r>
              <a:rPr lang="en-GB" dirty="0" smtClean="0"/>
              <a:t> whenever possible</a:t>
            </a:r>
          </a:p>
          <a:p>
            <a:pPr lvl="1"/>
            <a:r>
              <a:rPr lang="en-GB" dirty="0" smtClean="0"/>
              <a:t>Free list can be designed to make this easier</a:t>
            </a:r>
          </a:p>
          <a:p>
            <a:pPr lvl="2"/>
            <a:r>
              <a:rPr lang="en-GB" dirty="0" smtClean="0"/>
              <a:t>E.g., where are the </a:t>
            </a:r>
            <a:r>
              <a:rPr lang="en-GB" dirty="0" err="1" smtClean="0"/>
              <a:t>neighbors</a:t>
            </a:r>
            <a:r>
              <a:rPr lang="en-GB" dirty="0" smtClean="0"/>
              <a:t> of this chunk?</a:t>
            </a:r>
          </a:p>
          <a:p>
            <a:r>
              <a:rPr lang="en-GB" dirty="0" smtClean="0"/>
              <a:t>Counters forces of external fragmentation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Memory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a program needs to access</a:t>
            </a:r>
          </a:p>
          <a:p>
            <a:pPr lvl="1"/>
            <a:r>
              <a:rPr lang="en-US" dirty="0" smtClean="0"/>
              <a:t>Except control and temporary values, which are kept in registers</a:t>
            </a:r>
          </a:p>
          <a:p>
            <a:r>
              <a:rPr lang="en-US" dirty="0" smtClean="0"/>
              <a:t>The code</a:t>
            </a:r>
          </a:p>
          <a:p>
            <a:pPr lvl="1"/>
            <a:r>
              <a:rPr lang="en-US" dirty="0" smtClean="0"/>
              <a:t>To allow the process to execute instructions</a:t>
            </a:r>
          </a:p>
          <a:p>
            <a:r>
              <a:rPr lang="en-US" dirty="0" smtClean="0"/>
              <a:t>The stack</a:t>
            </a:r>
          </a:p>
          <a:p>
            <a:pPr lvl="1"/>
            <a:r>
              <a:rPr lang="en-US" dirty="0" smtClean="0"/>
              <a:t>To keep track of its state of execution</a:t>
            </a:r>
          </a:p>
          <a:p>
            <a:r>
              <a:rPr lang="en-US" dirty="0" smtClean="0"/>
              <a:t>The heap</a:t>
            </a:r>
          </a:p>
          <a:p>
            <a:pPr lvl="1"/>
            <a:r>
              <a:rPr lang="en-US" dirty="0" smtClean="0"/>
              <a:t>To hold dynamically allocated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Chunk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83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head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495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01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067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115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495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101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067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115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9495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01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4067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7115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U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S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01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4067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9495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101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L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4067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X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711575" y="4535488"/>
            <a:ext cx="914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cxnSp>
        <p:nvCxnSpPr>
          <p:cNvPr id="25" name="AutoShape 25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1113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6"/>
          <p:cNvCxnSpPr>
            <a:cxnSpLocks noChangeShapeType="1"/>
            <a:stCxn id="11" idx="2"/>
            <a:endCxn id="13" idx="1"/>
          </p:cNvCxnSpPr>
          <p:nvPr/>
        </p:nvCxnSpPr>
        <p:spPr bwMode="auto">
          <a:xfrm rot="5400000">
            <a:off x="30257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7" name="AutoShape 27"/>
          <p:cNvCxnSpPr>
            <a:cxnSpLocks noChangeShapeType="1"/>
            <a:stCxn id="7" idx="2"/>
            <a:endCxn id="9" idx="1"/>
          </p:cNvCxnSpPr>
          <p:nvPr/>
        </p:nvCxnSpPr>
        <p:spPr bwMode="auto">
          <a:xfrm rot="5400000">
            <a:off x="30257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" name="AutoShape 28"/>
          <p:cNvCxnSpPr>
            <a:cxnSpLocks noChangeShapeType="1"/>
            <a:stCxn id="15" idx="2"/>
            <a:endCxn id="17" idx="1"/>
          </p:cNvCxnSpPr>
          <p:nvPr/>
        </p:nvCxnSpPr>
        <p:spPr bwMode="auto">
          <a:xfrm rot="5400000">
            <a:off x="30257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" name="AutoShape 29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0257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449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latin typeface="Times New Roman"/>
                <a:cs typeface="Times New Roman"/>
              </a:rPr>
              <a:t>…</a:t>
            </a:r>
          </a:p>
        </p:txBody>
      </p:sp>
      <p:cxnSp>
        <p:nvCxnSpPr>
          <p:cNvPr id="31" name="AutoShape 31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37877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63574" y="2706688"/>
            <a:ext cx="187624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Times New Roman"/>
                <a:cs typeface="Times New Roman"/>
              </a:rPr>
              <a:t>Previous chunk is free, so coalesce backwards.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29846" y="4640263"/>
            <a:ext cx="2613026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Times New Roman"/>
                <a:cs typeface="Times New Roman"/>
              </a:rPr>
              <a:t>Next chunk is also free, so coalesce forwards.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b="0">
                <a:latin typeface="Times New Roman"/>
                <a:cs typeface="Times New Roman"/>
              </a:rPr>
              <a:t>F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R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8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 b="0">
              <a:latin typeface="Times New Roman"/>
              <a:cs typeface="Times New Roman"/>
            </a:endParaRPr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5921375" y="3621088"/>
            <a:ext cx="1219200" cy="990600"/>
          </a:xfrm>
          <a:prstGeom prst="leftArrow">
            <a:avLst>
              <a:gd name="adj1" fmla="val 50000"/>
              <a:gd name="adj2" fmla="val 30769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FREE</a:t>
            </a:r>
          </a:p>
        </p:txBody>
      </p:sp>
      <p:cxnSp>
        <p:nvCxnSpPr>
          <p:cNvPr id="37" name="AutoShape 40"/>
          <p:cNvCxnSpPr>
            <a:cxnSpLocks noChangeShapeType="1"/>
            <a:stCxn id="15" idx="2"/>
            <a:endCxn id="21" idx="1"/>
          </p:cNvCxnSpPr>
          <p:nvPr/>
        </p:nvCxnSpPr>
        <p:spPr bwMode="auto">
          <a:xfrm rot="5400000">
            <a:off x="2644775" y="39258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AutoShape 41"/>
          <p:cNvCxnSpPr>
            <a:cxnSpLocks noChangeShapeType="1"/>
            <a:stCxn id="15" idx="2"/>
            <a:endCxn id="30" idx="1"/>
          </p:cNvCxnSpPr>
          <p:nvPr/>
        </p:nvCxnSpPr>
        <p:spPr bwMode="auto">
          <a:xfrm rot="16200000" flipH="1">
            <a:off x="3094037" y="4086226"/>
            <a:ext cx="1616075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1719 -0.112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9 -0.02199 L 0.2724 -0.223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and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Opposing processes that operate in parallel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Which of the two processes will dominate?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What fraction of space is typically allocated?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Coalescing works better with more free space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How fast is allocated memory turned over?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Chunks held for long time cannot be coalesced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How variable are requested chunk sizes?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High variability increases fragmentation rate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How long will the program execute?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Fragmentation, like rust, gets worse with time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Coalescing and Free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coalesce, we must know whether the previous and next chunks are also free</a:t>
            </a:r>
          </a:p>
          <a:p>
            <a:r>
              <a:rPr lang="en-US" sz="2800" dirty="0" smtClean="0"/>
              <a:t>If the neighbors are guaranteed to be in the free list, we can look at them and see if they are free</a:t>
            </a:r>
          </a:p>
          <a:p>
            <a:r>
              <a:rPr lang="en-US" sz="2800" dirty="0" smtClean="0"/>
              <a:t>If allocated chunks are not in the free list, we must look at the free chunks before and after us</a:t>
            </a:r>
          </a:p>
          <a:p>
            <a:pPr lvl="1"/>
            <a:r>
              <a:rPr lang="en-US" sz="2400" dirty="0" smtClean="0"/>
              <a:t>And see if they are our contiguous neighbors</a:t>
            </a:r>
          </a:p>
          <a:p>
            <a:pPr lvl="1"/>
            <a:r>
              <a:rPr lang="en-US" sz="2400" dirty="0" smtClean="0"/>
              <a:t>This suggests that the free list must be maintained in address order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Sized Domain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Eliminates internal fragmentation</a:t>
            </a:r>
          </a:p>
          <a:p>
            <a:pPr lvl="1"/>
            <a:r>
              <a:rPr lang="en-GB" dirty="0" smtClean="0"/>
              <a:t>Each chunk is custom-made for requestor</a:t>
            </a:r>
          </a:p>
          <a:p>
            <a:r>
              <a:rPr lang="en-GB" dirty="0" smtClean="0"/>
              <a:t>Implementation is more expensive</a:t>
            </a:r>
          </a:p>
          <a:p>
            <a:pPr lvl="1"/>
            <a:r>
              <a:rPr lang="en-GB" dirty="0" smtClean="0"/>
              <a:t>Long searches of complex free lists</a:t>
            </a:r>
          </a:p>
          <a:p>
            <a:pPr lvl="1"/>
            <a:r>
              <a:rPr lang="en-GB" dirty="0" smtClean="0"/>
              <a:t>Carving and coalescing</a:t>
            </a:r>
          </a:p>
          <a:p>
            <a:r>
              <a:rPr lang="en-GB" dirty="0" smtClean="0"/>
              <a:t>External fragmentation is inevitable</a:t>
            </a:r>
          </a:p>
          <a:p>
            <a:pPr lvl="1"/>
            <a:r>
              <a:rPr lang="en-GB" dirty="0" smtClean="0"/>
              <a:t>Coalescing can counteract the fragmentation</a:t>
            </a:r>
          </a:p>
          <a:p>
            <a:r>
              <a:rPr lang="en-GB" dirty="0" smtClean="0"/>
              <a:t>Must we choose the lesser of two evils?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036"/>
            <a:ext cx="8229600" cy="4525963"/>
          </a:xfrm>
        </p:spPr>
        <p:txBody>
          <a:bodyPr/>
          <a:lstStyle/>
          <a:p>
            <a:r>
              <a:rPr lang="en-GB" dirty="0" smtClean="0"/>
              <a:t>Fixed partition allocations result in internal fragmentation</a:t>
            </a:r>
          </a:p>
          <a:p>
            <a:pPr lvl="1"/>
            <a:r>
              <a:rPr lang="en-GB" dirty="0" smtClean="0"/>
              <a:t>Processes don’t use all of the fixed partition</a:t>
            </a:r>
          </a:p>
          <a:p>
            <a:r>
              <a:rPr lang="en-GB" dirty="0" smtClean="0"/>
              <a:t>Dynamic domain allocations result in external fragmentation</a:t>
            </a:r>
          </a:p>
          <a:p>
            <a:pPr lvl="1"/>
            <a:r>
              <a:rPr lang="en-GB" dirty="0" smtClean="0"/>
              <a:t>The elements on the memory free list get smaller and less useful</a:t>
            </a:r>
          </a:p>
          <a:p>
            <a:r>
              <a:rPr lang="en-GB" dirty="0" smtClean="0"/>
              <a:t>Can we strike a balance in between?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37840" y="502733"/>
            <a:ext cx="398366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988"/>
            <a:ext cx="8229600" cy="1143000"/>
          </a:xfrm>
        </p:spPr>
        <p:txBody>
          <a:bodyPr/>
          <a:lstStyle/>
          <a:p>
            <a:r>
              <a:rPr lang="en-US" dirty="0" smtClean="0"/>
              <a:t>A Special Case for Fixed 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reeform 30"/>
          <p:cNvSpPr>
            <a:spLocks/>
          </p:cNvSpPr>
          <p:nvPr/>
        </p:nvSpPr>
        <p:spPr bwMode="auto">
          <a:xfrm>
            <a:off x="1120775" y="4121108"/>
            <a:ext cx="6604000" cy="1600200"/>
          </a:xfrm>
          <a:custGeom>
            <a:avLst/>
            <a:gdLst/>
            <a:ahLst/>
            <a:cxnLst>
              <a:cxn ang="0">
                <a:pos x="4128" y="1008"/>
              </a:cxn>
              <a:cxn ang="0">
                <a:pos x="4128" y="912"/>
              </a:cxn>
              <a:cxn ang="0">
                <a:pos x="4080" y="864"/>
              </a:cxn>
              <a:cxn ang="0">
                <a:pos x="3648" y="672"/>
              </a:cxn>
              <a:cxn ang="0">
                <a:pos x="3168" y="240"/>
              </a:cxn>
              <a:cxn ang="0">
                <a:pos x="2448" y="0"/>
              </a:cxn>
              <a:cxn ang="0">
                <a:pos x="1440" y="240"/>
              </a:cxn>
              <a:cxn ang="0">
                <a:pos x="0" y="1008"/>
              </a:cxn>
            </a:cxnLst>
            <a:rect l="0" t="0" r="r" b="b"/>
            <a:pathLst>
              <a:path w="4160" h="1008">
                <a:moveTo>
                  <a:pt x="4128" y="1008"/>
                </a:moveTo>
                <a:cubicBezTo>
                  <a:pt x="4132" y="972"/>
                  <a:pt x="4136" y="936"/>
                  <a:pt x="4128" y="912"/>
                </a:cubicBezTo>
                <a:cubicBezTo>
                  <a:pt x="4120" y="888"/>
                  <a:pt x="4160" y="904"/>
                  <a:pt x="4080" y="864"/>
                </a:cubicBezTo>
                <a:cubicBezTo>
                  <a:pt x="4000" y="824"/>
                  <a:pt x="3800" y="776"/>
                  <a:pt x="3648" y="672"/>
                </a:cubicBezTo>
                <a:cubicBezTo>
                  <a:pt x="3496" y="568"/>
                  <a:pt x="3368" y="352"/>
                  <a:pt x="3168" y="240"/>
                </a:cubicBezTo>
                <a:cubicBezTo>
                  <a:pt x="2968" y="128"/>
                  <a:pt x="2736" y="0"/>
                  <a:pt x="2448" y="0"/>
                </a:cubicBezTo>
                <a:cubicBezTo>
                  <a:pt x="2160" y="0"/>
                  <a:pt x="1848" y="72"/>
                  <a:pt x="1440" y="240"/>
                </a:cubicBezTo>
                <a:cubicBezTo>
                  <a:pt x="1032" y="408"/>
                  <a:pt x="516" y="708"/>
                  <a:pt x="0" y="1008"/>
                </a:cubicBezTo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auto">
          <a:xfrm>
            <a:off x="1120775" y="5111708"/>
            <a:ext cx="6591300" cy="603250"/>
          </a:xfrm>
          <a:custGeom>
            <a:avLst/>
            <a:gdLst/>
            <a:ahLst/>
            <a:cxnLst>
              <a:cxn ang="0">
                <a:pos x="4128" y="512"/>
              </a:cxn>
              <a:cxn ang="0">
                <a:pos x="4128" y="416"/>
              </a:cxn>
              <a:cxn ang="0">
                <a:pos x="4080" y="368"/>
              </a:cxn>
              <a:cxn ang="0">
                <a:pos x="3696" y="224"/>
              </a:cxn>
              <a:cxn ang="0">
                <a:pos x="2736" y="32"/>
              </a:cxn>
              <a:cxn ang="0">
                <a:pos x="1776" y="80"/>
              </a:cxn>
              <a:cxn ang="0">
                <a:pos x="0" y="512"/>
              </a:cxn>
            </a:cxnLst>
            <a:rect l="0" t="0" r="r" b="b"/>
            <a:pathLst>
              <a:path w="4152" h="512">
                <a:moveTo>
                  <a:pt x="4128" y="512"/>
                </a:moveTo>
                <a:cubicBezTo>
                  <a:pt x="4132" y="476"/>
                  <a:pt x="4136" y="440"/>
                  <a:pt x="4128" y="416"/>
                </a:cubicBezTo>
                <a:cubicBezTo>
                  <a:pt x="4120" y="392"/>
                  <a:pt x="4152" y="400"/>
                  <a:pt x="4080" y="368"/>
                </a:cubicBezTo>
                <a:cubicBezTo>
                  <a:pt x="4008" y="336"/>
                  <a:pt x="3920" y="280"/>
                  <a:pt x="3696" y="224"/>
                </a:cubicBezTo>
                <a:cubicBezTo>
                  <a:pt x="3472" y="168"/>
                  <a:pt x="3056" y="56"/>
                  <a:pt x="2736" y="32"/>
                </a:cubicBezTo>
                <a:cubicBezTo>
                  <a:pt x="2416" y="8"/>
                  <a:pt x="2232" y="0"/>
                  <a:pt x="1776" y="80"/>
                </a:cubicBezTo>
                <a:cubicBezTo>
                  <a:pt x="1320" y="160"/>
                  <a:pt x="660" y="336"/>
                  <a:pt x="0" y="512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120775" y="2292308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120775" y="5721308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92575" y="54165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616575" y="54165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54575" y="54165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330575" y="54165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378575" y="54165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140575" y="54165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87375" y="1925595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Times New Roman"/>
                <a:ea typeface="Arial" charset="0"/>
                <a:cs typeface="Times New Roman"/>
              </a:rPr>
              <a:t>frequency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165850" y="579433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Times New Roman"/>
                <a:ea typeface="Arial" charset="0"/>
                <a:cs typeface="Times New Roman"/>
              </a:rPr>
              <a:t>4K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065463" y="5797508"/>
            <a:ext cx="492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Times New Roman"/>
                <a:ea typeface="Arial" charset="0"/>
                <a:cs typeface="Times New Roman"/>
              </a:rPr>
              <a:t>256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97025" y="5803858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Times New Roman"/>
                <a:ea typeface="Arial" charset="0"/>
                <a:cs typeface="Times New Roman"/>
              </a:rPr>
              <a:t>64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632325" y="5797508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Times New Roman"/>
                <a:ea typeface="Arial" charset="0"/>
                <a:cs typeface="Times New Roman"/>
              </a:rPr>
              <a:t>1K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806575" y="1863683"/>
            <a:ext cx="4438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Times New Roman"/>
                <a:ea typeface="Arial" charset="0"/>
                <a:cs typeface="Times New Roman"/>
              </a:rPr>
              <a:t>Internal fragmentation results from mismatches between chunk sizes and request sizes (which we have assumed to be randomly distributed)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3082925" y="2930483"/>
            <a:ext cx="3524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Times New Roman"/>
                <a:ea typeface="Arial" charset="0"/>
                <a:cs typeface="Times New Roman"/>
              </a:rPr>
              <a:t>But if we look at what actually happens, it turns out that memory allocation requests aren’t random at all.</a:t>
            </a: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V="1">
            <a:off x="6378575" y="2292308"/>
            <a:ext cx="0" cy="3124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1806575" y="4044908"/>
            <a:ext cx="0" cy="1524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2568575" y="3435308"/>
            <a:ext cx="0" cy="2057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2568575" y="54165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1806575" y="54165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25108" y="579393"/>
            <a:ext cx="5888515" cy="1282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Why Aren’t Memory Request </a:t>
            </a:r>
            <a:br>
              <a:rPr lang="en-US" dirty="0" smtClean="0"/>
            </a:br>
            <a:r>
              <a:rPr lang="en-US" dirty="0" smtClean="0"/>
              <a:t>Sizes Randomly Distributed?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GB" dirty="0" smtClean="0"/>
              <a:t>In real systems, some sizes are requested much more often than others</a:t>
            </a:r>
          </a:p>
          <a:p>
            <a:r>
              <a:rPr lang="en-GB" dirty="0" smtClean="0"/>
              <a:t>Many key services use fixed-size buffers</a:t>
            </a:r>
          </a:p>
          <a:p>
            <a:pPr lvl="1"/>
            <a:r>
              <a:rPr lang="en-GB" dirty="0" smtClean="0"/>
              <a:t>File systems (for disk I/O)</a:t>
            </a:r>
          </a:p>
          <a:p>
            <a:pPr lvl="1"/>
            <a:r>
              <a:rPr lang="en-GB" dirty="0" smtClean="0"/>
              <a:t>Network protocols (for packet assembly)</a:t>
            </a:r>
          </a:p>
          <a:p>
            <a:pPr lvl="1"/>
            <a:r>
              <a:rPr lang="en-GB" dirty="0" smtClean="0"/>
              <a:t>Standard request descriptors</a:t>
            </a:r>
          </a:p>
          <a:p>
            <a:r>
              <a:rPr lang="en-GB" dirty="0" smtClean="0"/>
              <a:t>These account for much transient use</a:t>
            </a:r>
          </a:p>
          <a:p>
            <a:pPr lvl="1"/>
            <a:r>
              <a:rPr lang="en-GB" dirty="0" smtClean="0"/>
              <a:t>They are continuously allocated and freed</a:t>
            </a:r>
          </a:p>
          <a:p>
            <a:r>
              <a:rPr lang="en-GB" dirty="0" smtClean="0"/>
              <a:t>OS might want to handle them specially</a:t>
            </a:r>
          </a:p>
          <a:p>
            <a:pPr lvl="1"/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58"/>
            <a:ext cx="8229600" cy="1143000"/>
          </a:xfrm>
        </p:spPr>
        <p:txBody>
          <a:bodyPr/>
          <a:lstStyle/>
          <a:p>
            <a:r>
              <a:rPr lang="en-US" dirty="0" smtClean="0"/>
              <a:t>Buffer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920"/>
            <a:ext cx="8229600" cy="4525963"/>
          </a:xfrm>
        </p:spPr>
        <p:txBody>
          <a:bodyPr/>
          <a:lstStyle/>
          <a:p>
            <a:r>
              <a:rPr lang="en-GB" sz="2800" dirty="0" smtClean="0"/>
              <a:t>If there are popular sizes,</a:t>
            </a:r>
          </a:p>
          <a:p>
            <a:pPr lvl="1"/>
            <a:r>
              <a:rPr lang="en-GB" sz="2400" dirty="0" smtClean="0"/>
              <a:t>Reserve special pools of fixed size buffers</a:t>
            </a:r>
          </a:p>
          <a:p>
            <a:pPr lvl="1"/>
            <a:r>
              <a:rPr lang="en-GB" sz="2400" dirty="0" smtClean="0"/>
              <a:t>Satisfy matching requests from those pools</a:t>
            </a:r>
          </a:p>
          <a:p>
            <a:r>
              <a:rPr lang="en-GB" sz="2800" dirty="0" smtClean="0"/>
              <a:t>Benefit: improved efficiency</a:t>
            </a:r>
          </a:p>
          <a:p>
            <a:pPr lvl="1"/>
            <a:r>
              <a:rPr lang="en-GB" sz="2400" dirty="0" smtClean="0"/>
              <a:t>Much simpler than variable domain allocation</a:t>
            </a:r>
          </a:p>
          <a:p>
            <a:pPr lvl="2"/>
            <a:r>
              <a:rPr lang="en-GB" sz="2000" dirty="0" smtClean="0"/>
              <a:t>Eliminates searching, carving, coalescing</a:t>
            </a:r>
          </a:p>
          <a:p>
            <a:pPr lvl="1"/>
            <a:r>
              <a:rPr lang="en-GB" sz="2400" dirty="0" smtClean="0"/>
              <a:t>Reduces (or eliminates) external fragmentation</a:t>
            </a:r>
          </a:p>
          <a:p>
            <a:r>
              <a:rPr lang="en-GB" sz="2800" dirty="0" smtClean="0"/>
              <a:t>But we must know how much to reserve</a:t>
            </a:r>
          </a:p>
          <a:p>
            <a:pPr lvl="1"/>
            <a:r>
              <a:rPr lang="en-GB" sz="2400" dirty="0" smtClean="0"/>
              <a:t>Too little, and the buffer pool will become a bottleneck </a:t>
            </a:r>
          </a:p>
          <a:p>
            <a:pPr lvl="1"/>
            <a:r>
              <a:rPr lang="en-GB" sz="2400" dirty="0" smtClean="0"/>
              <a:t>Too much, and we will have a lot of unused buffer space</a:t>
            </a:r>
          </a:p>
          <a:p>
            <a:r>
              <a:rPr lang="en-GB" sz="2800" u="sng" dirty="0" smtClean="0"/>
              <a:t>Only</a:t>
            </a:r>
            <a:r>
              <a:rPr lang="en-GB" sz="2800" dirty="0" smtClean="0"/>
              <a:t> satisfy perfectly matching requests</a:t>
            </a:r>
          </a:p>
          <a:p>
            <a:pPr lvl="1"/>
            <a:r>
              <a:rPr lang="en-GB" dirty="0" smtClean="0"/>
              <a:t>Otherwise, back to internal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Buffer Pools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90"/>
            <a:ext cx="8229600" cy="4525963"/>
          </a:xfrm>
        </p:spPr>
        <p:txBody>
          <a:bodyPr/>
          <a:lstStyle/>
          <a:p>
            <a:r>
              <a:rPr lang="en-US" dirty="0" smtClean="0"/>
              <a:t>Process requests a piece of memory for a special purpose</a:t>
            </a:r>
          </a:p>
          <a:p>
            <a:pPr lvl="1"/>
            <a:r>
              <a:rPr lang="en-US" dirty="0" smtClean="0"/>
              <a:t>E.g., to send a message</a:t>
            </a:r>
          </a:p>
          <a:p>
            <a:r>
              <a:rPr lang="en-US" dirty="0" smtClean="0"/>
              <a:t>System supplies one element from buffer pool</a:t>
            </a:r>
          </a:p>
          <a:p>
            <a:r>
              <a:rPr lang="en-US" dirty="0" smtClean="0"/>
              <a:t>Process uses it, completes, frees memory</a:t>
            </a:r>
          </a:p>
          <a:p>
            <a:pPr lvl="1"/>
            <a:r>
              <a:rPr lang="en-US" dirty="0" smtClean="0"/>
              <a:t>Maybe explicitly</a:t>
            </a:r>
          </a:p>
          <a:p>
            <a:pPr lvl="1"/>
            <a:r>
              <a:rPr lang="en-US" dirty="0" smtClean="0"/>
              <a:t>Maybe implicitly, based on how such buffers are used</a:t>
            </a:r>
          </a:p>
          <a:p>
            <a:pPr lvl="2"/>
            <a:r>
              <a:rPr lang="en-US" dirty="0" smtClean="0"/>
              <a:t>E.g., sending the message will free the buffer “behind the process’ back” once the message is gone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408"/>
            <a:ext cx="8229600" cy="1143000"/>
          </a:xfrm>
        </p:spPr>
        <p:txBody>
          <a:bodyPr/>
          <a:lstStyle/>
          <a:p>
            <a:r>
              <a:rPr lang="en-US" dirty="0" smtClean="0"/>
              <a:t>Dynamically Sizing Buffer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820"/>
            <a:ext cx="8229600" cy="4525963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GB" sz="2800" dirty="0" smtClean="0"/>
              <a:t>If we run low on fixed sized buffers</a:t>
            </a:r>
          </a:p>
          <a:p>
            <a:pPr lvl="1">
              <a:lnSpc>
                <a:spcPct val="73000"/>
              </a:lnSpc>
            </a:pPr>
            <a:r>
              <a:rPr lang="en-GB" sz="2400" dirty="0" smtClean="0"/>
              <a:t>Get more memory from the free list</a:t>
            </a:r>
          </a:p>
          <a:p>
            <a:pPr lvl="1">
              <a:lnSpc>
                <a:spcPct val="73000"/>
              </a:lnSpc>
            </a:pPr>
            <a:r>
              <a:rPr lang="en-GB" sz="2400" dirty="0" smtClean="0"/>
              <a:t>Carve it up into more fixed sized buffers</a:t>
            </a:r>
          </a:p>
          <a:p>
            <a:pPr>
              <a:lnSpc>
                <a:spcPct val="73000"/>
              </a:lnSpc>
            </a:pPr>
            <a:r>
              <a:rPr lang="en-GB" sz="2800" dirty="0" smtClean="0"/>
              <a:t>If our free buffer list gets too large</a:t>
            </a:r>
          </a:p>
          <a:p>
            <a:pPr lvl="1">
              <a:lnSpc>
                <a:spcPct val="73000"/>
              </a:lnSpc>
            </a:pPr>
            <a:r>
              <a:rPr lang="en-GB" sz="2400" dirty="0" smtClean="0"/>
              <a:t>Return some buffers to the free list</a:t>
            </a:r>
          </a:p>
          <a:p>
            <a:pPr>
              <a:lnSpc>
                <a:spcPct val="73000"/>
              </a:lnSpc>
            </a:pPr>
            <a:r>
              <a:rPr lang="en-GB" sz="2800" dirty="0" smtClean="0"/>
              <a:t>If the free list gets dangerously low</a:t>
            </a:r>
          </a:p>
          <a:p>
            <a:pPr lvl="1">
              <a:lnSpc>
                <a:spcPct val="73000"/>
              </a:lnSpc>
            </a:pPr>
            <a:r>
              <a:rPr lang="en-GB" sz="2400" dirty="0" smtClean="0"/>
              <a:t>Ask each major service with a buffer pool to return space</a:t>
            </a:r>
          </a:p>
          <a:p>
            <a:pPr>
              <a:lnSpc>
                <a:spcPct val="73000"/>
              </a:lnSpc>
            </a:pPr>
            <a:r>
              <a:rPr lang="en-GB" sz="2800" dirty="0" smtClean="0"/>
              <a:t>This can be tuned by a few parameters:</a:t>
            </a:r>
          </a:p>
          <a:p>
            <a:pPr lvl="1">
              <a:lnSpc>
                <a:spcPct val="73000"/>
              </a:lnSpc>
            </a:pPr>
            <a:r>
              <a:rPr lang="en-GB" sz="2400" dirty="0" smtClean="0"/>
              <a:t>Low space (need more) threshold</a:t>
            </a:r>
          </a:p>
          <a:p>
            <a:pPr lvl="1">
              <a:lnSpc>
                <a:spcPct val="73000"/>
              </a:lnSpc>
            </a:pPr>
            <a:r>
              <a:rPr lang="en-GB" sz="2400" dirty="0" smtClean="0"/>
              <a:t>High space (have too much) threshold</a:t>
            </a:r>
          </a:p>
          <a:p>
            <a:pPr lvl="1">
              <a:lnSpc>
                <a:spcPct val="73000"/>
              </a:lnSpc>
            </a:pPr>
            <a:r>
              <a:rPr lang="en-GB" sz="2400" dirty="0" smtClean="0"/>
              <a:t>Nominal allocation (what we free down to)</a:t>
            </a:r>
          </a:p>
          <a:p>
            <a:pPr>
              <a:lnSpc>
                <a:spcPct val="73000"/>
              </a:lnSpc>
            </a:pPr>
            <a:r>
              <a:rPr lang="en-GB" sz="2800" dirty="0" smtClean="0"/>
              <a:t>Resulting system is highly adaptive to changing loads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 needs memory itself</a:t>
            </a:r>
          </a:p>
          <a:p>
            <a:r>
              <a:rPr lang="en-US" dirty="0" smtClean="0"/>
              <a:t>For its own code, stack, and dynamic allocations</a:t>
            </a:r>
          </a:p>
          <a:p>
            <a:r>
              <a:rPr lang="en-US" dirty="0" smtClean="0"/>
              <a:t>For I/O buffers</a:t>
            </a:r>
          </a:p>
          <a:p>
            <a:r>
              <a:rPr lang="en-US" dirty="0" smtClean="0"/>
              <a:t>To hold per-process control data</a:t>
            </a:r>
          </a:p>
          <a:p>
            <a:r>
              <a:rPr lang="en-US" dirty="0" smtClean="0"/>
              <a:t>The OS shares the same physical memory that user processes rely on</a:t>
            </a:r>
          </a:p>
          <a:p>
            <a:r>
              <a:rPr lang="en-US" dirty="0" smtClean="0"/>
              <a:t>The OS provides overall memory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252"/>
            <a:ext cx="8229600" cy="4525963"/>
          </a:xfrm>
        </p:spPr>
        <p:txBody>
          <a:bodyPr/>
          <a:lstStyle/>
          <a:p>
            <a:r>
              <a:rPr lang="en-US" dirty="0" smtClean="0"/>
              <a:t>One problem with buffer pools is memory leaks</a:t>
            </a:r>
          </a:p>
          <a:p>
            <a:pPr lvl="1"/>
            <a:r>
              <a:rPr lang="en-US" dirty="0" smtClean="0"/>
              <a:t>The process is done with the memory</a:t>
            </a:r>
          </a:p>
          <a:p>
            <a:pPr lvl="1"/>
            <a:r>
              <a:rPr lang="en-US" dirty="0" smtClean="0"/>
              <a:t>But doesn’t free it</a:t>
            </a:r>
          </a:p>
          <a:p>
            <a:r>
              <a:rPr lang="en-US" dirty="0" smtClean="0"/>
              <a:t>Also a problem when a process manages its own memory space</a:t>
            </a:r>
          </a:p>
          <a:p>
            <a:pPr lvl="1"/>
            <a:r>
              <a:rPr lang="en-US" dirty="0" smtClean="0"/>
              <a:t>E.g., it allocates a big area and maintains its own free list</a:t>
            </a:r>
          </a:p>
          <a:p>
            <a:r>
              <a:rPr lang="en-US" dirty="0" smtClean="0"/>
              <a:t>Long running processes with memory leaks can waste huge amounts of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solution to memory leaks</a:t>
            </a:r>
          </a:p>
          <a:p>
            <a:r>
              <a:rPr lang="en-US" dirty="0" smtClean="0"/>
              <a:t>Don’t count on processes to release memory</a:t>
            </a:r>
          </a:p>
          <a:p>
            <a:r>
              <a:rPr lang="en-GB" dirty="0" smtClean="0"/>
              <a:t>Monitor how much free memory we’ve got</a:t>
            </a:r>
          </a:p>
          <a:p>
            <a:r>
              <a:rPr lang="en-GB" dirty="0" smtClean="0"/>
              <a:t>When we run low, start garbage collection</a:t>
            </a:r>
          </a:p>
          <a:p>
            <a:pPr lvl="1"/>
            <a:r>
              <a:rPr lang="en-GB" dirty="0" smtClean="0"/>
              <a:t>Search data space finding every object pointer</a:t>
            </a:r>
          </a:p>
          <a:p>
            <a:pPr lvl="1"/>
            <a:r>
              <a:rPr lang="en-GB" dirty="0" smtClean="0"/>
              <a:t>Note address/size of all accessible objects</a:t>
            </a:r>
          </a:p>
          <a:p>
            <a:pPr lvl="1"/>
            <a:r>
              <a:rPr lang="en-GB" dirty="0" smtClean="0"/>
              <a:t>Compute the compliment (what is inaccessible)</a:t>
            </a:r>
          </a:p>
          <a:p>
            <a:pPr lvl="1"/>
            <a:r>
              <a:rPr lang="en-GB" dirty="0" smtClean="0"/>
              <a:t>Add all inaccessible memory to the free 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202"/>
            <a:ext cx="8229600" cy="1143000"/>
          </a:xfrm>
        </p:spPr>
        <p:txBody>
          <a:bodyPr/>
          <a:lstStyle/>
          <a:p>
            <a:r>
              <a:rPr lang="en-US" dirty="0" smtClean="0"/>
              <a:t>How Do We Find All </a:t>
            </a:r>
            <a:br>
              <a:rPr lang="en-US" dirty="0" smtClean="0"/>
            </a:br>
            <a:r>
              <a:rPr lang="en-US" dirty="0" smtClean="0"/>
              <a:t>Accessible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764"/>
            <a:ext cx="8229600" cy="4525963"/>
          </a:xfrm>
        </p:spPr>
        <p:txBody>
          <a:bodyPr/>
          <a:lstStyle/>
          <a:p>
            <a:r>
              <a:rPr lang="en-GB" dirty="0" smtClean="0"/>
              <a:t>Object oriented languages often enable this</a:t>
            </a:r>
          </a:p>
          <a:p>
            <a:pPr lvl="1"/>
            <a:r>
              <a:rPr lang="en-GB" dirty="0" smtClean="0"/>
              <a:t>All object references are tagged</a:t>
            </a:r>
          </a:p>
          <a:p>
            <a:pPr lvl="1"/>
            <a:r>
              <a:rPr lang="en-GB" dirty="0" smtClean="0"/>
              <a:t>All object descriptors include size information</a:t>
            </a:r>
          </a:p>
          <a:p>
            <a:r>
              <a:rPr lang="en-GB" dirty="0" smtClean="0"/>
              <a:t>It is often possible for system resources</a:t>
            </a:r>
          </a:p>
          <a:p>
            <a:pPr lvl="1"/>
            <a:r>
              <a:rPr lang="en-GB" dirty="0" smtClean="0"/>
              <a:t>Where all possible references are known </a:t>
            </a:r>
          </a:p>
          <a:p>
            <a:pPr lvl="2"/>
            <a:r>
              <a:rPr lang="en-GB" dirty="0" smtClean="0"/>
              <a:t>	(E.g., we know who has which files open)</a:t>
            </a:r>
          </a:p>
          <a:p>
            <a:r>
              <a:rPr lang="en-GB" dirty="0" smtClean="0"/>
              <a:t>How about for the general case?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what would you need to do?</a:t>
            </a:r>
          </a:p>
          <a:p>
            <a:r>
              <a:rPr lang="en-US" dirty="0" smtClean="0"/>
              <a:t>Find all the pointers in allocated memory</a:t>
            </a:r>
          </a:p>
          <a:p>
            <a:r>
              <a:rPr lang="en-US" dirty="0" smtClean="0"/>
              <a:t>Determine “how much” each points to</a:t>
            </a:r>
          </a:p>
          <a:p>
            <a:r>
              <a:rPr lang="en-US" dirty="0" smtClean="0"/>
              <a:t>Determine what is and is not still pointed to</a:t>
            </a:r>
          </a:p>
          <a:p>
            <a:r>
              <a:rPr lang="en-US" dirty="0" smtClean="0"/>
              <a:t>Free what isn’t pointed to</a:t>
            </a:r>
          </a:p>
          <a:p>
            <a:r>
              <a:rPr lang="en-US" dirty="0" smtClean="0"/>
              <a:t>Why might that be difficult?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Problems With General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614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dirty="0" smtClean="0"/>
              <a:t>A location in the data or stack segments might </a:t>
            </a:r>
            <a:r>
              <a:rPr lang="en-US" u="sng" dirty="0" smtClean="0"/>
              <a:t>seem</a:t>
            </a:r>
            <a:r>
              <a:rPr lang="en-US" dirty="0" smtClean="0"/>
              <a:t> to contain addresses, but ...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Are they truly pointers, or might they be other data types whose values happen to resemble addresses?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If pointers, are they themselves still accessible?  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We might be able to infer this (recursively) for pointers in dynamically allocated structures …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But what about pointers in statically allocated (potentially global) areas?  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And how much is “pointed to,” one word or a million?</a:t>
            </a:r>
            <a:r>
              <a:rPr lang="en-US" sz="2400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Compaction and 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GB" sz="2800" dirty="0" smtClean="0"/>
              <a:t>Garbage collection is just another way to free memory</a:t>
            </a:r>
          </a:p>
          <a:p>
            <a:pPr lvl="1"/>
            <a:r>
              <a:rPr lang="en-GB" sz="2400" dirty="0" smtClean="0"/>
              <a:t>Doesn’t greatly help or hurt fragmentation</a:t>
            </a:r>
          </a:p>
          <a:p>
            <a:r>
              <a:rPr lang="en-GB" sz="2800" dirty="0" smtClean="0"/>
              <a:t>Ongoing activity can starve coalescing</a:t>
            </a:r>
          </a:p>
          <a:p>
            <a:pPr lvl="1"/>
            <a:r>
              <a:rPr lang="en-GB" sz="2400" dirty="0" smtClean="0"/>
              <a:t>Chunks reallocated before </a:t>
            </a:r>
            <a:r>
              <a:rPr lang="en-GB" sz="2400" dirty="0" err="1" smtClean="0"/>
              <a:t>neighbors</a:t>
            </a:r>
            <a:r>
              <a:rPr lang="en-GB" sz="2400" dirty="0" smtClean="0"/>
              <a:t> become free</a:t>
            </a:r>
          </a:p>
          <a:p>
            <a:r>
              <a:rPr lang="en-GB" sz="2800" dirty="0" smtClean="0"/>
              <a:t>We could stop accepting new allocations</a:t>
            </a:r>
          </a:p>
          <a:p>
            <a:pPr lvl="1"/>
            <a:r>
              <a:rPr lang="en-GB" sz="2400" dirty="0" smtClean="0"/>
              <a:t>But resulting convoy on memory manager would trash throughput</a:t>
            </a:r>
          </a:p>
          <a:p>
            <a:r>
              <a:rPr lang="en-GB" sz="2800" dirty="0" smtClean="0"/>
              <a:t>We need a way to rearrange active memory</a:t>
            </a:r>
          </a:p>
          <a:p>
            <a:pPr lvl="1"/>
            <a:r>
              <a:rPr lang="en-GB" sz="2400" dirty="0" smtClean="0"/>
              <a:t>Re-pack all processes in one end of memory</a:t>
            </a:r>
          </a:p>
          <a:p>
            <a:pPr lvl="1"/>
            <a:r>
              <a:rPr lang="en-GB" sz="2400" dirty="0" smtClean="0"/>
              <a:t>Create one big chunk of free space at other end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294408" y="502733"/>
            <a:ext cx="6602833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Compaction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397375" y="1716088"/>
            <a:ext cx="2819400" cy="3810000"/>
          </a:xfrm>
          <a:prstGeom prst="can">
            <a:avLst>
              <a:gd name="adj" fmla="val 33784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Arial" charset="0"/>
                <a:ea typeface="Arial" charset="0"/>
                <a:cs typeface="Arial" charset="0"/>
              </a:rPr>
              <a:t>swap device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263775" y="15636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63775" y="28590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Arial" charset="0"/>
              </a:rPr>
              <a:t>P</a:t>
            </a:r>
            <a:r>
              <a:rPr lang="en-US" sz="1800" b="0" baseline="-25000">
                <a:latin typeface="Arial" charset="0"/>
              </a:rPr>
              <a:t>C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263775" y="40020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Arial" charset="0"/>
              </a:rPr>
              <a:t>P</a:t>
            </a:r>
            <a:r>
              <a:rPr lang="en-US" sz="1800" b="0" baseline="-25000">
                <a:latin typeface="Arial" charset="0"/>
              </a:rPr>
              <a:t>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63775" y="15636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Arial" charset="0"/>
              </a:rPr>
              <a:t>P</a:t>
            </a:r>
            <a:r>
              <a:rPr lang="en-US" sz="1800" b="0" baseline="-25000">
                <a:latin typeface="Arial" charset="0"/>
              </a:rPr>
              <a:t>F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63775" y="24018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latin typeface="Arial" charset="0"/>
              </a:rPr>
              <a:t>P</a:t>
            </a:r>
            <a:r>
              <a:rPr lang="en-US" sz="1800" b="0" baseline="-25000">
                <a:latin typeface="Arial" charset="0"/>
              </a:rPr>
              <a:t>D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984231" y="4805363"/>
            <a:ext cx="279544" cy="457200"/>
          </a:xfrm>
          <a:prstGeom prst="leftBrac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236" y="4696582"/>
            <a:ext cx="121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Largest free block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6775" y="2972938"/>
            <a:ext cx="1566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/>
                <a:cs typeface="Times New Roman"/>
              </a:rPr>
              <a:t>Now let’s compact!</a:t>
            </a:r>
            <a:endParaRPr lang="en-US" sz="2800" b="1" i="1" dirty="0">
              <a:latin typeface="Times New Roman"/>
              <a:cs typeface="Times New Roman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746124" y="4195763"/>
            <a:ext cx="238107" cy="1066800"/>
          </a:xfrm>
          <a:prstGeom prst="leftBrac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5392" y="4227172"/>
            <a:ext cx="121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Largest free block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8263" y="5526088"/>
            <a:ext cx="3425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/>
                <a:cs typeface="Times New Roman"/>
              </a:rPr>
              <a:t>An obvious improvement!</a:t>
            </a:r>
            <a:endParaRPr lang="en-US" sz="2800" b="1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4304E-6 -2.84688E-6 L 0.15336 0.13343 " pathEditMode="relative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1.96078E-6 L 0.28225 0.1705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7451E-6 L 0.37927 0.129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15686E-6 L 0.25579 0.1117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4.90196E-6 L 0.34399 0.096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11181 L 5.55556E-7 -0.188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0.1294 L 5.55556E-7 0.0236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92 0.0963 L 5.55556E-7 -0.1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2 0.17037 L 5.55556E-7 0.3108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" y="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8472E-6 3.43062E-6 L 0.15926 0.17721 " pathEditMode="relative" ptsTypes="AA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20" grpId="0" animBg="1"/>
      <p:bldP spid="20" grpId="1" animBg="1"/>
      <p:bldP spid="21" grpId="0"/>
      <p:bldP spid="21" grpId="1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This Requires Is Relocation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450"/>
            <a:ext cx="8229600" cy="4525963"/>
          </a:xfrm>
        </p:spPr>
        <p:txBody>
          <a:bodyPr/>
          <a:lstStyle/>
          <a:p>
            <a:r>
              <a:rPr lang="en-GB" dirty="0" smtClean="0"/>
              <a:t>The ability to move a process</a:t>
            </a:r>
          </a:p>
          <a:p>
            <a:pPr lvl="1"/>
            <a:r>
              <a:rPr lang="en-GB" dirty="0" smtClean="0"/>
              <a:t>From region where it was initially loaded</a:t>
            </a:r>
          </a:p>
          <a:p>
            <a:pPr lvl="1"/>
            <a:r>
              <a:rPr lang="en-GB" dirty="0" smtClean="0"/>
              <a:t>Into a new and different region of memory</a:t>
            </a:r>
          </a:p>
          <a:p>
            <a:r>
              <a:rPr lang="en-GB" dirty="0" smtClean="0"/>
              <a:t>What’s so hard about that?</a:t>
            </a:r>
          </a:p>
          <a:p>
            <a:r>
              <a:rPr lang="en-GB" dirty="0" smtClean="0"/>
              <a:t>All addresses in the program will be wrong</a:t>
            </a:r>
          </a:p>
          <a:p>
            <a:pPr lvl="1"/>
            <a:r>
              <a:rPr lang="en-GB" dirty="0" smtClean="0"/>
              <a:t>References in the code segment</a:t>
            </a:r>
          </a:p>
          <a:p>
            <a:pPr lvl="2"/>
            <a:r>
              <a:rPr lang="en-GB" dirty="0" smtClean="0"/>
              <a:t>Calls and branches to other parts of the code</a:t>
            </a:r>
          </a:p>
          <a:p>
            <a:pPr lvl="2"/>
            <a:r>
              <a:rPr lang="en-GB" dirty="0" smtClean="0"/>
              <a:t>References to variables in the data segment</a:t>
            </a:r>
          </a:p>
          <a:p>
            <a:pPr lvl="1"/>
            <a:r>
              <a:rPr lang="en-GB" dirty="0" smtClean="0"/>
              <a:t>Plus new pointers created during execution</a:t>
            </a:r>
          </a:p>
          <a:p>
            <a:pPr lvl="2"/>
            <a:r>
              <a:rPr lang="en-GB" dirty="0" smtClean="0"/>
              <a:t>That point into data and stack segments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Relocation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070"/>
            <a:ext cx="8229600" cy="4525963"/>
          </a:xfrm>
        </p:spPr>
        <p:txBody>
          <a:bodyPr/>
          <a:lstStyle/>
          <a:p>
            <a:r>
              <a:rPr lang="en-GB" dirty="0" smtClean="0"/>
              <a:t>It is not generally feasible to re-relocate a process</a:t>
            </a:r>
          </a:p>
          <a:p>
            <a:pPr lvl="1"/>
            <a:r>
              <a:rPr lang="en-GB" dirty="0" smtClean="0"/>
              <a:t>Maybe we could relocate references to code</a:t>
            </a:r>
          </a:p>
          <a:p>
            <a:pPr lvl="2"/>
            <a:r>
              <a:rPr lang="en-GB" dirty="0" smtClean="0"/>
              <a:t>If we kept the relocation information around</a:t>
            </a:r>
          </a:p>
          <a:p>
            <a:pPr lvl="1"/>
            <a:r>
              <a:rPr lang="en-GB" dirty="0" smtClean="0"/>
              <a:t>But how can we relocate references to data?</a:t>
            </a:r>
          </a:p>
          <a:p>
            <a:pPr lvl="2"/>
            <a:r>
              <a:rPr lang="en-GB" dirty="0" smtClean="0"/>
              <a:t>Pointer values may have been changed</a:t>
            </a:r>
          </a:p>
          <a:p>
            <a:pPr lvl="2"/>
            <a:r>
              <a:rPr lang="en-GB" dirty="0" smtClean="0"/>
              <a:t>New pointers may have been created</a:t>
            </a:r>
          </a:p>
          <a:p>
            <a:r>
              <a:rPr lang="en-GB" dirty="0" smtClean="0"/>
              <a:t>We could never find/fix all address references</a:t>
            </a:r>
          </a:p>
          <a:p>
            <a:pPr lvl="1"/>
            <a:r>
              <a:rPr lang="en-GB" dirty="0" smtClean="0"/>
              <a:t>Like the general case of garbage collection</a:t>
            </a:r>
          </a:p>
          <a:p>
            <a:r>
              <a:rPr lang="en-GB" dirty="0" smtClean="0"/>
              <a:t>Can we make processes location independent?</a:t>
            </a:r>
          </a:p>
          <a:p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25975" y="6257698"/>
            <a:ext cx="7447482" cy="13229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763" y="1755775"/>
            <a:ext cx="3617913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712763" y="1487488"/>
            <a:ext cx="1588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32263" y="2822575"/>
            <a:ext cx="1588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7851" y="1535113"/>
            <a:ext cx="6412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0x00000000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94063" y="2898775"/>
            <a:ext cx="7053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0xFFFFFFFF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2763" y="1755775"/>
            <a:ext cx="846138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shared 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03363" y="175577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963" y="2441575"/>
            <a:ext cx="846138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private 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2763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98563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84363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3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643366" y="1868488"/>
            <a:ext cx="21654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latin typeface="Times New Roman"/>
                <a:cs typeface="Times New Roman"/>
              </a:rPr>
              <a:t>V</a:t>
            </a:r>
            <a:r>
              <a:rPr lang="en-US" sz="1800" b="0" i="1" dirty="0" smtClean="0">
                <a:latin typeface="Times New Roman"/>
                <a:cs typeface="Times New Roman"/>
              </a:rPr>
              <a:t>irtual</a:t>
            </a:r>
            <a:r>
              <a:rPr lang="en-US" sz="1800" b="0" dirty="0" smtClean="0">
                <a:latin typeface="Times New Roman"/>
                <a:cs typeface="Times New Roman"/>
              </a:rPr>
              <a:t> </a:t>
            </a:r>
            <a:r>
              <a:rPr lang="en-US" sz="1800" b="0" dirty="0">
                <a:latin typeface="Times New Roman"/>
                <a:cs typeface="Times New Roman"/>
              </a:rPr>
              <a:t>address space </a:t>
            </a:r>
          </a:p>
          <a:p>
            <a:pPr algn="ctr"/>
            <a:r>
              <a:rPr lang="en-US" sz="1800" b="0" dirty="0">
                <a:latin typeface="Times New Roman"/>
                <a:cs typeface="Times New Roman"/>
              </a:rPr>
              <a:t>(as seen by process)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4217963" y="4535488"/>
            <a:ext cx="3733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282220" y="4840288"/>
            <a:ext cx="25377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sz="1800" b="0" i="1" dirty="0" smtClean="0">
                <a:latin typeface="Times New Roman"/>
                <a:cs typeface="Times New Roman"/>
              </a:rPr>
              <a:t>hysical</a:t>
            </a:r>
            <a:r>
              <a:rPr lang="en-US" sz="1800" b="0" dirty="0" smtClean="0">
                <a:latin typeface="Times New Roman"/>
                <a:cs typeface="Times New Roman"/>
              </a:rPr>
              <a:t> </a:t>
            </a:r>
            <a:r>
              <a:rPr lang="en-US" sz="1800" b="0" dirty="0">
                <a:latin typeface="Times New Roman"/>
                <a:cs typeface="Times New Roman"/>
              </a:rPr>
              <a:t>address space </a:t>
            </a:r>
          </a:p>
          <a:p>
            <a:pPr algn="ctr"/>
            <a:r>
              <a:rPr lang="en-US" sz="1800" b="0" dirty="0">
                <a:latin typeface="Times New Roman"/>
                <a:cs typeface="Times New Roman"/>
              </a:rPr>
              <a:t>(as on CPU/memory bus)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3151163" y="3392488"/>
            <a:ext cx="2819400" cy="762000"/>
          </a:xfrm>
          <a:prstGeom prst="cube">
            <a:avLst>
              <a:gd name="adj" fmla="val 25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latin typeface="Times New Roman"/>
                <a:ea typeface="Arial" charset="0"/>
                <a:cs typeface="Times New Roman"/>
              </a:rPr>
              <a:t>address translation unit</a:t>
            </a:r>
          </a:p>
          <a:p>
            <a:pPr algn="ctr"/>
            <a:r>
              <a:rPr lang="en-US" sz="1600" b="0" dirty="0">
                <a:latin typeface="Times New Roman"/>
                <a:ea typeface="Arial" charset="0"/>
                <a:cs typeface="Times New Roman"/>
              </a:rPr>
              <a:t>(magical)</a:t>
            </a:r>
          </a:p>
        </p:txBody>
      </p:sp>
      <p:cxnSp>
        <p:nvCxnSpPr>
          <p:cNvPr id="19" name="AutoShape 28"/>
          <p:cNvCxnSpPr>
            <a:cxnSpLocks noChangeShapeType="1"/>
            <a:stCxn id="9" idx="2"/>
            <a:endCxn id="18" idx="2"/>
          </p:cNvCxnSpPr>
          <p:nvPr/>
        </p:nvCxnSpPr>
        <p:spPr bwMode="auto">
          <a:xfrm rot="16200000" flipH="1">
            <a:off x="1274738" y="1992313"/>
            <a:ext cx="1738313" cy="2014537"/>
          </a:xfrm>
          <a:prstGeom prst="curvedConnector2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7113563" y="5449888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5132363" y="4916488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 New Roman"/>
                <a:cs typeface="Times New Roman"/>
              </a:rPr>
              <a:t> </a:t>
            </a:r>
          </a:p>
        </p:txBody>
      </p:sp>
      <p:cxnSp>
        <p:nvCxnSpPr>
          <p:cNvPr id="22" name="AutoShape 31"/>
          <p:cNvCxnSpPr>
            <a:cxnSpLocks noChangeShapeType="1"/>
            <a:stCxn id="18" idx="3"/>
            <a:endCxn id="21" idx="0"/>
          </p:cNvCxnSpPr>
          <p:nvPr/>
        </p:nvCxnSpPr>
        <p:spPr bwMode="auto">
          <a:xfrm rot="16200000" flipH="1">
            <a:off x="4464154" y="4155946"/>
            <a:ext cx="762000" cy="759083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32"/>
          <p:cNvCxnSpPr>
            <a:cxnSpLocks noChangeShapeType="1"/>
            <a:stCxn id="10" idx="2"/>
            <a:endCxn id="18" idx="2"/>
          </p:cNvCxnSpPr>
          <p:nvPr/>
        </p:nvCxnSpPr>
        <p:spPr bwMode="auto">
          <a:xfrm rot="16200000" flipH="1">
            <a:off x="1770038" y="2487613"/>
            <a:ext cx="1738313" cy="1023937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33"/>
          <p:cNvCxnSpPr>
            <a:cxnSpLocks noChangeShapeType="1"/>
            <a:stCxn id="18" idx="5"/>
          </p:cNvCxnSpPr>
          <p:nvPr/>
        </p:nvCxnSpPr>
        <p:spPr bwMode="auto">
          <a:xfrm>
            <a:off x="5970563" y="3678238"/>
            <a:ext cx="1273175" cy="1809750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014"/>
            <a:ext cx="8229600" cy="1143000"/>
          </a:xfrm>
        </p:spPr>
        <p:txBody>
          <a:bodyPr/>
          <a:lstStyle/>
          <a:p>
            <a:r>
              <a:rPr lang="en-US" dirty="0" smtClean="0"/>
              <a:t>Aspects of the Memory Management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550"/>
            <a:ext cx="8229600" cy="4525963"/>
          </a:xfrm>
        </p:spPr>
        <p:txBody>
          <a:bodyPr/>
          <a:lstStyle/>
          <a:p>
            <a:r>
              <a:rPr lang="en-US" sz="2800" dirty="0" smtClean="0"/>
              <a:t>Most processes can’t perfectly predict how much memory they will use</a:t>
            </a:r>
          </a:p>
          <a:p>
            <a:r>
              <a:rPr lang="en-US" sz="2800" dirty="0" smtClean="0"/>
              <a:t>The processes expect to find their existing data when they need it where they left it</a:t>
            </a:r>
          </a:p>
          <a:p>
            <a:r>
              <a:rPr lang="en-US" sz="2800" dirty="0" smtClean="0"/>
              <a:t>The entire amount of data required by all processes may exceed</a:t>
            </a:r>
            <a:r>
              <a:rPr lang="en-US" sz="2800" dirty="0" smtClean="0"/>
              <a:t> amount of available physical </a:t>
            </a:r>
            <a:r>
              <a:rPr lang="en-US" sz="2800" dirty="0" smtClean="0"/>
              <a:t>memory</a:t>
            </a:r>
          </a:p>
          <a:p>
            <a:r>
              <a:rPr lang="en-US" sz="2800" dirty="0" smtClean="0"/>
              <a:t>Switching between processes must be fast</a:t>
            </a:r>
          </a:p>
          <a:p>
            <a:pPr lvl="1"/>
            <a:r>
              <a:rPr lang="en-US" sz="2400" dirty="0" smtClean="0"/>
              <a:t>Can’t afford much delay for copying data</a:t>
            </a:r>
          </a:p>
          <a:p>
            <a:r>
              <a:rPr lang="en-US" sz="2800" dirty="0" smtClean="0"/>
              <a:t>The cost of memory management itself must not be too high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Segment 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4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 dirty="0" smtClean="0"/>
              <a:t>A natural model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Process address space is made up of multiple segments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Use the segment as the unit of relocation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Long tradition, from the IBM system 360 to Intel x86 architecture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Computer has special relocation registers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They are called segment base registers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They point to the start (in physical memory) of each segment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CPU automatically adds base register to every address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OS uses these to perform virtual address translation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Set base register to start of region where program is loaded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If program is moved, reset base registers to new location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Program works no matter where its segments are loaded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How Does Segment </a:t>
            </a:r>
            <a:br>
              <a:rPr lang="en-US" dirty="0" smtClean="0"/>
            </a:br>
            <a:r>
              <a:rPr lang="en-US" dirty="0" smtClean="0"/>
              <a:t>Relocation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1499" y="1980685"/>
            <a:ext cx="3617913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71499" y="1712398"/>
            <a:ext cx="1588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490999" y="3047485"/>
            <a:ext cx="1588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6587" y="1760023"/>
            <a:ext cx="6412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0x00000000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52799" y="3123685"/>
            <a:ext cx="7053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0xFFFFFFFF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499" y="1980685"/>
            <a:ext cx="846138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shared 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62099" y="1988623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699" y="2666485"/>
            <a:ext cx="846138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private 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1499" y="266648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7299" y="266648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43099" y="266648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3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43052" y="1574285"/>
            <a:ext cx="2165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latin typeface="Times New Roman"/>
                <a:cs typeface="Times New Roman"/>
              </a:rPr>
              <a:t>V</a:t>
            </a:r>
            <a:r>
              <a:rPr lang="en-US" sz="1800" b="0" i="1" dirty="0" smtClean="0">
                <a:latin typeface="Times New Roman"/>
                <a:cs typeface="Times New Roman"/>
              </a:rPr>
              <a:t>irtual</a:t>
            </a:r>
            <a:r>
              <a:rPr lang="en-US" sz="1800" b="0" dirty="0" smtClean="0">
                <a:latin typeface="Times New Roman"/>
                <a:cs typeface="Times New Roman"/>
              </a:rPr>
              <a:t> </a:t>
            </a:r>
            <a:r>
              <a:rPr lang="en-US" sz="1800" b="0" dirty="0">
                <a:latin typeface="Times New Roman"/>
                <a:cs typeface="Times New Roman"/>
              </a:rPr>
              <a:t>address space 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757699" y="4455598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9480" y="3998398"/>
            <a:ext cx="18320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sz="1800" b="0" i="1" dirty="0" smtClean="0">
                <a:latin typeface="Times New Roman"/>
                <a:cs typeface="Times New Roman"/>
              </a:rPr>
              <a:t>hysical</a:t>
            </a:r>
            <a:r>
              <a:rPr lang="en-US" sz="1800" b="0" dirty="0" smtClean="0">
                <a:latin typeface="Times New Roman"/>
                <a:cs typeface="Times New Roman"/>
              </a:rPr>
              <a:t> </a:t>
            </a:r>
            <a:r>
              <a:rPr lang="en-US" sz="1800" b="0" dirty="0">
                <a:latin typeface="Times New Roman"/>
                <a:cs typeface="Times New Roman"/>
              </a:rPr>
              <a:t>memory 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672099" y="5141398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4986299" y="4988998"/>
            <a:ext cx="846138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code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7491374" y="4988998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data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824499" y="4607998"/>
            <a:ext cx="846138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stack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846849" y="5452548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1252499" y="3464998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 dirty="0">
                <a:latin typeface="Times New Roman"/>
                <a:ea typeface="Arial" charset="0"/>
                <a:cs typeface="Times New Roman"/>
              </a:rPr>
              <a:t>code base register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2928899" y="3464998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ea typeface="Arial" charset="0"/>
                <a:cs typeface="Times New Roman"/>
              </a:rPr>
              <a:t>data base register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928899" y="3998398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ea typeface="Arial" charset="0"/>
                <a:cs typeface="Times New Roman"/>
              </a:rPr>
              <a:t>stack base register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252499" y="3998398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ea typeface="Arial" charset="0"/>
                <a:cs typeface="Times New Roman"/>
              </a:rPr>
              <a:t>aux base register</a:t>
            </a:r>
          </a:p>
        </p:txBody>
      </p:sp>
      <p:cxnSp>
        <p:nvCxnSpPr>
          <p:cNvPr id="27" name="AutoShape 33"/>
          <p:cNvCxnSpPr>
            <a:cxnSpLocks noChangeShapeType="1"/>
            <a:stCxn id="9" idx="2"/>
            <a:endCxn id="23" idx="1"/>
          </p:cNvCxnSpPr>
          <p:nvPr/>
        </p:nvCxnSpPr>
        <p:spPr bwMode="auto">
          <a:xfrm rot="5400000">
            <a:off x="642899" y="2964935"/>
            <a:ext cx="1262063" cy="42863"/>
          </a:xfrm>
          <a:prstGeom prst="curvedConnector4">
            <a:avLst>
              <a:gd name="adj1" fmla="val 43898"/>
              <a:gd name="adj2" fmla="val 633333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36"/>
          <p:cNvCxnSpPr>
            <a:cxnSpLocks noChangeShapeType="1"/>
            <a:stCxn id="23" idx="2"/>
            <a:endCxn id="19" idx="1"/>
          </p:cNvCxnSpPr>
          <p:nvPr/>
        </p:nvCxnSpPr>
        <p:spPr bwMode="auto">
          <a:xfrm rot="16200000" flipH="1">
            <a:off x="2797136" y="2987161"/>
            <a:ext cx="1406525" cy="297180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38"/>
          <p:cNvCxnSpPr>
            <a:cxnSpLocks noChangeShapeType="1"/>
            <a:stCxn id="24" idx="3"/>
            <a:endCxn id="20" idx="0"/>
          </p:cNvCxnSpPr>
          <p:nvPr/>
        </p:nvCxnSpPr>
        <p:spPr bwMode="auto">
          <a:xfrm>
            <a:off x="4452899" y="3617398"/>
            <a:ext cx="3462338" cy="13716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9"/>
          <p:cNvCxnSpPr>
            <a:cxnSpLocks noChangeShapeType="1"/>
            <a:stCxn id="10" idx="2"/>
            <a:endCxn id="24" idx="0"/>
          </p:cNvCxnSpPr>
          <p:nvPr/>
        </p:nvCxnSpPr>
        <p:spPr bwMode="auto">
          <a:xfrm rot="16200000" flipH="1">
            <a:off x="2437568" y="2211667"/>
            <a:ext cx="1101725" cy="1404937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43"/>
          <p:cNvCxnSpPr>
            <a:cxnSpLocks noChangeShapeType="1"/>
            <a:stCxn id="25" idx="3"/>
            <a:endCxn id="21" idx="0"/>
          </p:cNvCxnSpPr>
          <p:nvPr/>
        </p:nvCxnSpPr>
        <p:spPr bwMode="auto">
          <a:xfrm>
            <a:off x="4452899" y="4150798"/>
            <a:ext cx="1795463" cy="4572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44"/>
          <p:cNvCxnSpPr>
            <a:cxnSpLocks noChangeShapeType="1"/>
            <a:stCxn id="11" idx="2"/>
            <a:endCxn id="25" idx="0"/>
          </p:cNvCxnSpPr>
          <p:nvPr/>
        </p:nvCxnSpPr>
        <p:spPr bwMode="auto">
          <a:xfrm rot="5400000">
            <a:off x="3386099" y="3345935"/>
            <a:ext cx="957263" cy="347663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45"/>
          <p:cNvCxnSpPr>
            <a:cxnSpLocks noChangeShapeType="1"/>
            <a:stCxn id="12" idx="1"/>
            <a:endCxn id="26" idx="1"/>
          </p:cNvCxnSpPr>
          <p:nvPr/>
        </p:nvCxnSpPr>
        <p:spPr bwMode="auto">
          <a:xfrm rot="10800000" flipH="1" flipV="1">
            <a:off x="871499" y="2853810"/>
            <a:ext cx="381000" cy="1296988"/>
          </a:xfrm>
          <a:prstGeom prst="curvedConnector3">
            <a:avLst>
              <a:gd name="adj1" fmla="val -60000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46"/>
          <p:cNvCxnSpPr>
            <a:cxnSpLocks noChangeShapeType="1"/>
            <a:stCxn id="26" idx="2"/>
            <a:endCxn id="22" idx="1"/>
          </p:cNvCxnSpPr>
          <p:nvPr/>
        </p:nvCxnSpPr>
        <p:spPr bwMode="auto">
          <a:xfrm rot="16200000" flipH="1">
            <a:off x="3762336" y="2555361"/>
            <a:ext cx="1336675" cy="483235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1366144" y="4531798"/>
            <a:ext cx="30572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i="1" dirty="0">
                <a:latin typeface="Times New Roman"/>
                <a:cs typeface="Times New Roman"/>
              </a:rPr>
              <a:t>physical = virtual</a:t>
            </a:r>
            <a:r>
              <a:rPr lang="en-US" sz="2000" b="0" dirty="0">
                <a:latin typeface="Times New Roman"/>
                <a:cs typeface="Times New Roman"/>
              </a:rPr>
              <a:t> + </a:t>
            </a:r>
            <a:r>
              <a:rPr lang="en-US" sz="2000" b="0" i="1" dirty="0" err="1">
                <a:latin typeface="Times New Roman"/>
                <a:cs typeface="Times New Roman"/>
              </a:rPr>
              <a:t>base</a:t>
            </a:r>
            <a:r>
              <a:rPr lang="en-US" sz="2000" b="0" i="1" baseline="-25000" dirty="0" err="1">
                <a:latin typeface="Times New Roman"/>
                <a:cs typeface="Times New Roman"/>
              </a:rPr>
              <a:t>seg</a:t>
            </a:r>
            <a:r>
              <a:rPr lang="en-US" sz="1800" b="0"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35" grpId="0"/>
      <p:bldP spid="35" grpId="1"/>
      <p:bldP spid="35" grpId="2"/>
      <p:bldP spid="35" grpId="3"/>
      <p:bldP spid="35" grpId="4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Relocating a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71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1499" y="2158200"/>
            <a:ext cx="3617913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71499" y="1889913"/>
            <a:ext cx="1588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490999" y="3225000"/>
            <a:ext cx="1588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6587" y="1937538"/>
            <a:ext cx="6412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0x00000000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52799" y="3301200"/>
            <a:ext cx="7053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0xFFFFFFFF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499" y="2158200"/>
            <a:ext cx="846138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shared 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62099" y="2166138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699" y="2844000"/>
            <a:ext cx="846138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private 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1499" y="2844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7299" y="2844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43099" y="2844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 3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757699" y="4633113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659480" y="4175913"/>
            <a:ext cx="18320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sz="1800" b="0" i="1" dirty="0" smtClean="0">
                <a:latin typeface="Times New Roman"/>
                <a:cs typeface="Times New Roman"/>
              </a:rPr>
              <a:t>hysical</a:t>
            </a:r>
            <a:r>
              <a:rPr lang="en-US" sz="1800" b="0" dirty="0" smtClean="0">
                <a:latin typeface="Times New Roman"/>
                <a:cs typeface="Times New Roman"/>
              </a:rPr>
              <a:t> </a:t>
            </a:r>
            <a:r>
              <a:rPr lang="en-US" sz="1800" b="0" dirty="0">
                <a:latin typeface="Times New Roman"/>
                <a:cs typeface="Times New Roman"/>
              </a:rPr>
              <a:t>memory 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72099" y="5318913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986299" y="5166513"/>
            <a:ext cx="846138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code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7491374" y="5166513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data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824499" y="4785513"/>
            <a:ext cx="846138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stack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6846849" y="563006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 b="0">
                <a:latin typeface="Times New Roman"/>
                <a:ea typeface="Arial" charset="0"/>
                <a:cs typeface="Times New Roman"/>
              </a:rPr>
              <a:t>DLL</a:t>
            </a: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1252499" y="3642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 dirty="0">
                <a:latin typeface="Times New Roman"/>
                <a:ea typeface="Arial" charset="0"/>
                <a:cs typeface="Times New Roman"/>
              </a:rPr>
              <a:t>code base register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2928899" y="3642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ea typeface="Arial" charset="0"/>
                <a:cs typeface="Times New Roman"/>
              </a:rPr>
              <a:t>data base register</a:t>
            </a: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2928899" y="4175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ea typeface="Arial" charset="0"/>
                <a:cs typeface="Times New Roman"/>
              </a:rPr>
              <a:t>stack base register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1252499" y="4175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ea typeface="Arial" charset="0"/>
                <a:cs typeface="Times New Roman"/>
              </a:rPr>
              <a:t>aux base register</a:t>
            </a:r>
          </a:p>
        </p:txBody>
      </p:sp>
      <p:cxnSp>
        <p:nvCxnSpPr>
          <p:cNvPr id="30" name="AutoShape 43"/>
          <p:cNvCxnSpPr>
            <a:cxnSpLocks noChangeShapeType="1"/>
            <a:stCxn id="24" idx="3"/>
          </p:cNvCxnSpPr>
          <p:nvPr/>
        </p:nvCxnSpPr>
        <p:spPr bwMode="auto">
          <a:xfrm>
            <a:off x="4452899" y="4328313"/>
            <a:ext cx="2206581" cy="4572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44"/>
          <p:cNvCxnSpPr>
            <a:cxnSpLocks noChangeShapeType="1"/>
            <a:stCxn id="11" idx="2"/>
            <a:endCxn id="24" idx="0"/>
          </p:cNvCxnSpPr>
          <p:nvPr/>
        </p:nvCxnSpPr>
        <p:spPr bwMode="auto">
          <a:xfrm rot="5400000">
            <a:off x="3386099" y="3523450"/>
            <a:ext cx="957263" cy="347663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366144" y="4709313"/>
            <a:ext cx="30572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i="1" dirty="0">
                <a:latin typeface="Times New Roman"/>
                <a:cs typeface="Times New Roman"/>
              </a:rPr>
              <a:t>physical = virtual</a:t>
            </a:r>
            <a:r>
              <a:rPr lang="en-US" sz="2000" b="0" dirty="0">
                <a:latin typeface="Times New Roman"/>
                <a:cs typeface="Times New Roman"/>
              </a:rPr>
              <a:t> + </a:t>
            </a:r>
            <a:r>
              <a:rPr lang="en-US" sz="2000" b="0" i="1" dirty="0" err="1">
                <a:latin typeface="Times New Roman"/>
                <a:cs typeface="Times New Roman"/>
              </a:rPr>
              <a:t>base</a:t>
            </a:r>
            <a:r>
              <a:rPr lang="en-US" sz="2000" b="0" i="1" baseline="-25000" dirty="0" err="1">
                <a:latin typeface="Times New Roman"/>
                <a:cs typeface="Times New Roman"/>
              </a:rPr>
              <a:t>seg</a:t>
            </a:r>
            <a:r>
              <a:rPr lang="en-US" sz="1800" b="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9786" y="1777715"/>
            <a:ext cx="3541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Let’s say we need to move the stack in physical memory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1082181"/>
            <a:ext cx="4048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The virtual address of the stack </a:t>
            </a:r>
            <a:r>
              <a:rPr lang="en-US" sz="2800" u="sng" dirty="0" smtClean="0">
                <a:latin typeface="Times New Roman"/>
                <a:cs typeface="Times New Roman"/>
              </a:rPr>
              <a:t>doesn’t</a:t>
            </a:r>
            <a:r>
              <a:rPr lang="en-US" sz="2800" dirty="0" smtClean="0">
                <a:latin typeface="Times New Roman"/>
                <a:cs typeface="Times New Roman"/>
              </a:rPr>
              <a:t> change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2931094" y="4177153"/>
            <a:ext cx="1524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0">
                <a:latin typeface="Times New Roman"/>
                <a:ea typeface="Arial" charset="0"/>
                <a:cs typeface="Times New Roman"/>
              </a:rPr>
              <a:t>stack base register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8900" y="5166513"/>
            <a:ext cx="326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We just change the value in the stack base register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1465E-8 -1.9824E-6 L 0.09405 -0.0120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34" grpId="0"/>
      <p:bldP spid="35" grpId="0"/>
      <p:bldP spid="35" grpId="1"/>
      <p:bldP spid="36" grpId="0"/>
      <p:bldP spid="40" grpId="0" animBg="1"/>
      <p:bldP spid="4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 and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sz="2800" dirty="0" smtClean="0"/>
              <a:t>A relocation mechanism (like base registers) is good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It solves the relocation problem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Enables us to move process segments in physical memory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Such relocation turns out to be insufficient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We also need protection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Prevent process from reaching outside its allocated memory</a:t>
            </a:r>
          </a:p>
          <a:p>
            <a:pPr lvl="2">
              <a:lnSpc>
                <a:spcPct val="83000"/>
              </a:lnSpc>
            </a:pPr>
            <a:r>
              <a:rPr lang="en-GB" sz="2000" dirty="0" smtClean="0"/>
              <a:t>E.g., by overrunning the end of  a mapped segment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Segments also need a length (or limit) register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Specifies maximum legal offset (from start of segment)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Any address greater than this is illegal (in the hole)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CPU should report it via a </a:t>
            </a:r>
            <a:r>
              <a:rPr lang="en-GB" sz="2400" u="sng" dirty="0" smtClean="0"/>
              <a:t>segmentation </a:t>
            </a:r>
            <a:r>
              <a:rPr lang="en-GB" sz="2400" dirty="0" smtClean="0"/>
              <a:t>exception (trap)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484"/>
            <a:ext cx="8229600" cy="1143000"/>
          </a:xfrm>
        </p:spPr>
        <p:txBody>
          <a:bodyPr/>
          <a:lstStyle/>
          <a:p>
            <a:r>
              <a:rPr lang="en-US" dirty="0" smtClean="0"/>
              <a:t>How Much of Our Problem </a:t>
            </a:r>
            <a:br>
              <a:rPr lang="en-US" dirty="0" smtClean="0"/>
            </a:br>
            <a:r>
              <a:rPr lang="en-US" dirty="0" smtClean="0"/>
              <a:t>Does Relocation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variable sized domains</a:t>
            </a:r>
          </a:p>
          <a:p>
            <a:pPr lvl="1"/>
            <a:r>
              <a:rPr lang="en-US" dirty="0" smtClean="0"/>
              <a:t>Cutting down on internal fragmentation</a:t>
            </a:r>
          </a:p>
          <a:p>
            <a:r>
              <a:rPr lang="en-US" dirty="0" smtClean="0"/>
              <a:t>We can move domains around</a:t>
            </a:r>
          </a:p>
          <a:p>
            <a:pPr lvl="1"/>
            <a:r>
              <a:rPr lang="en-US" dirty="0" smtClean="0"/>
              <a:t>Which helps coalescing be more effective</a:t>
            </a:r>
          </a:p>
          <a:p>
            <a:pPr lvl="1"/>
            <a:r>
              <a:rPr lang="en-US" dirty="0" smtClean="0"/>
              <a:t>But still requires contiguous chunks of data for segments</a:t>
            </a:r>
          </a:p>
          <a:p>
            <a:pPr lvl="1"/>
            <a:r>
              <a:rPr lang="en-US" dirty="0" smtClean="0"/>
              <a:t>So external fragmentation is still a problem</a:t>
            </a:r>
          </a:p>
          <a:p>
            <a:r>
              <a:rPr lang="en-US" dirty="0" smtClean="0"/>
              <a:t>We need to get rid of the requirement of contiguous segments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problem not yet addressed is limiting a process’ memory to the amount of RAM</a:t>
            </a:r>
          </a:p>
          <a:p>
            <a:r>
              <a:rPr lang="en-US" dirty="0" smtClean="0"/>
              <a:t>Even </a:t>
            </a:r>
            <a:r>
              <a:rPr lang="en-US" dirty="0" err="1" smtClean="0"/>
              <a:t>relocatable</a:t>
            </a:r>
            <a:r>
              <a:rPr lang="en-US" dirty="0" smtClean="0"/>
              <a:t> segments doesn’t solve that</a:t>
            </a:r>
          </a:p>
          <a:p>
            <a:pPr lvl="1"/>
            <a:r>
              <a:rPr lang="en-US" dirty="0" smtClean="0"/>
              <a:t>Since it just moves them from place to place</a:t>
            </a:r>
          </a:p>
          <a:p>
            <a:r>
              <a:rPr lang="en-US" dirty="0" smtClean="0"/>
              <a:t>One solution is overlays</a:t>
            </a:r>
          </a:p>
          <a:p>
            <a:pPr lvl="1"/>
            <a:r>
              <a:rPr lang="en-US" dirty="0" smtClean="0"/>
              <a:t>Define parts of the address space not needed simultaneously</a:t>
            </a:r>
          </a:p>
          <a:p>
            <a:pPr lvl="1"/>
            <a:r>
              <a:rPr lang="en-US" dirty="0" smtClean="0"/>
              <a:t>Have such </a:t>
            </a:r>
            <a:r>
              <a:rPr lang="en-US" dirty="0" err="1" smtClean="0"/>
              <a:t>overlayed</a:t>
            </a:r>
            <a:r>
              <a:rPr lang="en-US" dirty="0" smtClean="0"/>
              <a:t> segments “share” a portion of the physical address space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Typically defined at the program level</a:t>
            </a:r>
          </a:p>
          <a:p>
            <a:pPr lvl="1"/>
            <a:r>
              <a:rPr lang="en-US" sz="2400" dirty="0" smtClean="0"/>
              <a:t>By program authors</a:t>
            </a:r>
          </a:p>
          <a:p>
            <a:r>
              <a:rPr lang="en-US" sz="2800" dirty="0" smtClean="0"/>
              <a:t>For example, consider a two pass assembler</a:t>
            </a:r>
          </a:p>
          <a:p>
            <a:pPr lvl="1"/>
            <a:r>
              <a:rPr lang="en-US" sz="2400" dirty="0" smtClean="0"/>
              <a:t>Pass 1 produces a symbol table</a:t>
            </a:r>
          </a:p>
          <a:p>
            <a:pPr lvl="1"/>
            <a:r>
              <a:rPr lang="en-US" sz="2400" dirty="0" smtClean="0"/>
              <a:t>Pass 2 generates machine code</a:t>
            </a:r>
          </a:p>
          <a:p>
            <a:pPr lvl="1"/>
            <a:r>
              <a:rPr lang="en-US" sz="2400" dirty="0" smtClean="0"/>
              <a:t>The instructions for the two passes need not be in memory simultaneously</a:t>
            </a:r>
          </a:p>
          <a:p>
            <a:pPr lvl="1"/>
            <a:r>
              <a:rPr lang="en-US" sz="2400" dirty="0" smtClean="0"/>
              <a:t>So we could </a:t>
            </a:r>
          </a:p>
          <a:p>
            <a:pPr lvl="2"/>
            <a:r>
              <a:rPr lang="en-US" sz="2000" dirty="0" smtClean="0"/>
              <a:t>Run pass 1</a:t>
            </a:r>
          </a:p>
          <a:p>
            <a:pPr lvl="2"/>
            <a:r>
              <a:rPr lang="en-US" sz="2000" dirty="0" smtClean="0"/>
              <a:t>Load the code for pass 2 on top of pass 1’s code</a:t>
            </a:r>
          </a:p>
          <a:p>
            <a:pPr lvl="2"/>
            <a:r>
              <a:rPr lang="en-US" sz="2000" dirty="0" smtClean="0"/>
              <a:t>Run pass 2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Overlays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special loader that is overlay aware</a:t>
            </a:r>
          </a:p>
          <a:p>
            <a:r>
              <a:rPr lang="en-US" dirty="0" smtClean="0"/>
              <a:t>Explicit instructions are used to invoke the loader</a:t>
            </a:r>
          </a:p>
          <a:p>
            <a:pPr lvl="1"/>
            <a:r>
              <a:rPr lang="en-US" dirty="0" smtClean="0"/>
              <a:t>Which knows which segments can be used as overlays</a:t>
            </a:r>
          </a:p>
          <a:p>
            <a:pPr lvl="1"/>
            <a:r>
              <a:rPr lang="en-US" dirty="0" smtClean="0"/>
              <a:t>Also need to fiddle with linking</a:t>
            </a:r>
          </a:p>
          <a:p>
            <a:r>
              <a:rPr lang="en-US" dirty="0" smtClean="0"/>
              <a:t>Can be done without OS support</a:t>
            </a:r>
          </a:p>
          <a:p>
            <a:r>
              <a:rPr lang="en-US" dirty="0" smtClean="0"/>
              <a:t>But very complicated and not widely used today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Overlays Suggest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 smtClean="0"/>
              <a:t>Overlays are bad because they require users to think about what memory segments are disjoint</a:t>
            </a:r>
          </a:p>
          <a:p>
            <a:r>
              <a:rPr lang="en-US" dirty="0" smtClean="0"/>
              <a:t>Why force the users to think about it?</a:t>
            </a:r>
          </a:p>
          <a:p>
            <a:r>
              <a:rPr lang="en-US" dirty="0" smtClean="0"/>
              <a:t>Why not have the system do it for them?</a:t>
            </a:r>
          </a:p>
          <a:p>
            <a:r>
              <a:rPr lang="en-US" dirty="0" smtClean="0"/>
              <a:t>Could be done statically (e.g., program analysis), but why not dynamically?</a:t>
            </a:r>
          </a:p>
          <a:p>
            <a:r>
              <a:rPr lang="en-US" dirty="0" smtClean="0"/>
              <a:t>Why not have the system determine at run time what needs to be in memory?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and fixed </a:t>
            </a:r>
            <a:r>
              <a:rPr lang="en-US" dirty="0" smtClean="0"/>
              <a:t>partition allocations</a:t>
            </a:r>
          </a:p>
          <a:p>
            <a:r>
              <a:rPr lang="en-US" dirty="0" smtClean="0"/>
              <a:t>Dynamic domains </a:t>
            </a:r>
          </a:p>
          <a:p>
            <a:r>
              <a:rPr lang="en-US" dirty="0" smtClean="0"/>
              <a:t>Paging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We’ll talk about the last two in the next class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53000" y="502733"/>
            <a:ext cx="7631295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41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 smtClean="0"/>
              <a:t>Pre-allocate partitions for </a:t>
            </a:r>
            <a:r>
              <a:rPr lang="en-GB" sz="3600" i="1" dirty="0" err="1" smtClean="0"/>
              <a:t>n</a:t>
            </a:r>
            <a:r>
              <a:rPr lang="en-GB" sz="3600" i="1" dirty="0" smtClean="0"/>
              <a:t> </a:t>
            </a:r>
            <a:r>
              <a:rPr lang="en-GB" sz="3600" dirty="0" smtClean="0"/>
              <a:t>processes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/>
              <a:t>Usually one partition per process</a:t>
            </a:r>
          </a:p>
          <a:p>
            <a:pPr lvl="2">
              <a:lnSpc>
                <a:spcPct val="83000"/>
              </a:lnSpc>
            </a:pPr>
            <a:r>
              <a:rPr lang="en-GB" sz="2800" dirty="0" smtClean="0"/>
              <a:t>So </a:t>
            </a:r>
            <a:r>
              <a:rPr lang="en-GB" sz="2800" i="1" dirty="0" err="1" smtClean="0"/>
              <a:t>n</a:t>
            </a:r>
            <a:r>
              <a:rPr lang="en-GB" sz="2800" i="1" dirty="0" smtClean="0"/>
              <a:t> </a:t>
            </a:r>
            <a:r>
              <a:rPr lang="en-GB" sz="2800" dirty="0" smtClean="0"/>
              <a:t>partitions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/>
              <a:t>Reserving space for largest possible process</a:t>
            </a:r>
          </a:p>
          <a:p>
            <a:pPr>
              <a:lnSpc>
                <a:spcPct val="83000"/>
              </a:lnSpc>
            </a:pPr>
            <a:r>
              <a:rPr lang="en-GB" sz="3600" dirty="0" smtClean="0"/>
              <a:t>Partitions come in one or a few set sizes</a:t>
            </a:r>
          </a:p>
          <a:p>
            <a:pPr>
              <a:lnSpc>
                <a:spcPct val="83000"/>
              </a:lnSpc>
            </a:pPr>
            <a:r>
              <a:rPr lang="en-GB" sz="3600" dirty="0" smtClean="0"/>
              <a:t>Very easy to implement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/>
              <a:t>Common in old batch processing systems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/>
              <a:t>Allocation/</a:t>
            </a:r>
            <a:r>
              <a:rPr lang="en-GB" sz="3200" dirty="0" err="1" smtClean="0"/>
              <a:t>deallocation</a:t>
            </a:r>
            <a:r>
              <a:rPr lang="en-GB" sz="3200" dirty="0" smtClean="0"/>
              <a:t> very cheap and easy</a:t>
            </a:r>
          </a:p>
          <a:p>
            <a:pPr>
              <a:lnSpc>
                <a:spcPct val="83000"/>
              </a:lnSpc>
            </a:pPr>
            <a:r>
              <a:rPr lang="en-GB" sz="3600" dirty="0" smtClean="0"/>
              <a:t>Well suited to well-known job mix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43447" y="502733"/>
            <a:ext cx="603740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Memory Protection and Fixed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enforce</a:t>
            </a:r>
            <a:r>
              <a:rPr lang="en-US" dirty="0" smtClean="0"/>
              <a:t> </a:t>
            </a:r>
            <a:r>
              <a:rPr lang="en-US" dirty="0" smtClean="0"/>
              <a:t>partition</a:t>
            </a:r>
            <a:r>
              <a:rPr lang="en-US" dirty="0" smtClean="0"/>
              <a:t> boundaries</a:t>
            </a:r>
          </a:p>
          <a:p>
            <a:pPr lvl="1"/>
            <a:r>
              <a:rPr lang="en-US" dirty="0" smtClean="0"/>
              <a:t>To prevent one process from accessing another’s memory</a:t>
            </a:r>
          </a:p>
          <a:p>
            <a:r>
              <a:rPr lang="en-US" dirty="0" smtClean="0"/>
              <a:t>Could use hardware similar to domain registers for this purpose</a:t>
            </a:r>
          </a:p>
          <a:p>
            <a:r>
              <a:rPr lang="en-US" dirty="0" smtClean="0"/>
              <a:t>On the flip side, hard to arrange for shared memory </a:t>
            </a:r>
          </a:p>
          <a:p>
            <a:pPr lvl="1"/>
            <a:r>
              <a:rPr lang="en-US" dirty="0" smtClean="0"/>
              <a:t>Especially if only one segment per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41442</TotalTime>
  <Words>4053</Words>
  <Application>Microsoft Macintosh PowerPoint</Application>
  <PresentationFormat>On-screen Show (4:3)</PresentationFormat>
  <Paragraphs>850</Paragraphs>
  <Slides>68</Slides>
  <Notes>1</Notes>
  <HiddenSlides>4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Default Theme</vt:lpstr>
      <vt:lpstr>Memory Management CS 111 Operating Systems  Peter Reiher </vt:lpstr>
      <vt:lpstr>Outline</vt:lpstr>
      <vt:lpstr>Memory Management</vt:lpstr>
      <vt:lpstr>What Is Memory Used For?</vt:lpstr>
      <vt:lpstr>Other Uses of Memory</vt:lpstr>
      <vt:lpstr>Aspects of the Memory Management Problem</vt:lpstr>
      <vt:lpstr>Memory Management Strategies</vt:lpstr>
      <vt:lpstr>Fixed Partition Allocation</vt:lpstr>
      <vt:lpstr>Memory Protection and Fixed Partitions</vt:lpstr>
      <vt:lpstr>Problems With Fixed Partition Allocation </vt:lpstr>
      <vt:lpstr>Fragmentation</vt:lpstr>
      <vt:lpstr>Fragmentation Example </vt:lpstr>
      <vt:lpstr>Internal Fragmentation</vt:lpstr>
      <vt:lpstr>More on Internal Fragmentation</vt:lpstr>
      <vt:lpstr>Multiple Fixed Partitions</vt:lpstr>
      <vt:lpstr>Where Was Fixed Partition Allocation Used? </vt:lpstr>
      <vt:lpstr>Summary of Fixed Partition Allocation </vt:lpstr>
      <vt:lpstr>Dynamic Domain Allocation</vt:lpstr>
      <vt:lpstr>Accessing Domains</vt:lpstr>
      <vt:lpstr>The Domain Concept</vt:lpstr>
      <vt:lpstr>Problems With Domains</vt:lpstr>
      <vt:lpstr>Relocation and Expansion</vt:lpstr>
      <vt:lpstr>The Expansion Problem</vt:lpstr>
      <vt:lpstr>Illustrating the Problem</vt:lpstr>
      <vt:lpstr>Address Spaces Bigger Than Physical Memory</vt:lpstr>
      <vt:lpstr>How To Keep Track of Variable Sized Domains?</vt:lpstr>
      <vt:lpstr>Managing the Free List</vt:lpstr>
      <vt:lpstr>The Free List</vt:lpstr>
      <vt:lpstr>Free Chunk Carving</vt:lpstr>
      <vt:lpstr>Variable Domain and Fragmentation</vt:lpstr>
      <vt:lpstr>External Fragmentation</vt:lpstr>
      <vt:lpstr>External Fragmentation: Causes and Effects</vt:lpstr>
      <vt:lpstr>How To Avoid Creating Small Fragments?</vt:lpstr>
      <vt:lpstr>Best Fit</vt:lpstr>
      <vt:lpstr>Worst Fit</vt:lpstr>
      <vt:lpstr>First Fit</vt:lpstr>
      <vt:lpstr>Next Fit</vt:lpstr>
      <vt:lpstr>Next Fit Properties</vt:lpstr>
      <vt:lpstr>Coalescing Domains</vt:lpstr>
      <vt:lpstr>Free Chunk Coalescing</vt:lpstr>
      <vt:lpstr>Fragmentation and Coalescing</vt:lpstr>
      <vt:lpstr>Coalescing and Free List Implementation</vt:lpstr>
      <vt:lpstr>Variable Sized Domain Summary</vt:lpstr>
      <vt:lpstr>Another Option</vt:lpstr>
      <vt:lpstr>A Special Case for Fixed Allocations</vt:lpstr>
      <vt:lpstr>Why Aren’t Memory Request  Sizes Randomly Distributed?</vt:lpstr>
      <vt:lpstr>Buffer Pools</vt:lpstr>
      <vt:lpstr>How Are Buffer Pools Used?</vt:lpstr>
      <vt:lpstr>Dynamically Sizing Buffer Pools</vt:lpstr>
      <vt:lpstr>Lost Memory</vt:lpstr>
      <vt:lpstr>Garbage Collection</vt:lpstr>
      <vt:lpstr>How Do We Find All  Accessible Memory?</vt:lpstr>
      <vt:lpstr>General Garbage Collection</vt:lpstr>
      <vt:lpstr>Problems With General Garbage Collection</vt:lpstr>
      <vt:lpstr>Compaction and Relocation</vt:lpstr>
      <vt:lpstr>Memory Compaction</vt:lpstr>
      <vt:lpstr>All This Requires Is Relocation . . .</vt:lpstr>
      <vt:lpstr>The Relocation Problem</vt:lpstr>
      <vt:lpstr>Virtual Address Spaces</vt:lpstr>
      <vt:lpstr>Memory Segment Relocation</vt:lpstr>
      <vt:lpstr>How Does Segment  Relocation Work?</vt:lpstr>
      <vt:lpstr>Relocating a Segment</vt:lpstr>
      <vt:lpstr>Relocation and Safety</vt:lpstr>
      <vt:lpstr>How Much of Our Problem  Does Relocation Solve?</vt:lpstr>
      <vt:lpstr>Overlays</vt:lpstr>
      <vt:lpstr>Using Overlays</vt:lpstr>
      <vt:lpstr>Making Overlays Work</vt:lpstr>
      <vt:lpstr>But Overlays Suggest Something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47</cp:revision>
  <dcterms:created xsi:type="dcterms:W3CDTF">2015-05-03T23:03:05Z</dcterms:created>
  <dcterms:modified xsi:type="dcterms:W3CDTF">2015-05-03T23:12:07Z</dcterms:modified>
</cp:coreProperties>
</file>