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Override PartName="/ppt/slides/slide47.xml" ContentType="application/vnd.openxmlformats-officedocument.presentationml.slide+xml"/>
  <Override PartName="/ppt/slides/slide73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2453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8634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Memory Management: Virtual Memory and Paging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</a:t>
            </a:r>
            <a:r>
              <a:rPr lang="en-US" dirty="0" err="1" smtClean="0"/>
              <a:t>MMUs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97113" y="1894938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page #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54713" y="1894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page #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16313" y="1894938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offset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75500" y="1894938"/>
            <a:ext cx="1217613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offset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78113" y="1361538"/>
            <a:ext cx="1741863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b="0" dirty="0" smtClean="0">
                <a:latin typeface="Times New Roman"/>
                <a:cs typeface="Times New Roman"/>
              </a:rPr>
              <a:t>irtual </a:t>
            </a:r>
            <a:r>
              <a:rPr lang="en-US" sz="2000" b="0" dirty="0">
                <a:latin typeface="Times New Roman"/>
                <a:cs typeface="Times New Roman"/>
              </a:rPr>
              <a:t>address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83313" y="1361538"/>
            <a:ext cx="1887085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b="0" dirty="0" smtClean="0">
                <a:latin typeface="Times New Roman"/>
                <a:cs typeface="Times New Roman"/>
              </a:rPr>
              <a:t>hysical </a:t>
            </a:r>
            <a:r>
              <a:rPr lang="en-US" sz="2000" b="0" dirty="0">
                <a:latin typeface="Times New Roman"/>
                <a:cs typeface="Times New Roman"/>
              </a:rPr>
              <a:t>address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354513" y="3037938"/>
            <a:ext cx="1220787" cy="3825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page #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4354513" y="3420525"/>
            <a:ext cx="1220787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page #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354513" y="3799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page #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4354513" y="4180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354513" y="4561938"/>
            <a:ext cx="1220787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page #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4354513" y="4941350"/>
            <a:ext cx="1220787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354513" y="5323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page #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354513" y="5704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page #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4102625" y="6112398"/>
            <a:ext cx="131316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b="0" dirty="0" smtClean="0">
                <a:latin typeface="Times New Roman"/>
                <a:cs typeface="Times New Roman"/>
              </a:rPr>
              <a:t>age 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="0" dirty="0" smtClean="0">
                <a:latin typeface="Times New Roman"/>
                <a:cs typeface="Times New Roman"/>
              </a:rPr>
              <a:t>able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3971925" y="3037938"/>
            <a:ext cx="382588" cy="38258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971925" y="3420525"/>
            <a:ext cx="382588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971925" y="3799938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3971925" y="4561938"/>
            <a:ext cx="382588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3971925" y="5704938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971925" y="5323938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3971925" y="4941350"/>
            <a:ext cx="382588" cy="3825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971925" y="4180938"/>
            <a:ext cx="3825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0</a:t>
            </a:r>
          </a:p>
        </p:txBody>
      </p:sp>
      <p:cxnSp>
        <p:nvCxnSpPr>
          <p:cNvPr id="27" name="AutoShape 35"/>
          <p:cNvCxnSpPr>
            <a:cxnSpLocks noChangeShapeType="1"/>
            <a:stCxn id="4" idx="2"/>
            <a:endCxn id="22" idx="1"/>
          </p:cNvCxnSpPr>
          <p:nvPr/>
        </p:nvCxnSpPr>
        <p:spPr bwMode="auto">
          <a:xfrm rot="16200000" flipH="1">
            <a:off x="2201069" y="2981582"/>
            <a:ext cx="2476500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" name="AutoShape 36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575300" y="2275938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5954713" y="1894938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544513" y="3420525"/>
            <a:ext cx="2286000" cy="92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V</a:t>
            </a:r>
            <a:r>
              <a:rPr lang="en-US" b="0" dirty="0" smtClean="0">
                <a:latin typeface="Times New Roman"/>
                <a:cs typeface="Times New Roman"/>
              </a:rPr>
              <a:t>irtual </a:t>
            </a:r>
            <a:r>
              <a:rPr lang="en-US" b="0" dirty="0">
                <a:latin typeface="Times New Roman"/>
                <a:cs typeface="Times New Roman"/>
              </a:rPr>
              <a:t>page</a:t>
            </a:r>
            <a:r>
              <a:rPr lang="en-US" b="0" dirty="0" smtClean="0">
                <a:latin typeface="Times New Roman"/>
                <a:cs typeface="Times New Roman"/>
              </a:rPr>
              <a:t> number </a:t>
            </a:r>
            <a:r>
              <a:rPr lang="en-US" b="0" dirty="0">
                <a:latin typeface="Times New Roman"/>
                <a:cs typeface="Times New Roman"/>
              </a:rPr>
              <a:t>is used as an index into the page table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108700" y="4788950"/>
            <a:ext cx="2436813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b="0" dirty="0" smtClean="0">
                <a:latin typeface="Times New Roman"/>
                <a:cs typeface="Times New Roman"/>
              </a:rPr>
              <a:t>elected </a:t>
            </a:r>
            <a:r>
              <a:rPr lang="en-US" b="0" dirty="0">
                <a:latin typeface="Times New Roman"/>
                <a:cs typeface="Times New Roman"/>
              </a:rPr>
              <a:t>entry contains physical page </a:t>
            </a:r>
            <a:r>
              <a:rPr lang="en-US" b="0" dirty="0" smtClean="0">
                <a:latin typeface="Times New Roman"/>
                <a:cs typeface="Times New Roman"/>
              </a:rPr>
              <a:t>number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6320964" y="2477555"/>
            <a:ext cx="2438400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</a:t>
            </a:r>
            <a:r>
              <a:rPr lang="en-US" b="0" dirty="0" smtClean="0">
                <a:latin typeface="Times New Roman"/>
                <a:cs typeface="Times New Roman"/>
              </a:rPr>
              <a:t>ffset </a:t>
            </a:r>
            <a:r>
              <a:rPr lang="en-US" b="0" dirty="0">
                <a:latin typeface="Times New Roman"/>
                <a:cs typeface="Times New Roman"/>
              </a:rPr>
              <a:t>within page remains the </a:t>
            </a:r>
            <a:r>
              <a:rPr lang="en-US" b="0" dirty="0" smtClean="0">
                <a:latin typeface="Times New Roman"/>
                <a:cs typeface="Times New Roman"/>
              </a:rPr>
              <a:t>same</a:t>
            </a:r>
            <a:endParaRPr lang="en-US" b="0" dirty="0">
              <a:latin typeface="Times New Roman"/>
              <a:cs typeface="Times New Roman"/>
            </a:endParaRPr>
          </a:p>
        </p:txBody>
      </p:sp>
      <p:cxnSp>
        <p:nvCxnSpPr>
          <p:cNvPr id="33" name="AutoShape 42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5954713" y="447138"/>
            <a:ext cx="1587" cy="36591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92113" y="4863563"/>
            <a:ext cx="2438400" cy="92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V</a:t>
            </a:r>
            <a:r>
              <a:rPr lang="en-US" b="0" dirty="0" smtClean="0">
                <a:latin typeface="Times New Roman"/>
                <a:cs typeface="Times New Roman"/>
              </a:rPr>
              <a:t>alid </a:t>
            </a:r>
            <a:r>
              <a:rPr lang="en-US" b="0" dirty="0">
                <a:latin typeface="Times New Roman"/>
                <a:cs typeface="Times New Roman"/>
              </a:rPr>
              <a:t>bit is checked to ensure that this virtual page</a:t>
            </a:r>
            <a:r>
              <a:rPr lang="en-US" b="0" dirty="0" smtClean="0">
                <a:latin typeface="Times New Roman"/>
                <a:cs typeface="Times New Roman"/>
              </a:rPr>
              <a:t> number </a:t>
            </a:r>
            <a:r>
              <a:rPr lang="en-US" b="0" dirty="0">
                <a:latin typeface="Times New Roman"/>
                <a:cs typeface="Times New Roman"/>
              </a:rPr>
              <a:t>is </a:t>
            </a:r>
            <a:r>
              <a:rPr lang="en-US" b="0" dirty="0" smtClean="0">
                <a:latin typeface="Times New Roman"/>
                <a:cs typeface="Times New Roman"/>
              </a:rPr>
              <a:t>legal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97113" y="1894938"/>
            <a:ext cx="2438400" cy="3809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22" grpId="0" animBg="1"/>
      <p:bldP spid="30" grpId="0"/>
      <p:bldP spid="31" grpId="0"/>
      <p:bldP spid="32" grpId="0"/>
      <p:bldP spid="34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32553" y="1894938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0004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90153" y="1894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041F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51753" y="1894938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1C08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940" y="1894938"/>
            <a:ext cx="1217613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1C08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13553" y="1361538"/>
            <a:ext cx="1741863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b="0" dirty="0" smtClean="0">
                <a:latin typeface="Times New Roman"/>
                <a:cs typeface="Times New Roman"/>
              </a:rPr>
              <a:t>irtual </a:t>
            </a:r>
            <a:r>
              <a:rPr lang="en-US" sz="2000" b="0" dirty="0">
                <a:latin typeface="Times New Roman"/>
                <a:cs typeface="Times New Roman"/>
              </a:rPr>
              <a:t>address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918753" y="1361538"/>
            <a:ext cx="1887085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b="0" dirty="0" smtClean="0">
                <a:latin typeface="Times New Roman"/>
                <a:cs typeface="Times New Roman"/>
              </a:rPr>
              <a:t>hysical </a:t>
            </a:r>
            <a:r>
              <a:rPr lang="en-US" sz="2000" b="0" dirty="0">
                <a:latin typeface="Times New Roman"/>
                <a:cs typeface="Times New Roman"/>
              </a:rPr>
              <a:t>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89953" y="3037938"/>
            <a:ext cx="1220787" cy="3825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0C20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89953" y="3420525"/>
            <a:ext cx="1220787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0105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89953" y="3799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00A1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89953" y="4180938"/>
            <a:ext cx="1220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9953" y="4561938"/>
            <a:ext cx="1220787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041F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89953" y="4941350"/>
            <a:ext cx="1220787" cy="3825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89953" y="5323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0D10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89953" y="5704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0AC3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785153" y="6085938"/>
            <a:ext cx="131316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b="0" dirty="0" smtClean="0">
                <a:latin typeface="Times New Roman"/>
                <a:cs typeface="Times New Roman"/>
              </a:rPr>
              <a:t>age 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b="0" dirty="0" smtClean="0">
                <a:latin typeface="Times New Roman"/>
                <a:cs typeface="Times New Roman"/>
              </a:rPr>
              <a:t>able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7365" y="3037938"/>
            <a:ext cx="382588" cy="38258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07365" y="3420525"/>
            <a:ext cx="382588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707365" y="3799938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7365" y="4561938"/>
            <a:ext cx="382588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07365" y="5704938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07365" y="5323938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7365" y="4941350"/>
            <a:ext cx="382588" cy="3825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07365" y="4180938"/>
            <a:ext cx="3825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90153" y="1894938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28" name="AutoShape 33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5690153" y="447138"/>
            <a:ext cx="1587" cy="36591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2032553" y="1894938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30" name="AutoShape 36"/>
          <p:cNvCxnSpPr>
            <a:cxnSpLocks noChangeShapeType="1"/>
            <a:stCxn id="4" idx="2"/>
            <a:endCxn id="22" idx="1"/>
          </p:cNvCxnSpPr>
          <p:nvPr/>
        </p:nvCxnSpPr>
        <p:spPr bwMode="auto">
          <a:xfrm rot="16200000" flipH="1">
            <a:off x="1936509" y="2981582"/>
            <a:ext cx="2476500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" name="AutoShape 37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310740" y="2275938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032553" y="1894938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0000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251753" y="1894938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0100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5690153" y="1894938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0C20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6910940" y="1894938"/>
            <a:ext cx="1217613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0100</a:t>
            </a:r>
          </a:p>
        </p:txBody>
      </p:sp>
      <p:cxnSp>
        <p:nvCxnSpPr>
          <p:cNvPr id="36" name="AutoShape 44"/>
          <p:cNvCxnSpPr>
            <a:cxnSpLocks noChangeShapeType="1"/>
            <a:stCxn id="32" idx="2"/>
            <a:endCxn id="19" idx="1"/>
          </p:cNvCxnSpPr>
          <p:nvPr/>
        </p:nvCxnSpPr>
        <p:spPr bwMode="auto">
          <a:xfrm rot="16200000" flipH="1">
            <a:off x="2697715" y="2220376"/>
            <a:ext cx="954087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45"/>
          <p:cNvCxnSpPr>
            <a:cxnSpLocks noChangeShapeType="1"/>
            <a:stCxn id="10" idx="3"/>
            <a:endCxn id="34" idx="2"/>
          </p:cNvCxnSpPr>
          <p:nvPr/>
        </p:nvCxnSpPr>
        <p:spPr bwMode="auto">
          <a:xfrm flipV="1">
            <a:off x="5310740" y="2275938"/>
            <a:ext cx="990600" cy="954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2032553" y="1894938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0005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251753" y="1894938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3E28</a:t>
            </a:r>
          </a:p>
        </p:txBody>
      </p:sp>
      <p:cxnSp>
        <p:nvCxnSpPr>
          <p:cNvPr id="40" name="AutoShape 49"/>
          <p:cNvCxnSpPr>
            <a:cxnSpLocks noChangeShapeType="1"/>
            <a:stCxn id="38" idx="2"/>
            <a:endCxn id="25" idx="1"/>
          </p:cNvCxnSpPr>
          <p:nvPr/>
        </p:nvCxnSpPr>
        <p:spPr bwMode="auto">
          <a:xfrm rot="16200000" flipH="1">
            <a:off x="1746009" y="3172082"/>
            <a:ext cx="2857500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1" name="AutoShape 50"/>
          <p:cNvCxnSpPr>
            <a:cxnSpLocks noChangeShapeType="1"/>
            <a:stCxn id="15" idx="3"/>
            <a:endCxn id="34" idx="2"/>
          </p:cNvCxnSpPr>
          <p:nvPr/>
        </p:nvCxnSpPr>
        <p:spPr bwMode="auto">
          <a:xfrm flipV="1">
            <a:off x="5310740" y="2275938"/>
            <a:ext cx="990600" cy="2857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90153" y="1894938"/>
            <a:ext cx="1220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6910940" y="1894938"/>
            <a:ext cx="1217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6299753" y="2656938"/>
            <a:ext cx="1986897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0" dirty="0" smtClean="0">
                <a:latin typeface="Times New Roman"/>
                <a:cs typeface="Times New Roman"/>
              </a:rPr>
              <a:t>Hmm, no address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306645" y="2968098"/>
            <a:ext cx="2380155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0" dirty="0" smtClean="0">
                <a:latin typeface="Times New Roman"/>
                <a:cs typeface="Times New Roman"/>
              </a:rPr>
              <a:t>Why might that happen?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287081" y="3623238"/>
            <a:ext cx="2380155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b="0" dirty="0" smtClean="0">
                <a:latin typeface="Times New Roman"/>
                <a:cs typeface="Times New Roman"/>
              </a:rPr>
              <a:t>And what can we do about it?</a:t>
            </a:r>
            <a:endParaRPr lang="en-US" sz="2000"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4" grpId="0" animBg="1"/>
      <p:bldP spid="19" grpId="0" animBg="1"/>
      <p:bldP spid="22" grpId="0" animBg="1"/>
      <p:bldP spid="25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MMU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40"/>
            <a:ext cx="8229600" cy="4525963"/>
          </a:xfrm>
        </p:spPr>
        <p:txBody>
          <a:bodyPr/>
          <a:lstStyle/>
          <a:p>
            <a:r>
              <a:rPr lang="en-GB" dirty="0" err="1" smtClean="0"/>
              <a:t>MMUs</a:t>
            </a:r>
            <a:r>
              <a:rPr lang="en-GB" dirty="0" smtClean="0"/>
              <a:t> used to sit between the CPU and bus</a:t>
            </a:r>
          </a:p>
          <a:p>
            <a:pPr lvl="1"/>
            <a:r>
              <a:rPr lang="en-GB" dirty="0" smtClean="0"/>
              <a:t> Now they are typically integrated into the CPU</a:t>
            </a:r>
          </a:p>
          <a:p>
            <a:r>
              <a:rPr lang="en-GB" dirty="0" smtClean="0"/>
              <a:t>What about the page tables? </a:t>
            </a:r>
          </a:p>
          <a:p>
            <a:pPr lvl="1"/>
            <a:r>
              <a:rPr lang="en-GB" dirty="0" smtClean="0"/>
              <a:t>Originally implemented in special fast registers</a:t>
            </a:r>
          </a:p>
          <a:p>
            <a:pPr lvl="1"/>
            <a:r>
              <a:rPr lang="en-GB" dirty="0" smtClean="0"/>
              <a:t>But there’s a problem with that today</a:t>
            </a:r>
          </a:p>
          <a:p>
            <a:pPr lvl="1"/>
            <a:r>
              <a:rPr lang="en-GB" dirty="0" smtClean="0"/>
              <a:t>If we have 4K pages, and a 64 </a:t>
            </a:r>
            <a:r>
              <a:rPr lang="en-GB" dirty="0" err="1" smtClean="0"/>
              <a:t>Gbyte</a:t>
            </a:r>
            <a:r>
              <a:rPr lang="en-GB" dirty="0" smtClean="0"/>
              <a:t> memory, how many pages are there?</a:t>
            </a:r>
          </a:p>
          <a:p>
            <a:pPr lvl="1"/>
            <a:r>
              <a:rPr lang="en-GB" dirty="0" smtClean="0"/>
              <a:t>2</a:t>
            </a:r>
            <a:r>
              <a:rPr lang="en-GB" baseline="30000" dirty="0" smtClean="0"/>
              <a:t>36</a:t>
            </a:r>
            <a:r>
              <a:rPr lang="en-GB" dirty="0" smtClean="0"/>
              <a:t>/2</a:t>
            </a:r>
            <a:r>
              <a:rPr lang="en-GB" baseline="30000" dirty="0" smtClean="0"/>
              <a:t>12</a:t>
            </a:r>
            <a:r>
              <a:rPr lang="en-GB" dirty="0" smtClean="0"/>
              <a:t> = 2</a:t>
            </a:r>
            <a:r>
              <a:rPr lang="en-GB" baseline="30000" dirty="0" smtClean="0"/>
              <a:t>24</a:t>
            </a:r>
            <a:endParaRPr lang="en-GB" dirty="0" smtClean="0"/>
          </a:p>
          <a:p>
            <a:pPr lvl="1"/>
            <a:r>
              <a:rPr lang="en-GB" dirty="0" smtClean="0"/>
              <a:t>Or 16 M of pages</a:t>
            </a:r>
          </a:p>
          <a:p>
            <a:pPr lvl="1"/>
            <a:r>
              <a:rPr lang="en-GB" dirty="0" smtClean="0"/>
              <a:t>We can’t afford 16 M of fast registers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206"/>
            <a:ext cx="8229600" cy="1143000"/>
          </a:xfrm>
        </p:spPr>
        <p:txBody>
          <a:bodyPr/>
          <a:lstStyle/>
          <a:p>
            <a:r>
              <a:rPr lang="en-US" dirty="0" smtClean="0"/>
              <a:t>Handling Big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718"/>
            <a:ext cx="8229600" cy="4525963"/>
          </a:xfrm>
        </p:spPr>
        <p:txBody>
          <a:bodyPr/>
          <a:lstStyle/>
          <a:p>
            <a:r>
              <a:rPr lang="en-GB" sz="2800" dirty="0" smtClean="0"/>
              <a:t>16 M entries in a page table means we can’t use registers</a:t>
            </a:r>
          </a:p>
          <a:p>
            <a:r>
              <a:rPr lang="en-GB" sz="2800" dirty="0" smtClean="0"/>
              <a:t>So now they are stored in normal memory</a:t>
            </a:r>
          </a:p>
          <a:p>
            <a:r>
              <a:rPr lang="en-GB" sz="2800" dirty="0" smtClean="0"/>
              <a:t>But we can’t afford 2 bus cycles for each memory access</a:t>
            </a:r>
          </a:p>
          <a:p>
            <a:pPr lvl="1"/>
            <a:r>
              <a:rPr lang="en-GB" sz="2400" dirty="0" smtClean="0"/>
              <a:t>One to look up the page table entry</a:t>
            </a:r>
          </a:p>
          <a:p>
            <a:pPr lvl="1"/>
            <a:r>
              <a:rPr lang="en-GB" sz="2400" dirty="0" smtClean="0"/>
              <a:t>One to get the actual data</a:t>
            </a:r>
          </a:p>
          <a:p>
            <a:r>
              <a:rPr lang="en-GB" sz="2800" dirty="0" smtClean="0"/>
              <a:t>So we have a very fast set of MMU registers used as a cache</a:t>
            </a:r>
          </a:p>
          <a:p>
            <a:pPr lvl="1"/>
            <a:r>
              <a:rPr lang="en-GB" sz="2400" dirty="0" smtClean="0"/>
              <a:t>Which means we need to worry about hit ratios, cache invalidation, and other nasty issues</a:t>
            </a:r>
          </a:p>
          <a:p>
            <a:pPr lvl="1"/>
            <a:r>
              <a:rPr lang="en-GB" sz="2400" dirty="0" smtClean="0"/>
              <a:t>TANSTAAFL</a:t>
            </a:r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MMU and Multiple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processes running</a:t>
            </a:r>
          </a:p>
          <a:p>
            <a:r>
              <a:rPr lang="en-US" dirty="0" smtClean="0"/>
              <a:t>Each needs a set of pages</a:t>
            </a:r>
          </a:p>
          <a:p>
            <a:r>
              <a:rPr lang="en-US" dirty="0" smtClean="0"/>
              <a:t>We can put any page anywhere</a:t>
            </a:r>
          </a:p>
          <a:p>
            <a:r>
              <a:rPr lang="en-US" dirty="0" smtClean="0"/>
              <a:t>But if they need, in total, more pages than we’ve physically got,</a:t>
            </a:r>
          </a:p>
          <a:p>
            <a:r>
              <a:rPr lang="en-US" dirty="0" smtClean="0"/>
              <a:t>Something’s got to go</a:t>
            </a:r>
          </a:p>
          <a:p>
            <a:r>
              <a:rPr lang="en-US" dirty="0" smtClean="0"/>
              <a:t>How do we handle these ongoing paging requirements?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MMU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What if the current process adds or removes pages? </a:t>
            </a:r>
          </a:p>
          <a:p>
            <a:pPr lvl="1"/>
            <a:r>
              <a:rPr lang="en-GB" sz="2400" dirty="0" smtClean="0"/>
              <a:t> Directly update active page table in memory</a:t>
            </a:r>
          </a:p>
          <a:p>
            <a:pPr lvl="1"/>
            <a:r>
              <a:rPr lang="en-GB" sz="2400" dirty="0" smtClean="0"/>
              <a:t> Privileged instruction to flush (stale) cached entries</a:t>
            </a:r>
          </a:p>
          <a:p>
            <a:r>
              <a:rPr lang="en-GB" sz="2800" dirty="0" smtClean="0"/>
              <a:t>What if we switch from one process to another?</a:t>
            </a:r>
          </a:p>
          <a:p>
            <a:pPr lvl="1"/>
            <a:r>
              <a:rPr lang="en-GB" sz="2400" dirty="0" smtClean="0"/>
              <a:t> Maintain separate page tables for each process</a:t>
            </a:r>
          </a:p>
          <a:p>
            <a:pPr lvl="1"/>
            <a:r>
              <a:rPr lang="en-GB" sz="2400" dirty="0" smtClean="0"/>
              <a:t> Privileged instruction loads pointer to new page table</a:t>
            </a:r>
          </a:p>
          <a:p>
            <a:pPr lvl="1"/>
            <a:r>
              <a:rPr lang="en-GB" sz="2400" dirty="0" smtClean="0"/>
              <a:t> A reload instruction flushes previously cached entries</a:t>
            </a:r>
          </a:p>
          <a:p>
            <a:r>
              <a:rPr lang="en-GB" sz="2800" dirty="0" smtClean="0"/>
              <a:t>How to share pages between multiple processes?</a:t>
            </a:r>
          </a:p>
          <a:p>
            <a:pPr lvl="1"/>
            <a:r>
              <a:rPr lang="en-GB" sz="2400" dirty="0" smtClean="0"/>
              <a:t> Make each page table point to same physical page</a:t>
            </a:r>
          </a:p>
          <a:p>
            <a:pPr lvl="1"/>
            <a:r>
              <a:rPr lang="en-GB" sz="2400" dirty="0" smtClean="0"/>
              <a:t> Can be read-only or read/write sharing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Is Paging Perfect?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GB" dirty="0" smtClean="0"/>
              <a:t>Pages are a very nice memory allocation unit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They eliminate internal and external fragmentation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They require a very simple but powerful MMU</a:t>
            </a:r>
          </a:p>
          <a:p>
            <a:pPr>
              <a:lnSpc>
                <a:spcPct val="73000"/>
              </a:lnSpc>
            </a:pPr>
            <a:r>
              <a:rPr lang="en-GB" dirty="0" smtClean="0"/>
              <a:t>They are not a particularly natural unit of data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Programmers don’t think in terms of pages 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Programs are comprised of, and operate on, segments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Segments are the natural “chunks” of virtual address space</a:t>
            </a:r>
          </a:p>
          <a:p>
            <a:pPr lvl="2">
              <a:lnSpc>
                <a:spcPct val="73000"/>
              </a:lnSpc>
            </a:pPr>
            <a:r>
              <a:rPr lang="en-GB" dirty="0" smtClean="0"/>
              <a:t>E.g., we map a new segment into the virtual address space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Each code, data, stack segment contains many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GB" dirty="0" smtClean="0"/>
              <a:t>We can use both segments and pages</a:t>
            </a:r>
          </a:p>
          <a:p>
            <a:pPr>
              <a:lnSpc>
                <a:spcPct val="73000"/>
              </a:lnSpc>
            </a:pPr>
            <a:r>
              <a:rPr lang="en-GB" dirty="0" smtClean="0"/>
              <a:t>Programs request segments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Each code, data, stack segment contains many pages</a:t>
            </a:r>
          </a:p>
          <a:p>
            <a:pPr>
              <a:lnSpc>
                <a:spcPct val="73000"/>
              </a:lnSpc>
            </a:pPr>
            <a:r>
              <a:rPr lang="en-GB" dirty="0" smtClean="0"/>
              <a:t>Requires two levels of memory management abstraction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A virtual address space is comprised of segments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Relocation &amp; swapping is done on a page basis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Segment based addressing, with page based relocation</a:t>
            </a:r>
          </a:p>
          <a:p>
            <a:pPr>
              <a:lnSpc>
                <a:spcPct val="73000"/>
              </a:lnSpc>
            </a:pPr>
            <a:r>
              <a:rPr lang="en-GB" dirty="0" smtClean="0"/>
              <a:t>User processes see segments, paging is invisible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078"/>
            <a:ext cx="8229600" cy="1143000"/>
          </a:xfrm>
        </p:spPr>
        <p:txBody>
          <a:bodyPr/>
          <a:lstStyle/>
          <a:p>
            <a:r>
              <a:rPr lang="en-US" dirty="0" smtClean="0"/>
              <a:t>Segments </a:t>
            </a:r>
            <a:r>
              <a:rPr lang="en-US" dirty="0" smtClean="0"/>
              <a:t>and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525963"/>
          </a:xfrm>
        </p:spPr>
        <p:txBody>
          <a:bodyPr/>
          <a:lstStyle/>
          <a:p>
            <a:r>
              <a:rPr lang="en-GB" dirty="0" smtClean="0"/>
              <a:t>A segment is a named collection of </a:t>
            </a:r>
            <a:r>
              <a:rPr lang="en-GB" dirty="0" smtClean="0"/>
              <a:t>pages</a:t>
            </a:r>
          </a:p>
          <a:p>
            <a:pPr lvl="1"/>
            <a:r>
              <a:rPr lang="en-GB" dirty="0" smtClean="0"/>
              <a:t>With contiguous virtual addresses</a:t>
            </a:r>
            <a:endParaRPr lang="en-GB" dirty="0" smtClean="0"/>
          </a:p>
          <a:p>
            <a:r>
              <a:rPr lang="en-GB" dirty="0" smtClean="0"/>
              <a:t>Operations on segments:</a:t>
            </a:r>
          </a:p>
          <a:p>
            <a:pPr lvl="1"/>
            <a:r>
              <a:rPr lang="en-GB" dirty="0" smtClean="0"/>
              <a:t>Create/open/destroy</a:t>
            </a:r>
          </a:p>
          <a:p>
            <a:pPr lvl="1"/>
            <a:r>
              <a:rPr lang="en-GB" dirty="0" smtClean="0"/>
              <a:t>Map/</a:t>
            </a:r>
            <a:r>
              <a:rPr lang="en-GB" dirty="0" err="1" smtClean="0"/>
              <a:t>unmap</a:t>
            </a:r>
            <a:r>
              <a:rPr lang="en-GB" dirty="0" smtClean="0"/>
              <a:t> segment to/from process</a:t>
            </a:r>
          </a:p>
          <a:p>
            <a:pPr lvl="1"/>
            <a:r>
              <a:rPr lang="en-GB" dirty="0" smtClean="0"/>
              <a:t>Find physical page number of virtual page </a:t>
            </a:r>
            <a:r>
              <a:rPr lang="en-GB" i="1" dirty="0" err="1" smtClean="0"/>
              <a:t>n</a:t>
            </a:r>
            <a:endParaRPr lang="en-GB" i="1" dirty="0" smtClean="0"/>
          </a:p>
          <a:p>
            <a:r>
              <a:rPr lang="en-GB" dirty="0" smtClean="0"/>
              <a:t>Connection between paging &amp; segmentation</a:t>
            </a:r>
          </a:p>
          <a:p>
            <a:pPr lvl="1"/>
            <a:r>
              <a:rPr lang="en-GB" dirty="0" smtClean="0"/>
              <a:t>Segment mapping implemented with page mapping</a:t>
            </a:r>
          </a:p>
          <a:p>
            <a:pPr lvl="1"/>
            <a:r>
              <a:rPr lang="en-GB" dirty="0" smtClean="0"/>
              <a:t>Page faulting uses segments to find requested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9"/>
          <p:cNvGrpSpPr/>
          <p:nvPr/>
        </p:nvGrpSpPr>
        <p:grpSpPr>
          <a:xfrm>
            <a:off x="3155562" y="2024568"/>
            <a:ext cx="5163866" cy="4196360"/>
            <a:chOff x="3155562" y="2024568"/>
            <a:chExt cx="5163866" cy="4196360"/>
          </a:xfrm>
        </p:grpSpPr>
        <p:grpSp>
          <p:nvGrpSpPr>
            <p:cNvPr id="6" name="Group 66"/>
            <p:cNvGrpSpPr/>
            <p:nvPr/>
          </p:nvGrpSpPr>
          <p:grpSpPr>
            <a:xfrm>
              <a:off x="3157757" y="2545653"/>
              <a:ext cx="5148501" cy="548765"/>
              <a:chOff x="3169217" y="1874363"/>
              <a:chExt cx="5148501" cy="548765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75"/>
            <p:cNvGrpSpPr/>
            <p:nvPr/>
          </p:nvGrpSpPr>
          <p:grpSpPr>
            <a:xfrm>
              <a:off x="3159952" y="3066738"/>
              <a:ext cx="5148501" cy="548765"/>
              <a:chOff x="3169217" y="1874363"/>
              <a:chExt cx="5148501" cy="548765"/>
            </a:xfrm>
            <a:solidFill>
              <a:schemeClr val="tx1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84"/>
            <p:cNvGrpSpPr/>
            <p:nvPr/>
          </p:nvGrpSpPr>
          <p:grpSpPr>
            <a:xfrm>
              <a:off x="3162147" y="3587823"/>
              <a:ext cx="5148501" cy="548765"/>
              <a:chOff x="3169217" y="1874363"/>
              <a:chExt cx="5148501" cy="548765"/>
            </a:xfrm>
            <a:solidFill>
              <a:schemeClr val="tx1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93"/>
            <p:cNvGrpSpPr/>
            <p:nvPr/>
          </p:nvGrpSpPr>
          <p:grpSpPr>
            <a:xfrm>
              <a:off x="3164342" y="4108908"/>
              <a:ext cx="5148501" cy="548765"/>
              <a:chOff x="3169217" y="1874363"/>
              <a:chExt cx="5148501" cy="548765"/>
            </a:xfrm>
            <a:solidFill>
              <a:schemeClr val="tx1"/>
            </a:solidFill>
          </p:grpSpPr>
          <p:sp>
            <p:nvSpPr>
              <p:cNvPr id="95" name="Rectangle 94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2"/>
            <p:cNvGrpSpPr/>
            <p:nvPr/>
          </p:nvGrpSpPr>
          <p:grpSpPr>
            <a:xfrm>
              <a:off x="3166537" y="4629993"/>
              <a:ext cx="5148501" cy="548765"/>
              <a:chOff x="3169217" y="1874363"/>
              <a:chExt cx="5148501" cy="548765"/>
            </a:xfrm>
            <a:solidFill>
              <a:schemeClr val="tx1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1"/>
            <p:cNvGrpSpPr/>
            <p:nvPr/>
          </p:nvGrpSpPr>
          <p:grpSpPr>
            <a:xfrm>
              <a:off x="3168732" y="5151078"/>
              <a:ext cx="5148501" cy="548765"/>
              <a:chOff x="3169217" y="1874363"/>
              <a:chExt cx="5148501" cy="548765"/>
            </a:xfrm>
            <a:solidFill>
              <a:schemeClr val="tx1"/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0"/>
            <p:cNvGrpSpPr/>
            <p:nvPr/>
          </p:nvGrpSpPr>
          <p:grpSpPr>
            <a:xfrm>
              <a:off x="3170927" y="5672163"/>
              <a:ext cx="5148501" cy="548765"/>
              <a:chOff x="3169217" y="1874363"/>
              <a:chExt cx="5148501" cy="548765"/>
            </a:xfrm>
            <a:solidFill>
              <a:schemeClr val="tx1"/>
            </a:solidFill>
          </p:grpSpPr>
          <p:sp>
            <p:nvSpPr>
              <p:cNvPr id="122" name="Rectangle 121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65"/>
            <p:cNvGrpSpPr/>
            <p:nvPr/>
          </p:nvGrpSpPr>
          <p:grpSpPr>
            <a:xfrm>
              <a:off x="3155562" y="2024568"/>
              <a:ext cx="5148501" cy="548765"/>
              <a:chOff x="3169217" y="1874363"/>
              <a:chExt cx="5148501" cy="548765"/>
            </a:xfrm>
            <a:solidFill>
              <a:schemeClr val="tx1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68"/>
            <a:ext cx="8229600" cy="1143000"/>
          </a:xfrm>
        </p:spPr>
        <p:txBody>
          <a:bodyPr/>
          <a:lstStyle/>
          <a:p>
            <a:r>
              <a:rPr lang="en-US" dirty="0" smtClean="0"/>
              <a:t>Segmentation on Top of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48629" y="1262568"/>
            <a:ext cx="4649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P</a:t>
            </a:r>
            <a:r>
              <a:rPr lang="en-US" sz="2400" b="0" dirty="0" smtClean="0">
                <a:latin typeface="Times New Roman"/>
                <a:cs typeface="Times New Roman"/>
              </a:rPr>
              <a:t>rocess </a:t>
            </a:r>
            <a:r>
              <a:rPr lang="en-US" sz="2400" b="0" dirty="0">
                <a:latin typeface="Times New Roman"/>
                <a:cs typeface="Times New Roman"/>
              </a:rPr>
              <a:t>virtual address space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169217" y="2024568"/>
            <a:ext cx="3221512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6365585" y="5612148"/>
            <a:ext cx="1936891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30817" y="2062668"/>
            <a:ext cx="1066800" cy="4572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cs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730817" y="5682168"/>
            <a:ext cx="1066800" cy="4572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ss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21217" y="1032380"/>
            <a:ext cx="2438400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b="0" dirty="0" smtClean="0">
                <a:latin typeface="Times New Roman"/>
                <a:cs typeface="Times New Roman"/>
              </a:rPr>
              <a:t>egment </a:t>
            </a:r>
            <a:r>
              <a:rPr lang="en-US" sz="2400" b="0" dirty="0">
                <a:latin typeface="Times New Roman"/>
                <a:cs typeface="Times New Roman"/>
              </a:rPr>
              <a:t>base registers</a:t>
            </a:r>
          </a:p>
        </p:txBody>
      </p:sp>
      <p:cxnSp>
        <p:nvCxnSpPr>
          <p:cNvPr id="29" name="AutoShape 30"/>
          <p:cNvCxnSpPr>
            <a:cxnSpLocks noChangeShapeType="1"/>
            <a:stCxn id="24" idx="3"/>
            <a:endCxn id="10" idx="1"/>
          </p:cNvCxnSpPr>
          <p:nvPr/>
        </p:nvCxnSpPr>
        <p:spPr bwMode="auto">
          <a:xfrm>
            <a:off x="1797617" y="2291268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1"/>
          <p:cNvCxnSpPr>
            <a:cxnSpLocks noChangeShapeType="1"/>
            <a:stCxn id="25" idx="3"/>
          </p:cNvCxnSpPr>
          <p:nvPr/>
        </p:nvCxnSpPr>
        <p:spPr bwMode="auto">
          <a:xfrm>
            <a:off x="1797617" y="3335818"/>
            <a:ext cx="1371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32"/>
          <p:cNvCxnSpPr>
            <a:cxnSpLocks noChangeShapeType="1"/>
            <a:stCxn id="26" idx="3"/>
          </p:cNvCxnSpPr>
          <p:nvPr/>
        </p:nvCxnSpPr>
        <p:spPr bwMode="auto">
          <a:xfrm>
            <a:off x="1797617" y="4404813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35"/>
          <p:cNvCxnSpPr>
            <a:cxnSpLocks noChangeShapeType="1"/>
            <a:stCxn id="27" idx="2"/>
            <a:endCxn id="14" idx="3"/>
          </p:cNvCxnSpPr>
          <p:nvPr/>
        </p:nvCxnSpPr>
        <p:spPr bwMode="auto">
          <a:xfrm rot="5400000" flipH="1" flipV="1">
            <a:off x="4672136" y="2509028"/>
            <a:ext cx="222420" cy="7038259"/>
          </a:xfrm>
          <a:prstGeom prst="bentConnector4">
            <a:avLst>
              <a:gd name="adj1" fmla="val -139817"/>
              <a:gd name="adj2" fmla="val 10324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3169217" y="3071983"/>
            <a:ext cx="255892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Rectangle 21"/>
          <p:cNvSpPr>
            <a:spLocks noChangeArrowheads="1"/>
          </p:cNvSpPr>
          <p:nvPr/>
        </p:nvSpPr>
        <p:spPr bwMode="auto">
          <a:xfrm>
            <a:off x="3171412" y="4098303"/>
            <a:ext cx="3192007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grpSp>
        <p:nvGrpSpPr>
          <p:cNvPr id="16" name="Group 130"/>
          <p:cNvGrpSpPr/>
          <p:nvPr/>
        </p:nvGrpSpPr>
        <p:grpSpPr>
          <a:xfrm>
            <a:off x="3144360" y="2020958"/>
            <a:ext cx="5163924" cy="4196360"/>
            <a:chOff x="3155562" y="2024568"/>
            <a:chExt cx="5163924" cy="4196360"/>
          </a:xfrm>
          <a:solidFill>
            <a:srgbClr val="CBCBCB"/>
          </a:solidFill>
        </p:grpSpPr>
        <p:grpSp>
          <p:nvGrpSpPr>
            <p:cNvPr id="17" name="Group 131"/>
            <p:cNvGrpSpPr/>
            <p:nvPr/>
          </p:nvGrpSpPr>
          <p:grpSpPr>
            <a:xfrm>
              <a:off x="3157757" y="2545653"/>
              <a:ext cx="5161729" cy="548765"/>
              <a:chOff x="3169217" y="1874363"/>
              <a:chExt cx="5161729" cy="548765"/>
            </a:xfrm>
            <a:grpFill/>
          </p:grpSpPr>
          <p:sp>
            <p:nvSpPr>
              <p:cNvPr id="196" name="Rectangle 195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690305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32"/>
            <p:cNvGrpSpPr/>
            <p:nvPr/>
          </p:nvGrpSpPr>
          <p:grpSpPr>
            <a:xfrm>
              <a:off x="3159952" y="3066738"/>
              <a:ext cx="5148501" cy="548765"/>
              <a:chOff x="3169217" y="1874363"/>
              <a:chExt cx="5148501" cy="548765"/>
            </a:xfrm>
            <a:grpFill/>
          </p:grpSpPr>
          <p:sp>
            <p:nvSpPr>
              <p:cNvPr id="188" name="Rectangle 187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3"/>
            <p:cNvGrpSpPr/>
            <p:nvPr/>
          </p:nvGrpSpPr>
          <p:grpSpPr>
            <a:xfrm>
              <a:off x="3162147" y="3587823"/>
              <a:ext cx="5148501" cy="548765"/>
              <a:chOff x="3169217" y="1874363"/>
              <a:chExt cx="5148501" cy="548765"/>
            </a:xfrm>
            <a:grpFill/>
          </p:grpSpPr>
          <p:sp>
            <p:nvSpPr>
              <p:cNvPr id="180" name="Rectangle 179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34"/>
            <p:cNvGrpSpPr/>
            <p:nvPr/>
          </p:nvGrpSpPr>
          <p:grpSpPr>
            <a:xfrm>
              <a:off x="3164342" y="4108908"/>
              <a:ext cx="5148501" cy="548765"/>
              <a:chOff x="3169217" y="1874363"/>
              <a:chExt cx="5148501" cy="548765"/>
            </a:xfrm>
            <a:grpFill/>
          </p:grpSpPr>
          <p:sp>
            <p:nvSpPr>
              <p:cNvPr id="172" name="Rectangle 171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35"/>
            <p:cNvGrpSpPr/>
            <p:nvPr/>
          </p:nvGrpSpPr>
          <p:grpSpPr>
            <a:xfrm>
              <a:off x="3166537" y="4629993"/>
              <a:ext cx="5148501" cy="548765"/>
              <a:chOff x="3169217" y="1874363"/>
              <a:chExt cx="5148501" cy="548765"/>
            </a:xfrm>
            <a:grpFill/>
          </p:grpSpPr>
          <p:sp>
            <p:nvSpPr>
              <p:cNvPr id="164" name="Rectangle 163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36"/>
            <p:cNvGrpSpPr/>
            <p:nvPr/>
          </p:nvGrpSpPr>
          <p:grpSpPr>
            <a:xfrm>
              <a:off x="3168732" y="5151078"/>
              <a:ext cx="5148501" cy="548765"/>
              <a:chOff x="3169217" y="1874363"/>
              <a:chExt cx="5148501" cy="548765"/>
            </a:xfrm>
            <a:grpFill/>
          </p:grpSpPr>
          <p:sp>
            <p:nvSpPr>
              <p:cNvPr id="156" name="Rectangle 155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37"/>
            <p:cNvGrpSpPr/>
            <p:nvPr/>
          </p:nvGrpSpPr>
          <p:grpSpPr>
            <a:xfrm>
              <a:off x="3170927" y="5672163"/>
              <a:ext cx="5148501" cy="548765"/>
              <a:chOff x="3169217" y="1874363"/>
              <a:chExt cx="5148501" cy="548765"/>
            </a:xfrm>
            <a:grpFill/>
          </p:grpSpPr>
          <p:sp>
            <p:nvSpPr>
              <p:cNvPr id="148" name="Rectangle 147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138"/>
            <p:cNvGrpSpPr/>
            <p:nvPr/>
          </p:nvGrpSpPr>
          <p:grpSpPr>
            <a:xfrm>
              <a:off x="3155562" y="2024568"/>
              <a:ext cx="5148501" cy="548765"/>
              <a:chOff x="3169217" y="1874363"/>
              <a:chExt cx="5148501" cy="548765"/>
            </a:xfrm>
            <a:grpFill/>
          </p:grpSpPr>
          <p:sp>
            <p:nvSpPr>
              <p:cNvPr id="140" name="Rectangle 139"/>
              <p:cNvSpPr/>
              <p:nvPr/>
            </p:nvSpPr>
            <p:spPr>
              <a:xfrm>
                <a:off x="3169217" y="187436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813197" y="187655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457177" y="187875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101157" y="188094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5745137" y="188314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389117" y="188533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033097" y="1887533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677077" y="1889728"/>
                <a:ext cx="640641" cy="533400"/>
              </a:xfrm>
              <a:prstGeom prst="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30817" y="3107218"/>
            <a:ext cx="1066800" cy="4572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 err="1">
                <a:latin typeface="Times New Roman"/>
                <a:cs typeface="Times New Roman"/>
              </a:rPr>
              <a:t>ds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730817" y="4176213"/>
            <a:ext cx="1066800" cy="4572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>
                <a:latin typeface="Times New Roman"/>
                <a:cs typeface="Times New Roman"/>
              </a:rPr>
              <a:t>es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4445659" y="2568513"/>
            <a:ext cx="653811" cy="525475"/>
          </a:xfrm>
          <a:prstGeom prst="rect">
            <a:avLst/>
          </a:prstGeom>
          <a:solidFill>
            <a:srgbClr val="70F96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5724897" y="3594408"/>
            <a:ext cx="653811" cy="525475"/>
          </a:xfrm>
          <a:prstGeom prst="rect">
            <a:avLst/>
          </a:prstGeom>
          <a:solidFill>
            <a:srgbClr val="70F96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438068" y="4620303"/>
            <a:ext cx="653811" cy="525475"/>
          </a:xfrm>
          <a:prstGeom prst="rect">
            <a:avLst/>
          </a:prstGeom>
          <a:solidFill>
            <a:srgbClr val="70F96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779867" y="5682283"/>
            <a:ext cx="653811" cy="525475"/>
          </a:xfrm>
          <a:prstGeom prst="rect">
            <a:avLst/>
          </a:prstGeom>
          <a:solidFill>
            <a:srgbClr val="70F96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441327" y="5685333"/>
            <a:ext cx="653811" cy="525475"/>
          </a:xfrm>
          <a:prstGeom prst="rect">
            <a:avLst/>
          </a:prstGeom>
          <a:solidFill>
            <a:srgbClr val="70F96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25784" y="2023448"/>
            <a:ext cx="653811" cy="525475"/>
          </a:xfrm>
          <a:prstGeom prst="rect">
            <a:avLst/>
          </a:prstGeom>
          <a:solidFill>
            <a:srgbClr val="E2A8A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355480" y="3078633"/>
            <a:ext cx="653811" cy="525475"/>
          </a:xfrm>
          <a:prstGeom prst="rect">
            <a:avLst/>
          </a:prstGeom>
          <a:solidFill>
            <a:srgbClr val="E2A8A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146070" y="4107938"/>
            <a:ext cx="653811" cy="525475"/>
          </a:xfrm>
          <a:prstGeom prst="rect">
            <a:avLst/>
          </a:prstGeom>
          <a:solidFill>
            <a:srgbClr val="E2A8A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5725784" y="5165528"/>
            <a:ext cx="653811" cy="525475"/>
          </a:xfrm>
          <a:prstGeom prst="rect">
            <a:avLst/>
          </a:prstGeom>
          <a:solidFill>
            <a:srgbClr val="E2A8A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638636" y="3079053"/>
            <a:ext cx="653811" cy="525475"/>
          </a:xfrm>
          <a:prstGeom prst="rect">
            <a:avLst/>
          </a:prstGeom>
          <a:solidFill>
            <a:srgbClr val="A2D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998480" y="2573333"/>
            <a:ext cx="653811" cy="525475"/>
          </a:xfrm>
          <a:prstGeom prst="rect">
            <a:avLst/>
          </a:prstGeom>
          <a:solidFill>
            <a:srgbClr val="FFA83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650818" y="4108483"/>
            <a:ext cx="653811" cy="525475"/>
          </a:xfrm>
          <a:prstGeom prst="rect">
            <a:avLst/>
          </a:prstGeom>
          <a:solidFill>
            <a:srgbClr val="A2D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7007560" y="5137913"/>
            <a:ext cx="653811" cy="525475"/>
          </a:xfrm>
          <a:prstGeom prst="rect">
            <a:avLst/>
          </a:prstGeom>
          <a:solidFill>
            <a:srgbClr val="A2D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796862" y="2562578"/>
            <a:ext cx="653811" cy="525475"/>
          </a:xfrm>
          <a:prstGeom prst="rect">
            <a:avLst/>
          </a:prstGeom>
          <a:solidFill>
            <a:srgbClr val="A2D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5082885" y="4094828"/>
            <a:ext cx="653811" cy="525475"/>
          </a:xfrm>
          <a:prstGeom prst="rect">
            <a:avLst/>
          </a:prstGeom>
          <a:solidFill>
            <a:srgbClr val="A2D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5728802" y="4632968"/>
            <a:ext cx="653811" cy="525475"/>
          </a:xfrm>
          <a:prstGeom prst="rect">
            <a:avLst/>
          </a:prstGeom>
          <a:solidFill>
            <a:srgbClr val="FFA83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777365" y="5159298"/>
            <a:ext cx="653811" cy="525475"/>
          </a:xfrm>
          <a:prstGeom prst="rect">
            <a:avLst/>
          </a:prstGeom>
          <a:solidFill>
            <a:srgbClr val="FFA83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 Box 5"/>
          <p:cNvSpPr txBox="1">
            <a:spLocks noChangeArrowheads="1"/>
          </p:cNvSpPr>
          <p:nvPr/>
        </p:nvSpPr>
        <p:spPr bwMode="auto">
          <a:xfrm>
            <a:off x="3687374" y="1264763"/>
            <a:ext cx="4649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P</a:t>
            </a:r>
            <a:r>
              <a:rPr lang="en-US" sz="2400" b="0" dirty="0" smtClean="0">
                <a:latin typeface="Times New Roman"/>
                <a:cs typeface="Times New Roman"/>
              </a:rPr>
              <a:t>rocess </a:t>
            </a:r>
            <a:r>
              <a:rPr lang="en-US" sz="2400" b="1" dirty="0" smtClean="0">
                <a:latin typeface="Times New Roman"/>
                <a:cs typeface="Times New Roman"/>
              </a:rPr>
              <a:t>physical</a:t>
            </a:r>
            <a:r>
              <a:rPr lang="en-US" sz="2400" b="0" dirty="0" smtClean="0">
                <a:latin typeface="Times New Roman"/>
                <a:cs typeface="Times New Roman"/>
              </a:rPr>
              <a:t> address </a:t>
            </a:r>
            <a:r>
              <a:rPr lang="en-US" sz="2400" b="0" dirty="0">
                <a:latin typeface="Times New Roman"/>
                <a:cs typeface="Times New Roman"/>
              </a:rPr>
              <a:t>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2661E-6 9.72898E-8 L -0.36766 -0.003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" y="-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9885E-6 -3.8499E-6 L -0.33137 -0.003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-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47E-6 3.55339E-6 L -0.36628 3.5533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565E-6 3.24763E-6 L -0.64641 -0.01552 " pathEditMode="relative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  <p:bldP spid="14" grpId="0" animBg="1"/>
      <p:bldP spid="14" grpId="1" animBg="1"/>
      <p:bldP spid="51" grpId="0" animBg="1"/>
      <p:bldP spid="51" grpId="1" animBg="1"/>
      <p:bldP spid="52" grpId="0" animBg="1"/>
      <p:bldP spid="52" grpId="1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US" dirty="0" smtClean="0"/>
              <a:t>Paging </a:t>
            </a:r>
          </a:p>
          <a:p>
            <a:r>
              <a:rPr lang="en-US" dirty="0" smtClean="0"/>
              <a:t>Swapping and demand paging</a:t>
            </a:r>
          </a:p>
          <a:p>
            <a:r>
              <a:rPr lang="en-US" dirty="0" smtClean="0"/>
              <a:t>Virtual memory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61431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 smtClean="0"/>
              <a:t>Segmented paging allows us to have</a:t>
            </a:r>
            <a:r>
              <a:rPr lang="en-US" dirty="0" smtClean="0"/>
              <a:t> (physically) non</a:t>
            </a:r>
            <a:r>
              <a:rPr lang="en-US" dirty="0" smtClean="0"/>
              <a:t>-contiguous </a:t>
            </a:r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Virtual addresses in one segment still contiguous</a:t>
            </a:r>
            <a:endParaRPr lang="en-US" dirty="0" smtClean="0"/>
          </a:p>
          <a:p>
            <a:r>
              <a:rPr lang="en-US" dirty="0" smtClean="0"/>
              <a:t>But it still limits us to the size of physical RAM</a:t>
            </a:r>
          </a:p>
          <a:p>
            <a:r>
              <a:rPr lang="en-US" dirty="0" smtClean="0"/>
              <a:t>How can we avoid that?</a:t>
            </a:r>
          </a:p>
          <a:p>
            <a:r>
              <a:rPr lang="en-US" dirty="0" smtClean="0"/>
              <a:t>By keeping some segments somewhere else</a:t>
            </a:r>
          </a:p>
          <a:p>
            <a:r>
              <a:rPr lang="en-US" dirty="0" smtClean="0"/>
              <a:t>Where?</a:t>
            </a:r>
          </a:p>
          <a:p>
            <a:r>
              <a:rPr lang="en-US" dirty="0" smtClean="0"/>
              <a:t>Maybe on a disk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29151" y="502733"/>
            <a:ext cx="257063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Segments To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36"/>
            <a:ext cx="8229600" cy="4525963"/>
          </a:xfrm>
        </p:spPr>
        <p:txBody>
          <a:bodyPr/>
          <a:lstStyle/>
          <a:p>
            <a:r>
              <a:rPr lang="en-US" dirty="0" smtClean="0"/>
              <a:t>An obvious strategy to increase effective memory size</a:t>
            </a:r>
          </a:p>
          <a:p>
            <a:r>
              <a:rPr lang="en-US" dirty="0" smtClean="0"/>
              <a:t>When a process yields, copy its segments to disk</a:t>
            </a:r>
          </a:p>
          <a:p>
            <a:r>
              <a:rPr lang="en-US" dirty="0" smtClean="0"/>
              <a:t>When it is scheduled, copy them back</a:t>
            </a:r>
          </a:p>
          <a:p>
            <a:r>
              <a:rPr lang="en-US" dirty="0" smtClean="0"/>
              <a:t>Paged segments mean we need not put any of this data in the same place as before yielding</a:t>
            </a:r>
          </a:p>
          <a:p>
            <a:r>
              <a:rPr lang="en-US" dirty="0" smtClean="0"/>
              <a:t>Each process could see a memory space as big as the total amount of 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 To Segment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actually move everything out, the costs of a context switch are </a:t>
            </a:r>
            <a:r>
              <a:rPr lang="en-US" u="sng" dirty="0" smtClean="0"/>
              <a:t>very</a:t>
            </a:r>
            <a:r>
              <a:rPr lang="en-US" dirty="0" smtClean="0"/>
              <a:t> high</a:t>
            </a:r>
          </a:p>
          <a:p>
            <a:pPr lvl="1"/>
            <a:r>
              <a:rPr lang="en-US" dirty="0" smtClean="0"/>
              <a:t>Copy all of RAM out to disk</a:t>
            </a:r>
          </a:p>
          <a:p>
            <a:pPr lvl="1"/>
            <a:r>
              <a:rPr lang="en-US" dirty="0" smtClean="0"/>
              <a:t>And then copy other stuff from disk to RAM</a:t>
            </a:r>
          </a:p>
          <a:p>
            <a:pPr lvl="1"/>
            <a:r>
              <a:rPr lang="en-US" dirty="0" smtClean="0"/>
              <a:t>Before the newly scheduled process can do anything</a:t>
            </a:r>
          </a:p>
          <a:p>
            <a:r>
              <a:rPr lang="en-US" dirty="0" smtClean="0"/>
              <a:t>We’re still limiting processes to the amount of RAM we actually have</a:t>
            </a:r>
          </a:p>
          <a:p>
            <a:pPr lvl="1"/>
            <a:r>
              <a:rPr lang="en-US" dirty="0" smtClean="0"/>
              <a:t>Even overlays could do better than that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paging?</a:t>
            </a:r>
          </a:p>
          <a:p>
            <a:pPr lvl="1"/>
            <a:r>
              <a:rPr lang="en-US" dirty="0" smtClean="0"/>
              <a:t>What problem does it solve?</a:t>
            </a:r>
          </a:p>
          <a:p>
            <a:pPr lvl="1"/>
            <a:r>
              <a:rPr lang="en-US" dirty="0" smtClean="0"/>
              <a:t>How does it do so?</a:t>
            </a:r>
          </a:p>
          <a:p>
            <a:r>
              <a:rPr lang="en-GB" dirty="0" smtClean="0"/>
              <a:t>Locality of reference</a:t>
            </a:r>
          </a:p>
          <a:p>
            <a:r>
              <a:rPr lang="en-GB" dirty="0" smtClean="0"/>
              <a:t>Page faults and performance issues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45633" y="502733"/>
            <a:ext cx="3862646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Demand Paging?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doesn’t actually need all its pages in memory to run</a:t>
            </a:r>
          </a:p>
          <a:p>
            <a:r>
              <a:rPr lang="en-US" dirty="0" smtClean="0"/>
              <a:t>It only needs those it actually references</a:t>
            </a:r>
          </a:p>
          <a:p>
            <a:r>
              <a:rPr lang="en-US" dirty="0" smtClean="0"/>
              <a:t>So, why bother loading up all the pages when a process is scheduled to run?</a:t>
            </a:r>
          </a:p>
          <a:p>
            <a:r>
              <a:rPr lang="en-US" dirty="0" smtClean="0"/>
              <a:t>And, perhaps, why get rid of all of a process’ pages when it yields?</a:t>
            </a:r>
          </a:p>
          <a:p>
            <a:r>
              <a:rPr lang="en-US" dirty="0" smtClean="0"/>
              <a:t>Move pages onto and off of disk “on demand”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621" y="502733"/>
            <a:ext cx="5886546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How To Make Demand </a:t>
            </a:r>
            <a:br>
              <a:rPr lang="en-US" dirty="0" smtClean="0"/>
            </a:br>
            <a:r>
              <a:rPr lang="en-US" dirty="0" smtClean="0"/>
              <a:t>Paging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MMU must support “not present” pages</a:t>
            </a:r>
          </a:p>
          <a:p>
            <a:pPr lvl="1"/>
            <a:r>
              <a:rPr lang="en-GB" dirty="0" smtClean="0"/>
              <a:t>Generates a fault/trap when they are referenced</a:t>
            </a:r>
          </a:p>
          <a:p>
            <a:pPr lvl="1"/>
            <a:r>
              <a:rPr lang="en-GB" dirty="0" smtClean="0"/>
              <a:t>OS can bring in page and retry the faulted reference</a:t>
            </a:r>
          </a:p>
          <a:p>
            <a:r>
              <a:rPr lang="en-GB" dirty="0" smtClean="0"/>
              <a:t>Entire process needn’t be in memory to start running</a:t>
            </a:r>
          </a:p>
          <a:p>
            <a:pPr lvl="1"/>
            <a:r>
              <a:rPr lang="en-GB" dirty="0" smtClean="0"/>
              <a:t>Start each process with a subset of its pages</a:t>
            </a:r>
          </a:p>
          <a:p>
            <a:pPr lvl="1"/>
            <a:r>
              <a:rPr lang="en-GB" dirty="0" smtClean="0"/>
              <a:t>Load additional pages as program demands them</a:t>
            </a:r>
          </a:p>
          <a:p>
            <a:r>
              <a:rPr lang="en-US" dirty="0" smtClean="0"/>
              <a:t>The big challenge will be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Achieving Good Performance for 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Demand paging will perform poorly if most memory references require disk access</a:t>
            </a:r>
          </a:p>
          <a:p>
            <a:pPr lvl="1"/>
            <a:r>
              <a:rPr lang="en-US" dirty="0" smtClean="0"/>
              <a:t>Worse than bringing in all the pages at once, maybe</a:t>
            </a:r>
          </a:p>
          <a:p>
            <a:r>
              <a:rPr lang="en-US" dirty="0" smtClean="0"/>
              <a:t>So we need to be sure most don’t</a:t>
            </a:r>
          </a:p>
          <a:p>
            <a:r>
              <a:rPr lang="en-US" dirty="0" smtClean="0"/>
              <a:t>How?</a:t>
            </a:r>
          </a:p>
          <a:p>
            <a:r>
              <a:rPr lang="en-US" dirty="0" smtClean="0"/>
              <a:t>By ensuring that the page holding the next memory reference is already there</a:t>
            </a:r>
          </a:p>
          <a:p>
            <a:pPr lvl="1"/>
            <a:r>
              <a:rPr lang="en-US" dirty="0" smtClean="0"/>
              <a:t>Almost always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Demand Paging and </a:t>
            </a:r>
            <a:br>
              <a:rPr lang="en-US" dirty="0" smtClean="0"/>
            </a:br>
            <a:r>
              <a:rPr lang="en-US" dirty="0" smtClean="0"/>
              <a:t>Locality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576"/>
            <a:ext cx="8229600" cy="4525963"/>
          </a:xfrm>
        </p:spPr>
        <p:txBody>
          <a:bodyPr/>
          <a:lstStyle/>
          <a:p>
            <a:r>
              <a:rPr lang="en-US" dirty="0" smtClean="0"/>
              <a:t>How can we predict what pages we need in memory?</a:t>
            </a:r>
          </a:p>
          <a:p>
            <a:pPr lvl="1"/>
            <a:r>
              <a:rPr lang="en-US" dirty="0" smtClean="0"/>
              <a:t>Since they’d better be there when we ask</a:t>
            </a:r>
          </a:p>
          <a:p>
            <a:r>
              <a:rPr lang="en-US" dirty="0" smtClean="0"/>
              <a:t>Primarily, rely on </a:t>
            </a:r>
            <a:r>
              <a:rPr lang="en-US" i="1" dirty="0" smtClean="0"/>
              <a:t>locality of reference</a:t>
            </a:r>
          </a:p>
          <a:p>
            <a:pPr lvl="1"/>
            <a:r>
              <a:rPr lang="en-US" dirty="0" smtClean="0"/>
              <a:t>Put simply, the next address you ask for is likely to be close to the last address you asked for</a:t>
            </a:r>
          </a:p>
          <a:p>
            <a:r>
              <a:rPr lang="en-US" dirty="0" smtClean="0"/>
              <a:t>Do programs typically display locality of reference?</a:t>
            </a:r>
          </a:p>
          <a:p>
            <a:r>
              <a:rPr lang="en-US" dirty="0" smtClean="0"/>
              <a:t>Fortunately, yes!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10689" y="435223"/>
            <a:ext cx="5132544" cy="129591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Reasons Why Locality of Reference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140"/>
            <a:ext cx="8229600" cy="4525963"/>
          </a:xfrm>
        </p:spPr>
        <p:txBody>
          <a:bodyPr/>
          <a:lstStyle/>
          <a:p>
            <a:r>
              <a:rPr lang="en-US" dirty="0" smtClean="0"/>
              <a:t>For program instructions?</a:t>
            </a:r>
          </a:p>
          <a:p>
            <a:r>
              <a:rPr lang="en-US" dirty="0" smtClean="0"/>
              <a:t>For stack access?</a:t>
            </a:r>
          </a:p>
          <a:p>
            <a:r>
              <a:rPr lang="en-US" dirty="0" smtClean="0"/>
              <a:t>For data access?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Locality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usually executes sequences of consecutive instructions</a:t>
            </a:r>
          </a:p>
          <a:p>
            <a:r>
              <a:rPr lang="en-US" dirty="0" smtClean="0"/>
              <a:t>Most branches tend to be relatively short distances (into code in the same routine)</a:t>
            </a:r>
          </a:p>
          <a:p>
            <a:r>
              <a:rPr lang="en-US" dirty="0" smtClean="0"/>
              <a:t>Even routine calls tend to come in clusters </a:t>
            </a:r>
          </a:p>
          <a:p>
            <a:pPr lvl="1"/>
            <a:r>
              <a:rPr lang="en-US" dirty="0" smtClean="0"/>
              <a:t>E.g., we’ll do a bunch of file I/O, then we’ll do a bunch of list operations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paging?</a:t>
            </a:r>
          </a:p>
          <a:p>
            <a:pPr lvl="1"/>
            <a:r>
              <a:rPr lang="en-US" dirty="0" smtClean="0"/>
              <a:t>What problem does it solve?</a:t>
            </a:r>
          </a:p>
          <a:p>
            <a:pPr lvl="1"/>
            <a:r>
              <a:rPr lang="en-US" dirty="0" smtClean="0"/>
              <a:t>How does it do so?</a:t>
            </a:r>
          </a:p>
          <a:p>
            <a:r>
              <a:rPr lang="en-GB" dirty="0" smtClean="0"/>
              <a:t>Paged address translation</a:t>
            </a:r>
          </a:p>
          <a:p>
            <a:r>
              <a:rPr lang="en-GB" dirty="0" smtClean="0"/>
              <a:t>Paging and fragmentation</a:t>
            </a:r>
          </a:p>
          <a:p>
            <a:r>
              <a:rPr lang="en-GB" dirty="0" smtClean="0"/>
              <a:t>Paging memory management units</a:t>
            </a:r>
          </a:p>
          <a:p>
            <a:r>
              <a:rPr lang="en-GB" dirty="0" smtClean="0"/>
              <a:t>Paging and segmentation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61431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Locality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 locality here</a:t>
            </a:r>
          </a:p>
          <a:p>
            <a:r>
              <a:rPr lang="en-US" dirty="0" smtClean="0"/>
              <a:t>We typically need access to things in the current stack frame </a:t>
            </a:r>
          </a:p>
          <a:p>
            <a:pPr lvl="1"/>
            <a:r>
              <a:rPr lang="en-US" dirty="0" smtClean="0"/>
              <a:t>Either the most recently created one</a:t>
            </a:r>
          </a:p>
          <a:p>
            <a:pPr lvl="1"/>
            <a:r>
              <a:rPr lang="en-US" dirty="0" smtClean="0"/>
              <a:t>Or one we just returned to from another call</a:t>
            </a:r>
          </a:p>
          <a:p>
            <a:r>
              <a:rPr lang="en-US" dirty="0" smtClean="0"/>
              <a:t>Since the frames usually aren’t huge, obvious locality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Locality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data references </a:t>
            </a:r>
            <a:r>
              <a:rPr lang="en-US" dirty="0" smtClean="0"/>
              <a:t>to recently allocated buffers or structures</a:t>
            </a:r>
          </a:p>
          <a:p>
            <a:pPr lvl="1"/>
            <a:r>
              <a:rPr lang="en-US" dirty="0" smtClean="0"/>
              <a:t>E.g., creating or processing a message</a:t>
            </a:r>
          </a:p>
          <a:p>
            <a:r>
              <a:rPr lang="en-US" dirty="0" smtClean="0"/>
              <a:t>Also common to do a great deal of processing using one data structure</a:t>
            </a:r>
          </a:p>
          <a:p>
            <a:pPr lvl="1"/>
            <a:r>
              <a:rPr lang="en-US" dirty="0" smtClean="0"/>
              <a:t>Before using another</a:t>
            </a:r>
          </a:p>
          <a:p>
            <a:r>
              <a:rPr lang="en-US" dirty="0" smtClean="0"/>
              <a:t>But more chances for non-local behavior than with code or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7590"/>
            <a:ext cx="8229600" cy="4525963"/>
          </a:xfrm>
        </p:spPr>
        <p:txBody>
          <a:bodyPr/>
          <a:lstStyle/>
          <a:p>
            <a:r>
              <a:rPr lang="en-US" dirty="0" smtClean="0"/>
              <a:t>Page tables no longer necessarily contain points to pages of RAM</a:t>
            </a:r>
          </a:p>
          <a:p>
            <a:r>
              <a:rPr lang="en-US" dirty="0" smtClean="0"/>
              <a:t>In some cases, the pages are not in RAM, at the moment</a:t>
            </a:r>
          </a:p>
          <a:p>
            <a:pPr lvl="1"/>
            <a:r>
              <a:rPr lang="en-US" dirty="0" smtClean="0"/>
              <a:t>They’re out on disk</a:t>
            </a:r>
          </a:p>
          <a:p>
            <a:r>
              <a:rPr lang="en-US" dirty="0" smtClean="0"/>
              <a:t>When a program requests an address from such a page, what do we do?</a:t>
            </a:r>
          </a:p>
          <a:p>
            <a:r>
              <a:rPr lang="en-US" dirty="0" smtClean="0"/>
              <a:t>Generate a </a:t>
            </a:r>
            <a:r>
              <a:rPr lang="en-US" i="1" dirty="0" smtClean="0"/>
              <a:t>page fault</a:t>
            </a:r>
          </a:p>
          <a:p>
            <a:pPr lvl="1"/>
            <a:r>
              <a:rPr lang="en-US" dirty="0" smtClean="0"/>
              <a:t>Which is intended to tell the system to go get 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35069" y="515963"/>
            <a:ext cx="2870538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 Page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20"/>
            <a:ext cx="8229600" cy="4525963"/>
          </a:xfrm>
        </p:spPr>
        <p:txBody>
          <a:bodyPr/>
          <a:lstStyle/>
          <a:p>
            <a:r>
              <a:rPr lang="en-GB" dirty="0" smtClean="0"/>
              <a:t>Initialize page table entries to “not present”</a:t>
            </a:r>
          </a:p>
          <a:p>
            <a:r>
              <a:rPr lang="en-GB" dirty="0" smtClean="0"/>
              <a:t>CPU faults if “not present” page is referenced</a:t>
            </a:r>
          </a:p>
          <a:p>
            <a:pPr lvl="1"/>
            <a:r>
              <a:rPr lang="en-GB" dirty="0" smtClean="0"/>
              <a:t>Fault enters kernel, just like any other trap</a:t>
            </a:r>
          </a:p>
          <a:p>
            <a:pPr lvl="1"/>
            <a:r>
              <a:rPr lang="en-GB" dirty="0" smtClean="0"/>
              <a:t>Forwarded to page fault handler</a:t>
            </a:r>
          </a:p>
          <a:p>
            <a:pPr lvl="1"/>
            <a:r>
              <a:rPr lang="en-GB" dirty="0" smtClean="0"/>
              <a:t>Determine which page is required, where it resides</a:t>
            </a:r>
          </a:p>
          <a:p>
            <a:pPr lvl="1"/>
            <a:r>
              <a:rPr lang="en-GB" dirty="0" smtClean="0"/>
              <a:t>Schedule I/O to fetch it, then block the process</a:t>
            </a:r>
          </a:p>
          <a:p>
            <a:pPr lvl="1"/>
            <a:r>
              <a:rPr lang="en-GB" dirty="0" smtClean="0"/>
              <a:t>Make page table point at newly read-in page</a:t>
            </a:r>
          </a:p>
          <a:p>
            <a:pPr lvl="1"/>
            <a:r>
              <a:rPr lang="en-GB" dirty="0" smtClean="0"/>
              <a:t>Back up user-mode PC to retry failed instruction</a:t>
            </a:r>
          </a:p>
          <a:p>
            <a:pPr lvl="1"/>
            <a:r>
              <a:rPr lang="en-GB" dirty="0" smtClean="0"/>
              <a:t>Return to user-mode and try again</a:t>
            </a:r>
          </a:p>
          <a:p>
            <a:r>
              <a:rPr lang="en-GB" dirty="0" smtClean="0"/>
              <a:t>Meanwhile, other processes can run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and Secondary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070"/>
            <a:ext cx="8229600" cy="4525963"/>
          </a:xfrm>
        </p:spPr>
        <p:txBody>
          <a:bodyPr/>
          <a:lstStyle/>
          <a:p>
            <a:r>
              <a:rPr lang="en-GB" sz="2800" dirty="0" smtClean="0"/>
              <a:t>When not in memory, pages live on secondary storage </a:t>
            </a:r>
          </a:p>
          <a:p>
            <a:pPr lvl="1"/>
            <a:r>
              <a:rPr lang="en-GB" sz="2400" dirty="0" smtClean="0"/>
              <a:t>Typically a disk</a:t>
            </a:r>
          </a:p>
          <a:p>
            <a:pPr lvl="1"/>
            <a:r>
              <a:rPr lang="en-GB" sz="2400" dirty="0" smtClean="0"/>
              <a:t>In an area called “swap space”</a:t>
            </a:r>
          </a:p>
          <a:p>
            <a:r>
              <a:rPr lang="en-GB" sz="2800" dirty="0" smtClean="0"/>
              <a:t>How do we manage swap space?</a:t>
            </a:r>
          </a:p>
          <a:p>
            <a:pPr lvl="1"/>
            <a:r>
              <a:rPr lang="en-GB" sz="2400" dirty="0" smtClean="0"/>
              <a:t>As a pool of variable length partitions?</a:t>
            </a:r>
          </a:p>
          <a:p>
            <a:pPr lvl="2"/>
            <a:r>
              <a:rPr lang="en-GB" sz="2000" dirty="0" smtClean="0"/>
              <a:t>Allocate a contiguous region for each process</a:t>
            </a:r>
          </a:p>
          <a:p>
            <a:pPr lvl="1"/>
            <a:r>
              <a:rPr lang="en-GB" sz="2400" dirty="0" smtClean="0"/>
              <a:t>As a random collection of pages?</a:t>
            </a:r>
          </a:p>
          <a:p>
            <a:pPr lvl="2"/>
            <a:r>
              <a:rPr lang="en-GB" sz="2000" dirty="0" smtClean="0"/>
              <a:t> Just use a bit-map to keep track of which are free</a:t>
            </a:r>
          </a:p>
          <a:p>
            <a:pPr lvl="1"/>
            <a:r>
              <a:rPr lang="en-GB" sz="2400" dirty="0" smtClean="0"/>
              <a:t>As a file system?</a:t>
            </a:r>
          </a:p>
          <a:p>
            <a:pPr lvl="2"/>
            <a:r>
              <a:rPr lang="en-GB" sz="2000" dirty="0" smtClean="0"/>
              <a:t> Create a file per process (or segment)</a:t>
            </a:r>
          </a:p>
          <a:p>
            <a:pPr lvl="2"/>
            <a:r>
              <a:rPr lang="en-GB" sz="2000" dirty="0" smtClean="0"/>
              <a:t> File offsets correspond to virtual address offsets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Space and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60"/>
            <a:ext cx="8229600" cy="4525963"/>
          </a:xfrm>
        </p:spPr>
        <p:txBody>
          <a:bodyPr/>
          <a:lstStyle/>
          <a:p>
            <a:r>
              <a:rPr lang="en-US" sz="2800" dirty="0" smtClean="0"/>
              <a:t>Should the swap space be organized somehow by segments?</a:t>
            </a:r>
          </a:p>
          <a:p>
            <a:r>
              <a:rPr lang="en-US" sz="2800" dirty="0" smtClean="0"/>
              <a:t>A paging MMU eliminates need to store consecutive virtual pages in contiguous physical pages</a:t>
            </a:r>
          </a:p>
          <a:p>
            <a:r>
              <a:rPr lang="en-US" sz="2800" dirty="0" smtClean="0"/>
              <a:t>But locality of reference suggests pages in segments are likely to be used together</a:t>
            </a:r>
          </a:p>
          <a:p>
            <a:r>
              <a:rPr lang="en-US" sz="2800" dirty="0" smtClean="0"/>
              <a:t>Disk pays a big performance penalty particularly for spreading operations across multiple cylinders  </a:t>
            </a:r>
          </a:p>
          <a:p>
            <a:r>
              <a:rPr lang="en-US" sz="2800" dirty="0" smtClean="0"/>
              <a:t>Well-clustered allocation may lead to more efficient  I/O when we are moving pages in and out</a:t>
            </a:r>
          </a:p>
          <a:p>
            <a:r>
              <a:rPr lang="en-US" sz="2800" dirty="0" smtClean="0"/>
              <a:t>Organizing swap by segments can help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07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Page faults may result in shorter time slices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Standard overhead/response-time </a:t>
            </a:r>
            <a:r>
              <a:rPr lang="en-GB" dirty="0" err="1" smtClean="0"/>
              <a:t>tradeoff</a:t>
            </a:r>
            <a:endParaRPr lang="en-GB" dirty="0" smtClean="0"/>
          </a:p>
          <a:p>
            <a:pPr>
              <a:lnSpc>
                <a:spcPct val="83000"/>
              </a:lnSpc>
            </a:pPr>
            <a:r>
              <a:rPr lang="en-GB" dirty="0" smtClean="0"/>
              <a:t>Overhead (fault handling, paging in and out)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Process is blocked while we are reading in pages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Delaying execution and consuming cycles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Directly proportional to the number of page faults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Key is having the “right” pages in memory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Right pages -&gt; few faults, little paging activity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Wrong pages -&gt; many faults, much paging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We can’t control what pages we read in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Key to performance is choosing which to kick out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698"/>
            <a:ext cx="8229600" cy="4525963"/>
          </a:xfrm>
        </p:spPr>
        <p:txBody>
          <a:bodyPr/>
          <a:lstStyle/>
          <a:p>
            <a:r>
              <a:rPr lang="en-US" dirty="0" smtClean="0"/>
              <a:t>A generalization of what demand paging allows</a:t>
            </a:r>
          </a:p>
          <a:p>
            <a:r>
              <a:rPr lang="en-US" dirty="0" smtClean="0"/>
              <a:t>A form of memory where the system provides a useful abstraction</a:t>
            </a:r>
          </a:p>
          <a:p>
            <a:pPr lvl="1"/>
            <a:r>
              <a:rPr lang="en-US" dirty="0" smtClean="0"/>
              <a:t>A very large quantity of memory</a:t>
            </a:r>
          </a:p>
          <a:p>
            <a:pPr lvl="1"/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All directly accessible via normal addressing</a:t>
            </a:r>
          </a:p>
          <a:p>
            <a:pPr lvl="1"/>
            <a:r>
              <a:rPr lang="en-US" dirty="0" smtClean="0"/>
              <a:t>At a speed approaching that of actual RAM</a:t>
            </a:r>
          </a:p>
          <a:p>
            <a:r>
              <a:rPr lang="en-US" dirty="0" smtClean="0"/>
              <a:t>The state of the art in modern memory abstractions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67751" y="502733"/>
            <a:ext cx="3853756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r>
              <a:rPr lang="en-US" dirty="0" smtClean="0"/>
              <a:t>Give each process an address space of immense size</a:t>
            </a:r>
          </a:p>
          <a:p>
            <a:pPr lvl="1"/>
            <a:r>
              <a:rPr lang="en-US" dirty="0" smtClean="0"/>
              <a:t>Perhaps as big as your hardware’s word size allows</a:t>
            </a:r>
          </a:p>
          <a:p>
            <a:r>
              <a:rPr lang="en-US" dirty="0" smtClean="0"/>
              <a:t>Allow processes to request segments within that space</a:t>
            </a:r>
          </a:p>
          <a:p>
            <a:r>
              <a:rPr lang="en-US" dirty="0" smtClean="0"/>
              <a:t>Use dynamic paging and swapping to support the abstraction</a:t>
            </a:r>
          </a:p>
          <a:p>
            <a:r>
              <a:rPr lang="en-US" dirty="0" smtClean="0"/>
              <a:t>The key issue is how to create the abstraction when you don’t have that much real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The Key VM Technology: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have each page already in memory when a process accesses it</a:t>
            </a:r>
          </a:p>
          <a:p>
            <a:r>
              <a:rPr lang="en-US" dirty="0" smtClean="0"/>
              <a:t>We can’t know ahead of time what pages will be accessed</a:t>
            </a:r>
          </a:p>
          <a:p>
            <a:r>
              <a:rPr lang="en-US" dirty="0" smtClean="0"/>
              <a:t>We rely on locality of access </a:t>
            </a:r>
          </a:p>
          <a:p>
            <a:pPr lvl="1"/>
            <a:r>
              <a:rPr lang="en-US" dirty="0" smtClean="0"/>
              <a:t>In particular, to determine what pages to move out of memory and onto disk</a:t>
            </a:r>
          </a:p>
          <a:p>
            <a:r>
              <a:rPr lang="en-US" dirty="0" smtClean="0"/>
              <a:t>If we make wise choices, the pages we need in memory will still be there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GB" sz="3100" dirty="0" smtClean="0"/>
              <a:t>Segment relocation solved the relocation problem for us</a:t>
            </a:r>
          </a:p>
          <a:p>
            <a:pPr>
              <a:lnSpc>
                <a:spcPct val="73000"/>
              </a:lnSpc>
            </a:pPr>
            <a:r>
              <a:rPr lang="en-GB" sz="3100" dirty="0" smtClean="0"/>
              <a:t>It used base registers to compute a physical address from a virtual address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Allowing us to move data around in physical memory</a:t>
            </a:r>
          </a:p>
          <a:p>
            <a:pPr lvl="1">
              <a:lnSpc>
                <a:spcPct val="73000"/>
              </a:lnSpc>
            </a:pPr>
            <a:r>
              <a:rPr lang="en-GB" dirty="0" smtClean="0"/>
              <a:t>By only updating the base register</a:t>
            </a:r>
          </a:p>
          <a:p>
            <a:pPr>
              <a:lnSpc>
                <a:spcPct val="73000"/>
              </a:lnSpc>
            </a:pPr>
            <a:r>
              <a:rPr lang="en-GB" dirty="0" smtClean="0"/>
              <a:t>It did nothing about external fragmentation</a:t>
            </a:r>
          </a:p>
          <a:p>
            <a:pPr lvl="1">
              <a:lnSpc>
                <a:spcPct val="73000"/>
              </a:lnSpc>
            </a:pPr>
            <a:r>
              <a:rPr lang="en-GB" sz="2400" dirty="0" smtClean="0"/>
              <a:t> </a:t>
            </a:r>
            <a:r>
              <a:rPr lang="en-GB" dirty="0" smtClean="0"/>
              <a:t>Because segments are still required to be </a:t>
            </a:r>
            <a:r>
              <a:rPr lang="en-GB" u="sng" dirty="0" smtClean="0"/>
              <a:t>contiguous</a:t>
            </a:r>
            <a:endParaRPr lang="en-GB" sz="2400" u="sng" dirty="0" smtClean="0"/>
          </a:p>
          <a:p>
            <a:pPr>
              <a:lnSpc>
                <a:spcPct val="73000"/>
              </a:lnSpc>
            </a:pPr>
            <a:r>
              <a:rPr lang="en-GB" dirty="0" smtClean="0"/>
              <a:t>We need to eliminate the “contiguity requirement”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 smtClean="0"/>
              <a:t>We keep some set of all possible pages in memory</a:t>
            </a:r>
          </a:p>
          <a:p>
            <a:pPr lvl="1"/>
            <a:r>
              <a:rPr lang="en-US" dirty="0" smtClean="0"/>
              <a:t>Perhaps not all belonging to the current process</a:t>
            </a:r>
          </a:p>
          <a:p>
            <a:r>
              <a:rPr lang="en-US" dirty="0" smtClean="0"/>
              <a:t>Under some circumstances, we need to replace one of them with another page that’s on disk</a:t>
            </a:r>
          </a:p>
          <a:p>
            <a:pPr lvl="1"/>
            <a:r>
              <a:rPr lang="en-US" dirty="0" smtClean="0"/>
              <a:t>E.g., when we have a page fault</a:t>
            </a:r>
          </a:p>
          <a:p>
            <a:r>
              <a:rPr lang="en-US" dirty="0" smtClean="0"/>
              <a:t>Paging hardware and MMU translation allows us to choose any page for ejection to disk</a:t>
            </a:r>
          </a:p>
          <a:p>
            <a:r>
              <a:rPr lang="en-US" dirty="0" smtClean="0"/>
              <a:t>Which one of them should go?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390"/>
            <a:ext cx="8229600" cy="1143000"/>
          </a:xfrm>
        </p:spPr>
        <p:txBody>
          <a:bodyPr/>
          <a:lstStyle/>
          <a:p>
            <a:r>
              <a:rPr lang="en-US" dirty="0" smtClean="0"/>
              <a:t>The Optimal Replacement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page that will be next referenced furthest in the future</a:t>
            </a:r>
          </a:p>
          <a:p>
            <a:r>
              <a:rPr lang="en-GB" dirty="0" smtClean="0"/>
              <a:t>Why is this the right page?</a:t>
            </a:r>
          </a:p>
          <a:p>
            <a:pPr lvl="1"/>
            <a:r>
              <a:rPr lang="en-GB" dirty="0" smtClean="0"/>
              <a:t>It delays the next page fault as long as possible</a:t>
            </a:r>
          </a:p>
          <a:p>
            <a:pPr lvl="1"/>
            <a:r>
              <a:rPr lang="en-GB" dirty="0" smtClean="0"/>
              <a:t>Fewer page faults per unit time = lower overhead</a:t>
            </a:r>
          </a:p>
          <a:p>
            <a:r>
              <a:rPr lang="en-GB" dirty="0" smtClean="0"/>
              <a:t>A slight problem:</a:t>
            </a:r>
          </a:p>
          <a:p>
            <a:pPr lvl="1"/>
            <a:r>
              <a:rPr lang="en-GB" dirty="0" smtClean="0"/>
              <a:t>We would need an oracle to know which page this algorithm calls for</a:t>
            </a:r>
          </a:p>
          <a:p>
            <a:pPr lvl="1"/>
            <a:r>
              <a:rPr lang="en-GB" dirty="0" smtClean="0"/>
              <a:t>And we don’t have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390"/>
            <a:ext cx="8229600" cy="1143000"/>
          </a:xfrm>
        </p:spPr>
        <p:txBody>
          <a:bodyPr/>
          <a:lstStyle/>
          <a:p>
            <a:r>
              <a:rPr lang="en-US" dirty="0" smtClean="0"/>
              <a:t>Do We Require Optimal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absolutely</a:t>
            </a:r>
          </a:p>
          <a:p>
            <a:r>
              <a:rPr lang="en-US" dirty="0" smtClean="0"/>
              <a:t>What’s the consequence of the algorithm being wrong?</a:t>
            </a:r>
          </a:p>
          <a:p>
            <a:pPr lvl="1"/>
            <a:r>
              <a:rPr lang="en-US" dirty="0" smtClean="0"/>
              <a:t>We take an extra page fault that we shouldn’t have</a:t>
            </a:r>
          </a:p>
          <a:p>
            <a:pPr lvl="1"/>
            <a:r>
              <a:rPr lang="en-US" dirty="0" smtClean="0"/>
              <a:t>Which is a performance penalty, not a program correctness penalty</a:t>
            </a:r>
          </a:p>
          <a:p>
            <a:pPr lvl="1"/>
            <a:r>
              <a:rPr lang="en-US" dirty="0" smtClean="0"/>
              <a:t>Often an acceptable tradeoff</a:t>
            </a:r>
          </a:p>
          <a:p>
            <a:pPr marL="342900" lvl="2" indent="-342900"/>
            <a:r>
              <a:rPr lang="en-GB" sz="2800" dirty="0" smtClean="0"/>
              <a:t>The more often we’re right, the fewer page faults we take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the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290"/>
            <a:ext cx="8229600" cy="4525963"/>
          </a:xfrm>
        </p:spPr>
        <p:txBody>
          <a:bodyPr/>
          <a:lstStyle/>
          <a:p>
            <a:r>
              <a:rPr lang="en-US" dirty="0" smtClean="0"/>
              <a:t>Rely on locality of reference</a:t>
            </a:r>
          </a:p>
          <a:p>
            <a:r>
              <a:rPr lang="en-GB" dirty="0" smtClean="0"/>
              <a:t>Note which pages have recently been used</a:t>
            </a:r>
          </a:p>
          <a:p>
            <a:pPr lvl="1"/>
            <a:r>
              <a:rPr lang="en-GB" dirty="0" smtClean="0"/>
              <a:t>Perhaps with extra bits in the page tables</a:t>
            </a:r>
          </a:p>
          <a:p>
            <a:pPr lvl="1"/>
            <a:r>
              <a:rPr lang="en-GB" dirty="0" smtClean="0"/>
              <a:t>Updated when the page is accessed</a:t>
            </a:r>
          </a:p>
          <a:p>
            <a:r>
              <a:rPr lang="en-GB" dirty="0" smtClean="0"/>
              <a:t>Use this data to predict future </a:t>
            </a:r>
            <a:r>
              <a:rPr lang="en-GB" dirty="0" err="1" smtClean="0"/>
              <a:t>behavior</a:t>
            </a:r>
            <a:endParaRPr lang="en-GB" dirty="0" smtClean="0"/>
          </a:p>
          <a:p>
            <a:r>
              <a:rPr lang="en-GB" dirty="0" smtClean="0"/>
              <a:t>If locality of reference holds, the pages we accessed recently will be accessed again soon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990"/>
            <a:ext cx="8229600" cy="4525963"/>
          </a:xfrm>
        </p:spPr>
        <p:txBody>
          <a:bodyPr/>
          <a:lstStyle/>
          <a:p>
            <a:r>
              <a:rPr lang="en-GB" dirty="0" smtClean="0"/>
              <a:t>Random, FIFO</a:t>
            </a:r>
          </a:p>
          <a:p>
            <a:pPr lvl="1"/>
            <a:r>
              <a:rPr lang="en-GB" dirty="0" smtClean="0"/>
              <a:t>These are dogs, forget ‘</a:t>
            </a:r>
            <a:r>
              <a:rPr lang="en-GB" dirty="0" err="1" smtClean="0"/>
              <a:t>em</a:t>
            </a:r>
            <a:endParaRPr lang="en-GB" dirty="0" smtClean="0"/>
          </a:p>
          <a:p>
            <a:r>
              <a:rPr lang="en-GB" dirty="0" smtClean="0"/>
              <a:t>Least Frequently Used</a:t>
            </a:r>
          </a:p>
          <a:p>
            <a:pPr lvl="1"/>
            <a:r>
              <a:rPr lang="en-GB" dirty="0" smtClean="0"/>
              <a:t>Sounds better, but it really isn’t</a:t>
            </a:r>
          </a:p>
          <a:p>
            <a:r>
              <a:rPr lang="en-GB" dirty="0" smtClean="0"/>
              <a:t>Least Recently Used</a:t>
            </a:r>
          </a:p>
          <a:p>
            <a:pPr lvl="1"/>
            <a:r>
              <a:rPr lang="en-GB" dirty="0" smtClean="0"/>
              <a:t>Assert that near future will be like the recent past</a:t>
            </a:r>
          </a:p>
          <a:p>
            <a:pPr lvl="1"/>
            <a:r>
              <a:rPr lang="en-GB" dirty="0" smtClean="0"/>
              <a:t>If we haven’t used a page recently, we probably won’t use it soon</a:t>
            </a:r>
          </a:p>
          <a:p>
            <a:pPr lvl="1"/>
            <a:r>
              <a:rPr lang="en-GB" dirty="0" smtClean="0"/>
              <a:t>The computer science equivalent to the “</a:t>
            </a:r>
            <a:r>
              <a:rPr lang="en-GB" i="1" dirty="0" smtClean="0"/>
              <a:t>unseen hand</a:t>
            </a:r>
            <a:r>
              <a:rPr lang="en-GB" dirty="0" smtClean="0"/>
              <a:t>”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How To Evaluate Page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4012"/>
            <a:ext cx="8229600" cy="4525963"/>
          </a:xfrm>
        </p:spPr>
        <p:txBody>
          <a:bodyPr/>
          <a:lstStyle/>
          <a:p>
            <a:r>
              <a:rPr lang="en-US" dirty="0" smtClean="0"/>
              <a:t>We can’t predict the future, so we approximate</a:t>
            </a:r>
          </a:p>
          <a:p>
            <a:r>
              <a:rPr lang="en-US" dirty="0" smtClean="0"/>
              <a:t>Which algorithm approximates best?</a:t>
            </a:r>
          </a:p>
          <a:p>
            <a:r>
              <a:rPr lang="en-US" dirty="0" smtClean="0"/>
              <a:t>Based on the number of page faults each gets while executing a standard test</a:t>
            </a:r>
          </a:p>
          <a:p>
            <a:r>
              <a:rPr lang="en-US" dirty="0" smtClean="0"/>
              <a:t>What  should the standard test be? </a:t>
            </a:r>
          </a:p>
          <a:p>
            <a:pPr lvl="1"/>
            <a:r>
              <a:rPr lang="en-US" dirty="0" smtClean="0"/>
              <a:t>Different algorithms will behave very differently in different situations</a:t>
            </a:r>
          </a:p>
          <a:p>
            <a:r>
              <a:rPr lang="en-US" dirty="0" smtClean="0"/>
              <a:t>To test replacement algorithms, you need a clear notion of what your load is like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a page is accessed, record the time</a:t>
            </a:r>
          </a:p>
          <a:p>
            <a:r>
              <a:rPr lang="en-US" dirty="0" smtClean="0"/>
              <a:t>When you need to eject a page, look at all timestamps for pages in memory</a:t>
            </a:r>
          </a:p>
          <a:p>
            <a:r>
              <a:rPr lang="en-US" dirty="0" smtClean="0"/>
              <a:t>Choose the one with the oldest timestamp</a:t>
            </a:r>
          </a:p>
          <a:p>
            <a:r>
              <a:rPr lang="en-US" dirty="0" smtClean="0"/>
              <a:t>Will require us to store timestamps somewhere</a:t>
            </a:r>
          </a:p>
          <a:p>
            <a:r>
              <a:rPr lang="en-US" dirty="0" smtClean="0"/>
              <a:t>And to search all timestamps every time we need to eject a page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LRU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01"/>
          <p:cNvSpPr>
            <a:spLocks noChangeArrowheads="1"/>
          </p:cNvSpPr>
          <p:nvPr/>
        </p:nvSpPr>
        <p:spPr bwMode="auto">
          <a:xfrm>
            <a:off x="14203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18775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2334741" y="2265888"/>
            <a:ext cx="4556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2790353" y="2265888"/>
            <a:ext cx="45878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8" name="Rectangle 105"/>
          <p:cNvSpPr>
            <a:spLocks noChangeArrowheads="1"/>
          </p:cNvSpPr>
          <p:nvPr/>
        </p:nvSpPr>
        <p:spPr bwMode="auto">
          <a:xfrm>
            <a:off x="32491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37063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Rectangle 107"/>
          <p:cNvSpPr>
            <a:spLocks noChangeArrowheads="1"/>
          </p:cNvSpPr>
          <p:nvPr/>
        </p:nvSpPr>
        <p:spPr bwMode="auto">
          <a:xfrm>
            <a:off x="41635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46207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50779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3" name="Rectangle 110"/>
          <p:cNvSpPr>
            <a:spLocks noChangeArrowheads="1"/>
          </p:cNvSpPr>
          <p:nvPr/>
        </p:nvSpPr>
        <p:spPr bwMode="auto">
          <a:xfrm>
            <a:off x="5535141" y="2265888"/>
            <a:ext cx="4587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Rectangle 111"/>
          <p:cNvSpPr>
            <a:spLocks noChangeArrowheads="1"/>
          </p:cNvSpPr>
          <p:nvPr/>
        </p:nvSpPr>
        <p:spPr bwMode="auto">
          <a:xfrm>
            <a:off x="5993928" y="2265888"/>
            <a:ext cx="4556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64495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6" name="Rectangle 113"/>
          <p:cNvSpPr>
            <a:spLocks noChangeArrowheads="1"/>
          </p:cNvSpPr>
          <p:nvPr/>
        </p:nvSpPr>
        <p:spPr bwMode="auto">
          <a:xfrm>
            <a:off x="69067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7" name="Rectangle 118"/>
          <p:cNvSpPr>
            <a:spLocks noChangeArrowheads="1"/>
          </p:cNvSpPr>
          <p:nvPr/>
        </p:nvSpPr>
        <p:spPr bwMode="auto">
          <a:xfrm>
            <a:off x="18775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334741" y="340888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9" name="Rectangle 120"/>
          <p:cNvSpPr>
            <a:spLocks noChangeArrowheads="1"/>
          </p:cNvSpPr>
          <p:nvPr/>
        </p:nvSpPr>
        <p:spPr bwMode="auto">
          <a:xfrm>
            <a:off x="2790353" y="340888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0" name="Rectangle 122"/>
          <p:cNvSpPr>
            <a:spLocks noChangeArrowheads="1"/>
          </p:cNvSpPr>
          <p:nvPr/>
        </p:nvSpPr>
        <p:spPr bwMode="auto">
          <a:xfrm>
            <a:off x="37063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1" name="Rectangle 123"/>
          <p:cNvSpPr>
            <a:spLocks noChangeArrowheads="1"/>
          </p:cNvSpPr>
          <p:nvPr/>
        </p:nvSpPr>
        <p:spPr bwMode="auto">
          <a:xfrm>
            <a:off x="41635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2" name="Rectangle 124"/>
          <p:cNvSpPr>
            <a:spLocks noChangeArrowheads="1"/>
          </p:cNvSpPr>
          <p:nvPr/>
        </p:nvSpPr>
        <p:spPr bwMode="auto">
          <a:xfrm>
            <a:off x="46207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3" name="Rectangle 126"/>
          <p:cNvSpPr>
            <a:spLocks noChangeArrowheads="1"/>
          </p:cNvSpPr>
          <p:nvPr/>
        </p:nvSpPr>
        <p:spPr bwMode="auto">
          <a:xfrm>
            <a:off x="5535141" y="340888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4" name="Rectangle 127"/>
          <p:cNvSpPr>
            <a:spLocks noChangeArrowheads="1"/>
          </p:cNvSpPr>
          <p:nvPr/>
        </p:nvSpPr>
        <p:spPr bwMode="auto">
          <a:xfrm>
            <a:off x="5993928" y="340888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5" name="Rectangle 128"/>
          <p:cNvSpPr>
            <a:spLocks noChangeArrowheads="1"/>
          </p:cNvSpPr>
          <p:nvPr/>
        </p:nvSpPr>
        <p:spPr bwMode="auto">
          <a:xfrm>
            <a:off x="64495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6" name="Rectangle 131"/>
          <p:cNvSpPr>
            <a:spLocks noChangeArrowheads="1"/>
          </p:cNvSpPr>
          <p:nvPr/>
        </p:nvSpPr>
        <p:spPr bwMode="auto">
          <a:xfrm>
            <a:off x="78211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7" name="Rectangle 181"/>
          <p:cNvSpPr>
            <a:spLocks noChangeArrowheads="1"/>
          </p:cNvSpPr>
          <p:nvPr/>
        </p:nvSpPr>
        <p:spPr bwMode="auto">
          <a:xfrm>
            <a:off x="547681" y="174991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 smtClean="0">
                <a:latin typeface="Times New Roman"/>
                <a:cs typeface="Times New Roman"/>
              </a:rPr>
              <a:t>Reference stream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28" name="Rectangle 182"/>
          <p:cNvSpPr>
            <a:spLocks noChangeArrowheads="1"/>
          </p:cNvSpPr>
          <p:nvPr/>
        </p:nvSpPr>
        <p:spPr bwMode="auto">
          <a:xfrm>
            <a:off x="14203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9" name="Rectangle 184"/>
          <p:cNvSpPr>
            <a:spLocks noChangeArrowheads="1"/>
          </p:cNvSpPr>
          <p:nvPr/>
        </p:nvSpPr>
        <p:spPr bwMode="auto">
          <a:xfrm>
            <a:off x="2334741" y="378988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0" name="Rectangle 185"/>
          <p:cNvSpPr>
            <a:spLocks noChangeArrowheads="1"/>
          </p:cNvSpPr>
          <p:nvPr/>
        </p:nvSpPr>
        <p:spPr bwMode="auto">
          <a:xfrm>
            <a:off x="2790353" y="378988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1" name="Rectangle 186"/>
          <p:cNvSpPr>
            <a:spLocks noChangeArrowheads="1"/>
          </p:cNvSpPr>
          <p:nvPr/>
        </p:nvSpPr>
        <p:spPr bwMode="auto">
          <a:xfrm>
            <a:off x="32491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2" name="Rectangle 188"/>
          <p:cNvSpPr>
            <a:spLocks noChangeArrowheads="1"/>
          </p:cNvSpPr>
          <p:nvPr/>
        </p:nvSpPr>
        <p:spPr bwMode="auto">
          <a:xfrm>
            <a:off x="41635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3" name="Rectangle 189"/>
          <p:cNvSpPr>
            <a:spLocks noChangeArrowheads="1"/>
          </p:cNvSpPr>
          <p:nvPr/>
        </p:nvSpPr>
        <p:spPr bwMode="auto">
          <a:xfrm>
            <a:off x="46207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4" name="Rectangle 190"/>
          <p:cNvSpPr>
            <a:spLocks noChangeArrowheads="1"/>
          </p:cNvSpPr>
          <p:nvPr/>
        </p:nvSpPr>
        <p:spPr bwMode="auto">
          <a:xfrm>
            <a:off x="50779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5" name="Rectangle 192"/>
          <p:cNvSpPr>
            <a:spLocks noChangeArrowheads="1"/>
          </p:cNvSpPr>
          <p:nvPr/>
        </p:nvSpPr>
        <p:spPr bwMode="auto">
          <a:xfrm>
            <a:off x="5993928" y="378988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6" name="Rectangle 193"/>
          <p:cNvSpPr>
            <a:spLocks noChangeArrowheads="1"/>
          </p:cNvSpPr>
          <p:nvPr/>
        </p:nvSpPr>
        <p:spPr bwMode="auto">
          <a:xfrm>
            <a:off x="64495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7" name="Rectangle 194"/>
          <p:cNvSpPr>
            <a:spLocks noChangeArrowheads="1"/>
          </p:cNvSpPr>
          <p:nvPr/>
        </p:nvSpPr>
        <p:spPr bwMode="auto">
          <a:xfrm>
            <a:off x="69067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8" name="Rectangle 195"/>
          <p:cNvSpPr>
            <a:spLocks noChangeArrowheads="1"/>
          </p:cNvSpPr>
          <p:nvPr/>
        </p:nvSpPr>
        <p:spPr bwMode="auto">
          <a:xfrm>
            <a:off x="73639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39" name="Rectangle 196"/>
          <p:cNvSpPr>
            <a:spLocks noChangeArrowheads="1"/>
          </p:cNvSpPr>
          <p:nvPr/>
        </p:nvSpPr>
        <p:spPr bwMode="auto">
          <a:xfrm>
            <a:off x="78211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0" name="Rectangle 197"/>
          <p:cNvSpPr>
            <a:spLocks noChangeArrowheads="1"/>
          </p:cNvSpPr>
          <p:nvPr/>
        </p:nvSpPr>
        <p:spPr bwMode="auto">
          <a:xfrm>
            <a:off x="82783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1" name="Rectangle 198"/>
          <p:cNvSpPr>
            <a:spLocks noChangeArrowheads="1"/>
          </p:cNvSpPr>
          <p:nvPr/>
        </p:nvSpPr>
        <p:spPr bwMode="auto">
          <a:xfrm>
            <a:off x="14203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2" name="Rectangle 199"/>
          <p:cNvSpPr>
            <a:spLocks noChangeArrowheads="1"/>
          </p:cNvSpPr>
          <p:nvPr/>
        </p:nvSpPr>
        <p:spPr bwMode="auto">
          <a:xfrm>
            <a:off x="18775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3" name="Rectangle 201"/>
          <p:cNvSpPr>
            <a:spLocks noChangeArrowheads="1"/>
          </p:cNvSpPr>
          <p:nvPr/>
        </p:nvSpPr>
        <p:spPr bwMode="auto">
          <a:xfrm>
            <a:off x="2790353" y="417088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4" name="Rectangle 202"/>
          <p:cNvSpPr>
            <a:spLocks noChangeArrowheads="1"/>
          </p:cNvSpPr>
          <p:nvPr/>
        </p:nvSpPr>
        <p:spPr bwMode="auto">
          <a:xfrm>
            <a:off x="32491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5" name="Rectangle 203"/>
          <p:cNvSpPr>
            <a:spLocks noChangeArrowheads="1"/>
          </p:cNvSpPr>
          <p:nvPr/>
        </p:nvSpPr>
        <p:spPr bwMode="auto">
          <a:xfrm>
            <a:off x="37063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6" name="Rectangle 204"/>
          <p:cNvSpPr>
            <a:spLocks noChangeArrowheads="1"/>
          </p:cNvSpPr>
          <p:nvPr/>
        </p:nvSpPr>
        <p:spPr bwMode="auto">
          <a:xfrm>
            <a:off x="41635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7" name="Rectangle 206"/>
          <p:cNvSpPr>
            <a:spLocks noChangeArrowheads="1"/>
          </p:cNvSpPr>
          <p:nvPr/>
        </p:nvSpPr>
        <p:spPr bwMode="auto">
          <a:xfrm>
            <a:off x="50779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8" name="Rectangle 207"/>
          <p:cNvSpPr>
            <a:spLocks noChangeArrowheads="1"/>
          </p:cNvSpPr>
          <p:nvPr/>
        </p:nvSpPr>
        <p:spPr bwMode="auto">
          <a:xfrm>
            <a:off x="5535141" y="417088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9" name="Rectangle 208"/>
          <p:cNvSpPr>
            <a:spLocks noChangeArrowheads="1"/>
          </p:cNvSpPr>
          <p:nvPr/>
        </p:nvSpPr>
        <p:spPr bwMode="auto">
          <a:xfrm>
            <a:off x="5993928" y="417088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0" name="Rectangle 210"/>
          <p:cNvSpPr>
            <a:spLocks noChangeArrowheads="1"/>
          </p:cNvSpPr>
          <p:nvPr/>
        </p:nvSpPr>
        <p:spPr bwMode="auto">
          <a:xfrm>
            <a:off x="69067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1" name="Rectangle 211"/>
          <p:cNvSpPr>
            <a:spLocks noChangeArrowheads="1"/>
          </p:cNvSpPr>
          <p:nvPr/>
        </p:nvSpPr>
        <p:spPr bwMode="auto">
          <a:xfrm>
            <a:off x="73639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2" name="Rectangle 212"/>
          <p:cNvSpPr>
            <a:spLocks noChangeArrowheads="1"/>
          </p:cNvSpPr>
          <p:nvPr/>
        </p:nvSpPr>
        <p:spPr bwMode="auto">
          <a:xfrm>
            <a:off x="78211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3" name="Rectangle 213"/>
          <p:cNvSpPr>
            <a:spLocks noChangeArrowheads="1"/>
          </p:cNvSpPr>
          <p:nvPr/>
        </p:nvSpPr>
        <p:spPr bwMode="auto">
          <a:xfrm>
            <a:off x="8278341" y="4170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4" name="Rectangle 214"/>
          <p:cNvSpPr>
            <a:spLocks noChangeArrowheads="1"/>
          </p:cNvSpPr>
          <p:nvPr/>
        </p:nvSpPr>
        <p:spPr bwMode="auto">
          <a:xfrm>
            <a:off x="14203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5" name="Rectangle 215"/>
          <p:cNvSpPr>
            <a:spLocks noChangeArrowheads="1"/>
          </p:cNvSpPr>
          <p:nvPr/>
        </p:nvSpPr>
        <p:spPr bwMode="auto">
          <a:xfrm>
            <a:off x="18775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6" name="Rectangle 216"/>
          <p:cNvSpPr>
            <a:spLocks noChangeArrowheads="1"/>
          </p:cNvSpPr>
          <p:nvPr/>
        </p:nvSpPr>
        <p:spPr bwMode="auto">
          <a:xfrm>
            <a:off x="2334741" y="455188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7" name="Rectangle 218"/>
          <p:cNvSpPr>
            <a:spLocks noChangeArrowheads="1"/>
          </p:cNvSpPr>
          <p:nvPr/>
        </p:nvSpPr>
        <p:spPr bwMode="auto">
          <a:xfrm>
            <a:off x="32491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8" name="Rectangle 219"/>
          <p:cNvSpPr>
            <a:spLocks noChangeArrowheads="1"/>
          </p:cNvSpPr>
          <p:nvPr/>
        </p:nvSpPr>
        <p:spPr bwMode="auto">
          <a:xfrm>
            <a:off x="37063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9" name="Rectangle 221"/>
          <p:cNvSpPr>
            <a:spLocks noChangeArrowheads="1"/>
          </p:cNvSpPr>
          <p:nvPr/>
        </p:nvSpPr>
        <p:spPr bwMode="auto">
          <a:xfrm>
            <a:off x="46207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0" name="Rectangle 222"/>
          <p:cNvSpPr>
            <a:spLocks noChangeArrowheads="1"/>
          </p:cNvSpPr>
          <p:nvPr/>
        </p:nvSpPr>
        <p:spPr bwMode="auto">
          <a:xfrm>
            <a:off x="50779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1" name="Rectangle 223"/>
          <p:cNvSpPr>
            <a:spLocks noChangeArrowheads="1"/>
          </p:cNvSpPr>
          <p:nvPr/>
        </p:nvSpPr>
        <p:spPr bwMode="auto">
          <a:xfrm>
            <a:off x="5535141" y="455188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2" name="Rectangle 225"/>
          <p:cNvSpPr>
            <a:spLocks noChangeArrowheads="1"/>
          </p:cNvSpPr>
          <p:nvPr/>
        </p:nvSpPr>
        <p:spPr bwMode="auto">
          <a:xfrm>
            <a:off x="64495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69067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4" name="Rectangle 227"/>
          <p:cNvSpPr>
            <a:spLocks noChangeArrowheads="1"/>
          </p:cNvSpPr>
          <p:nvPr/>
        </p:nvSpPr>
        <p:spPr bwMode="auto">
          <a:xfrm>
            <a:off x="73639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5" name="Rectangle 229"/>
          <p:cNvSpPr>
            <a:spLocks noChangeArrowheads="1"/>
          </p:cNvSpPr>
          <p:nvPr/>
        </p:nvSpPr>
        <p:spPr bwMode="auto">
          <a:xfrm>
            <a:off x="82783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6" name="Rectangle 310"/>
          <p:cNvSpPr>
            <a:spLocks noChangeArrowheads="1"/>
          </p:cNvSpPr>
          <p:nvPr/>
        </p:nvSpPr>
        <p:spPr bwMode="auto">
          <a:xfrm>
            <a:off x="1012776" y="2800081"/>
            <a:ext cx="1600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Page table using t</a:t>
            </a:r>
            <a:r>
              <a:rPr lang="en-US" sz="2000" b="0" dirty="0" smtClean="0">
                <a:latin typeface="Times New Roman"/>
                <a:cs typeface="Times New Roman"/>
              </a:rPr>
              <a:t>rue </a:t>
            </a:r>
            <a:r>
              <a:rPr lang="en-US" sz="2000" b="0" dirty="0">
                <a:latin typeface="Times New Roman"/>
                <a:cs typeface="Times New Roman"/>
              </a:rPr>
              <a:t>LRU</a:t>
            </a:r>
          </a:p>
        </p:txBody>
      </p:sp>
      <p:sp>
        <p:nvSpPr>
          <p:cNvPr id="67" name="Rectangle 312"/>
          <p:cNvSpPr>
            <a:spLocks noChangeArrowheads="1"/>
          </p:cNvSpPr>
          <p:nvPr/>
        </p:nvSpPr>
        <p:spPr bwMode="auto">
          <a:xfrm>
            <a:off x="123353" y="340888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b="0" dirty="0">
                <a:latin typeface="Times New Roman"/>
                <a:cs typeface="Times New Roman"/>
              </a:rPr>
              <a:t>frame 0</a:t>
            </a:r>
          </a:p>
        </p:txBody>
      </p:sp>
      <p:sp>
        <p:nvSpPr>
          <p:cNvPr id="68" name="Rectangle 313"/>
          <p:cNvSpPr>
            <a:spLocks noChangeArrowheads="1"/>
          </p:cNvSpPr>
          <p:nvPr/>
        </p:nvSpPr>
        <p:spPr bwMode="auto">
          <a:xfrm>
            <a:off x="123353" y="378988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b="0">
                <a:latin typeface="Times New Roman"/>
                <a:cs typeface="Times New Roman"/>
              </a:rPr>
              <a:t>frame 1</a:t>
            </a:r>
          </a:p>
        </p:txBody>
      </p:sp>
      <p:sp>
        <p:nvSpPr>
          <p:cNvPr id="69" name="Rectangle 314"/>
          <p:cNvSpPr>
            <a:spLocks noChangeArrowheads="1"/>
          </p:cNvSpPr>
          <p:nvPr/>
        </p:nvSpPr>
        <p:spPr bwMode="auto">
          <a:xfrm>
            <a:off x="123353" y="417088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b="0">
                <a:latin typeface="Times New Roman"/>
                <a:cs typeface="Times New Roman"/>
              </a:rPr>
              <a:t>frame 2</a:t>
            </a:r>
          </a:p>
        </p:txBody>
      </p:sp>
      <p:sp>
        <p:nvSpPr>
          <p:cNvPr id="70" name="Rectangle 315"/>
          <p:cNvSpPr>
            <a:spLocks noChangeArrowheads="1"/>
          </p:cNvSpPr>
          <p:nvPr/>
        </p:nvSpPr>
        <p:spPr bwMode="auto">
          <a:xfrm>
            <a:off x="123353" y="455188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b="0">
                <a:latin typeface="Times New Roman"/>
                <a:cs typeface="Times New Roman"/>
              </a:rPr>
              <a:t>frame 3</a:t>
            </a:r>
          </a:p>
        </p:txBody>
      </p:sp>
      <p:sp>
        <p:nvSpPr>
          <p:cNvPr id="71" name="Rectangle 323"/>
          <p:cNvSpPr>
            <a:spLocks noChangeArrowheads="1"/>
          </p:cNvSpPr>
          <p:nvPr/>
        </p:nvSpPr>
        <p:spPr bwMode="auto">
          <a:xfrm>
            <a:off x="73639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2" name="Rectangle 324"/>
          <p:cNvSpPr>
            <a:spLocks noChangeArrowheads="1"/>
          </p:cNvSpPr>
          <p:nvPr/>
        </p:nvSpPr>
        <p:spPr bwMode="auto">
          <a:xfrm>
            <a:off x="78211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73" name="Rectangle 325"/>
          <p:cNvSpPr>
            <a:spLocks noChangeArrowheads="1"/>
          </p:cNvSpPr>
          <p:nvPr/>
        </p:nvSpPr>
        <p:spPr bwMode="auto">
          <a:xfrm>
            <a:off x="8278341" y="2265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74" name="Rectangle 513"/>
          <p:cNvSpPr>
            <a:spLocks noChangeArrowheads="1"/>
          </p:cNvSpPr>
          <p:nvPr/>
        </p:nvSpPr>
        <p:spPr bwMode="auto">
          <a:xfrm>
            <a:off x="14203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75" name="Rectangle 518"/>
          <p:cNvSpPr>
            <a:spLocks noChangeArrowheads="1"/>
          </p:cNvSpPr>
          <p:nvPr/>
        </p:nvSpPr>
        <p:spPr bwMode="auto">
          <a:xfrm>
            <a:off x="50779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76" name="Rectangle 519"/>
          <p:cNvSpPr>
            <a:spLocks noChangeArrowheads="1"/>
          </p:cNvSpPr>
          <p:nvPr/>
        </p:nvSpPr>
        <p:spPr bwMode="auto">
          <a:xfrm>
            <a:off x="5993928" y="455188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77" name="Rectangle 520"/>
          <p:cNvSpPr>
            <a:spLocks noChangeArrowheads="1"/>
          </p:cNvSpPr>
          <p:nvPr/>
        </p:nvSpPr>
        <p:spPr bwMode="auto">
          <a:xfrm>
            <a:off x="69067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78" name="Rectangle 521"/>
          <p:cNvSpPr>
            <a:spLocks noChangeArrowheads="1"/>
          </p:cNvSpPr>
          <p:nvPr/>
        </p:nvSpPr>
        <p:spPr bwMode="auto">
          <a:xfrm>
            <a:off x="73639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79" name="Rectangle 522"/>
          <p:cNvSpPr>
            <a:spLocks noChangeArrowheads="1"/>
          </p:cNvSpPr>
          <p:nvPr/>
        </p:nvSpPr>
        <p:spPr bwMode="auto">
          <a:xfrm>
            <a:off x="82783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80" name="Rectangle 523"/>
          <p:cNvSpPr>
            <a:spLocks noChangeArrowheads="1"/>
          </p:cNvSpPr>
          <p:nvPr/>
        </p:nvSpPr>
        <p:spPr bwMode="auto">
          <a:xfrm>
            <a:off x="78211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 b="0">
              <a:latin typeface="Times New Roman"/>
              <a:cs typeface="Times New Roman"/>
            </a:endParaRPr>
          </a:p>
        </p:txBody>
      </p:sp>
      <p:sp>
        <p:nvSpPr>
          <p:cNvPr id="81" name="Rectangle 533"/>
          <p:cNvSpPr>
            <a:spLocks noChangeArrowheads="1"/>
          </p:cNvSpPr>
          <p:nvPr/>
        </p:nvSpPr>
        <p:spPr bwMode="auto">
          <a:xfrm>
            <a:off x="2790353" y="4551888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82" name="Rectangle 534"/>
          <p:cNvSpPr>
            <a:spLocks noChangeArrowheads="1"/>
          </p:cNvSpPr>
          <p:nvPr/>
        </p:nvSpPr>
        <p:spPr bwMode="auto">
          <a:xfrm>
            <a:off x="2334741" y="4170888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3" name="Rectangle 535"/>
          <p:cNvSpPr>
            <a:spLocks noChangeArrowheads="1"/>
          </p:cNvSpPr>
          <p:nvPr/>
        </p:nvSpPr>
        <p:spPr bwMode="auto">
          <a:xfrm>
            <a:off x="1420341" y="3408888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84" name="Rectangle 536"/>
          <p:cNvSpPr>
            <a:spLocks noChangeArrowheads="1"/>
          </p:cNvSpPr>
          <p:nvPr/>
        </p:nvSpPr>
        <p:spPr bwMode="auto">
          <a:xfrm>
            <a:off x="1877541" y="3789888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85" name="Rectangle 537"/>
          <p:cNvSpPr>
            <a:spLocks noChangeArrowheads="1"/>
          </p:cNvSpPr>
          <p:nvPr/>
        </p:nvSpPr>
        <p:spPr bwMode="auto">
          <a:xfrm>
            <a:off x="4620741" y="41708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86" name="Rectangle 548"/>
          <p:cNvSpPr>
            <a:spLocks noChangeArrowheads="1"/>
          </p:cNvSpPr>
          <p:nvPr/>
        </p:nvSpPr>
        <p:spPr bwMode="auto">
          <a:xfrm>
            <a:off x="41635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87" name="Rectangle 549"/>
          <p:cNvSpPr>
            <a:spLocks noChangeArrowheads="1"/>
          </p:cNvSpPr>
          <p:nvPr/>
        </p:nvSpPr>
        <p:spPr bwMode="auto">
          <a:xfrm>
            <a:off x="32491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88" name="Rectangle 550"/>
          <p:cNvSpPr>
            <a:spLocks noChangeArrowheads="1"/>
          </p:cNvSpPr>
          <p:nvPr/>
        </p:nvSpPr>
        <p:spPr bwMode="auto">
          <a:xfrm>
            <a:off x="37063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89" name="Rectangle 551"/>
          <p:cNvSpPr>
            <a:spLocks noChangeArrowheads="1"/>
          </p:cNvSpPr>
          <p:nvPr/>
        </p:nvSpPr>
        <p:spPr bwMode="auto">
          <a:xfrm>
            <a:off x="32491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0" name="Rectangle 552"/>
          <p:cNvSpPr>
            <a:spLocks noChangeArrowheads="1"/>
          </p:cNvSpPr>
          <p:nvPr/>
        </p:nvSpPr>
        <p:spPr bwMode="auto">
          <a:xfrm>
            <a:off x="4163541" y="4551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1" name="Rectangle 553"/>
          <p:cNvSpPr>
            <a:spLocks noChangeArrowheads="1"/>
          </p:cNvSpPr>
          <p:nvPr/>
        </p:nvSpPr>
        <p:spPr bwMode="auto">
          <a:xfrm>
            <a:off x="5077941" y="34088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92" name="Rectangle 554"/>
          <p:cNvSpPr>
            <a:spLocks noChangeArrowheads="1"/>
          </p:cNvSpPr>
          <p:nvPr/>
        </p:nvSpPr>
        <p:spPr bwMode="auto">
          <a:xfrm>
            <a:off x="2790353" y="455188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3" name="Rectangle 566"/>
          <p:cNvSpPr>
            <a:spLocks noChangeArrowheads="1"/>
          </p:cNvSpPr>
          <p:nvPr/>
        </p:nvSpPr>
        <p:spPr bwMode="auto">
          <a:xfrm>
            <a:off x="5535141" y="3789888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4" name="Rectangle 567"/>
          <p:cNvSpPr>
            <a:spLocks noChangeArrowheads="1"/>
          </p:cNvSpPr>
          <p:nvPr/>
        </p:nvSpPr>
        <p:spPr bwMode="auto">
          <a:xfrm>
            <a:off x="5993928" y="4551888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95" name="Rectangle 568"/>
          <p:cNvSpPr>
            <a:spLocks noChangeArrowheads="1"/>
          </p:cNvSpPr>
          <p:nvPr/>
        </p:nvSpPr>
        <p:spPr bwMode="auto">
          <a:xfrm>
            <a:off x="6449541" y="41708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96" name="Rectangle 569"/>
          <p:cNvSpPr>
            <a:spLocks noChangeArrowheads="1"/>
          </p:cNvSpPr>
          <p:nvPr/>
        </p:nvSpPr>
        <p:spPr bwMode="auto">
          <a:xfrm>
            <a:off x="6906741" y="34088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97" name="Rectangle 572"/>
          <p:cNvSpPr>
            <a:spLocks noChangeArrowheads="1"/>
          </p:cNvSpPr>
          <p:nvPr/>
        </p:nvSpPr>
        <p:spPr bwMode="auto">
          <a:xfrm>
            <a:off x="7363941" y="3789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98" name="Rectangle 573"/>
          <p:cNvSpPr>
            <a:spLocks noChangeArrowheads="1"/>
          </p:cNvSpPr>
          <p:nvPr/>
        </p:nvSpPr>
        <p:spPr bwMode="auto">
          <a:xfrm>
            <a:off x="7821141" y="45518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9" name="Rectangle 574"/>
          <p:cNvSpPr>
            <a:spLocks noChangeArrowheads="1"/>
          </p:cNvSpPr>
          <p:nvPr/>
        </p:nvSpPr>
        <p:spPr bwMode="auto">
          <a:xfrm>
            <a:off x="8278341" y="340888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100" name="Rectangle 575"/>
          <p:cNvSpPr>
            <a:spLocks noChangeArrowheads="1"/>
          </p:cNvSpPr>
          <p:nvPr/>
        </p:nvSpPr>
        <p:spPr bwMode="auto">
          <a:xfrm>
            <a:off x="2851080" y="5426887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L</a:t>
            </a:r>
            <a:r>
              <a:rPr lang="en-US" sz="2800" b="1" dirty="0" smtClean="0">
                <a:latin typeface="Times New Roman"/>
                <a:cs typeface="Times New Roman"/>
              </a:rPr>
              <a:t>oads 4</a:t>
            </a:r>
          </a:p>
          <a:p>
            <a:r>
              <a:rPr lang="en-US" sz="2800" b="1" dirty="0" smtClean="0">
                <a:latin typeface="Times New Roman"/>
                <a:cs typeface="Times New Roman"/>
              </a:rPr>
              <a:t>Replacements </a:t>
            </a:r>
            <a:r>
              <a:rPr lang="en-US" sz="2800" b="1" dirty="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01" name="Rectangle 312"/>
          <p:cNvSpPr>
            <a:spLocks noChangeArrowheads="1"/>
          </p:cNvSpPr>
          <p:nvPr/>
        </p:nvSpPr>
        <p:spPr bwMode="auto">
          <a:xfrm>
            <a:off x="1333993" y="307177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0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02" name="Rectangle 312"/>
          <p:cNvSpPr>
            <a:spLocks noChangeArrowheads="1"/>
          </p:cNvSpPr>
          <p:nvPr/>
        </p:nvSpPr>
        <p:spPr bwMode="auto">
          <a:xfrm>
            <a:off x="1817093" y="307864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03" name="Rectangle 312"/>
          <p:cNvSpPr>
            <a:spLocks noChangeArrowheads="1"/>
          </p:cNvSpPr>
          <p:nvPr/>
        </p:nvSpPr>
        <p:spPr bwMode="auto">
          <a:xfrm>
            <a:off x="2273737" y="308551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2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04" name="Rectangle 312"/>
          <p:cNvSpPr>
            <a:spLocks noChangeArrowheads="1"/>
          </p:cNvSpPr>
          <p:nvPr/>
        </p:nvSpPr>
        <p:spPr bwMode="auto">
          <a:xfrm>
            <a:off x="2743609" y="307915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3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05" name="Rectangle 312"/>
          <p:cNvSpPr>
            <a:spLocks noChangeArrowheads="1"/>
          </p:cNvSpPr>
          <p:nvPr/>
        </p:nvSpPr>
        <p:spPr bwMode="auto">
          <a:xfrm>
            <a:off x="3187025" y="308602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4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06" name="Rectangle 312"/>
          <p:cNvSpPr>
            <a:spLocks noChangeArrowheads="1"/>
          </p:cNvSpPr>
          <p:nvPr/>
        </p:nvSpPr>
        <p:spPr bwMode="auto">
          <a:xfrm>
            <a:off x="3630441" y="307966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5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07" name="Rectangle 312"/>
          <p:cNvSpPr>
            <a:spLocks noChangeArrowheads="1"/>
          </p:cNvSpPr>
          <p:nvPr/>
        </p:nvSpPr>
        <p:spPr bwMode="auto">
          <a:xfrm>
            <a:off x="4100313" y="308653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6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08" name="Rectangle 312"/>
          <p:cNvSpPr>
            <a:spLocks noChangeArrowheads="1"/>
          </p:cNvSpPr>
          <p:nvPr/>
        </p:nvSpPr>
        <p:spPr bwMode="auto">
          <a:xfrm>
            <a:off x="4556957" y="308017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7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09" name="Rectangle 312"/>
          <p:cNvSpPr>
            <a:spLocks noChangeArrowheads="1"/>
          </p:cNvSpPr>
          <p:nvPr/>
        </p:nvSpPr>
        <p:spPr bwMode="auto">
          <a:xfrm>
            <a:off x="5013601" y="308704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8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10" name="Rectangle 312"/>
          <p:cNvSpPr>
            <a:spLocks noChangeArrowheads="1"/>
          </p:cNvSpPr>
          <p:nvPr/>
        </p:nvSpPr>
        <p:spPr bwMode="auto">
          <a:xfrm>
            <a:off x="5483473" y="308068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9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11" name="Rectangle 312"/>
          <p:cNvSpPr>
            <a:spLocks noChangeArrowheads="1"/>
          </p:cNvSpPr>
          <p:nvPr/>
        </p:nvSpPr>
        <p:spPr bwMode="auto">
          <a:xfrm>
            <a:off x="5926889" y="308755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10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12" name="Rectangle 312"/>
          <p:cNvSpPr>
            <a:spLocks noChangeArrowheads="1"/>
          </p:cNvSpPr>
          <p:nvPr/>
        </p:nvSpPr>
        <p:spPr bwMode="auto">
          <a:xfrm>
            <a:off x="6383533" y="308119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11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13" name="Rectangle 312"/>
          <p:cNvSpPr>
            <a:spLocks noChangeArrowheads="1"/>
          </p:cNvSpPr>
          <p:nvPr/>
        </p:nvSpPr>
        <p:spPr bwMode="auto">
          <a:xfrm>
            <a:off x="6853405" y="308806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12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14" name="Rectangle 312"/>
          <p:cNvSpPr>
            <a:spLocks noChangeArrowheads="1"/>
          </p:cNvSpPr>
          <p:nvPr/>
        </p:nvSpPr>
        <p:spPr bwMode="auto">
          <a:xfrm>
            <a:off x="7310049" y="308170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13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15" name="Rectangle 312"/>
          <p:cNvSpPr>
            <a:spLocks noChangeArrowheads="1"/>
          </p:cNvSpPr>
          <p:nvPr/>
        </p:nvSpPr>
        <p:spPr bwMode="auto">
          <a:xfrm>
            <a:off x="7766693" y="308857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14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116" name="Rectangle 312"/>
          <p:cNvSpPr>
            <a:spLocks noChangeArrowheads="1"/>
          </p:cNvSpPr>
          <p:nvPr/>
        </p:nvSpPr>
        <p:spPr bwMode="auto">
          <a:xfrm>
            <a:off x="8210109" y="308221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15</a:t>
            </a:r>
            <a:endParaRPr lang="en-US"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1" grpId="0" animBg="1"/>
      <p:bldP spid="72" grpId="0" animBg="1"/>
      <p:bldP spid="7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Information for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GB" sz="2800" dirty="0" smtClean="0"/>
              <a:t>Can we keep it in the MMU?</a:t>
            </a:r>
          </a:p>
          <a:p>
            <a:pPr lvl="1"/>
            <a:r>
              <a:rPr lang="en-GB" sz="2000" dirty="0" smtClean="0"/>
              <a:t> MMU notes the time whenever a page is referenced</a:t>
            </a:r>
          </a:p>
          <a:p>
            <a:pPr lvl="1"/>
            <a:r>
              <a:rPr lang="en-GB" sz="2000" dirty="0" smtClean="0"/>
              <a:t> MMU translation must be blindingly fast</a:t>
            </a:r>
          </a:p>
          <a:p>
            <a:pPr lvl="2"/>
            <a:r>
              <a:rPr lang="en-GB" sz="1800" dirty="0" smtClean="0"/>
              <a:t>Getting/storing time on every fetch would be very expensive</a:t>
            </a:r>
          </a:p>
          <a:p>
            <a:pPr lvl="1"/>
            <a:r>
              <a:rPr lang="en-GB" sz="2000" dirty="0" smtClean="0"/>
              <a:t>At best they will maintain a </a:t>
            </a:r>
            <a:r>
              <a:rPr lang="en-GB" sz="2000" i="1" dirty="0" smtClean="0"/>
              <a:t>read</a:t>
            </a:r>
            <a:r>
              <a:rPr lang="en-GB" sz="2000" dirty="0" smtClean="0"/>
              <a:t> and a </a:t>
            </a:r>
            <a:r>
              <a:rPr lang="en-GB" sz="2000" i="1" dirty="0" smtClean="0"/>
              <a:t>written</a:t>
            </a:r>
            <a:r>
              <a:rPr lang="en-GB" sz="2000" dirty="0" smtClean="0"/>
              <a:t> bit per page</a:t>
            </a:r>
          </a:p>
          <a:p>
            <a:r>
              <a:rPr lang="en-GB" sz="2800" dirty="0" smtClean="0"/>
              <a:t>Can we maintain this information in software?</a:t>
            </a:r>
          </a:p>
          <a:p>
            <a:pPr lvl="1"/>
            <a:r>
              <a:rPr lang="en-GB" sz="2000" dirty="0" smtClean="0"/>
              <a:t>Mark all pages invalid, even if they are in memory</a:t>
            </a:r>
          </a:p>
          <a:p>
            <a:pPr lvl="1"/>
            <a:r>
              <a:rPr lang="en-GB" sz="2000" dirty="0" smtClean="0"/>
              <a:t>Take a fault first time each page is referenced, note the time</a:t>
            </a:r>
          </a:p>
          <a:p>
            <a:pPr lvl="1"/>
            <a:r>
              <a:rPr lang="en-GB" sz="2000" dirty="0" smtClean="0"/>
              <a:t>Then mark this page valid for the rest of the time slice</a:t>
            </a:r>
          </a:p>
          <a:p>
            <a:pPr lvl="1"/>
            <a:r>
              <a:rPr lang="en-GB" sz="2000" dirty="0" smtClean="0"/>
              <a:t>Causing page faults to reduce the number of page faults???</a:t>
            </a:r>
          </a:p>
          <a:p>
            <a:r>
              <a:rPr lang="en-GB" sz="2800" dirty="0" smtClean="0"/>
              <a:t>We need a </a:t>
            </a:r>
            <a:r>
              <a:rPr lang="en-GB" sz="2800" u="sng" dirty="0" smtClean="0"/>
              <a:t>cheap</a:t>
            </a:r>
            <a:r>
              <a:rPr lang="en-GB" sz="2800" dirty="0" smtClean="0"/>
              <a:t> software surrogate for LRU</a:t>
            </a:r>
          </a:p>
          <a:p>
            <a:pPr lvl="1"/>
            <a:r>
              <a:rPr lang="en-GB" sz="2000" dirty="0" smtClean="0"/>
              <a:t>No extra page faults</a:t>
            </a:r>
          </a:p>
          <a:p>
            <a:pPr lvl="1"/>
            <a:r>
              <a:rPr lang="en-GB" sz="2000" dirty="0" smtClean="0"/>
              <a:t>Can’t scan entire list each time, since it’s big</a:t>
            </a:r>
            <a:endParaRPr lang="en-GB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450"/>
            <a:ext cx="8229600" cy="4525963"/>
          </a:xfrm>
        </p:spPr>
        <p:txBody>
          <a:bodyPr/>
          <a:lstStyle/>
          <a:p>
            <a:r>
              <a:rPr lang="en-GB" sz="2800" dirty="0" smtClean="0"/>
              <a:t>A surrogate for LRU</a:t>
            </a:r>
          </a:p>
          <a:p>
            <a:r>
              <a:rPr lang="en-GB" sz="2800" dirty="0" smtClean="0"/>
              <a:t>Organize all pages in a circular list</a:t>
            </a:r>
          </a:p>
          <a:p>
            <a:r>
              <a:rPr lang="en-GB" sz="2800" dirty="0" smtClean="0"/>
              <a:t>MMU sets a reference bit for the page on access</a:t>
            </a:r>
          </a:p>
          <a:p>
            <a:r>
              <a:rPr lang="en-GB" sz="2800" dirty="0" smtClean="0"/>
              <a:t>Scan whenever we need another page</a:t>
            </a:r>
          </a:p>
          <a:p>
            <a:pPr lvl="1"/>
            <a:r>
              <a:rPr lang="en-GB" sz="2400" dirty="0" smtClean="0"/>
              <a:t>For each page, ask MMU if page has been referenced</a:t>
            </a:r>
          </a:p>
          <a:p>
            <a:pPr lvl="1"/>
            <a:r>
              <a:rPr lang="en-GB" sz="2400" dirty="0" smtClean="0"/>
              <a:t>If so, reset the reference bit in the MMU &amp; skip this page</a:t>
            </a:r>
          </a:p>
          <a:p>
            <a:pPr lvl="1"/>
            <a:r>
              <a:rPr lang="en-GB" sz="2400" dirty="0" smtClean="0"/>
              <a:t>If not, consider this page to be the least recently used</a:t>
            </a:r>
          </a:p>
          <a:p>
            <a:pPr lvl="1"/>
            <a:r>
              <a:rPr lang="en-GB" sz="2400" dirty="0" smtClean="0"/>
              <a:t>Next search starts from this position, not head of list</a:t>
            </a:r>
          </a:p>
          <a:p>
            <a:r>
              <a:rPr lang="en-GB" sz="2800" dirty="0" smtClean="0"/>
              <a:t>Use position in the scan as a surrogate for age</a:t>
            </a:r>
          </a:p>
          <a:p>
            <a:r>
              <a:rPr lang="en-GB" sz="2800" dirty="0" smtClean="0"/>
              <a:t>No extra page faults, usually scan only a few pages</a:t>
            </a:r>
            <a:endParaRPr lang="en-GB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Paging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670"/>
            <a:ext cx="8229600" cy="4525963"/>
          </a:xfrm>
        </p:spPr>
        <p:txBody>
          <a:bodyPr/>
          <a:lstStyle/>
          <a:p>
            <a:r>
              <a:rPr lang="en-US" dirty="0" smtClean="0"/>
              <a:t>Divide physical memory into units of a single fixed size</a:t>
            </a:r>
          </a:p>
          <a:p>
            <a:pPr lvl="1"/>
            <a:r>
              <a:rPr lang="en-US" dirty="0" smtClean="0"/>
              <a:t>A pretty small one, like 1-4K bytes or words</a:t>
            </a:r>
          </a:p>
          <a:p>
            <a:pPr lvl="1"/>
            <a:r>
              <a:rPr lang="en-US" dirty="0" smtClean="0"/>
              <a:t>Typically called a </a:t>
            </a:r>
            <a:r>
              <a:rPr lang="en-US" i="1" dirty="0" smtClean="0"/>
              <a:t>page frame</a:t>
            </a:r>
          </a:p>
          <a:p>
            <a:r>
              <a:rPr lang="en-US" dirty="0" smtClean="0"/>
              <a:t>Treat the virtual address space in the same way</a:t>
            </a:r>
          </a:p>
          <a:p>
            <a:r>
              <a:rPr lang="en-US" dirty="0" smtClean="0"/>
              <a:t>For each virtual address space page, store its data in one physical address page frame</a:t>
            </a:r>
          </a:p>
          <a:p>
            <a:r>
              <a:rPr lang="en-US" dirty="0" smtClean="0"/>
              <a:t>Use some magic per-page translation mechanism to convert virtual to physical pages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46035" y="502733"/>
            <a:ext cx="5057514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5258"/>
            <a:ext cx="8354541" cy="1143000"/>
          </a:xfrm>
        </p:spPr>
        <p:txBody>
          <a:bodyPr/>
          <a:lstStyle/>
          <a:p>
            <a:r>
              <a:rPr lang="en-US" dirty="0" smtClean="0"/>
              <a:t>Clock Algorithm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03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5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4741" y="1493838"/>
            <a:ext cx="455612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90353" y="1493838"/>
            <a:ext cx="458788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91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063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35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207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79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5141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93928" y="1493838"/>
            <a:ext cx="45561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495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067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537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109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68141" y="4920168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825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2397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969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6113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068541" y="4920168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527328" y="4920168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8973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32873" y="1083708"/>
            <a:ext cx="1600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R</a:t>
            </a:r>
            <a:r>
              <a:rPr lang="en-US" sz="2400" b="0" dirty="0" smtClean="0">
                <a:latin typeface="Times New Roman"/>
                <a:cs typeface="Times New Roman"/>
              </a:rPr>
              <a:t>eference Stream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4965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109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868141" y="5301168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323753" y="5301168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97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6969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1541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068541" y="5301168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527328" y="5301168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9829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4401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8973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3545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4965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9537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868141" y="5682168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323753" y="5682168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825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2397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1541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6113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068541" y="5682168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9829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4401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8973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354541" y="5682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4965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9537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4109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323753" y="6063168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7825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46969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1541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6113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527328" y="6063168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9829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01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3545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4203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8775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334741" y="286912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790353" y="286912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2491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7063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1635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6207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0779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535141" y="286912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993928" y="286912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4495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9067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73639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78211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2783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14203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8775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334741" y="325012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790353" y="325012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2491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37063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1635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46207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50779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535141" y="325012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5993928" y="325012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64495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69067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73639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78211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8278341" y="3250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14203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18775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2334741" y="363112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2790353" y="363112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2491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37063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1635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6207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50779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5535141" y="363112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993928" y="363112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4495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9067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73639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78211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82783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4203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8775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334741" y="401212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2790353" y="401212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32491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37063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41635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46207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0779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535141" y="401212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5993928" y="401212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4495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9067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73639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78211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82783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14203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18775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334741" y="248812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790353" y="248812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32491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37063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41635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46207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50779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5535141" y="248812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5993928" y="248812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64495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69067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73639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78211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82783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19637" y="444973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2"/>
                </a:solidFill>
                <a:latin typeface="Times New Roman"/>
                <a:cs typeface="Times New Roman"/>
              </a:rPr>
              <a:t>True LRU</a:t>
            </a: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402173" y="1885398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latin typeface="Times New Roman"/>
                <a:cs typeface="Times New Roman"/>
              </a:rPr>
              <a:t>LRU clock</a:t>
            </a: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01141" y="4920168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solidFill>
                  <a:schemeClr val="bg2"/>
                </a:solidFill>
                <a:latin typeface="Times New Roman"/>
                <a:cs typeface="Times New Roman"/>
              </a:rPr>
              <a:t>frame 0</a:t>
            </a: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201141" y="5301168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solidFill>
                  <a:schemeClr val="bg2"/>
                </a:solidFill>
                <a:latin typeface="Times New Roman"/>
                <a:cs typeface="Times New Roman"/>
              </a:rPr>
              <a:t>frame 1</a:t>
            </a: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201141" y="5682168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solidFill>
                  <a:schemeClr val="bg2"/>
                </a:solidFill>
                <a:latin typeface="Times New Roman"/>
                <a:cs typeface="Times New Roman"/>
              </a:rPr>
              <a:t>frame 2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201141" y="6063168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solidFill>
                  <a:schemeClr val="bg2"/>
                </a:solidFill>
                <a:latin typeface="Times New Roman"/>
                <a:cs typeface="Times New Roman"/>
              </a:rPr>
              <a:t>frame 3</a:t>
            </a: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123353" y="248812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frame 0</a:t>
            </a: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123353" y="286912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frame 1</a:t>
            </a:r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123353" y="325012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frame 2</a:t>
            </a: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123353" y="363112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frame 3</a:t>
            </a: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374685" y="4038588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000" b="0" dirty="0">
                <a:latin typeface="Times New Roman"/>
                <a:cs typeface="Times New Roman"/>
              </a:rPr>
              <a:t>clock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</a:p>
          <a:p>
            <a:r>
              <a:rPr lang="en-US" sz="2000" b="0" dirty="0" smtClean="0">
                <a:latin typeface="Times New Roman"/>
                <a:cs typeface="Times New Roman"/>
              </a:rPr>
              <a:t>pos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73639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8211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8278341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4965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51541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6068541" y="6063168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69829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74401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83545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78973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2868141" y="6063168"/>
            <a:ext cx="455612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2410941" y="568216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1496541" y="492016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0" name="Rectangle 169"/>
          <p:cNvSpPr>
            <a:spLocks noChangeArrowheads="1"/>
          </p:cNvSpPr>
          <p:nvPr/>
        </p:nvSpPr>
        <p:spPr bwMode="auto">
          <a:xfrm>
            <a:off x="1953741" y="530116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4696941" y="5682168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42397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3323753" y="4920168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37825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3323753" y="4920168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4239741" y="6063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5154141" y="4920168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2868141" y="6063168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5611341" y="5301168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6068541" y="6063168"/>
            <a:ext cx="458787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6527328" y="5682168"/>
            <a:ext cx="455613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6982941" y="4920168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7440141" y="5301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7897341" y="6063168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8354541" y="4920168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solidFill>
                  <a:schemeClr val="bg2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5077941" y="4314258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solidFill>
                  <a:schemeClr val="bg2"/>
                </a:solidFill>
                <a:latin typeface="Times New Roman"/>
                <a:cs typeface="Times New Roman"/>
              </a:rPr>
              <a:t>loads 4, replacements 7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420341" y="2488128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877541" y="2869128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2334741" y="3250128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2790353" y="3631128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32491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37063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41635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4620741" y="325012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5077941" y="248812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5535141" y="2869128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5993928" y="3250128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6449541" y="363112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6906741" y="248812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7821141" y="325012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692169" y="4756308"/>
            <a:ext cx="3733800" cy="865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L</a:t>
            </a:r>
            <a:r>
              <a:rPr lang="en-US" sz="3200" b="0" dirty="0" smtClean="0">
                <a:latin typeface="Times New Roman"/>
                <a:cs typeface="Times New Roman"/>
              </a:rPr>
              <a:t>oads 4</a:t>
            </a:r>
            <a:endParaRPr lang="en-US" sz="3200" dirty="0" smtClean="0">
              <a:latin typeface="Times New Roman"/>
              <a:cs typeface="Times New Roman"/>
            </a:endParaRPr>
          </a:p>
          <a:p>
            <a:r>
              <a:rPr lang="en-US" sz="3200" b="0" dirty="0" smtClean="0">
                <a:latin typeface="Times New Roman"/>
                <a:cs typeface="Times New Roman"/>
              </a:rPr>
              <a:t>Replacements </a:t>
            </a:r>
            <a:r>
              <a:rPr lang="en-US" sz="3200" b="0" dirty="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202" name="Rectangle 201"/>
          <p:cNvSpPr>
            <a:spLocks noChangeArrowheads="1"/>
          </p:cNvSpPr>
          <p:nvPr/>
        </p:nvSpPr>
        <p:spPr bwMode="auto">
          <a:xfrm>
            <a:off x="14203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18775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2334741" y="401212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2790353" y="4012128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32491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7063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41635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46207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0779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535141" y="401212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82783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73639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82783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78211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73639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69067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5993928" y="401212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64495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37063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41635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4620741" y="2488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1635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46207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46207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5077941" y="3631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27" name="Rectangle 228"/>
          <p:cNvSpPr>
            <a:spLocks noChangeArrowheads="1"/>
          </p:cNvSpPr>
          <p:nvPr/>
        </p:nvSpPr>
        <p:spPr bwMode="auto">
          <a:xfrm>
            <a:off x="46207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8" name="Rectangle 229"/>
          <p:cNvSpPr>
            <a:spLocks noChangeArrowheads="1"/>
          </p:cNvSpPr>
          <p:nvPr/>
        </p:nvSpPr>
        <p:spPr bwMode="auto">
          <a:xfrm>
            <a:off x="46207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29" name="Rectangle 230"/>
          <p:cNvSpPr>
            <a:spLocks noChangeArrowheads="1"/>
          </p:cNvSpPr>
          <p:nvPr/>
        </p:nvSpPr>
        <p:spPr bwMode="auto">
          <a:xfrm>
            <a:off x="50779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0" name="Rectangle 234"/>
          <p:cNvSpPr>
            <a:spLocks noChangeArrowheads="1"/>
          </p:cNvSpPr>
          <p:nvPr/>
        </p:nvSpPr>
        <p:spPr bwMode="auto">
          <a:xfrm>
            <a:off x="7821141" y="2869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31" name="Rectangle 235"/>
          <p:cNvSpPr>
            <a:spLocks noChangeArrowheads="1"/>
          </p:cNvSpPr>
          <p:nvPr/>
        </p:nvSpPr>
        <p:spPr bwMode="auto">
          <a:xfrm>
            <a:off x="7821141" y="401212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34" name="Rectangle 312"/>
          <p:cNvSpPr>
            <a:spLocks noChangeArrowheads="1"/>
          </p:cNvSpPr>
          <p:nvPr/>
        </p:nvSpPr>
        <p:spPr bwMode="auto">
          <a:xfrm>
            <a:off x="1333993" y="213244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0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35" name="Rectangle 312"/>
          <p:cNvSpPr>
            <a:spLocks noChangeArrowheads="1"/>
          </p:cNvSpPr>
          <p:nvPr/>
        </p:nvSpPr>
        <p:spPr bwMode="auto">
          <a:xfrm>
            <a:off x="1817093" y="213931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36" name="Rectangle 312"/>
          <p:cNvSpPr>
            <a:spLocks noChangeArrowheads="1"/>
          </p:cNvSpPr>
          <p:nvPr/>
        </p:nvSpPr>
        <p:spPr bwMode="auto">
          <a:xfrm>
            <a:off x="2273737" y="214618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2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37" name="Rectangle 312"/>
          <p:cNvSpPr>
            <a:spLocks noChangeArrowheads="1"/>
          </p:cNvSpPr>
          <p:nvPr/>
        </p:nvSpPr>
        <p:spPr bwMode="auto">
          <a:xfrm>
            <a:off x="2743609" y="213982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3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38" name="Rectangle 312"/>
          <p:cNvSpPr>
            <a:spLocks noChangeArrowheads="1"/>
          </p:cNvSpPr>
          <p:nvPr/>
        </p:nvSpPr>
        <p:spPr bwMode="auto">
          <a:xfrm>
            <a:off x="3187025" y="214669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4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39" name="Rectangle 312"/>
          <p:cNvSpPr>
            <a:spLocks noChangeArrowheads="1"/>
          </p:cNvSpPr>
          <p:nvPr/>
        </p:nvSpPr>
        <p:spPr bwMode="auto">
          <a:xfrm>
            <a:off x="3630441" y="214033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5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0" name="Rectangle 312"/>
          <p:cNvSpPr>
            <a:spLocks noChangeArrowheads="1"/>
          </p:cNvSpPr>
          <p:nvPr/>
        </p:nvSpPr>
        <p:spPr bwMode="auto">
          <a:xfrm>
            <a:off x="4100313" y="214720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6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1" name="Rectangle 312"/>
          <p:cNvSpPr>
            <a:spLocks noChangeArrowheads="1"/>
          </p:cNvSpPr>
          <p:nvPr/>
        </p:nvSpPr>
        <p:spPr bwMode="auto">
          <a:xfrm>
            <a:off x="4556957" y="214084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7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2" name="Rectangle 312"/>
          <p:cNvSpPr>
            <a:spLocks noChangeArrowheads="1"/>
          </p:cNvSpPr>
          <p:nvPr/>
        </p:nvSpPr>
        <p:spPr bwMode="auto">
          <a:xfrm>
            <a:off x="5013601" y="214771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8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3" name="Rectangle 312"/>
          <p:cNvSpPr>
            <a:spLocks noChangeArrowheads="1"/>
          </p:cNvSpPr>
          <p:nvPr/>
        </p:nvSpPr>
        <p:spPr bwMode="auto">
          <a:xfrm>
            <a:off x="5483473" y="214135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9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4" name="Rectangle 312"/>
          <p:cNvSpPr>
            <a:spLocks noChangeArrowheads="1"/>
          </p:cNvSpPr>
          <p:nvPr/>
        </p:nvSpPr>
        <p:spPr bwMode="auto">
          <a:xfrm>
            <a:off x="5926889" y="214822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10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5" name="Rectangle 312"/>
          <p:cNvSpPr>
            <a:spLocks noChangeArrowheads="1"/>
          </p:cNvSpPr>
          <p:nvPr/>
        </p:nvSpPr>
        <p:spPr bwMode="auto">
          <a:xfrm>
            <a:off x="6383533" y="214186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11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6" name="Rectangle 312"/>
          <p:cNvSpPr>
            <a:spLocks noChangeArrowheads="1"/>
          </p:cNvSpPr>
          <p:nvPr/>
        </p:nvSpPr>
        <p:spPr bwMode="auto">
          <a:xfrm>
            <a:off x="6853405" y="214873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12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7" name="Rectangle 312"/>
          <p:cNvSpPr>
            <a:spLocks noChangeArrowheads="1"/>
          </p:cNvSpPr>
          <p:nvPr/>
        </p:nvSpPr>
        <p:spPr bwMode="auto">
          <a:xfrm>
            <a:off x="7310049" y="214237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13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8" name="Rectangle 312"/>
          <p:cNvSpPr>
            <a:spLocks noChangeArrowheads="1"/>
          </p:cNvSpPr>
          <p:nvPr/>
        </p:nvSpPr>
        <p:spPr bwMode="auto">
          <a:xfrm>
            <a:off x="7766693" y="214924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14</a:t>
            </a:r>
            <a:endParaRPr lang="en-US" b="0" dirty="0">
              <a:latin typeface="Times New Roman"/>
              <a:cs typeface="Times New Roman"/>
            </a:endParaRPr>
          </a:p>
        </p:txBody>
      </p:sp>
      <p:sp>
        <p:nvSpPr>
          <p:cNvPr id="249" name="Rectangle 312"/>
          <p:cNvSpPr>
            <a:spLocks noChangeArrowheads="1"/>
          </p:cNvSpPr>
          <p:nvPr/>
        </p:nvSpPr>
        <p:spPr bwMode="auto">
          <a:xfrm>
            <a:off x="8210109" y="2142888"/>
            <a:ext cx="6054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latin typeface="Times New Roman"/>
                <a:cs typeface="Times New Roman"/>
              </a:rPr>
              <a:t>15</a:t>
            </a:r>
            <a:endParaRPr lang="en-US"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57" grpId="0" animBg="1"/>
      <p:bldP spid="158" grpId="0" animBg="1"/>
      <p:bldP spid="159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2" grpId="0" animBg="1"/>
      <p:bldP spid="213" grpId="0" animBg="1"/>
      <p:bldP spid="214" grpId="0" animBg="1"/>
      <p:bldP spid="215" grpId="0" build="allAtOnce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2" grpId="1" animBg="1"/>
      <p:bldP spid="223" grpId="0" animBg="1"/>
      <p:bldP spid="224" grpId="0" animBg="1"/>
      <p:bldP spid="224" grpId="1" animBg="1"/>
      <p:bldP spid="225" grpId="0" animBg="1"/>
      <p:bldP spid="226" grpId="0" animBg="1"/>
      <p:bldP spid="226" grpId="1" animBg="1"/>
      <p:bldP spid="227" grpId="0" build="allAtOnce" animBg="1"/>
      <p:bldP spid="228" grpId="0" animBg="1"/>
      <p:bldP spid="229" grpId="0" animBg="1"/>
      <p:bldP spid="230" grpId="0" animBg="1"/>
      <p:bldP spid="230" grpId="1" animBg="1"/>
      <p:bldP spid="231" grpId="0" animBg="1"/>
      <p:bldP spid="231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296"/>
            <a:ext cx="8229600" cy="1143000"/>
          </a:xfrm>
        </p:spPr>
        <p:txBody>
          <a:bodyPr/>
          <a:lstStyle/>
          <a:p>
            <a:r>
              <a:rPr lang="en-US" dirty="0" smtClean="0"/>
              <a:t>Comparing True LRU To Clock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number of loads and replacements</a:t>
            </a:r>
          </a:p>
          <a:p>
            <a:pPr lvl="1"/>
            <a:r>
              <a:rPr lang="en-US" dirty="0" smtClean="0"/>
              <a:t>But didn’t replace the same pages</a:t>
            </a:r>
          </a:p>
          <a:p>
            <a:r>
              <a:rPr lang="en-US" dirty="0" smtClean="0"/>
              <a:t>What, if anything, does that mean?</a:t>
            </a:r>
          </a:p>
          <a:p>
            <a:r>
              <a:rPr lang="en-US" dirty="0" smtClean="0"/>
              <a:t>Both are just approximations to the optimal</a:t>
            </a:r>
          </a:p>
          <a:p>
            <a:r>
              <a:rPr lang="en-US" dirty="0" smtClean="0"/>
              <a:t>If LRU clock’s decisions are 98% as good as true LRU </a:t>
            </a:r>
          </a:p>
          <a:p>
            <a:pPr lvl="1"/>
            <a:r>
              <a:rPr lang="en-US" dirty="0" smtClean="0"/>
              <a:t>And can be done for 1% of the cost (in hardware and cycles) </a:t>
            </a:r>
          </a:p>
          <a:p>
            <a:pPr lvl="1"/>
            <a:r>
              <a:rPr lang="en-US" dirty="0" smtClean="0"/>
              <a:t>It</a:t>
            </a:r>
            <a:r>
              <a:rPr lang="en-US" dirty="0" smtClean="0"/>
              <a:t>’</a:t>
            </a:r>
            <a:r>
              <a:rPr lang="en-US" dirty="0" smtClean="0"/>
              <a:t>s </a:t>
            </a:r>
            <a:r>
              <a:rPr lang="en-US" dirty="0" smtClean="0"/>
              <a:t>a bargain!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296"/>
            <a:ext cx="8229600" cy="1143000"/>
          </a:xfrm>
        </p:spPr>
        <p:txBody>
          <a:bodyPr/>
          <a:lstStyle/>
          <a:p>
            <a:r>
              <a:rPr lang="en-US" dirty="0" smtClean="0"/>
              <a:t>Page Replacement and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don’t want to clear out all the page frames on each context switch</a:t>
            </a:r>
          </a:p>
          <a:p>
            <a:r>
              <a:rPr lang="en-GB" dirty="0" smtClean="0"/>
              <a:t>How do we deal with sharing page frames?</a:t>
            </a:r>
          </a:p>
          <a:p>
            <a:r>
              <a:rPr lang="en-GB" dirty="0" smtClean="0"/>
              <a:t>Possible choices:</a:t>
            </a:r>
          </a:p>
          <a:p>
            <a:pPr lvl="1"/>
            <a:r>
              <a:rPr lang="en-GB" dirty="0" smtClean="0"/>
              <a:t>Single global pool</a:t>
            </a:r>
          </a:p>
          <a:p>
            <a:pPr lvl="1"/>
            <a:r>
              <a:rPr lang="en-GB" dirty="0" smtClean="0"/>
              <a:t>Fixed allocation of page frames per process</a:t>
            </a:r>
          </a:p>
          <a:p>
            <a:pPr lvl="1"/>
            <a:r>
              <a:rPr lang="en-GB" dirty="0" smtClean="0"/>
              <a:t>Working set-based page frame allocations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Global Page Frame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384"/>
            <a:ext cx="8229600" cy="4525963"/>
          </a:xfrm>
        </p:spPr>
        <p:txBody>
          <a:bodyPr/>
          <a:lstStyle/>
          <a:p>
            <a:r>
              <a:rPr lang="en-US" dirty="0" smtClean="0"/>
              <a:t>Treat the entire set of page frames as a shared resource</a:t>
            </a:r>
          </a:p>
          <a:p>
            <a:r>
              <a:rPr lang="en-US" dirty="0" smtClean="0"/>
              <a:t>Approximate LRU for the entire set</a:t>
            </a:r>
          </a:p>
          <a:p>
            <a:r>
              <a:rPr lang="en-US" dirty="0" smtClean="0"/>
              <a:t>Replace whichever process’ page is LRU</a:t>
            </a:r>
          </a:p>
          <a:p>
            <a:r>
              <a:rPr lang="en-GB" dirty="0" smtClean="0"/>
              <a:t>Probably a mistake</a:t>
            </a:r>
          </a:p>
          <a:p>
            <a:pPr lvl="1"/>
            <a:r>
              <a:rPr lang="en-GB" dirty="0" smtClean="0"/>
              <a:t> Bad interaction with round-robin scheduling</a:t>
            </a:r>
          </a:p>
          <a:p>
            <a:pPr lvl="1"/>
            <a:r>
              <a:rPr lang="en-GB" dirty="0" smtClean="0"/>
              <a:t>The guy who was last in the scheduling queue will find all his pages swapped out</a:t>
            </a:r>
          </a:p>
          <a:p>
            <a:pPr lvl="1"/>
            <a:r>
              <a:rPr lang="en-GB" dirty="0" smtClean="0"/>
              <a:t>And not because he isn’t using them</a:t>
            </a:r>
          </a:p>
          <a:p>
            <a:pPr lvl="1"/>
            <a:r>
              <a:rPr lang="en-GB" dirty="0" smtClean="0"/>
              <a:t>When he gets in, lots of page faults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Per-Process Page Frame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520"/>
            <a:ext cx="8229600" cy="4525963"/>
          </a:xfrm>
        </p:spPr>
        <p:txBody>
          <a:bodyPr/>
          <a:lstStyle/>
          <a:p>
            <a:r>
              <a:rPr lang="en-US" dirty="0" smtClean="0"/>
              <a:t>Set aside some number of page frames for each running process</a:t>
            </a:r>
          </a:p>
          <a:p>
            <a:pPr lvl="1"/>
            <a:r>
              <a:rPr lang="en-US" dirty="0" smtClean="0"/>
              <a:t>Use an LRU approximation separately for each</a:t>
            </a:r>
          </a:p>
          <a:p>
            <a:r>
              <a:rPr lang="en-US" dirty="0" smtClean="0"/>
              <a:t>How many page frames per process?</a:t>
            </a:r>
          </a:p>
          <a:p>
            <a:r>
              <a:rPr lang="en-GB" dirty="0" smtClean="0"/>
              <a:t>Fixed number of pages per process is bad</a:t>
            </a:r>
          </a:p>
          <a:p>
            <a:pPr lvl="1"/>
            <a:r>
              <a:rPr lang="en-GB" dirty="0" smtClean="0"/>
              <a:t> Different processes exhibit different locality</a:t>
            </a:r>
          </a:p>
          <a:p>
            <a:pPr lvl="2"/>
            <a:r>
              <a:rPr lang="en-GB" dirty="0" smtClean="0"/>
              <a:t>Which pages are needed changes over time</a:t>
            </a:r>
          </a:p>
          <a:p>
            <a:pPr lvl="2"/>
            <a:r>
              <a:rPr lang="en-GB" dirty="0" smtClean="0"/>
              <a:t>Number of pages needed changes over time</a:t>
            </a:r>
          </a:p>
          <a:p>
            <a:pPr lvl="1"/>
            <a:r>
              <a:rPr lang="en-GB" dirty="0" smtClean="0"/>
              <a:t> Much like different natural scheduling intervals</a:t>
            </a:r>
          </a:p>
          <a:p>
            <a:r>
              <a:rPr lang="en-GB" dirty="0" smtClean="0"/>
              <a:t>We need a dynamic customized allocation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670"/>
            <a:ext cx="8229600" cy="4525963"/>
          </a:xfrm>
        </p:spPr>
        <p:txBody>
          <a:bodyPr/>
          <a:lstStyle/>
          <a:p>
            <a:r>
              <a:rPr lang="en-GB" sz="2800" dirty="0" smtClean="0"/>
              <a:t>Give each running process an allocation of page frames matched to its needs</a:t>
            </a:r>
          </a:p>
          <a:p>
            <a:r>
              <a:rPr lang="en-GB" sz="2800" dirty="0" smtClean="0"/>
              <a:t>How do we know what its needs are?</a:t>
            </a:r>
          </a:p>
          <a:p>
            <a:r>
              <a:rPr lang="en-GB" sz="2800" dirty="0" smtClean="0"/>
              <a:t>Use </a:t>
            </a:r>
            <a:r>
              <a:rPr lang="en-GB" sz="2800" i="1" dirty="0" smtClean="0"/>
              <a:t>working sets</a:t>
            </a:r>
          </a:p>
          <a:p>
            <a:r>
              <a:rPr lang="en-GB" sz="2800" dirty="0" smtClean="0"/>
              <a:t>Set of pages used by a process in a fixed length sampling window in the immediate past</a:t>
            </a:r>
            <a:r>
              <a:rPr lang="en-GB" sz="2000" baseline="50000" dirty="0" smtClean="0"/>
              <a:t>1</a:t>
            </a:r>
          </a:p>
          <a:p>
            <a:r>
              <a:rPr lang="en-GB" sz="2800" dirty="0" smtClean="0"/>
              <a:t>Allocate enough page frames to hold each process’ working set</a:t>
            </a:r>
          </a:p>
          <a:p>
            <a:r>
              <a:rPr lang="en-GB" sz="2800" dirty="0" smtClean="0"/>
              <a:t>Each process runs replacement within its own set</a:t>
            </a:r>
          </a:p>
          <a:p>
            <a:endParaRPr lang="en-GB" sz="2800" dirty="0" smtClean="0"/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958767" y="502733"/>
            <a:ext cx="3298176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7244" y="5954903"/>
            <a:ext cx="640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40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Times New Roman"/>
                <a:cs typeface="Times New Roman"/>
              </a:rPr>
              <a:t>This definition paraphrased from Peter Denning’s definition</a:t>
            </a:r>
            <a:endParaRPr lang="en-US" sz="1600" baseline="40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Natural Working Set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98085" y="195262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598085" y="5913438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83616" y="3190338"/>
            <a:ext cx="1380097" cy="120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b="0" dirty="0" smtClean="0">
                <a:latin typeface="Times New Roman"/>
                <a:cs typeface="Times New Roman"/>
              </a:rPr>
              <a:t>umber </a:t>
            </a:r>
            <a:r>
              <a:rPr lang="en-US" sz="2400" b="0" dirty="0">
                <a:latin typeface="Times New Roman"/>
                <a:cs typeface="Times New Roman"/>
              </a:rPr>
              <a:t>of page faults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350685" y="6003925"/>
            <a:ext cx="2744787" cy="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/>
                <a:cs typeface="Times New Roman"/>
              </a:rPr>
              <a:t>W</a:t>
            </a:r>
            <a:r>
              <a:rPr lang="en-US" sz="2400" b="0" dirty="0" smtClean="0">
                <a:latin typeface="Times New Roman"/>
                <a:cs typeface="Times New Roman"/>
              </a:rPr>
              <a:t>orking </a:t>
            </a:r>
            <a:r>
              <a:rPr lang="en-US" sz="2400" b="0" dirty="0">
                <a:latin typeface="Times New Roman"/>
                <a:cs typeface="Times New Roman"/>
              </a:rPr>
              <a:t>set size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198285" y="3475038"/>
            <a:ext cx="1600200" cy="15986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he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sweet</a:t>
            </a:r>
          </a:p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spot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50685" y="1417638"/>
            <a:ext cx="2286000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nsufficient space leads to huge numbers of page faults</a:t>
            </a:r>
            <a:r>
              <a:rPr lang="en-US" sz="2000" b="0" dirty="0" smtClean="0">
                <a:latin typeface="Times New Roman"/>
                <a:cs typeface="Times New Roman"/>
              </a:rPr>
              <a:t> 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98585" y="3615758"/>
            <a:ext cx="2523536" cy="11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9900"/>
                </a:solidFill>
                <a:latin typeface="Times New Roman"/>
                <a:cs typeface="Times New Roman"/>
              </a:rPr>
              <a:t>L</a:t>
            </a:r>
            <a:r>
              <a:rPr lang="en-US" sz="2000" b="0" dirty="0" smtClean="0">
                <a:solidFill>
                  <a:srgbClr val="FF9900"/>
                </a:solidFill>
                <a:latin typeface="Times New Roman"/>
                <a:cs typeface="Times New Roman"/>
              </a:rPr>
              <a:t>ittle</a:t>
            </a:r>
            <a:r>
              <a:rPr lang="en-US" sz="2000" b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>
                <a:solidFill>
                  <a:srgbClr val="FF9900"/>
                </a:solidFill>
                <a:latin typeface="Times New Roman"/>
                <a:cs typeface="Times New Roman"/>
              </a:rPr>
              <a:t>marginal benefit for additional space</a:t>
            </a:r>
          </a:p>
          <a:p>
            <a:pPr algn="ctr">
              <a:spcBef>
                <a:spcPct val="50000"/>
              </a:spcBef>
            </a:pPr>
            <a:r>
              <a:rPr lang="en-US" sz="2000" b="0" dirty="0">
                <a:solidFill>
                  <a:srgbClr val="FF9900"/>
                </a:solidFill>
                <a:latin typeface="Times New Roman"/>
                <a:cs typeface="Times New Roman"/>
              </a:rPr>
              <a:t>More, is just “more”.</a:t>
            </a: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3122085" y="2103438"/>
            <a:ext cx="4495800" cy="2743200"/>
          </a:xfrm>
          <a:custGeom>
            <a:avLst/>
            <a:gdLst/>
            <a:ahLst/>
            <a:cxnLst>
              <a:cxn ang="0">
                <a:pos x="2832" y="1728"/>
              </a:cxn>
              <a:cxn ang="0">
                <a:pos x="1248" y="1632"/>
              </a:cxn>
              <a:cxn ang="0">
                <a:pos x="528" y="1344"/>
              </a:cxn>
              <a:cxn ang="0">
                <a:pos x="144" y="672"/>
              </a:cxn>
              <a:cxn ang="0">
                <a:pos x="0" y="0"/>
              </a:cxn>
            </a:cxnLst>
            <a:rect l="0" t="0" r="r" b="b"/>
            <a:pathLst>
              <a:path w="2832" h="1728">
                <a:moveTo>
                  <a:pt x="2832" y="1728"/>
                </a:moveTo>
                <a:cubicBezTo>
                  <a:pt x="2232" y="1712"/>
                  <a:pt x="1632" y="1696"/>
                  <a:pt x="1248" y="1632"/>
                </a:cubicBezTo>
                <a:cubicBezTo>
                  <a:pt x="864" y="1568"/>
                  <a:pt x="712" y="1504"/>
                  <a:pt x="528" y="1344"/>
                </a:cubicBezTo>
                <a:cubicBezTo>
                  <a:pt x="344" y="1184"/>
                  <a:pt x="232" y="896"/>
                  <a:pt x="144" y="672"/>
                </a:cubicBezTo>
                <a:cubicBezTo>
                  <a:pt x="56" y="448"/>
                  <a:pt x="24" y="1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Working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290"/>
            <a:ext cx="8229600" cy="4525963"/>
          </a:xfrm>
        </p:spPr>
        <p:txBody>
          <a:bodyPr/>
          <a:lstStyle/>
          <a:p>
            <a:r>
              <a:rPr lang="en-GB" dirty="0" smtClean="0"/>
              <a:t>What is optimal working set for a process?</a:t>
            </a:r>
          </a:p>
          <a:p>
            <a:pPr lvl="1"/>
            <a:r>
              <a:rPr lang="en-GB" dirty="0" smtClean="0"/>
              <a:t> Number of pages needed during next time slice</a:t>
            </a:r>
          </a:p>
          <a:p>
            <a:r>
              <a:rPr lang="en-GB" dirty="0" smtClean="0"/>
              <a:t>What if try to run the process in fewer pages?</a:t>
            </a:r>
          </a:p>
          <a:p>
            <a:pPr lvl="1"/>
            <a:r>
              <a:rPr lang="en-GB" dirty="0" smtClean="0"/>
              <a:t> Needed pages will replace one another continuously</a:t>
            </a:r>
          </a:p>
          <a:p>
            <a:pPr lvl="1"/>
            <a:r>
              <a:rPr lang="en-GB" dirty="0" smtClean="0"/>
              <a:t> This is called </a:t>
            </a:r>
            <a:r>
              <a:rPr lang="en-GB" i="1" dirty="0" smtClean="0"/>
              <a:t>thrashing</a:t>
            </a:r>
          </a:p>
          <a:p>
            <a:r>
              <a:rPr lang="en-GB" dirty="0" smtClean="0"/>
              <a:t>How can we know what working set size is?</a:t>
            </a:r>
          </a:p>
          <a:p>
            <a:pPr lvl="1"/>
            <a:r>
              <a:rPr lang="en-GB" dirty="0" smtClean="0"/>
              <a:t> By observing the process’ </a:t>
            </a:r>
            <a:r>
              <a:rPr lang="en-GB" dirty="0" err="1" smtClean="0"/>
              <a:t>behavior</a:t>
            </a:r>
            <a:endParaRPr lang="en-GB" dirty="0" smtClean="0"/>
          </a:p>
          <a:p>
            <a:r>
              <a:rPr lang="en-GB" dirty="0" smtClean="0"/>
              <a:t>Which pages should be in the working-set?</a:t>
            </a:r>
          </a:p>
          <a:p>
            <a:pPr lvl="1"/>
            <a:r>
              <a:rPr lang="en-GB" dirty="0" smtClean="0"/>
              <a:t> No need to guess, the process will fault for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Working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320"/>
            <a:ext cx="8229600" cy="4525963"/>
          </a:xfrm>
        </p:spPr>
        <p:txBody>
          <a:bodyPr/>
          <a:lstStyle/>
          <a:p>
            <a:r>
              <a:rPr lang="en-GB" sz="2800" dirty="0" smtClean="0"/>
              <a:t>Manage the working set size</a:t>
            </a:r>
          </a:p>
          <a:p>
            <a:pPr lvl="1"/>
            <a:r>
              <a:rPr lang="en-GB" sz="2400" dirty="0" smtClean="0"/>
              <a:t>Assign page frames to each in-memory process</a:t>
            </a:r>
          </a:p>
          <a:p>
            <a:pPr lvl="1"/>
            <a:r>
              <a:rPr lang="en-GB" sz="2400" dirty="0" smtClean="0"/>
              <a:t>Processes page against themselves in working set</a:t>
            </a:r>
          </a:p>
          <a:p>
            <a:pPr lvl="1"/>
            <a:r>
              <a:rPr lang="en-GB" sz="2400" dirty="0" smtClean="0"/>
              <a:t>Observe paging </a:t>
            </a:r>
            <a:r>
              <a:rPr lang="en-GB" sz="2400" dirty="0" err="1" smtClean="0"/>
              <a:t>behavior</a:t>
            </a:r>
            <a:r>
              <a:rPr lang="en-GB" sz="2400" dirty="0" smtClean="0"/>
              <a:t> (faults per unit time)</a:t>
            </a:r>
          </a:p>
          <a:p>
            <a:pPr lvl="1"/>
            <a:r>
              <a:rPr lang="en-GB" sz="2400" dirty="0" smtClean="0"/>
              <a:t>Adjust number of assigned page frames accordingly</a:t>
            </a:r>
          </a:p>
          <a:p>
            <a:r>
              <a:rPr lang="en-GB" sz="2800" dirty="0" smtClean="0"/>
              <a:t>Page stealing algorithms</a:t>
            </a:r>
          </a:p>
          <a:p>
            <a:pPr lvl="1"/>
            <a:r>
              <a:rPr lang="en-GB" sz="2400" dirty="0" smtClean="0"/>
              <a:t>E.g., Working Set-Clock</a:t>
            </a:r>
          </a:p>
          <a:p>
            <a:pPr lvl="1"/>
            <a:r>
              <a:rPr lang="en-GB" sz="2400" dirty="0" smtClean="0"/>
              <a:t>Track last use time for each page, for owning process</a:t>
            </a:r>
          </a:p>
          <a:p>
            <a:pPr lvl="1"/>
            <a:r>
              <a:rPr lang="en-GB" sz="2400" dirty="0" smtClean="0"/>
              <a:t>Find page least recently used (by its owner)</a:t>
            </a:r>
          </a:p>
          <a:p>
            <a:pPr lvl="1"/>
            <a:r>
              <a:rPr lang="en-GB" sz="2400" dirty="0" smtClean="0"/>
              <a:t>Processes that need more pages tend to get more</a:t>
            </a:r>
          </a:p>
          <a:p>
            <a:pPr lvl="1"/>
            <a:r>
              <a:rPr lang="en-GB" sz="2400" dirty="0" smtClean="0"/>
              <a:t>Processes that don't use their pages tend to lose them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Set Clock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47"/>
          <p:cNvSpPr>
            <a:spLocks noChangeArrowheads="1"/>
          </p:cNvSpPr>
          <p:nvPr/>
        </p:nvSpPr>
        <p:spPr bwMode="auto">
          <a:xfrm>
            <a:off x="458422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" name="Rectangle 162"/>
          <p:cNvSpPr>
            <a:spLocks noChangeArrowheads="1"/>
          </p:cNvSpPr>
          <p:nvPr/>
        </p:nvSpPr>
        <p:spPr bwMode="auto">
          <a:xfrm>
            <a:off x="5041425" y="2941638"/>
            <a:ext cx="458787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41025" y="1493838"/>
            <a:ext cx="455612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96637" y="1493838"/>
            <a:ext cx="458788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554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126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6698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1270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842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041425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500212" y="1493838"/>
            <a:ext cx="45561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9558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4130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8702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3274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296637" y="2179638"/>
            <a:ext cx="458788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7554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2126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1270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041425" y="217963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955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4130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8702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7045" y="1126578"/>
            <a:ext cx="90052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latin typeface="Times New Roman"/>
                <a:cs typeface="Times New Roman"/>
              </a:rPr>
              <a:t>page</a:t>
            </a:r>
            <a:r>
              <a:rPr lang="en-US" sz="2400" b="0" dirty="0" smtClean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sz="2400" b="0" dirty="0" smtClean="0">
                <a:latin typeface="Times New Roman"/>
                <a:cs typeface="Times New Roman"/>
              </a:rPr>
              <a:t>frame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41025" y="2560638"/>
            <a:ext cx="455612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1841025" y="2941638"/>
            <a:ext cx="455612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2296637" y="2941638"/>
            <a:ext cx="458788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51</a:t>
            </a:r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3212625" y="2941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65</a:t>
            </a: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3669825" y="2941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80</a:t>
            </a: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412702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458422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70</a:t>
            </a: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0212" y="2941638"/>
            <a:ext cx="455613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72</a:t>
            </a: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5955825" y="2941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54</a:t>
            </a:r>
          </a:p>
        </p:txBody>
      </p:sp>
      <p:sp>
        <p:nvSpPr>
          <p:cNvPr id="37" name="Rectangle 48"/>
          <p:cNvSpPr>
            <a:spLocks noChangeArrowheads="1"/>
          </p:cNvSpPr>
          <p:nvPr/>
        </p:nvSpPr>
        <p:spPr bwMode="auto">
          <a:xfrm>
            <a:off x="641302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23</a:t>
            </a:r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7327425" y="2941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45</a:t>
            </a:r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778462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25</a:t>
            </a:r>
          </a:p>
        </p:txBody>
      </p:sp>
      <p:sp>
        <p:nvSpPr>
          <p:cNvPr id="40" name="Rectangle 51"/>
          <p:cNvSpPr>
            <a:spLocks noChangeArrowheads="1"/>
          </p:cNvSpPr>
          <p:nvPr/>
        </p:nvSpPr>
        <p:spPr bwMode="auto">
          <a:xfrm>
            <a:off x="8241825" y="2941638"/>
            <a:ext cx="458787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47</a:t>
            </a: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545625" y="2179638"/>
            <a:ext cx="1217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referenced</a:t>
            </a:r>
          </a:p>
        </p:txBody>
      </p:sp>
      <p:sp>
        <p:nvSpPr>
          <p:cNvPr id="42" name="Rectangle 67"/>
          <p:cNvSpPr>
            <a:spLocks noChangeArrowheads="1"/>
          </p:cNvSpPr>
          <p:nvPr/>
        </p:nvSpPr>
        <p:spPr bwMode="auto">
          <a:xfrm>
            <a:off x="545625" y="2560638"/>
            <a:ext cx="1217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process</a:t>
            </a: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625" y="2941638"/>
            <a:ext cx="1217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last ref</a:t>
            </a:r>
          </a:p>
        </p:txBody>
      </p:sp>
      <p:sp>
        <p:nvSpPr>
          <p:cNvPr id="44" name="Rectangle 69"/>
          <p:cNvSpPr>
            <a:spLocks noChangeArrowheads="1"/>
          </p:cNvSpPr>
          <p:nvPr/>
        </p:nvSpPr>
        <p:spPr bwMode="auto">
          <a:xfrm>
            <a:off x="770501" y="3552825"/>
            <a:ext cx="1217612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 dirty="0" smtClean="0">
                <a:latin typeface="Times New Roman"/>
                <a:cs typeface="Times New Roman"/>
              </a:rPr>
              <a:t>Clock </a:t>
            </a:r>
            <a:r>
              <a:rPr lang="en-US" sz="2000" dirty="0" smtClean="0">
                <a:latin typeface="Times New Roman"/>
                <a:cs typeface="Times New Roman"/>
              </a:rPr>
              <a:t>pointer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78462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13</a:t>
            </a:r>
          </a:p>
        </p:txBody>
      </p:sp>
      <p:sp>
        <p:nvSpPr>
          <p:cNvPr id="46" name="Rectangle 71"/>
          <p:cNvSpPr>
            <a:spLocks noChangeArrowheads="1"/>
          </p:cNvSpPr>
          <p:nvPr/>
        </p:nvSpPr>
        <p:spPr bwMode="auto">
          <a:xfrm>
            <a:off x="8241825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auto">
          <a:xfrm>
            <a:off x="1841025" y="217963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8" name="Rectangle 86"/>
          <p:cNvSpPr>
            <a:spLocks noChangeArrowheads="1"/>
          </p:cNvSpPr>
          <p:nvPr/>
        </p:nvSpPr>
        <p:spPr bwMode="auto">
          <a:xfrm>
            <a:off x="3669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49" name="Rectangle 88"/>
          <p:cNvSpPr>
            <a:spLocks noChangeArrowheads="1"/>
          </p:cNvSpPr>
          <p:nvPr/>
        </p:nvSpPr>
        <p:spPr bwMode="auto">
          <a:xfrm>
            <a:off x="3669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Rectangle 100"/>
          <p:cNvSpPr>
            <a:spLocks noChangeArrowheads="1"/>
          </p:cNvSpPr>
          <p:nvPr/>
        </p:nvSpPr>
        <p:spPr bwMode="auto">
          <a:xfrm>
            <a:off x="73274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1" name="Rectangle 101"/>
          <p:cNvSpPr>
            <a:spLocks noChangeArrowheads="1"/>
          </p:cNvSpPr>
          <p:nvPr/>
        </p:nvSpPr>
        <p:spPr bwMode="auto">
          <a:xfrm>
            <a:off x="77846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2" name="Rectangle 102"/>
          <p:cNvSpPr>
            <a:spLocks noChangeArrowheads="1"/>
          </p:cNvSpPr>
          <p:nvPr/>
        </p:nvSpPr>
        <p:spPr bwMode="auto">
          <a:xfrm>
            <a:off x="8241825" y="217963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auto">
          <a:xfrm>
            <a:off x="2296637" y="2560638"/>
            <a:ext cx="458788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4" name="Rectangle 105"/>
          <p:cNvSpPr>
            <a:spLocks noChangeArrowheads="1"/>
          </p:cNvSpPr>
          <p:nvPr/>
        </p:nvSpPr>
        <p:spPr bwMode="auto">
          <a:xfrm>
            <a:off x="5041425" y="2560638"/>
            <a:ext cx="458787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5" name="Rectangle 106"/>
          <p:cNvSpPr>
            <a:spLocks noChangeArrowheads="1"/>
          </p:cNvSpPr>
          <p:nvPr/>
        </p:nvSpPr>
        <p:spPr bwMode="auto">
          <a:xfrm>
            <a:off x="5955825" y="2560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6" name="Rectangle 107"/>
          <p:cNvSpPr>
            <a:spLocks noChangeArrowheads="1"/>
          </p:cNvSpPr>
          <p:nvPr/>
        </p:nvSpPr>
        <p:spPr bwMode="auto">
          <a:xfrm>
            <a:off x="7327425" y="2560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7" name="Rectangle 109"/>
          <p:cNvSpPr>
            <a:spLocks noChangeArrowheads="1"/>
          </p:cNvSpPr>
          <p:nvPr/>
        </p:nvSpPr>
        <p:spPr bwMode="auto">
          <a:xfrm>
            <a:off x="275542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8" name="Rectangle 110"/>
          <p:cNvSpPr>
            <a:spLocks noChangeArrowheads="1"/>
          </p:cNvSpPr>
          <p:nvPr/>
        </p:nvSpPr>
        <p:spPr bwMode="auto">
          <a:xfrm>
            <a:off x="412702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9" name="Rectangle 111"/>
          <p:cNvSpPr>
            <a:spLocks noChangeArrowheads="1"/>
          </p:cNvSpPr>
          <p:nvPr/>
        </p:nvSpPr>
        <p:spPr bwMode="auto">
          <a:xfrm>
            <a:off x="458422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0" name="Rectangle 112"/>
          <p:cNvSpPr>
            <a:spLocks noChangeArrowheads="1"/>
          </p:cNvSpPr>
          <p:nvPr/>
        </p:nvSpPr>
        <p:spPr bwMode="auto">
          <a:xfrm>
            <a:off x="641302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1" name="Rectangle 113"/>
          <p:cNvSpPr>
            <a:spLocks noChangeArrowheads="1"/>
          </p:cNvSpPr>
          <p:nvPr/>
        </p:nvSpPr>
        <p:spPr bwMode="auto">
          <a:xfrm>
            <a:off x="778462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2" name="Rectangle 114"/>
          <p:cNvSpPr>
            <a:spLocks noChangeArrowheads="1"/>
          </p:cNvSpPr>
          <p:nvPr/>
        </p:nvSpPr>
        <p:spPr bwMode="auto">
          <a:xfrm>
            <a:off x="3212625" y="2560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Rectangle 115"/>
          <p:cNvSpPr>
            <a:spLocks noChangeArrowheads="1"/>
          </p:cNvSpPr>
          <p:nvPr/>
        </p:nvSpPr>
        <p:spPr bwMode="auto">
          <a:xfrm>
            <a:off x="3669825" y="2560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4" name="Rectangle 116"/>
          <p:cNvSpPr>
            <a:spLocks noChangeArrowheads="1"/>
          </p:cNvSpPr>
          <p:nvPr/>
        </p:nvSpPr>
        <p:spPr bwMode="auto">
          <a:xfrm>
            <a:off x="5500212" y="2560638"/>
            <a:ext cx="455613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5" name="Rectangle 117"/>
          <p:cNvSpPr>
            <a:spLocks noChangeArrowheads="1"/>
          </p:cNvSpPr>
          <p:nvPr/>
        </p:nvSpPr>
        <p:spPr bwMode="auto">
          <a:xfrm>
            <a:off x="6870225" y="2560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Rectangle 118"/>
          <p:cNvSpPr>
            <a:spLocks noChangeArrowheads="1"/>
          </p:cNvSpPr>
          <p:nvPr/>
        </p:nvSpPr>
        <p:spPr bwMode="auto">
          <a:xfrm>
            <a:off x="8241825" y="2560638"/>
            <a:ext cx="458787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7" name="Rectangle 119"/>
          <p:cNvSpPr>
            <a:spLocks noChangeArrowheads="1"/>
          </p:cNvSpPr>
          <p:nvPr/>
        </p:nvSpPr>
        <p:spPr bwMode="auto">
          <a:xfrm>
            <a:off x="275542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69</a:t>
            </a:r>
          </a:p>
        </p:txBody>
      </p:sp>
      <p:sp>
        <p:nvSpPr>
          <p:cNvPr id="68" name="Rectangle 120"/>
          <p:cNvSpPr>
            <a:spLocks noChangeArrowheads="1"/>
          </p:cNvSpPr>
          <p:nvPr/>
        </p:nvSpPr>
        <p:spPr bwMode="auto">
          <a:xfrm>
            <a:off x="5041425" y="2941638"/>
            <a:ext cx="458787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33</a:t>
            </a:r>
          </a:p>
        </p:txBody>
      </p:sp>
      <p:sp>
        <p:nvSpPr>
          <p:cNvPr id="69" name="Rectangle 121"/>
          <p:cNvSpPr>
            <a:spLocks noChangeArrowheads="1"/>
          </p:cNvSpPr>
          <p:nvPr/>
        </p:nvSpPr>
        <p:spPr bwMode="auto">
          <a:xfrm>
            <a:off x="6870225" y="2941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25</a:t>
            </a:r>
          </a:p>
        </p:txBody>
      </p:sp>
      <p:sp>
        <p:nvSpPr>
          <p:cNvPr id="70" name="AutoShape 122"/>
          <p:cNvSpPr>
            <a:spLocks noChangeArrowheads="1"/>
          </p:cNvSpPr>
          <p:nvPr/>
        </p:nvSpPr>
        <p:spPr bwMode="auto">
          <a:xfrm>
            <a:off x="4584225" y="3475038"/>
            <a:ext cx="4572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1" name="Rectangle 123"/>
          <p:cNvSpPr>
            <a:spLocks noChangeArrowheads="1"/>
          </p:cNvSpPr>
          <p:nvPr/>
        </p:nvSpPr>
        <p:spPr bwMode="auto">
          <a:xfrm>
            <a:off x="32126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2" name="Rectangle 124"/>
          <p:cNvSpPr>
            <a:spLocks noChangeArrowheads="1"/>
          </p:cNvSpPr>
          <p:nvPr/>
        </p:nvSpPr>
        <p:spPr bwMode="auto">
          <a:xfrm>
            <a:off x="3669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3" name="Rectangle 126"/>
          <p:cNvSpPr>
            <a:spLocks noChangeArrowheads="1"/>
          </p:cNvSpPr>
          <p:nvPr/>
        </p:nvSpPr>
        <p:spPr bwMode="auto">
          <a:xfrm>
            <a:off x="32126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4" name="Rectangle 127"/>
          <p:cNvSpPr>
            <a:spLocks noChangeArrowheads="1"/>
          </p:cNvSpPr>
          <p:nvPr/>
        </p:nvSpPr>
        <p:spPr bwMode="auto">
          <a:xfrm>
            <a:off x="3669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5" name="Rectangle 130"/>
          <p:cNvSpPr>
            <a:spLocks noChangeArrowheads="1"/>
          </p:cNvSpPr>
          <p:nvPr/>
        </p:nvSpPr>
        <p:spPr bwMode="auto">
          <a:xfrm>
            <a:off x="32126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6" name="Rectangle 131"/>
          <p:cNvSpPr>
            <a:spLocks noChangeArrowheads="1"/>
          </p:cNvSpPr>
          <p:nvPr/>
        </p:nvSpPr>
        <p:spPr bwMode="auto">
          <a:xfrm>
            <a:off x="3669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7" name="Rectangle 132"/>
          <p:cNvSpPr>
            <a:spLocks noChangeArrowheads="1"/>
          </p:cNvSpPr>
          <p:nvPr/>
        </p:nvSpPr>
        <p:spPr bwMode="auto">
          <a:xfrm>
            <a:off x="5955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8" name="Rectangle 135"/>
          <p:cNvSpPr>
            <a:spLocks noChangeArrowheads="1"/>
          </p:cNvSpPr>
          <p:nvPr/>
        </p:nvSpPr>
        <p:spPr bwMode="auto">
          <a:xfrm>
            <a:off x="32126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9" name="Rectangle 136"/>
          <p:cNvSpPr>
            <a:spLocks noChangeArrowheads="1"/>
          </p:cNvSpPr>
          <p:nvPr/>
        </p:nvSpPr>
        <p:spPr bwMode="auto">
          <a:xfrm>
            <a:off x="3669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0" name="Rectangle 137"/>
          <p:cNvSpPr>
            <a:spLocks noChangeArrowheads="1"/>
          </p:cNvSpPr>
          <p:nvPr/>
        </p:nvSpPr>
        <p:spPr bwMode="auto">
          <a:xfrm>
            <a:off x="73274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1" name="Rectangle 138"/>
          <p:cNvSpPr>
            <a:spLocks noChangeArrowheads="1"/>
          </p:cNvSpPr>
          <p:nvPr/>
        </p:nvSpPr>
        <p:spPr bwMode="auto">
          <a:xfrm>
            <a:off x="5955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2" name="Rectangle 141"/>
          <p:cNvSpPr>
            <a:spLocks noChangeArrowheads="1"/>
          </p:cNvSpPr>
          <p:nvPr/>
        </p:nvSpPr>
        <p:spPr bwMode="auto">
          <a:xfrm>
            <a:off x="32126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3" name="Rectangle 142"/>
          <p:cNvSpPr>
            <a:spLocks noChangeArrowheads="1"/>
          </p:cNvSpPr>
          <p:nvPr/>
        </p:nvSpPr>
        <p:spPr bwMode="auto">
          <a:xfrm>
            <a:off x="36698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4" name="Rectangle 143"/>
          <p:cNvSpPr>
            <a:spLocks noChangeArrowheads="1"/>
          </p:cNvSpPr>
          <p:nvPr/>
        </p:nvSpPr>
        <p:spPr bwMode="auto">
          <a:xfrm>
            <a:off x="778462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5" name="Rectangle 144"/>
          <p:cNvSpPr>
            <a:spLocks noChangeArrowheads="1"/>
          </p:cNvSpPr>
          <p:nvPr/>
        </p:nvSpPr>
        <p:spPr bwMode="auto">
          <a:xfrm>
            <a:off x="732742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6" name="Rectangle 145"/>
          <p:cNvSpPr>
            <a:spLocks noChangeArrowheads="1"/>
          </p:cNvSpPr>
          <p:nvPr/>
        </p:nvSpPr>
        <p:spPr bwMode="auto">
          <a:xfrm>
            <a:off x="595582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7" name="Rectangle 148"/>
          <p:cNvSpPr>
            <a:spLocks noChangeArrowheads="1"/>
          </p:cNvSpPr>
          <p:nvPr/>
        </p:nvSpPr>
        <p:spPr bwMode="auto">
          <a:xfrm>
            <a:off x="321262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8" name="Rectangle 149"/>
          <p:cNvSpPr>
            <a:spLocks noChangeArrowheads="1"/>
          </p:cNvSpPr>
          <p:nvPr/>
        </p:nvSpPr>
        <p:spPr bwMode="auto">
          <a:xfrm>
            <a:off x="366982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9" name="Rectangle 150"/>
          <p:cNvSpPr>
            <a:spLocks noChangeArrowheads="1"/>
          </p:cNvSpPr>
          <p:nvPr/>
        </p:nvSpPr>
        <p:spPr bwMode="auto">
          <a:xfrm>
            <a:off x="8501" y="4084638"/>
            <a:ext cx="30464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 dirty="0">
                <a:latin typeface="Times New Roman"/>
                <a:cs typeface="Times New Roman"/>
              </a:rPr>
              <a:t>current execution times</a:t>
            </a:r>
          </a:p>
        </p:txBody>
      </p:sp>
      <p:sp>
        <p:nvSpPr>
          <p:cNvPr id="90" name="Rectangle 151"/>
          <p:cNvSpPr>
            <a:spLocks noChangeArrowheads="1"/>
          </p:cNvSpPr>
          <p:nvPr/>
        </p:nvSpPr>
        <p:spPr bwMode="auto">
          <a:xfrm>
            <a:off x="3136425" y="4084638"/>
            <a:ext cx="1143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 </a:t>
            </a:r>
            <a:r>
              <a:rPr lang="en-US" b="0">
                <a:latin typeface="Times New Roman"/>
                <a:cs typeface="Times New Roman"/>
              </a:rPr>
              <a:t>= 55</a:t>
            </a:r>
          </a:p>
        </p:txBody>
      </p:sp>
      <p:sp>
        <p:nvSpPr>
          <p:cNvPr id="91" name="Rectangle 152"/>
          <p:cNvSpPr>
            <a:spLocks noChangeArrowheads="1"/>
          </p:cNvSpPr>
          <p:nvPr/>
        </p:nvSpPr>
        <p:spPr bwMode="auto">
          <a:xfrm>
            <a:off x="4433412" y="4084638"/>
            <a:ext cx="1141413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 </a:t>
            </a:r>
            <a:r>
              <a:rPr lang="en-US" b="0">
                <a:latin typeface="Times New Roman"/>
                <a:cs typeface="Times New Roman"/>
              </a:rPr>
              <a:t>= 75</a:t>
            </a:r>
          </a:p>
        </p:txBody>
      </p:sp>
      <p:sp>
        <p:nvSpPr>
          <p:cNvPr id="92" name="Rectangle 153"/>
          <p:cNvSpPr>
            <a:spLocks noChangeArrowheads="1"/>
          </p:cNvSpPr>
          <p:nvPr/>
        </p:nvSpPr>
        <p:spPr bwMode="auto">
          <a:xfrm>
            <a:off x="5727225" y="4084638"/>
            <a:ext cx="11430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 </a:t>
            </a:r>
            <a:r>
              <a:rPr lang="en-US" b="0">
                <a:latin typeface="Times New Roman"/>
                <a:cs typeface="Times New Roman"/>
              </a:rPr>
              <a:t>= 80</a:t>
            </a:r>
          </a:p>
        </p:txBody>
      </p:sp>
      <p:sp>
        <p:nvSpPr>
          <p:cNvPr id="93" name="Text Box 156"/>
          <p:cNvSpPr txBox="1">
            <a:spLocks noChangeArrowheads="1"/>
          </p:cNvSpPr>
          <p:nvPr/>
        </p:nvSpPr>
        <p:spPr bwMode="auto">
          <a:xfrm>
            <a:off x="524949" y="4770438"/>
            <a:ext cx="3808412" cy="156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400" b="0" dirty="0">
                <a:latin typeface="Times New Roman"/>
                <a:cs typeface="Times New Roman"/>
              </a:rPr>
              <a:t>P</a:t>
            </a:r>
            <a:r>
              <a:rPr lang="en-US" sz="2400" b="0" baseline="-25000" dirty="0">
                <a:latin typeface="Times New Roman"/>
                <a:cs typeface="Times New Roman"/>
              </a:rPr>
              <a:t>0</a:t>
            </a:r>
            <a:r>
              <a:rPr lang="en-US" sz="2400" b="0" dirty="0">
                <a:latin typeface="Times New Roman"/>
                <a:cs typeface="Times New Roman"/>
              </a:rPr>
              <a:t>  gets a fault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page 6 was just referenced</a:t>
            </a:r>
          </a:p>
          <a:p>
            <a:pPr lvl="2"/>
            <a:r>
              <a:rPr lang="en-US" b="0" dirty="0">
                <a:latin typeface="Times New Roman"/>
                <a:cs typeface="Times New Roman"/>
              </a:rPr>
              <a:t>clear ref bit, update time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page 7 is (55-33=22) ms old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	P</a:t>
            </a:r>
            <a:r>
              <a:rPr lang="en-US" b="0" baseline="-25000" dirty="0">
                <a:latin typeface="Times New Roman"/>
                <a:cs typeface="Times New Roman"/>
              </a:rPr>
              <a:t>0</a:t>
            </a:r>
            <a:r>
              <a:rPr lang="en-US" b="0" dirty="0">
                <a:latin typeface="Times New Roman"/>
                <a:cs typeface="Times New Roman"/>
              </a:rPr>
              <a:t> replaces his own page</a:t>
            </a:r>
          </a:p>
        </p:txBody>
      </p:sp>
      <p:sp>
        <p:nvSpPr>
          <p:cNvPr id="94" name="Rectangle 159"/>
          <p:cNvSpPr>
            <a:spLocks noChangeArrowheads="1"/>
          </p:cNvSpPr>
          <p:nvPr/>
        </p:nvSpPr>
        <p:spPr bwMode="auto">
          <a:xfrm>
            <a:off x="458422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5" name="Rectangle 160"/>
          <p:cNvSpPr>
            <a:spLocks noChangeArrowheads="1"/>
          </p:cNvSpPr>
          <p:nvPr/>
        </p:nvSpPr>
        <p:spPr bwMode="auto">
          <a:xfrm>
            <a:off x="458422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75</a:t>
            </a:r>
          </a:p>
        </p:txBody>
      </p:sp>
      <p:sp>
        <p:nvSpPr>
          <p:cNvPr id="96" name="Rectangle 163"/>
          <p:cNvSpPr>
            <a:spLocks noChangeArrowheads="1"/>
          </p:cNvSpPr>
          <p:nvPr/>
        </p:nvSpPr>
        <p:spPr bwMode="auto">
          <a:xfrm>
            <a:off x="5500212" y="217963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7" name="Rectangle 164"/>
          <p:cNvSpPr>
            <a:spLocks noChangeArrowheads="1"/>
          </p:cNvSpPr>
          <p:nvPr/>
        </p:nvSpPr>
        <p:spPr bwMode="auto">
          <a:xfrm>
            <a:off x="7403625" y="4059238"/>
            <a:ext cx="798095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= 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6756E-7 -3.02394E-7 L 0.04535 -0.000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5" presetClass="emph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34" grpId="0" animBg="1"/>
      <p:bldP spid="68" grpId="0" animBg="1"/>
      <p:bldP spid="68" grpId="1" animBg="1"/>
      <p:bldP spid="70" grpId="0" animBg="1"/>
      <p:bldP spid="70" grpId="1" animBg="1"/>
      <p:bldP spid="70" grpId="2" animBg="1"/>
      <p:bldP spid="90" grpId="0" animBg="1"/>
      <p:bldP spid="94" grpId="0" animBg="1"/>
      <p:bldP spid="95" grpId="0" animBg="1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76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2277" y="1874838"/>
            <a:ext cx="8229600" cy="685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8477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98077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07677" y="1952625"/>
            <a:ext cx="608012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03077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712677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322277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056077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446477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121877" y="2027238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636477" y="20272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Times New Roman"/>
                <a:cs typeface="Times New Roman"/>
              </a:rPr>
              <a:t>DATA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675077" y="2027238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>
                <a:latin typeface="Times New Roman"/>
                <a:cs typeface="Times New Roman"/>
              </a:rPr>
              <a:t>STACK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586333" y="33988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1975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8071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4167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026321" y="33988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36359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245521" y="33988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586333" y="39322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197521" y="39322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807121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416721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3026321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3635921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4245521" y="39322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586333" y="44656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11975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18071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416721" y="44656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30263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36359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245521" y="44656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586333" y="49990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1197521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1807121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2416721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3026321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635921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4245521" y="49990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586333" y="55324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11975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18071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24167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30263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36359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>
            <a:off x="4245521" y="55324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>
            <a:off x="4856708" y="339883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4856708" y="3932238"/>
            <a:ext cx="608013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4856708" y="446563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Rectangle 63"/>
          <p:cNvSpPr>
            <a:spLocks noChangeArrowheads="1"/>
          </p:cNvSpPr>
          <p:nvPr/>
        </p:nvSpPr>
        <p:spPr bwMode="auto">
          <a:xfrm>
            <a:off x="4856708" y="499903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4856708" y="553243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6" name="Rectangle 69"/>
          <p:cNvSpPr>
            <a:spLocks noChangeArrowheads="1"/>
          </p:cNvSpPr>
          <p:nvPr/>
        </p:nvSpPr>
        <p:spPr bwMode="auto">
          <a:xfrm>
            <a:off x="54647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7" name="Rectangle 70"/>
          <p:cNvSpPr>
            <a:spLocks noChangeArrowheads="1"/>
          </p:cNvSpPr>
          <p:nvPr/>
        </p:nvSpPr>
        <p:spPr bwMode="auto">
          <a:xfrm>
            <a:off x="60743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8" name="Rectangle 71"/>
          <p:cNvSpPr>
            <a:spLocks noChangeArrowheads="1"/>
          </p:cNvSpPr>
          <p:nvPr/>
        </p:nvSpPr>
        <p:spPr bwMode="auto">
          <a:xfrm>
            <a:off x="5464721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Rectangle 72"/>
          <p:cNvSpPr>
            <a:spLocks noChangeArrowheads="1"/>
          </p:cNvSpPr>
          <p:nvPr/>
        </p:nvSpPr>
        <p:spPr bwMode="auto">
          <a:xfrm>
            <a:off x="6074321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0" name="Rectangle 73"/>
          <p:cNvSpPr>
            <a:spLocks noChangeArrowheads="1"/>
          </p:cNvSpPr>
          <p:nvPr/>
        </p:nvSpPr>
        <p:spPr bwMode="auto">
          <a:xfrm>
            <a:off x="54647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1" name="Rectangle 74"/>
          <p:cNvSpPr>
            <a:spLocks noChangeArrowheads="1"/>
          </p:cNvSpPr>
          <p:nvPr/>
        </p:nvSpPr>
        <p:spPr bwMode="auto">
          <a:xfrm>
            <a:off x="60743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2" name="Rectangle 75"/>
          <p:cNvSpPr>
            <a:spLocks noChangeArrowheads="1"/>
          </p:cNvSpPr>
          <p:nvPr/>
        </p:nvSpPr>
        <p:spPr bwMode="auto">
          <a:xfrm>
            <a:off x="5464721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3" name="Rectangle 76"/>
          <p:cNvSpPr>
            <a:spLocks noChangeArrowheads="1"/>
          </p:cNvSpPr>
          <p:nvPr/>
        </p:nvSpPr>
        <p:spPr bwMode="auto">
          <a:xfrm>
            <a:off x="6074321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4" name="Rectangle 77"/>
          <p:cNvSpPr>
            <a:spLocks noChangeArrowheads="1"/>
          </p:cNvSpPr>
          <p:nvPr/>
        </p:nvSpPr>
        <p:spPr bwMode="auto">
          <a:xfrm>
            <a:off x="54647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5" name="Rectangle 78"/>
          <p:cNvSpPr>
            <a:spLocks noChangeArrowheads="1"/>
          </p:cNvSpPr>
          <p:nvPr/>
        </p:nvSpPr>
        <p:spPr bwMode="auto">
          <a:xfrm>
            <a:off x="60743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6" name="Rectangle 79"/>
          <p:cNvSpPr>
            <a:spLocks noChangeArrowheads="1"/>
          </p:cNvSpPr>
          <p:nvPr/>
        </p:nvSpPr>
        <p:spPr bwMode="auto">
          <a:xfrm>
            <a:off x="66839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6683921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66839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9" name="Rectangle 82"/>
          <p:cNvSpPr>
            <a:spLocks noChangeArrowheads="1"/>
          </p:cNvSpPr>
          <p:nvPr/>
        </p:nvSpPr>
        <p:spPr bwMode="auto">
          <a:xfrm>
            <a:off x="6683921" y="49990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0" name="Rectangle 83"/>
          <p:cNvSpPr>
            <a:spLocks noChangeArrowheads="1"/>
          </p:cNvSpPr>
          <p:nvPr/>
        </p:nvSpPr>
        <p:spPr bwMode="auto">
          <a:xfrm>
            <a:off x="66839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1" name="Rectangle 84"/>
          <p:cNvSpPr>
            <a:spLocks noChangeArrowheads="1"/>
          </p:cNvSpPr>
          <p:nvPr/>
        </p:nvSpPr>
        <p:spPr bwMode="auto">
          <a:xfrm>
            <a:off x="72935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2" name="Rectangle 85"/>
          <p:cNvSpPr>
            <a:spLocks noChangeArrowheads="1"/>
          </p:cNvSpPr>
          <p:nvPr/>
        </p:nvSpPr>
        <p:spPr bwMode="auto">
          <a:xfrm>
            <a:off x="7903121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3" name="Rectangle 86"/>
          <p:cNvSpPr>
            <a:spLocks noChangeArrowheads="1"/>
          </p:cNvSpPr>
          <p:nvPr/>
        </p:nvSpPr>
        <p:spPr bwMode="auto">
          <a:xfrm>
            <a:off x="7293521" y="39322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4" name="Rectangle 87"/>
          <p:cNvSpPr>
            <a:spLocks noChangeArrowheads="1"/>
          </p:cNvSpPr>
          <p:nvPr/>
        </p:nvSpPr>
        <p:spPr bwMode="auto">
          <a:xfrm>
            <a:off x="7903121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5" name="Rectangle 88"/>
          <p:cNvSpPr>
            <a:spLocks noChangeArrowheads="1"/>
          </p:cNvSpPr>
          <p:nvPr/>
        </p:nvSpPr>
        <p:spPr bwMode="auto">
          <a:xfrm>
            <a:off x="72935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6" name="Rectangle 89"/>
          <p:cNvSpPr>
            <a:spLocks noChangeArrowheads="1"/>
          </p:cNvSpPr>
          <p:nvPr/>
        </p:nvSpPr>
        <p:spPr bwMode="auto">
          <a:xfrm>
            <a:off x="7903121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7" name="Rectangle 90"/>
          <p:cNvSpPr>
            <a:spLocks noChangeArrowheads="1"/>
          </p:cNvSpPr>
          <p:nvPr/>
        </p:nvSpPr>
        <p:spPr bwMode="auto">
          <a:xfrm>
            <a:off x="7293521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8" name="Rectangle 91"/>
          <p:cNvSpPr>
            <a:spLocks noChangeArrowheads="1"/>
          </p:cNvSpPr>
          <p:nvPr/>
        </p:nvSpPr>
        <p:spPr bwMode="auto">
          <a:xfrm>
            <a:off x="7903121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9" name="Rectangle 92"/>
          <p:cNvSpPr>
            <a:spLocks noChangeArrowheads="1"/>
          </p:cNvSpPr>
          <p:nvPr/>
        </p:nvSpPr>
        <p:spPr bwMode="auto">
          <a:xfrm>
            <a:off x="72935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903121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6" name="Text Box 100"/>
          <p:cNvSpPr txBox="1">
            <a:spLocks noChangeArrowheads="1"/>
          </p:cNvSpPr>
          <p:nvPr/>
        </p:nvSpPr>
        <p:spPr bwMode="auto">
          <a:xfrm>
            <a:off x="2112477" y="127952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0">
                <a:latin typeface="Times New Roman"/>
                <a:cs typeface="Times New Roman"/>
              </a:rPr>
              <a:t>process virtual address space</a:t>
            </a:r>
          </a:p>
        </p:txBody>
      </p:sp>
      <p:sp>
        <p:nvSpPr>
          <p:cNvPr id="87" name="Text Box 101"/>
          <p:cNvSpPr txBox="1">
            <a:spLocks noChangeArrowheads="1"/>
          </p:cNvSpPr>
          <p:nvPr/>
        </p:nvSpPr>
        <p:spPr bwMode="auto">
          <a:xfrm>
            <a:off x="2268045" y="6011325"/>
            <a:ext cx="5257800" cy="52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0" dirty="0">
                <a:latin typeface="Times New Roman"/>
                <a:cs typeface="Times New Roman"/>
              </a:rPr>
              <a:t>physical memory</a:t>
            </a:r>
          </a:p>
        </p:txBody>
      </p:sp>
      <p:cxnSp>
        <p:nvCxnSpPr>
          <p:cNvPr id="88" name="AutoShape 102"/>
          <p:cNvCxnSpPr>
            <a:cxnSpLocks noChangeShapeType="1"/>
            <a:stCxn id="5" idx="2"/>
            <a:endCxn id="24" idx="0"/>
          </p:cNvCxnSpPr>
          <p:nvPr/>
        </p:nvCxnSpPr>
        <p:spPr bwMode="auto">
          <a:xfrm rot="16200000" flipH="1">
            <a:off x="474693" y="2904609"/>
            <a:ext cx="1446213" cy="609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9" name="AutoShape 103"/>
          <p:cNvCxnSpPr>
            <a:cxnSpLocks noChangeShapeType="1"/>
            <a:stCxn id="6" idx="2"/>
            <a:endCxn id="33" idx="0"/>
          </p:cNvCxnSpPr>
          <p:nvPr/>
        </p:nvCxnSpPr>
        <p:spPr bwMode="auto">
          <a:xfrm rot="16200000" flipH="1">
            <a:off x="1122393" y="2866509"/>
            <a:ext cx="1979613" cy="12186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0" name="AutoShape 104"/>
          <p:cNvCxnSpPr>
            <a:cxnSpLocks noChangeShapeType="1"/>
            <a:stCxn id="7" idx="2"/>
            <a:endCxn id="69" idx="0"/>
          </p:cNvCxnSpPr>
          <p:nvPr/>
        </p:nvCxnSpPr>
        <p:spPr bwMode="auto">
          <a:xfrm rot="16200000" flipH="1">
            <a:off x="3293696" y="1304012"/>
            <a:ext cx="2513013" cy="487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1" name="AutoShape 105"/>
          <p:cNvCxnSpPr>
            <a:cxnSpLocks noChangeShapeType="1"/>
            <a:stCxn id="8" idx="2"/>
            <a:endCxn id="38" idx="0"/>
          </p:cNvCxnSpPr>
          <p:nvPr/>
        </p:nvCxnSpPr>
        <p:spPr bwMode="auto">
          <a:xfrm rot="5400000">
            <a:off x="1198593" y="2789753"/>
            <a:ext cx="2513013" cy="19055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" name="AutoShape 106"/>
          <p:cNvCxnSpPr>
            <a:cxnSpLocks noChangeShapeType="1"/>
            <a:stCxn id="9" idx="2"/>
            <a:endCxn id="42" idx="0"/>
          </p:cNvCxnSpPr>
          <p:nvPr/>
        </p:nvCxnSpPr>
        <p:spPr bwMode="auto">
          <a:xfrm rot="5400000">
            <a:off x="2722593" y="3704153"/>
            <a:ext cx="2513013" cy="767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" name="AutoShape 107"/>
          <p:cNvCxnSpPr>
            <a:cxnSpLocks noChangeShapeType="1"/>
            <a:stCxn id="10" idx="2"/>
            <a:endCxn id="52" idx="0"/>
          </p:cNvCxnSpPr>
          <p:nvPr/>
        </p:nvCxnSpPr>
        <p:spPr bwMode="auto">
          <a:xfrm rot="16200000" flipH="1">
            <a:off x="4170790" y="2942312"/>
            <a:ext cx="1446213" cy="533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AutoShape 108"/>
          <p:cNvCxnSpPr>
            <a:cxnSpLocks noChangeShapeType="1"/>
            <a:stCxn id="12" idx="2"/>
            <a:endCxn id="21" idx="1"/>
          </p:cNvCxnSpPr>
          <p:nvPr/>
        </p:nvCxnSpPr>
        <p:spPr bwMode="auto">
          <a:xfrm rot="5400000">
            <a:off x="5103843" y="1018103"/>
            <a:ext cx="1179513" cy="41153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5" name="AutoShape 109"/>
          <p:cNvCxnSpPr>
            <a:cxnSpLocks noChangeShapeType="1"/>
            <a:stCxn id="11" idx="2"/>
            <a:endCxn id="73" idx="0"/>
          </p:cNvCxnSpPr>
          <p:nvPr/>
        </p:nvCxnSpPr>
        <p:spPr bwMode="auto">
          <a:xfrm rot="5400000">
            <a:off x="7256493" y="2827853"/>
            <a:ext cx="1446213" cy="7625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Stealing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5148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7165" y="1493838"/>
            <a:ext cx="455612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777" y="1493838"/>
            <a:ext cx="458788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215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787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59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931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03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7565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66352" y="1493838"/>
            <a:ext cx="45561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219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791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363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935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362777" y="2179638"/>
            <a:ext cx="458788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215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2787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1931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6352" y="2179638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4791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9363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907165" y="2560638"/>
            <a:ext cx="455612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907165" y="2941638"/>
            <a:ext cx="455612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362777" y="2941638"/>
            <a:ext cx="458788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51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278765" y="2941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65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735965" y="2941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80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19316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65036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70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566352" y="2941638"/>
            <a:ext cx="455613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72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6021965" y="2941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54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47916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23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7393565" y="2941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45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785076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07965" y="2941638"/>
            <a:ext cx="458787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47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611765" y="2179638"/>
            <a:ext cx="1217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referenced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611765" y="2560638"/>
            <a:ext cx="1217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process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11765" y="2941638"/>
            <a:ext cx="12176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last ref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7850765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13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8307965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1907165" y="2179638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37359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37359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73935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78507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8307965" y="217963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2362777" y="2560638"/>
            <a:ext cx="458788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5107565" y="2560638"/>
            <a:ext cx="458787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6021965" y="2560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7393565" y="2560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82156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419316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465036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647916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850765" y="2560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3278765" y="2560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3735965" y="2560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5566352" y="2560638"/>
            <a:ext cx="455613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6936365" y="2560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8307965" y="2560638"/>
            <a:ext cx="458787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282156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69</a:t>
            </a:r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5107565" y="2941638"/>
            <a:ext cx="458787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33</a:t>
            </a:r>
          </a:p>
        </p:txBody>
      </p: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6936365" y="2941638"/>
            <a:ext cx="4572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25</a:t>
            </a:r>
          </a:p>
        </p:txBody>
      </p:sp>
      <p:sp>
        <p:nvSpPr>
          <p:cNvPr id="67" name="AutoShape 68"/>
          <p:cNvSpPr>
            <a:spLocks noChangeArrowheads="1"/>
          </p:cNvSpPr>
          <p:nvPr/>
        </p:nvSpPr>
        <p:spPr bwMode="auto">
          <a:xfrm>
            <a:off x="4650365" y="3475038"/>
            <a:ext cx="457200" cy="3810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32787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37359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0" name="Rectangle 71"/>
          <p:cNvSpPr>
            <a:spLocks noChangeArrowheads="1"/>
          </p:cNvSpPr>
          <p:nvPr/>
        </p:nvSpPr>
        <p:spPr bwMode="auto">
          <a:xfrm>
            <a:off x="32787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37359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32787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3" name="Rectangle 75"/>
          <p:cNvSpPr>
            <a:spLocks noChangeArrowheads="1"/>
          </p:cNvSpPr>
          <p:nvPr/>
        </p:nvSpPr>
        <p:spPr bwMode="auto">
          <a:xfrm>
            <a:off x="37359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4" name="Rectangle 78"/>
          <p:cNvSpPr>
            <a:spLocks noChangeArrowheads="1"/>
          </p:cNvSpPr>
          <p:nvPr/>
        </p:nvSpPr>
        <p:spPr bwMode="auto">
          <a:xfrm>
            <a:off x="32787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5" name="Rectangle 79"/>
          <p:cNvSpPr>
            <a:spLocks noChangeArrowheads="1"/>
          </p:cNvSpPr>
          <p:nvPr/>
        </p:nvSpPr>
        <p:spPr bwMode="auto">
          <a:xfrm>
            <a:off x="37359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73935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7" name="Rectangle 83"/>
          <p:cNvSpPr>
            <a:spLocks noChangeArrowheads="1"/>
          </p:cNvSpPr>
          <p:nvPr/>
        </p:nvSpPr>
        <p:spPr bwMode="auto">
          <a:xfrm>
            <a:off x="32787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8" name="Rectangle 84"/>
          <p:cNvSpPr>
            <a:spLocks noChangeArrowheads="1"/>
          </p:cNvSpPr>
          <p:nvPr/>
        </p:nvSpPr>
        <p:spPr bwMode="auto">
          <a:xfrm>
            <a:off x="37359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785076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auto">
          <a:xfrm>
            <a:off x="739356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1" name="Rectangle 89"/>
          <p:cNvSpPr>
            <a:spLocks noChangeArrowheads="1"/>
          </p:cNvSpPr>
          <p:nvPr/>
        </p:nvSpPr>
        <p:spPr bwMode="auto">
          <a:xfrm>
            <a:off x="465036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2" name="Rectangle 90"/>
          <p:cNvSpPr>
            <a:spLocks noChangeArrowheads="1"/>
          </p:cNvSpPr>
          <p:nvPr/>
        </p:nvSpPr>
        <p:spPr bwMode="auto">
          <a:xfrm>
            <a:off x="327876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3" name="Rectangle 91"/>
          <p:cNvSpPr>
            <a:spLocks noChangeArrowheads="1"/>
          </p:cNvSpPr>
          <p:nvPr/>
        </p:nvSpPr>
        <p:spPr bwMode="auto">
          <a:xfrm>
            <a:off x="3735965" y="2179638"/>
            <a:ext cx="457200" cy="381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-150235" y="4084638"/>
            <a:ext cx="30464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>
                <a:latin typeface="Times New Roman"/>
                <a:cs typeface="Times New Roman"/>
              </a:rPr>
              <a:t>current execution times</a:t>
            </a: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3202565" y="4084638"/>
            <a:ext cx="1143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 </a:t>
            </a:r>
            <a:r>
              <a:rPr lang="en-US" b="0">
                <a:latin typeface="Times New Roman"/>
                <a:cs typeface="Times New Roman"/>
              </a:rPr>
              <a:t>= 55</a:t>
            </a:r>
          </a:p>
        </p:txBody>
      </p:sp>
      <p:sp>
        <p:nvSpPr>
          <p:cNvPr id="86" name="Rectangle 94"/>
          <p:cNvSpPr>
            <a:spLocks noChangeArrowheads="1"/>
          </p:cNvSpPr>
          <p:nvPr/>
        </p:nvSpPr>
        <p:spPr bwMode="auto">
          <a:xfrm>
            <a:off x="4499552" y="4084638"/>
            <a:ext cx="1141413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1 </a:t>
            </a:r>
            <a:r>
              <a:rPr lang="en-US" b="0">
                <a:latin typeface="Times New Roman"/>
                <a:cs typeface="Times New Roman"/>
              </a:rPr>
              <a:t>= 75</a:t>
            </a:r>
          </a:p>
        </p:txBody>
      </p:sp>
      <p:sp>
        <p:nvSpPr>
          <p:cNvPr id="87" name="Rectangle 95"/>
          <p:cNvSpPr>
            <a:spLocks noChangeArrowheads="1"/>
          </p:cNvSpPr>
          <p:nvPr/>
        </p:nvSpPr>
        <p:spPr bwMode="auto">
          <a:xfrm>
            <a:off x="5793365" y="4084638"/>
            <a:ext cx="1143000" cy="381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2 </a:t>
            </a:r>
            <a:r>
              <a:rPr lang="en-US" b="0">
                <a:latin typeface="Times New Roman"/>
                <a:cs typeface="Times New Roman"/>
              </a:rPr>
              <a:t>= 80</a:t>
            </a:r>
          </a:p>
        </p:txBody>
      </p:sp>
      <p:sp>
        <p:nvSpPr>
          <p:cNvPr id="89" name="Text Box 97"/>
          <p:cNvSpPr txBox="1">
            <a:spLocks noChangeArrowheads="1"/>
          </p:cNvSpPr>
          <p:nvPr/>
        </p:nvSpPr>
        <p:spPr bwMode="auto">
          <a:xfrm>
            <a:off x="4499552" y="4452918"/>
            <a:ext cx="3960813" cy="212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400" b="0" dirty="0">
                <a:latin typeface="Times New Roman"/>
                <a:cs typeface="Times New Roman"/>
              </a:rPr>
              <a:t>P</a:t>
            </a:r>
            <a:r>
              <a:rPr lang="en-US" sz="2400" b="0" baseline="-25000" dirty="0">
                <a:latin typeface="Times New Roman"/>
                <a:cs typeface="Times New Roman"/>
              </a:rPr>
              <a:t>0</a:t>
            </a:r>
            <a:r>
              <a:rPr lang="en-US" sz="2400" b="0" dirty="0">
                <a:latin typeface="Times New Roman"/>
                <a:cs typeface="Times New Roman"/>
              </a:rPr>
              <a:t>  gets a fault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page 6 was just referenced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page 7 is (55-33=22) ms old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page 8 is (80-72=8) ms old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page 9 is (55-54=1) ms old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page 10 is (75-23=52) ms old</a:t>
            </a:r>
          </a:p>
          <a:p>
            <a:pPr lvl="1"/>
            <a:r>
              <a:rPr lang="en-US" b="0" dirty="0">
                <a:latin typeface="Times New Roman"/>
                <a:cs typeface="Times New Roman"/>
              </a:rPr>
              <a:t>	P</a:t>
            </a:r>
            <a:r>
              <a:rPr lang="en-US" b="0" baseline="-25000" dirty="0">
                <a:latin typeface="Times New Roman"/>
                <a:cs typeface="Times New Roman"/>
              </a:rPr>
              <a:t>0</a:t>
            </a:r>
            <a:r>
              <a:rPr lang="en-US" b="0" dirty="0">
                <a:latin typeface="Times New Roman"/>
                <a:cs typeface="Times New Roman"/>
              </a:rPr>
              <a:t> steals this page from P</a:t>
            </a:r>
            <a:r>
              <a:rPr lang="en-US" b="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0" name="Rectangle 99"/>
          <p:cNvSpPr>
            <a:spLocks noChangeArrowheads="1"/>
          </p:cNvSpPr>
          <p:nvPr/>
        </p:nvSpPr>
        <p:spPr bwMode="auto">
          <a:xfrm>
            <a:off x="46503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1" name="Rectangle 100"/>
          <p:cNvSpPr>
            <a:spLocks noChangeArrowheads="1"/>
          </p:cNvSpPr>
          <p:nvPr/>
        </p:nvSpPr>
        <p:spPr bwMode="auto">
          <a:xfrm>
            <a:off x="4650365" y="2941638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75</a:t>
            </a:r>
          </a:p>
        </p:txBody>
      </p:sp>
      <p:sp>
        <p:nvSpPr>
          <p:cNvPr id="92" name="Rectangle 102"/>
          <p:cNvSpPr>
            <a:spLocks noChangeArrowheads="1"/>
          </p:cNvSpPr>
          <p:nvPr/>
        </p:nvSpPr>
        <p:spPr bwMode="auto">
          <a:xfrm>
            <a:off x="5107565" y="2179638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3" name="Rectangle 103"/>
          <p:cNvSpPr>
            <a:spLocks noChangeArrowheads="1"/>
          </p:cNvSpPr>
          <p:nvPr/>
        </p:nvSpPr>
        <p:spPr bwMode="auto">
          <a:xfrm>
            <a:off x="6021965" y="2179638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auto">
          <a:xfrm>
            <a:off x="6479165" y="2560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Times New Roman"/>
                <a:cs typeface="Times New Roman"/>
              </a:rPr>
              <a:t>P</a:t>
            </a:r>
            <a:r>
              <a:rPr lang="en-US" b="0" baseline="-2500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5" name="Rectangle 105"/>
          <p:cNvSpPr>
            <a:spLocks noChangeArrowheads="1"/>
          </p:cNvSpPr>
          <p:nvPr/>
        </p:nvSpPr>
        <p:spPr bwMode="auto">
          <a:xfrm>
            <a:off x="6479165" y="2941638"/>
            <a:ext cx="45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96" name="Rectangle 106"/>
          <p:cNvSpPr>
            <a:spLocks noChangeArrowheads="1"/>
          </p:cNvSpPr>
          <p:nvPr/>
        </p:nvSpPr>
        <p:spPr bwMode="auto">
          <a:xfrm>
            <a:off x="7469765" y="4059238"/>
            <a:ext cx="798095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0" dirty="0">
                <a:latin typeface="Times New Roman"/>
                <a:cs typeface="Times New Roman"/>
              </a:rPr>
              <a:t>= 25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727045" y="1126578"/>
            <a:ext cx="90052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P</a:t>
            </a:r>
            <a:r>
              <a:rPr lang="en-US" sz="2400" b="0" dirty="0" smtClean="0">
                <a:latin typeface="Times New Roman"/>
                <a:cs typeface="Times New Roman"/>
              </a:rPr>
              <a:t>age </a:t>
            </a:r>
          </a:p>
          <a:p>
            <a:pPr algn="ctr"/>
            <a:r>
              <a:rPr lang="en-US" sz="2400" b="0" dirty="0" smtClean="0">
                <a:latin typeface="Times New Roman"/>
                <a:cs typeface="Times New Roman"/>
              </a:rPr>
              <a:t>frame</a:t>
            </a:r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100" name="Rectangle 69"/>
          <p:cNvSpPr>
            <a:spLocks noChangeArrowheads="1"/>
          </p:cNvSpPr>
          <p:nvPr/>
        </p:nvSpPr>
        <p:spPr bwMode="auto">
          <a:xfrm>
            <a:off x="770501" y="3552825"/>
            <a:ext cx="1217612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 b="0" dirty="0" smtClean="0">
                <a:latin typeface="Times New Roman"/>
                <a:cs typeface="Times New Roman"/>
              </a:rPr>
              <a:t>Clock </a:t>
            </a:r>
            <a:r>
              <a:rPr lang="en-US" sz="2000" dirty="0" smtClean="0">
                <a:latin typeface="Times New Roman"/>
                <a:cs typeface="Times New Roman"/>
              </a:rPr>
              <a:t>pointer</a:t>
            </a:r>
            <a:endParaRPr lang="en-US" sz="2000" b="0" dirty="0"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0905" y="4630432"/>
            <a:ext cx="35656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P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has been experiencing too many page faults recently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6756E-7 -3.02394E-7 L 0.04535 -0.000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5 -0.00084 L 0.09069 -0.0008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5 -0.00084 L 0.14266 -0.0008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46 -0.00084 L 0.18281 -0.0008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4" grpId="1" animBg="1"/>
      <p:bldP spid="57" grpId="0" animBg="1"/>
      <p:bldP spid="65" grpId="0" animBg="1"/>
      <p:bldP spid="67" grpId="0" animBg="1"/>
      <p:bldP spid="67" grpId="1" animBg="1"/>
      <p:bldP spid="67" grpId="2" animBg="1"/>
      <p:bldP spid="67" grpId="3" animBg="1"/>
      <p:bldP spid="67" grpId="4" animBg="1"/>
      <p:bldP spid="67" grpId="5" animBg="1"/>
      <p:bldP spid="67" grpId="6" animBg="1"/>
      <p:bldP spid="67" grpId="7" animBg="1"/>
      <p:bldP spid="67" grpId="8" animBg="1"/>
      <p:bldP spid="81" grpId="0" animBg="1"/>
      <p:bldP spid="81" grpId="1" animBg="1"/>
      <p:bldP spid="85" grpId="0" animBg="1"/>
      <p:bldP spid="85" grpId="1" animBg="1"/>
      <p:bldP spid="86" grpId="0" animBg="1"/>
      <p:bldP spid="87" grpId="0" animBg="1"/>
      <p:bldP spid="90" grpId="0" animBg="1"/>
      <p:bldP spid="91" grpId="0" animBg="1"/>
      <p:bldP spid="94" grpId="0" animBg="1"/>
      <p:bldP spid="95" grpId="0" animBg="1"/>
      <p:bldP spid="96" grpId="0"/>
      <p:bldP spid="10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690"/>
            <a:ext cx="8229600" cy="4525963"/>
          </a:xfrm>
        </p:spPr>
        <p:txBody>
          <a:bodyPr/>
          <a:lstStyle/>
          <a:p>
            <a:r>
              <a:rPr lang="en-GB" sz="2800" dirty="0" smtClean="0"/>
              <a:t>Working set size characterizes each process</a:t>
            </a:r>
          </a:p>
          <a:p>
            <a:pPr lvl="1"/>
            <a:r>
              <a:rPr lang="en-GB" sz="2400" dirty="0" smtClean="0"/>
              <a:t>How many pages it needs to run for </a:t>
            </a:r>
            <a:r>
              <a:rPr lang="en-GB" sz="2400" dirty="0" err="1" smtClean="0">
                <a:latin typeface="Symbol" charset="2"/>
              </a:rPr>
              <a:t>t</a:t>
            </a:r>
            <a:r>
              <a:rPr lang="en-GB" sz="2400" dirty="0" smtClean="0"/>
              <a:t> milliseconds</a:t>
            </a:r>
          </a:p>
          <a:p>
            <a:r>
              <a:rPr lang="en-GB" sz="2800" dirty="0" smtClean="0"/>
              <a:t>What if we don’t have enough memory?</a:t>
            </a:r>
          </a:p>
          <a:p>
            <a:pPr lvl="1"/>
            <a:r>
              <a:rPr lang="en-GB" sz="2400" dirty="0" smtClean="0"/>
              <a:t>Sum of working sets exceeds available memory</a:t>
            </a:r>
          </a:p>
          <a:p>
            <a:pPr lvl="1"/>
            <a:r>
              <a:rPr lang="en-GB" sz="2400" dirty="0" smtClean="0"/>
              <a:t>We will thrash unless we do something</a:t>
            </a:r>
          </a:p>
          <a:p>
            <a:r>
              <a:rPr lang="en-GB" sz="2800" dirty="0" smtClean="0"/>
              <a:t>We cannot squeeze working set sizes</a:t>
            </a:r>
          </a:p>
          <a:p>
            <a:pPr lvl="1"/>
            <a:r>
              <a:rPr lang="en-GB" sz="2400" dirty="0" smtClean="0"/>
              <a:t>This will also cause thrashing</a:t>
            </a:r>
          </a:p>
          <a:p>
            <a:r>
              <a:rPr lang="en-GB" sz="2800" dirty="0" smtClean="0"/>
              <a:t>Reduce number of competing processes</a:t>
            </a:r>
          </a:p>
          <a:p>
            <a:pPr lvl="1"/>
            <a:r>
              <a:rPr lang="en-GB" sz="2400" dirty="0" smtClean="0"/>
              <a:t>Swap some of the </a:t>
            </a:r>
            <a:r>
              <a:rPr lang="en-GB" sz="2400" u="sng" dirty="0" smtClean="0"/>
              <a:t>ready</a:t>
            </a:r>
            <a:r>
              <a:rPr lang="en-GB" sz="2400" dirty="0" smtClean="0"/>
              <a:t> processes out</a:t>
            </a:r>
          </a:p>
          <a:p>
            <a:pPr lvl="1"/>
            <a:r>
              <a:rPr lang="en-GB" sz="2400" dirty="0" smtClean="0"/>
              <a:t>To ensure enough memory for the rest to run</a:t>
            </a:r>
          </a:p>
          <a:p>
            <a:r>
              <a:rPr lang="en-GB" sz="2800" dirty="0" smtClean="0"/>
              <a:t>We can round-robin who is in and out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328"/>
            <a:ext cx="8229600" cy="4525963"/>
          </a:xfrm>
        </p:spPr>
        <p:txBody>
          <a:bodyPr/>
          <a:lstStyle/>
          <a:p>
            <a:r>
              <a:rPr lang="en-GB" sz="3100" dirty="0" smtClean="0"/>
              <a:t>What happens when a process comes in from disk?</a:t>
            </a:r>
          </a:p>
          <a:p>
            <a:r>
              <a:rPr lang="en-GB" sz="3100" dirty="0" smtClean="0"/>
              <a:t>Pure swapping</a:t>
            </a:r>
          </a:p>
          <a:p>
            <a:pPr lvl="1"/>
            <a:r>
              <a:rPr lang="en-GB" sz="2400" dirty="0" smtClean="0"/>
              <a:t>All pages present before process is run, no page faults</a:t>
            </a:r>
          </a:p>
          <a:p>
            <a:r>
              <a:rPr lang="en-GB" sz="3100" dirty="0" smtClean="0"/>
              <a:t>Pure demand paging</a:t>
            </a:r>
          </a:p>
          <a:p>
            <a:pPr lvl="1"/>
            <a:r>
              <a:rPr lang="en-GB" sz="2400" dirty="0" smtClean="0"/>
              <a:t>Pages are only brought in as needed</a:t>
            </a:r>
          </a:p>
          <a:p>
            <a:pPr lvl="1"/>
            <a:r>
              <a:rPr lang="en-GB" sz="2400" dirty="0" smtClean="0"/>
              <a:t>Fewer pages per process, more processes in memory</a:t>
            </a:r>
          </a:p>
          <a:p>
            <a:r>
              <a:rPr lang="en-GB" sz="3100" dirty="0" smtClean="0"/>
              <a:t>What if we pre-loaded the last working set?</a:t>
            </a:r>
          </a:p>
          <a:p>
            <a:pPr lvl="1"/>
            <a:r>
              <a:rPr lang="en-GB" sz="2400" dirty="0" smtClean="0"/>
              <a:t>Far fewer pages to be read in than swapping</a:t>
            </a:r>
          </a:p>
          <a:p>
            <a:pPr lvl="1"/>
            <a:r>
              <a:rPr lang="en-GB" sz="2400" i="1" dirty="0" smtClean="0"/>
              <a:t>Probably</a:t>
            </a:r>
            <a:r>
              <a:rPr lang="en-GB" sz="2400" dirty="0" smtClean="0"/>
              <a:t> the same disk reads as pure demand paging</a:t>
            </a:r>
          </a:p>
          <a:p>
            <a:pPr lvl="1"/>
            <a:r>
              <a:rPr lang="en-GB" sz="2400" dirty="0" smtClean="0"/>
              <a:t>Far fewer initial page faults than pure demand paging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This Compromise LRU?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wouldn’t a process already have its working set in memory?</a:t>
            </a:r>
          </a:p>
          <a:p>
            <a:r>
              <a:rPr lang="en-US" dirty="0" smtClean="0"/>
              <a:t>Because it was swapped out to prevent thrashing</a:t>
            </a:r>
          </a:p>
          <a:p>
            <a:r>
              <a:rPr lang="en-US" dirty="0" smtClean="0"/>
              <a:t>Pre-fetching is not trying to be smarter than LRU</a:t>
            </a:r>
          </a:p>
          <a:p>
            <a:r>
              <a:rPr lang="en-US" dirty="0" smtClean="0"/>
              <a:t>It is merely resetting a process’ working set to what it was before we swapped it out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Vs. Dirty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60"/>
            <a:ext cx="8229600" cy="4525963"/>
          </a:xfrm>
        </p:spPr>
        <p:txBody>
          <a:bodyPr/>
          <a:lstStyle/>
          <a:p>
            <a:r>
              <a:rPr lang="en-GB" sz="2800" dirty="0" smtClean="0"/>
              <a:t>Consider a page, recently paged in from disk</a:t>
            </a:r>
          </a:p>
          <a:p>
            <a:pPr lvl="1"/>
            <a:r>
              <a:rPr lang="en-GB" sz="2400" dirty="0" smtClean="0"/>
              <a:t>There are two copies, one on disk, one in memory</a:t>
            </a:r>
          </a:p>
          <a:p>
            <a:r>
              <a:rPr lang="en-GB" sz="2800" dirty="0" smtClean="0"/>
              <a:t>If the in-memory copy has not been modified, there is still a valid copy on disk</a:t>
            </a:r>
          </a:p>
          <a:p>
            <a:pPr lvl="1"/>
            <a:r>
              <a:rPr lang="en-GB" sz="2400" dirty="0" smtClean="0"/>
              <a:t>The in-memory copy is said to be “clean”</a:t>
            </a:r>
          </a:p>
          <a:p>
            <a:pPr lvl="1"/>
            <a:r>
              <a:rPr lang="en-GB" sz="2400" dirty="0" smtClean="0"/>
              <a:t>Clean pages can be replaced without writing them back to disk</a:t>
            </a:r>
          </a:p>
          <a:p>
            <a:r>
              <a:rPr lang="en-GB" sz="2800" dirty="0" smtClean="0"/>
              <a:t>If the in-memory copy has been modified, the copy on disk is no longer up-to-date</a:t>
            </a:r>
          </a:p>
          <a:p>
            <a:pPr lvl="1"/>
            <a:r>
              <a:rPr lang="en-GB" sz="2400" dirty="0" smtClean="0"/>
              <a:t>The in-memory copy is said to be “dirty”</a:t>
            </a:r>
          </a:p>
          <a:p>
            <a:pPr lvl="1"/>
            <a:r>
              <a:rPr lang="en-GB" sz="2400" dirty="0" smtClean="0"/>
              <a:t>If swapped out of memory, must be written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Pages and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60"/>
            <a:ext cx="8229600" cy="4525963"/>
          </a:xfrm>
        </p:spPr>
        <p:txBody>
          <a:bodyPr/>
          <a:lstStyle/>
          <a:p>
            <a:r>
              <a:rPr lang="en-GB" dirty="0" smtClean="0"/>
              <a:t>Clean pages can be replaced at any time</a:t>
            </a:r>
          </a:p>
          <a:p>
            <a:pPr lvl="1"/>
            <a:r>
              <a:rPr lang="en-GB" dirty="0" smtClean="0"/>
              <a:t>The copy on disk is already up to date</a:t>
            </a:r>
          </a:p>
          <a:p>
            <a:r>
              <a:rPr lang="en-GB" dirty="0" smtClean="0"/>
              <a:t>Dirty pages must be written to disk before the frame can be reused</a:t>
            </a:r>
          </a:p>
          <a:p>
            <a:pPr lvl="1"/>
            <a:r>
              <a:rPr lang="en-GB" dirty="0" smtClean="0"/>
              <a:t>A slow operation we don’t want to wait for</a:t>
            </a:r>
          </a:p>
          <a:p>
            <a:r>
              <a:rPr lang="en-GB" dirty="0" smtClean="0"/>
              <a:t>Could only swap out clean pages</a:t>
            </a:r>
          </a:p>
          <a:p>
            <a:pPr lvl="1"/>
            <a:r>
              <a:rPr lang="en-GB" dirty="0" smtClean="0"/>
              <a:t>But that would limit flexibility</a:t>
            </a:r>
          </a:p>
          <a:p>
            <a:r>
              <a:rPr lang="en-GB" dirty="0" smtClean="0"/>
              <a:t>How to avoid being hamstrung by too many dirty page frames in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Pre-Emptive Page Laundering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66"/>
            <a:ext cx="8229600" cy="4525963"/>
          </a:xfrm>
        </p:spPr>
        <p:txBody>
          <a:bodyPr/>
          <a:lstStyle/>
          <a:p>
            <a:r>
              <a:rPr lang="en-GB" dirty="0" smtClean="0"/>
              <a:t>Clean pages give memory scheduler flexibility </a:t>
            </a:r>
          </a:p>
          <a:p>
            <a:pPr lvl="1"/>
            <a:r>
              <a:rPr lang="en-GB" dirty="0" smtClean="0"/>
              <a:t>Many pages that can, if necessary, be replaced</a:t>
            </a:r>
          </a:p>
          <a:p>
            <a:r>
              <a:rPr lang="en-GB" dirty="0" smtClean="0"/>
              <a:t>We can increase flexibility by converting dirty pages to clean ones</a:t>
            </a:r>
          </a:p>
          <a:p>
            <a:r>
              <a:rPr lang="en-GB" dirty="0" smtClean="0"/>
              <a:t>Ongoing background write-out of dirty pages</a:t>
            </a:r>
          </a:p>
          <a:p>
            <a:pPr lvl="1"/>
            <a:r>
              <a:rPr lang="en-GB" dirty="0" smtClean="0"/>
              <a:t>Find and write-out all dirty, non-running pages</a:t>
            </a:r>
          </a:p>
          <a:p>
            <a:pPr lvl="2"/>
            <a:r>
              <a:rPr lang="en-GB" dirty="0" smtClean="0"/>
              <a:t>No point in writing out a page that is actively in use</a:t>
            </a:r>
          </a:p>
          <a:p>
            <a:pPr lvl="1"/>
            <a:r>
              <a:rPr lang="en-GB" dirty="0" smtClean="0"/>
              <a:t>On assumption we will eventually have to page out</a:t>
            </a:r>
          </a:p>
          <a:p>
            <a:pPr lvl="1"/>
            <a:r>
              <a:rPr lang="en-GB" dirty="0" smtClean="0"/>
              <a:t>Make them clean again, available for replacement</a:t>
            </a:r>
          </a:p>
          <a:p>
            <a:r>
              <a:rPr lang="en-GB" dirty="0" smtClean="0"/>
              <a:t>An outgoing equivalent of pre-loading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Shared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196"/>
            <a:ext cx="8229600" cy="4525963"/>
          </a:xfrm>
        </p:spPr>
        <p:txBody>
          <a:bodyPr/>
          <a:lstStyle/>
          <a:p>
            <a:r>
              <a:rPr lang="en-GB" dirty="0" smtClean="0"/>
              <a:t>Some memory segments will be shared </a:t>
            </a:r>
          </a:p>
          <a:p>
            <a:pPr lvl="1"/>
            <a:r>
              <a:rPr lang="en-GB" dirty="0" smtClean="0"/>
              <a:t>Shared memory, executables, DLLs </a:t>
            </a:r>
          </a:p>
          <a:p>
            <a:r>
              <a:rPr lang="en-GB" dirty="0" smtClean="0"/>
              <a:t>Created/managed as </a:t>
            </a:r>
            <a:r>
              <a:rPr lang="en-GB" dirty="0" err="1" smtClean="0"/>
              <a:t>mappable</a:t>
            </a:r>
            <a:r>
              <a:rPr lang="en-GB" dirty="0" smtClean="0"/>
              <a:t> segments</a:t>
            </a:r>
          </a:p>
          <a:p>
            <a:pPr lvl="1"/>
            <a:r>
              <a:rPr lang="en-GB" dirty="0" smtClean="0"/>
              <a:t>One copy mapped into multiple processes</a:t>
            </a:r>
          </a:p>
          <a:p>
            <a:pPr lvl="1"/>
            <a:r>
              <a:rPr lang="en-GB" dirty="0" smtClean="0"/>
              <a:t>Demand paging same as with any other pages</a:t>
            </a:r>
          </a:p>
          <a:p>
            <a:pPr lvl="1"/>
            <a:r>
              <a:rPr lang="en-GB" dirty="0" smtClean="0"/>
              <a:t>Secondary home may be in a file system</a:t>
            </a:r>
          </a:p>
          <a:p>
            <a:r>
              <a:rPr lang="en-GB" dirty="0" smtClean="0"/>
              <a:t>Shared pages don't fit working set model</a:t>
            </a:r>
          </a:p>
          <a:p>
            <a:pPr lvl="1"/>
            <a:r>
              <a:rPr lang="en-GB" dirty="0" smtClean="0"/>
              <a:t>May not be associated with just one process</a:t>
            </a:r>
          </a:p>
          <a:p>
            <a:pPr lvl="1"/>
            <a:r>
              <a:rPr lang="en-GB" dirty="0" smtClean="0"/>
              <a:t>Global LRU may be more appropriate</a:t>
            </a:r>
          </a:p>
          <a:p>
            <a:pPr lvl="1"/>
            <a:r>
              <a:rPr lang="en-GB" dirty="0" smtClean="0"/>
              <a:t>Shared pages often need/get special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 and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670"/>
            <a:ext cx="8229600" cy="4525963"/>
          </a:xfrm>
        </p:spPr>
        <p:txBody>
          <a:bodyPr/>
          <a:lstStyle/>
          <a:p>
            <a:r>
              <a:rPr lang="en-US" dirty="0" smtClean="0"/>
              <a:t>The OS needs physical memory of its own</a:t>
            </a:r>
          </a:p>
          <a:p>
            <a:r>
              <a:rPr lang="en-US" dirty="0" smtClean="0"/>
              <a:t>How does that fit into the VM model?</a:t>
            </a:r>
          </a:p>
          <a:p>
            <a:r>
              <a:rPr lang="en-GB" dirty="0" smtClean="0"/>
              <a:t>Kernel address space may be virtual or physical</a:t>
            </a:r>
          </a:p>
          <a:p>
            <a:pPr lvl="1"/>
            <a:r>
              <a:rPr lang="en-GB" dirty="0" smtClean="0"/>
              <a:t>Includes all system code and data structures</a:t>
            </a:r>
          </a:p>
          <a:p>
            <a:pPr lvl="1"/>
            <a:r>
              <a:rPr lang="en-GB" dirty="0" smtClean="0"/>
              <a:t>Also includes mapped I/O space</a:t>
            </a:r>
          </a:p>
          <a:p>
            <a:r>
              <a:rPr lang="en-GB" dirty="0" smtClean="0"/>
              <a:t>Physical memory divided into two classes</a:t>
            </a:r>
          </a:p>
          <a:p>
            <a:pPr lvl="1"/>
            <a:r>
              <a:rPr lang="en-GB" dirty="0" smtClean="0"/>
              <a:t>Most managed as pages, for use by processes</a:t>
            </a:r>
          </a:p>
          <a:p>
            <a:pPr lvl="1"/>
            <a:r>
              <a:rPr lang="en-GB" dirty="0" smtClean="0"/>
              <a:t>Some managed as storage heap for kernel allocation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42286" y="502733"/>
            <a:ext cx="724014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Moving Data Between Kernel </a:t>
            </a:r>
            <a:br>
              <a:rPr lang="en-US" dirty="0" smtClean="0"/>
            </a:br>
            <a:r>
              <a:rPr lang="en-US" dirty="0" smtClean="0"/>
              <a:t>and User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500"/>
            <a:ext cx="8229600" cy="4525963"/>
          </a:xfrm>
        </p:spPr>
        <p:txBody>
          <a:bodyPr/>
          <a:lstStyle/>
          <a:p>
            <a:r>
              <a:rPr lang="en-GB" dirty="0" smtClean="0"/>
              <a:t>Kernel often needs to access user data</a:t>
            </a:r>
          </a:p>
          <a:p>
            <a:pPr lvl="1"/>
            <a:r>
              <a:rPr lang="en-GB" dirty="0" smtClean="0"/>
              <a:t>To access system call parameters</a:t>
            </a:r>
          </a:p>
          <a:p>
            <a:pPr lvl="1"/>
            <a:r>
              <a:rPr lang="en-GB" dirty="0" smtClean="0"/>
              <a:t>To perform read and write system calls</a:t>
            </a:r>
          </a:p>
          <a:p>
            <a:r>
              <a:rPr lang="en-GB" dirty="0" smtClean="0"/>
              <a:t>Kernel may run in a virtual address space</a:t>
            </a:r>
          </a:p>
          <a:p>
            <a:pPr lvl="1"/>
            <a:r>
              <a:rPr lang="en-GB" dirty="0" smtClean="0"/>
              <a:t>Which includes current process' address space</a:t>
            </a:r>
          </a:p>
          <a:p>
            <a:r>
              <a:rPr lang="en-GB" dirty="0" smtClean="0"/>
              <a:t>Kernel may </a:t>
            </a:r>
            <a:r>
              <a:rPr lang="en-GB" smtClean="0"/>
              <a:t>execute with physical </a:t>
            </a:r>
            <a:r>
              <a:rPr lang="en-GB" dirty="0" smtClean="0"/>
              <a:t>addresses</a:t>
            </a:r>
          </a:p>
          <a:p>
            <a:pPr lvl="1"/>
            <a:r>
              <a:rPr lang="en-GB" dirty="0" smtClean="0"/>
              <a:t>Software translation of user-space addresses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segment is implemented as a set of virtual pages</a:t>
            </a:r>
          </a:p>
          <a:p>
            <a:endParaRPr lang="en-US" sz="3100" dirty="0" smtClean="0"/>
          </a:p>
          <a:p>
            <a:endParaRPr lang="en-US" sz="3100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11861" y="2909448"/>
            <a:ext cx="5867400" cy="533400"/>
            <a:chOff x="841477" y="2909448"/>
            <a:chExt cx="5867400" cy="533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41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374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08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41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75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508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041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575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108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642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175477" y="2909448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6188177" y="2909448"/>
              <a:ext cx="304800" cy="533400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5092" y="3955710"/>
            <a:ext cx="8148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 Internal fragmentation</a:t>
            </a:r>
          </a:p>
          <a:p>
            <a:pPr lvl="1">
              <a:buFont typeface="Lucida Grande"/>
              <a:buChar char="−"/>
            </a:pPr>
            <a:r>
              <a:rPr lang="en-US" sz="3200" dirty="0" smtClean="0">
                <a:latin typeface="Times New Roman"/>
                <a:cs typeface="Times New Roman"/>
              </a:rPr>
              <a:t> Averages only ½ page (half of the last one)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6356366" y="3990338"/>
            <a:ext cx="1015591" cy="2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8756" y="4928370"/>
            <a:ext cx="5134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 External fragmentation</a:t>
            </a:r>
          </a:p>
          <a:p>
            <a:pPr lvl="1">
              <a:buFont typeface="Lucida Grande"/>
              <a:buChar char="−"/>
            </a:pPr>
            <a:r>
              <a:rPr lang="en-US" sz="3200" dirty="0" smtClean="0">
                <a:latin typeface="Times New Roman"/>
                <a:cs typeface="Times New Roman"/>
              </a:rPr>
              <a:t> Completely non-existent </a:t>
            </a:r>
          </a:p>
          <a:p>
            <a:pPr lvl="1">
              <a:buFont typeface="Lucida Grande"/>
              <a:buChar char="−"/>
            </a:pPr>
            <a:r>
              <a:rPr lang="en-US" sz="3200" dirty="0" smtClean="0">
                <a:latin typeface="Times New Roman"/>
                <a:cs typeface="Times New Roman"/>
              </a:rPr>
              <a:t> We never carve up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and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r>
              <a:rPr lang="en-GB" dirty="0" smtClean="0"/>
              <a:t>User I/O requests use virtual buffer address</a:t>
            </a:r>
          </a:p>
          <a:p>
            <a:pPr lvl="1"/>
            <a:r>
              <a:rPr lang="en-GB" dirty="0" smtClean="0"/>
              <a:t>How can a device controller find that data?</a:t>
            </a:r>
          </a:p>
          <a:p>
            <a:r>
              <a:rPr lang="en-GB" dirty="0" smtClean="0"/>
              <a:t>Kernel can copy data into physical buffers</a:t>
            </a:r>
          </a:p>
          <a:p>
            <a:pPr lvl="1"/>
            <a:r>
              <a:rPr lang="en-GB" dirty="0" smtClean="0"/>
              <a:t>Accessing user data through standard mechanisms</a:t>
            </a:r>
          </a:p>
          <a:p>
            <a:r>
              <a:rPr lang="en-GB" dirty="0" smtClean="0"/>
              <a:t>Kernel may translate virtual to physical</a:t>
            </a:r>
          </a:p>
          <a:p>
            <a:pPr lvl="1"/>
            <a:r>
              <a:rPr lang="en-GB" dirty="0" smtClean="0"/>
              <a:t>Give device the corresponding physical address</a:t>
            </a:r>
          </a:p>
          <a:p>
            <a:r>
              <a:rPr lang="en-GB" dirty="0" smtClean="0"/>
              <a:t>CPU may include an I/O MMU</a:t>
            </a:r>
          </a:p>
          <a:p>
            <a:pPr lvl="1"/>
            <a:r>
              <a:rPr lang="en-GB" dirty="0" smtClean="0"/>
              <a:t>Page tables to translate virtual </a:t>
            </a:r>
            <a:r>
              <a:rPr lang="en-GB" dirty="0" err="1" smtClean="0"/>
              <a:t>addrs</a:t>
            </a:r>
            <a:r>
              <a:rPr lang="en-GB" dirty="0" smtClean="0"/>
              <a:t> to physical</a:t>
            </a:r>
          </a:p>
          <a:p>
            <a:pPr lvl="1"/>
            <a:r>
              <a:rPr lang="en-GB" dirty="0" smtClean="0"/>
              <a:t>All DMA I/O references go through the I/O MMU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Scatter/Gather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Many controllers support DMA transfers</a:t>
            </a:r>
          </a:p>
          <a:p>
            <a:pPr lvl="1"/>
            <a:r>
              <a:rPr lang="en-GB" sz="2400" dirty="0" smtClean="0"/>
              <a:t>Entire transfer must be contiguous in physical memory</a:t>
            </a:r>
          </a:p>
          <a:p>
            <a:r>
              <a:rPr lang="en-GB" sz="2800" dirty="0" smtClean="0"/>
              <a:t>User buffers are in paged virtual memory</a:t>
            </a:r>
          </a:p>
          <a:p>
            <a:pPr lvl="1"/>
            <a:r>
              <a:rPr lang="en-GB" sz="2400" dirty="0" smtClean="0"/>
              <a:t>User buffer may be spread all over physical memory</a:t>
            </a:r>
          </a:p>
          <a:p>
            <a:pPr lvl="1"/>
            <a:r>
              <a:rPr lang="en-GB" sz="2400" i="1" dirty="0" smtClean="0"/>
              <a:t>Scatter</a:t>
            </a:r>
            <a:r>
              <a:rPr lang="en-GB" sz="2400" dirty="0" smtClean="0"/>
              <a:t>: read from device to multiple pages</a:t>
            </a:r>
          </a:p>
          <a:p>
            <a:pPr lvl="1"/>
            <a:r>
              <a:rPr lang="en-GB" sz="2400" i="1" dirty="0" smtClean="0"/>
              <a:t>Gather</a:t>
            </a:r>
            <a:r>
              <a:rPr lang="en-GB" sz="2400" dirty="0" smtClean="0"/>
              <a:t>: writing from multiple pages to device</a:t>
            </a:r>
          </a:p>
          <a:p>
            <a:r>
              <a:rPr lang="en-GB" sz="2800" dirty="0" smtClean="0"/>
              <a:t>Same three basic approaches are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/>
              <a:t>Copy all user data into contiguous physical buffer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/>
              <a:t>Split logical request into chain-scheduled page requests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/>
              <a:t>I/O MMU may automatically handle scatter/gather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Writes From User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39437" y="1729308"/>
            <a:ext cx="6249987" cy="685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15637" y="180709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25237" y="180709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34837" y="180709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30237" y="180709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39837" y="180709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49437" y="180709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0721" y="1494348"/>
            <a:ext cx="1296333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b="0" dirty="0" smtClean="0">
                <a:latin typeface="Times New Roman"/>
                <a:cs typeface="Times New Roman"/>
              </a:rPr>
              <a:t>rocess </a:t>
            </a:r>
            <a:r>
              <a:rPr lang="en-US" sz="2000" b="0" dirty="0">
                <a:latin typeface="Times New Roman"/>
                <a:cs typeface="Times New Roman"/>
              </a:rPr>
              <a:t>virtual address space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410837" y="294850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018849" y="294850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630037" y="29485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239637" y="29485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849237" y="29485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458837" y="29485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5068437" y="29485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410837" y="348190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018849" y="3481908"/>
            <a:ext cx="611188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630037" y="34819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3239637" y="34819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3849237" y="34819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4458837" y="34819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5068437" y="34819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410837" y="401530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018849" y="401530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2630037" y="40153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239637" y="401530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849237" y="40153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4458837" y="40153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068437" y="40153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1410837" y="454870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2018849" y="4548708"/>
            <a:ext cx="611188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2630037" y="45487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239637" y="45487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3849237" y="45487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4458837" y="454870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5068437" y="45487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5678037" y="294850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5678037" y="3481908"/>
            <a:ext cx="611187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5678037" y="401530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5678037" y="454870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6289224" y="294850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6897237" y="29485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6289224" y="348190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6897237" y="34819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Rectangle 59"/>
          <p:cNvSpPr>
            <a:spLocks noChangeArrowheads="1"/>
          </p:cNvSpPr>
          <p:nvPr/>
        </p:nvSpPr>
        <p:spPr bwMode="auto">
          <a:xfrm>
            <a:off x="6289224" y="401530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Rectangle 60"/>
          <p:cNvSpPr>
            <a:spLocks noChangeArrowheads="1"/>
          </p:cNvSpPr>
          <p:nvPr/>
        </p:nvSpPr>
        <p:spPr bwMode="auto">
          <a:xfrm>
            <a:off x="6897237" y="40153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0" name="Rectangle 61"/>
          <p:cNvSpPr>
            <a:spLocks noChangeArrowheads="1"/>
          </p:cNvSpPr>
          <p:nvPr/>
        </p:nvSpPr>
        <p:spPr bwMode="auto">
          <a:xfrm>
            <a:off x="6289224" y="454870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Rectangle 62"/>
          <p:cNvSpPr>
            <a:spLocks noChangeArrowheads="1"/>
          </p:cNvSpPr>
          <p:nvPr/>
        </p:nvSpPr>
        <p:spPr bwMode="auto">
          <a:xfrm>
            <a:off x="6897237" y="45487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Rectangle 65"/>
          <p:cNvSpPr>
            <a:spLocks noChangeArrowheads="1"/>
          </p:cNvSpPr>
          <p:nvPr/>
        </p:nvSpPr>
        <p:spPr bwMode="auto">
          <a:xfrm>
            <a:off x="7506837" y="29485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Rectangle 66"/>
          <p:cNvSpPr>
            <a:spLocks noChangeArrowheads="1"/>
          </p:cNvSpPr>
          <p:nvPr/>
        </p:nvSpPr>
        <p:spPr bwMode="auto">
          <a:xfrm>
            <a:off x="7506837" y="34819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Rectangle 67"/>
          <p:cNvSpPr>
            <a:spLocks noChangeArrowheads="1"/>
          </p:cNvSpPr>
          <p:nvPr/>
        </p:nvSpPr>
        <p:spPr bwMode="auto">
          <a:xfrm>
            <a:off x="7506837" y="40153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7506837" y="454870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6" name="Rectangle 70"/>
          <p:cNvSpPr>
            <a:spLocks noChangeArrowheads="1"/>
          </p:cNvSpPr>
          <p:nvPr/>
        </p:nvSpPr>
        <p:spPr bwMode="auto">
          <a:xfrm>
            <a:off x="8116437" y="29485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7" name="Rectangle 72"/>
          <p:cNvSpPr>
            <a:spLocks noChangeArrowheads="1"/>
          </p:cNvSpPr>
          <p:nvPr/>
        </p:nvSpPr>
        <p:spPr bwMode="auto">
          <a:xfrm>
            <a:off x="8116437" y="34819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8" name="Rectangle 74"/>
          <p:cNvSpPr>
            <a:spLocks noChangeArrowheads="1"/>
          </p:cNvSpPr>
          <p:nvPr/>
        </p:nvSpPr>
        <p:spPr bwMode="auto">
          <a:xfrm>
            <a:off x="8116437" y="40153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Rectangle 76"/>
          <p:cNvSpPr>
            <a:spLocks noChangeArrowheads="1"/>
          </p:cNvSpPr>
          <p:nvPr/>
        </p:nvSpPr>
        <p:spPr bwMode="auto">
          <a:xfrm>
            <a:off x="8116437" y="454870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60" name="AutoShape 87"/>
          <p:cNvCxnSpPr>
            <a:cxnSpLocks noChangeShapeType="1"/>
            <a:stCxn id="5" idx="2"/>
            <a:endCxn id="20" idx="0"/>
          </p:cNvCxnSpPr>
          <p:nvPr/>
        </p:nvCxnSpPr>
        <p:spPr bwMode="auto">
          <a:xfrm>
            <a:off x="2020437" y="2340495"/>
            <a:ext cx="304800" cy="1141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88"/>
          <p:cNvCxnSpPr>
            <a:cxnSpLocks noChangeShapeType="1"/>
            <a:stCxn id="6" idx="2"/>
            <a:endCxn id="29" idx="0"/>
          </p:cNvCxnSpPr>
          <p:nvPr/>
        </p:nvCxnSpPr>
        <p:spPr bwMode="auto">
          <a:xfrm>
            <a:off x="2630037" y="2340495"/>
            <a:ext cx="914400" cy="167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89"/>
          <p:cNvCxnSpPr>
            <a:cxnSpLocks noChangeShapeType="1"/>
            <a:stCxn id="7" idx="2"/>
            <a:endCxn id="55" idx="0"/>
          </p:cNvCxnSpPr>
          <p:nvPr/>
        </p:nvCxnSpPr>
        <p:spPr bwMode="auto">
          <a:xfrm>
            <a:off x="3239637" y="2340495"/>
            <a:ext cx="4572000" cy="2208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90"/>
          <p:cNvCxnSpPr>
            <a:cxnSpLocks noChangeShapeType="1"/>
            <a:stCxn id="8" idx="2"/>
            <a:endCxn id="34" idx="0"/>
          </p:cNvCxnSpPr>
          <p:nvPr/>
        </p:nvCxnSpPr>
        <p:spPr bwMode="auto">
          <a:xfrm flipH="1">
            <a:off x="2325237" y="2340495"/>
            <a:ext cx="2209800" cy="2208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91"/>
          <p:cNvCxnSpPr>
            <a:cxnSpLocks noChangeShapeType="1"/>
            <a:stCxn id="9" idx="2"/>
            <a:endCxn id="38" idx="0"/>
          </p:cNvCxnSpPr>
          <p:nvPr/>
        </p:nvCxnSpPr>
        <p:spPr bwMode="auto">
          <a:xfrm flipH="1">
            <a:off x="4763637" y="2340495"/>
            <a:ext cx="381000" cy="2208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92"/>
          <p:cNvCxnSpPr>
            <a:cxnSpLocks noChangeShapeType="1"/>
            <a:stCxn id="10" idx="2"/>
            <a:endCxn id="41" idx="0"/>
          </p:cNvCxnSpPr>
          <p:nvPr/>
        </p:nvCxnSpPr>
        <p:spPr bwMode="auto">
          <a:xfrm>
            <a:off x="5754237" y="2340495"/>
            <a:ext cx="230187" cy="1141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6" name="Text Box 95"/>
          <p:cNvSpPr txBox="1">
            <a:spLocks noChangeArrowheads="1"/>
          </p:cNvSpPr>
          <p:nvPr/>
        </p:nvSpPr>
        <p:spPr bwMode="auto">
          <a:xfrm>
            <a:off x="330721" y="3542233"/>
            <a:ext cx="1296333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b="0" dirty="0" smtClean="0">
                <a:latin typeface="Times New Roman"/>
                <a:cs typeface="Times New Roman"/>
              </a:rPr>
              <a:t>hysical </a:t>
            </a:r>
            <a:r>
              <a:rPr lang="en-US" sz="2000" b="0" dirty="0">
                <a:latin typeface="Times New Roman"/>
                <a:cs typeface="Times New Roman"/>
              </a:rPr>
              <a:t>memory </a:t>
            </a:r>
          </a:p>
        </p:txBody>
      </p:sp>
      <p:sp>
        <p:nvSpPr>
          <p:cNvPr id="67" name="Text Box 96"/>
          <p:cNvSpPr txBox="1">
            <a:spLocks noChangeArrowheads="1"/>
          </p:cNvSpPr>
          <p:nvPr/>
        </p:nvSpPr>
        <p:spPr bwMode="auto">
          <a:xfrm>
            <a:off x="648837" y="5682977"/>
            <a:ext cx="21336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/>
                <a:cs typeface="Times New Roman"/>
              </a:rPr>
              <a:t>DMA I/O stream</a:t>
            </a:r>
          </a:p>
        </p:txBody>
      </p:sp>
      <p:sp>
        <p:nvSpPr>
          <p:cNvPr id="68" name="Rectangle 104"/>
          <p:cNvSpPr>
            <a:spLocks noChangeArrowheads="1"/>
          </p:cNvSpPr>
          <p:nvPr/>
        </p:nvSpPr>
        <p:spPr bwMode="auto">
          <a:xfrm>
            <a:off x="4611237" y="1807095"/>
            <a:ext cx="10668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user I/O </a:t>
            </a:r>
          </a:p>
          <a:p>
            <a:pPr algn="ctr"/>
            <a:r>
              <a:rPr lang="en-US" sz="1600" b="0">
                <a:latin typeface="Times New Roman"/>
                <a:cs typeface="Times New Roman"/>
              </a:rPr>
              <a:t>buffer</a:t>
            </a:r>
          </a:p>
        </p:txBody>
      </p:sp>
      <p:sp>
        <p:nvSpPr>
          <p:cNvPr id="69" name="Rectangle 114"/>
          <p:cNvSpPr>
            <a:spLocks noChangeArrowheads="1"/>
          </p:cNvSpPr>
          <p:nvPr/>
        </p:nvSpPr>
        <p:spPr bwMode="auto">
          <a:xfrm>
            <a:off x="5678037" y="3481908"/>
            <a:ext cx="228600" cy="533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0" name="Rectangle 115"/>
          <p:cNvSpPr>
            <a:spLocks noChangeArrowheads="1"/>
          </p:cNvSpPr>
          <p:nvPr/>
        </p:nvSpPr>
        <p:spPr bwMode="auto">
          <a:xfrm>
            <a:off x="2401437" y="4548708"/>
            <a:ext cx="228600" cy="533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1" name="Rectangle 116"/>
          <p:cNvSpPr>
            <a:spLocks noChangeArrowheads="1"/>
          </p:cNvSpPr>
          <p:nvPr/>
        </p:nvSpPr>
        <p:spPr bwMode="auto">
          <a:xfrm>
            <a:off x="4458837" y="4548708"/>
            <a:ext cx="609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4001637" y="5615508"/>
            <a:ext cx="228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3" name="Rectangle 118"/>
          <p:cNvSpPr>
            <a:spLocks noChangeArrowheads="1"/>
          </p:cNvSpPr>
          <p:nvPr/>
        </p:nvSpPr>
        <p:spPr bwMode="auto">
          <a:xfrm>
            <a:off x="4230237" y="5615508"/>
            <a:ext cx="609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4" name="Rectangle 119"/>
          <p:cNvSpPr>
            <a:spLocks noChangeArrowheads="1"/>
          </p:cNvSpPr>
          <p:nvPr/>
        </p:nvSpPr>
        <p:spPr bwMode="auto">
          <a:xfrm>
            <a:off x="4839837" y="5615508"/>
            <a:ext cx="228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75" name="AutoShape 120"/>
          <p:cNvCxnSpPr>
            <a:cxnSpLocks noChangeShapeType="1"/>
            <a:stCxn id="70" idx="2"/>
            <a:endCxn id="72" idx="1"/>
          </p:cNvCxnSpPr>
          <p:nvPr/>
        </p:nvCxnSpPr>
        <p:spPr bwMode="auto">
          <a:xfrm rot="16200000" flipH="1">
            <a:off x="2858637" y="4739208"/>
            <a:ext cx="800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121"/>
          <p:cNvCxnSpPr>
            <a:cxnSpLocks noChangeShapeType="1"/>
            <a:stCxn id="71" idx="2"/>
            <a:endCxn id="73" idx="0"/>
          </p:cNvCxnSpPr>
          <p:nvPr/>
        </p:nvCxnSpPr>
        <p:spPr bwMode="auto">
          <a:xfrm rot="5400000">
            <a:off x="4382637" y="5234508"/>
            <a:ext cx="5334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122"/>
          <p:cNvCxnSpPr>
            <a:cxnSpLocks noChangeShapeType="1"/>
            <a:stCxn id="69" idx="2"/>
            <a:endCxn id="74" idx="3"/>
          </p:cNvCxnSpPr>
          <p:nvPr/>
        </p:nvCxnSpPr>
        <p:spPr bwMode="auto">
          <a:xfrm rot="5400000">
            <a:off x="4496937" y="4586808"/>
            <a:ext cx="18669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Line 123"/>
          <p:cNvSpPr>
            <a:spLocks noChangeShapeType="1"/>
          </p:cNvSpPr>
          <p:nvPr/>
        </p:nvSpPr>
        <p:spPr bwMode="auto">
          <a:xfrm>
            <a:off x="4839837" y="180709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9" name="Line 124"/>
          <p:cNvSpPr>
            <a:spLocks noChangeShapeType="1"/>
          </p:cNvSpPr>
          <p:nvPr/>
        </p:nvSpPr>
        <p:spPr bwMode="auto">
          <a:xfrm>
            <a:off x="5449437" y="180709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Reads Into User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99753" y="1874838"/>
            <a:ext cx="6249987" cy="685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595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555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9515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9055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015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0975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45529" y="1586958"/>
            <a:ext cx="1507984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b="0" dirty="0" smtClean="0">
                <a:latin typeface="Times New Roman"/>
                <a:cs typeface="Times New Roman"/>
              </a:rPr>
              <a:t>rocess </a:t>
            </a:r>
            <a:r>
              <a:rPr lang="en-US" sz="2000" b="0" dirty="0">
                <a:latin typeface="Times New Roman"/>
                <a:cs typeface="Times New Roman"/>
              </a:rPr>
              <a:t>virtual address space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153" y="30940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79165" y="30940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90353" y="3094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99953" y="3094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09553" y="3094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19153" y="3094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28753" y="3094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71153" y="36274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79165" y="3627438"/>
            <a:ext cx="611188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90353" y="3627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199953" y="3627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809553" y="3627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19153" y="3627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28753" y="3627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71153" y="41608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79165" y="41608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90353" y="4160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99953" y="41608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809553" y="4160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419153" y="4160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028753" y="4160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371153" y="46942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979165" y="4694238"/>
            <a:ext cx="611188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590353" y="4694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99953" y="4694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809553" y="4694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153" y="46942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028753" y="4694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638353" y="30940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638353" y="3627438"/>
            <a:ext cx="611187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638353" y="41608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638353" y="46942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249540" y="309403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857553" y="3094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249540" y="362743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857553" y="3627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249540" y="416083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857553" y="4160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249540" y="4694238"/>
            <a:ext cx="608013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857553" y="4694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467153" y="3094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67153" y="3627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467153" y="4160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467153" y="46942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076753" y="3094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8076753" y="3627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076753" y="4160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8076753" y="4694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60" name="AutoShape 59"/>
          <p:cNvCxnSpPr>
            <a:cxnSpLocks noChangeShapeType="1"/>
            <a:stCxn id="5" idx="2"/>
            <a:endCxn id="20" idx="0"/>
          </p:cNvCxnSpPr>
          <p:nvPr/>
        </p:nvCxnSpPr>
        <p:spPr bwMode="auto">
          <a:xfrm>
            <a:off x="1980753" y="2486025"/>
            <a:ext cx="304800" cy="1141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60"/>
          <p:cNvCxnSpPr>
            <a:cxnSpLocks noChangeShapeType="1"/>
            <a:stCxn id="6" idx="2"/>
            <a:endCxn id="29" idx="0"/>
          </p:cNvCxnSpPr>
          <p:nvPr/>
        </p:nvCxnSpPr>
        <p:spPr bwMode="auto">
          <a:xfrm>
            <a:off x="2590353" y="2486025"/>
            <a:ext cx="914400" cy="167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61"/>
          <p:cNvCxnSpPr>
            <a:cxnSpLocks noChangeShapeType="1"/>
            <a:stCxn id="7" idx="2"/>
            <a:endCxn id="55" idx="0"/>
          </p:cNvCxnSpPr>
          <p:nvPr/>
        </p:nvCxnSpPr>
        <p:spPr bwMode="auto">
          <a:xfrm>
            <a:off x="3199953" y="2486025"/>
            <a:ext cx="4572000" cy="2208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62"/>
          <p:cNvCxnSpPr>
            <a:cxnSpLocks noChangeShapeType="1"/>
            <a:stCxn id="80" idx="2"/>
            <a:endCxn id="70" idx="0"/>
          </p:cNvCxnSpPr>
          <p:nvPr/>
        </p:nvCxnSpPr>
        <p:spPr bwMode="auto">
          <a:xfrm flipH="1">
            <a:off x="2476053" y="2486025"/>
            <a:ext cx="2209800" cy="2208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64" name="AutoShape 63"/>
          <p:cNvCxnSpPr>
            <a:cxnSpLocks noChangeShapeType="1"/>
            <a:stCxn id="9" idx="2"/>
            <a:endCxn id="38" idx="0"/>
          </p:cNvCxnSpPr>
          <p:nvPr/>
        </p:nvCxnSpPr>
        <p:spPr bwMode="auto">
          <a:xfrm flipH="1">
            <a:off x="4723953" y="2486025"/>
            <a:ext cx="381000" cy="2208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65" name="AutoShape 64"/>
          <p:cNvCxnSpPr>
            <a:cxnSpLocks noChangeShapeType="1"/>
            <a:stCxn id="82" idx="2"/>
            <a:endCxn id="69" idx="0"/>
          </p:cNvCxnSpPr>
          <p:nvPr/>
        </p:nvCxnSpPr>
        <p:spPr bwMode="auto">
          <a:xfrm>
            <a:off x="5536753" y="2486025"/>
            <a:ext cx="215900" cy="1141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343590" y="3780373"/>
            <a:ext cx="106724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/>
                <a:cs typeface="Times New Roman"/>
              </a:rPr>
              <a:t>P</a:t>
            </a:r>
            <a:r>
              <a:rPr lang="en-US" sz="2000" b="0" dirty="0" smtClean="0">
                <a:latin typeface="Times New Roman"/>
                <a:cs typeface="Times New Roman"/>
              </a:rPr>
              <a:t>hysical </a:t>
            </a:r>
            <a:r>
              <a:rPr lang="en-US" sz="2000" b="0" dirty="0">
                <a:latin typeface="Times New Roman"/>
                <a:cs typeface="Times New Roman"/>
              </a:rPr>
              <a:t>memory </a:t>
            </a:r>
          </a:p>
        </p:txBody>
      </p: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603761" y="5745163"/>
            <a:ext cx="21336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latin typeface="Times New Roman"/>
                <a:cs typeface="Times New Roman"/>
              </a:rPr>
              <a:t>DMA I/O stream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571553" y="1952625"/>
            <a:ext cx="10668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Times New Roman"/>
                <a:cs typeface="Times New Roman"/>
              </a:rPr>
              <a:t>user I/O </a:t>
            </a:r>
          </a:p>
          <a:p>
            <a:pPr algn="ctr"/>
            <a:r>
              <a:rPr lang="en-US" sz="1600" b="0">
                <a:latin typeface="Times New Roman"/>
                <a:cs typeface="Times New Roman"/>
              </a:rPr>
              <a:t>buffer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638353" y="3627438"/>
            <a:ext cx="228600" cy="533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361753" y="4694238"/>
            <a:ext cx="228600" cy="533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419153" y="4694238"/>
            <a:ext cx="609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61953" y="5761038"/>
            <a:ext cx="228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190553" y="5761038"/>
            <a:ext cx="609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4800153" y="5761038"/>
            <a:ext cx="228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75" name="AutoShape 74"/>
          <p:cNvCxnSpPr>
            <a:cxnSpLocks noChangeShapeType="1"/>
            <a:stCxn id="72" idx="1"/>
            <a:endCxn id="70" idx="2"/>
          </p:cNvCxnSpPr>
          <p:nvPr/>
        </p:nvCxnSpPr>
        <p:spPr bwMode="auto">
          <a:xfrm rot="10800000">
            <a:off x="2476053" y="5227638"/>
            <a:ext cx="1485900" cy="800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75"/>
          <p:cNvCxnSpPr>
            <a:cxnSpLocks noChangeShapeType="1"/>
            <a:stCxn id="73" idx="0"/>
            <a:endCxn id="71" idx="2"/>
          </p:cNvCxnSpPr>
          <p:nvPr/>
        </p:nvCxnSpPr>
        <p:spPr bwMode="auto">
          <a:xfrm rot="16200000">
            <a:off x="4342953" y="5380038"/>
            <a:ext cx="5334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76"/>
          <p:cNvCxnSpPr>
            <a:cxnSpLocks noChangeShapeType="1"/>
            <a:stCxn id="74" idx="3"/>
            <a:endCxn id="69" idx="2"/>
          </p:cNvCxnSpPr>
          <p:nvPr/>
        </p:nvCxnSpPr>
        <p:spPr bwMode="auto">
          <a:xfrm flipV="1">
            <a:off x="5028753" y="4160838"/>
            <a:ext cx="723900" cy="1866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4800153" y="1952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5409753" y="1952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4571553" y="1952625"/>
            <a:ext cx="228600" cy="533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4800153" y="1952625"/>
            <a:ext cx="609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5422453" y="1952625"/>
            <a:ext cx="228600" cy="533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202"/>
            <a:ext cx="8229600" cy="1143000"/>
          </a:xfrm>
        </p:spPr>
        <p:txBody>
          <a:bodyPr/>
          <a:lstStyle/>
          <a:p>
            <a:r>
              <a:rPr lang="en-US" dirty="0" smtClean="0"/>
              <a:t>How Does This Compare To Segment Fragmentation?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300"/>
            <a:ext cx="8229600" cy="4525963"/>
          </a:xfrm>
        </p:spPr>
        <p:txBody>
          <a:bodyPr/>
          <a:lstStyle/>
          <a:p>
            <a:r>
              <a:rPr lang="en-US" sz="2400" dirty="0" smtClean="0"/>
              <a:t>Consider this scenario:</a:t>
            </a:r>
          </a:p>
          <a:p>
            <a:pPr lvl="1"/>
            <a:r>
              <a:rPr lang="en-US" sz="2000" dirty="0" smtClean="0"/>
              <a:t>Average requested allocation is 128K</a:t>
            </a:r>
          </a:p>
          <a:p>
            <a:pPr lvl="1"/>
            <a:r>
              <a:rPr lang="en-US" sz="2000" dirty="0" smtClean="0"/>
              <a:t>256K fixed size segments available</a:t>
            </a:r>
          </a:p>
          <a:p>
            <a:pPr lvl="1"/>
            <a:r>
              <a:rPr lang="en-US" sz="2000" dirty="0" smtClean="0"/>
              <a:t>In the paging system, 4K pages</a:t>
            </a:r>
          </a:p>
          <a:p>
            <a:r>
              <a:rPr lang="en-US" sz="2400" dirty="0" smtClean="0"/>
              <a:t>For segmentation, average internal fragmentation is 50% (128K of 256K used)</a:t>
            </a:r>
          </a:p>
          <a:p>
            <a:r>
              <a:rPr lang="en-US" sz="2400" dirty="0" smtClean="0"/>
              <a:t>For paging?</a:t>
            </a:r>
          </a:p>
          <a:p>
            <a:pPr lvl="1"/>
            <a:r>
              <a:rPr lang="en-US" sz="2000" dirty="0" smtClean="0"/>
              <a:t>Only the last page of an allocation is not full</a:t>
            </a:r>
          </a:p>
          <a:p>
            <a:pPr lvl="1"/>
            <a:r>
              <a:rPr lang="en-US" sz="2000" dirty="0" smtClean="0"/>
              <a:t>On average, half of it is unused, or 2K</a:t>
            </a:r>
          </a:p>
          <a:p>
            <a:pPr lvl="1"/>
            <a:r>
              <a:rPr lang="en-US" sz="2000" dirty="0" smtClean="0"/>
              <a:t>So 2K of 128K is wasted, or around 1.5%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628043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b="1" dirty="0" smtClean="0">
                <a:latin typeface="Times New Roman"/>
                <a:cs typeface="Times New Roman"/>
              </a:rPr>
              <a:t> Segmentation: 50% waste 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3807" y="5614813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b="1" dirty="0" smtClean="0">
                <a:latin typeface="Times New Roman"/>
                <a:cs typeface="Times New Roman"/>
              </a:rPr>
              <a:t> Paging: 1.5% waste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Providing the Magic </a:t>
            </a:r>
            <a:br>
              <a:rPr lang="en-US" dirty="0" smtClean="0"/>
            </a:br>
            <a:r>
              <a:rPr lang="en-US" dirty="0" smtClean="0"/>
              <a:t>Translation Mechanism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140"/>
            <a:ext cx="8229600" cy="4525963"/>
          </a:xfrm>
        </p:spPr>
        <p:txBody>
          <a:bodyPr/>
          <a:lstStyle/>
          <a:p>
            <a:r>
              <a:rPr lang="en-US" dirty="0" smtClean="0"/>
              <a:t>On per page basis, we need to change a virtual address to a physical address</a:t>
            </a:r>
          </a:p>
          <a:p>
            <a:r>
              <a:rPr lang="en-US" dirty="0" smtClean="0"/>
              <a:t>Needs to be fast</a:t>
            </a:r>
          </a:p>
          <a:p>
            <a:pPr lvl="1"/>
            <a:r>
              <a:rPr lang="en-US" dirty="0" smtClean="0"/>
              <a:t>So we’ll use hardware</a:t>
            </a:r>
          </a:p>
          <a:p>
            <a:r>
              <a:rPr lang="en-US" dirty="0" smtClean="0"/>
              <a:t>The Memory Management Unit (MMU)</a:t>
            </a:r>
          </a:p>
          <a:p>
            <a:pPr lvl="1"/>
            <a:r>
              <a:rPr lang="en-US" dirty="0" smtClean="0"/>
              <a:t>A piece of hardware designed to perform the magic quickly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43376</TotalTime>
  <Words>4865</Words>
  <Application>Microsoft Macintosh PowerPoint</Application>
  <PresentationFormat>On-screen Show (4:3)</PresentationFormat>
  <Paragraphs>976</Paragraphs>
  <Slides>73</Slides>
  <Notes>2</Notes>
  <HiddenSlides>8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Theme</vt:lpstr>
      <vt:lpstr>Memory Management: Virtual Memory and Paging CS 111 Operating Systems  Peter Reiher </vt:lpstr>
      <vt:lpstr>Outline</vt:lpstr>
      <vt:lpstr>Paging</vt:lpstr>
      <vt:lpstr>Segmentation Revisited</vt:lpstr>
      <vt:lpstr>The Paging Approach</vt:lpstr>
      <vt:lpstr>Paged Address Translation</vt:lpstr>
      <vt:lpstr>Paging and Fragmentation</vt:lpstr>
      <vt:lpstr>How Does This Compare To Segment Fragmentation?</vt:lpstr>
      <vt:lpstr>Providing the Magic  Translation Mechanism </vt:lpstr>
      <vt:lpstr>Paging and MMUs</vt:lpstr>
      <vt:lpstr>Some Examples</vt:lpstr>
      <vt:lpstr>The MMU Hardware</vt:lpstr>
      <vt:lpstr>Handling Big Page Tables</vt:lpstr>
      <vt:lpstr>The MMU and Multiple Processes</vt:lpstr>
      <vt:lpstr>Ongoing MMU Operations</vt:lpstr>
      <vt:lpstr>So Is Paging Perfect?</vt:lpstr>
      <vt:lpstr>Paging and Segmentation</vt:lpstr>
      <vt:lpstr>Segments and Pages</vt:lpstr>
      <vt:lpstr>Segmentation on Top of Paging</vt:lpstr>
      <vt:lpstr>Swapping</vt:lpstr>
      <vt:lpstr>Swapping Segments To Disk</vt:lpstr>
      <vt:lpstr>Downsides To Segment Swapping</vt:lpstr>
      <vt:lpstr>Demand Paging</vt:lpstr>
      <vt:lpstr>What Is Demand Paging?</vt:lpstr>
      <vt:lpstr>How To Make Demand  Paging Work</vt:lpstr>
      <vt:lpstr>Achieving Good Performance for Demand Paging</vt:lpstr>
      <vt:lpstr>Demand Paging and  Locality of Reference</vt:lpstr>
      <vt:lpstr>Reasons Why Locality of Reference Works</vt:lpstr>
      <vt:lpstr>Instruction Locality of Reference</vt:lpstr>
      <vt:lpstr>Stack Locality of Reference</vt:lpstr>
      <vt:lpstr>Heap Data Locality of Reference</vt:lpstr>
      <vt:lpstr>Page Faults</vt:lpstr>
      <vt:lpstr>Handling a Page Fault</vt:lpstr>
      <vt:lpstr>Pages and Secondary Storage</vt:lpstr>
      <vt:lpstr>Swap Space and Segments</vt:lpstr>
      <vt:lpstr>Demand Paging Performance</vt:lpstr>
      <vt:lpstr>Virtual Memory</vt:lpstr>
      <vt:lpstr>The Basic Concept</vt:lpstr>
      <vt:lpstr>The Key VM Technology: Replacement Algorithms</vt:lpstr>
      <vt:lpstr>The Basics of Page Replacement</vt:lpstr>
      <vt:lpstr>The Optimal Replacement Algorithm</vt:lpstr>
      <vt:lpstr>Do We Require Optimal Algorithms?</vt:lpstr>
      <vt:lpstr>Approximating the Optimal</vt:lpstr>
      <vt:lpstr>Candidate Replacement Algorithms</vt:lpstr>
      <vt:lpstr>How To Evaluate Page Replacement Algorithms</vt:lpstr>
      <vt:lpstr>Naïve LRU</vt:lpstr>
      <vt:lpstr>True LRU Page Replacement</vt:lpstr>
      <vt:lpstr>Maintaining Information for LRU</vt:lpstr>
      <vt:lpstr>Clock Algorithms</vt:lpstr>
      <vt:lpstr>Clock Algorithm Page Replacement</vt:lpstr>
      <vt:lpstr>Comparing True LRU To Clock Algorithm</vt:lpstr>
      <vt:lpstr>Page Replacement and Multiprogramming</vt:lpstr>
      <vt:lpstr>Single Global Page Frame Pool</vt:lpstr>
      <vt:lpstr>Per-Process Page Frame Pools</vt:lpstr>
      <vt:lpstr>Working Sets</vt:lpstr>
      <vt:lpstr>The Natural Working Set Size</vt:lpstr>
      <vt:lpstr>Optimal Working Sets</vt:lpstr>
      <vt:lpstr>Implementing Working Sets</vt:lpstr>
      <vt:lpstr>Working Set Clock Algorithm</vt:lpstr>
      <vt:lpstr>Stealing a Page</vt:lpstr>
      <vt:lpstr>Thrashing</vt:lpstr>
      <vt:lpstr>Pre-Loading</vt:lpstr>
      <vt:lpstr>Doesn’t This Compromise LRU?</vt:lpstr>
      <vt:lpstr>Clean Vs. Dirty Pages</vt:lpstr>
      <vt:lpstr>Dirty Pages and Page Replacement</vt:lpstr>
      <vt:lpstr>Pre-Emptive Page Laundering</vt:lpstr>
      <vt:lpstr>Paging and Shared Segments</vt:lpstr>
      <vt:lpstr>The OS and Virtual Memory</vt:lpstr>
      <vt:lpstr>Moving Data Between Kernel  and User Spaces</vt:lpstr>
      <vt:lpstr>Virtual Memory and I/O</vt:lpstr>
      <vt:lpstr>Scatter/Gather I/O</vt:lpstr>
      <vt:lpstr>Gather Writes From User Memory</vt:lpstr>
      <vt:lpstr>Scatter Reads Into User Buffer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52</cp:revision>
  <dcterms:created xsi:type="dcterms:W3CDTF">2015-05-03T23:12:25Z</dcterms:created>
  <dcterms:modified xsi:type="dcterms:W3CDTF">2015-05-03T23:24:02Z</dcterms:modified>
</cp:coreProperties>
</file>