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69.xml" ContentType="application/vnd.openxmlformats-officedocument.presentationml.slide+xml"/>
  <Override PartName="/ppt/slides/slide14.xml" ContentType="application/vnd.openxmlformats-officedocument.presentationml.slide+xml"/>
  <Override PartName="/ppt/slides/slide62.xml" ContentType="application/vnd.openxmlformats-officedocument.presentationml.slide+xml"/>
  <Override PartName="/ppt/embeddings/oleObject1.bin" ContentType="application/vnd.openxmlformats-officedocument.oleObject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68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Default Extension="vml" ContentType="application/vnd.openxmlformats-officedocument.vmlDrawing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67.xml" ContentType="application/vnd.openxmlformats-officedocument.presentationml.slide+xml"/>
  <Override PartName="/ppt/slides/slide12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Default Extension="pict" ContentType="image/pict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66.xml" ContentType="application/vnd.openxmlformats-officedocument.presentationml.slide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65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viewProps.xml" ContentType="application/vnd.openxmlformats-officedocument.presentationml.viewProps+xml"/>
  <Override PartName="/ppt/slides/slide64.xml" ContentType="application/vnd.openxmlformats-officedocument.presentationml.slide+xml"/>
  <Override PartName="/ppt/slides/slide47.xml" ContentType="application/vnd.openxmlformats-officedocument.presentationml.slide+xml"/>
  <Override PartName="/ppt/slides/slide40.xml" ContentType="application/vnd.openxmlformats-officedocument.presentationml.slide+xml"/>
  <Override PartName="/ppt/slides/slide56.xml" ContentType="application/vnd.openxmlformats-officedocument.presentationml.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63.xml" ContentType="application/vnd.openxmlformats-officedocument.presentationml.slide+xml"/>
  <Override PartName="/ppt/slides/slide46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319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63" r:id="rId45"/>
    <p:sldId id="364" r:id="rId46"/>
    <p:sldId id="365" r:id="rId47"/>
    <p:sldId id="366" r:id="rId48"/>
    <p:sldId id="367" r:id="rId49"/>
    <p:sldId id="368" r:id="rId50"/>
    <p:sldId id="369" r:id="rId51"/>
    <p:sldId id="370" r:id="rId52"/>
    <p:sldId id="371" r:id="rId53"/>
    <p:sldId id="372" r:id="rId54"/>
    <p:sldId id="373" r:id="rId55"/>
    <p:sldId id="374" r:id="rId56"/>
    <p:sldId id="375" r:id="rId57"/>
    <p:sldId id="376" r:id="rId58"/>
    <p:sldId id="377" r:id="rId59"/>
    <p:sldId id="378" r:id="rId60"/>
    <p:sldId id="379" r:id="rId61"/>
    <p:sldId id="380" r:id="rId62"/>
    <p:sldId id="381" r:id="rId63"/>
    <p:sldId id="382" r:id="rId64"/>
    <p:sldId id="383" r:id="rId65"/>
    <p:sldId id="384" r:id="rId66"/>
    <p:sldId id="385" r:id="rId67"/>
    <p:sldId id="386" r:id="rId68"/>
    <p:sldId id="387" r:id="rId69"/>
    <p:sldId id="388" r:id="rId7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032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6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notesMaster" Target="notesMasters/notesMaster1.xml"/><Relationship Id="rId72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interSettings" Target="printerSettings/printerSettings1.bin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5/15/15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5/15/15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9A981-F631-6C4A-86DB-307E6383E623}" type="datetime1">
              <a:rPr lang="en-US" smtClean="0"/>
              <a:pPr>
                <a:defRPr/>
              </a:pPr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6EC38-4D31-2140-9931-D5E726EF7D3D}" type="datetime1">
              <a:rPr lang="en-US" smtClean="0"/>
              <a:pPr>
                <a:defRPr/>
              </a:pPr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7BC0C-7003-E94A-804F-54184BF50984}" type="datetime1">
              <a:rPr lang="en-US" smtClean="0"/>
              <a:pPr>
                <a:defRPr/>
              </a:pPr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65804-5B58-034F-A3DB-4CECB6DAC7FB}" type="datetime1">
              <a:rPr lang="en-US" smtClean="0"/>
              <a:pPr>
                <a:defRPr/>
              </a:pPr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522B3-B141-814F-8D8A-F6B0FA2B162F}" type="datetime1">
              <a:rPr lang="en-US" smtClean="0"/>
              <a:pPr>
                <a:defRPr/>
              </a:pPr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D0BDD-213E-954F-94A2-56F86D9FBDD9}" type="datetime1">
              <a:rPr lang="en-US" smtClean="0"/>
              <a:pPr>
                <a:defRPr/>
              </a:pPr>
              <a:t>5/15/15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729DD-0AC1-8446-A7E7-2EA7DFEFC0B8}" type="datetime1">
              <a:rPr lang="en-US" smtClean="0"/>
              <a:pPr>
                <a:defRPr/>
              </a:pPr>
              <a:t>5/15/15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DEDBE-692C-744D-A80D-82742EE06E44}" type="datetime1">
              <a:rPr lang="en-US" smtClean="0"/>
              <a:pPr>
                <a:defRPr/>
              </a:pPr>
              <a:t>5/15/15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4258B-B662-424E-993C-09FB0781EA91}" type="datetime1">
              <a:rPr lang="en-US" smtClean="0"/>
              <a:pPr>
                <a:defRPr/>
              </a:pPr>
              <a:t>5/15/15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91CE8-11C5-144F-8C0A-6B1192B9AA31}" type="datetime1">
              <a:rPr lang="en-US" smtClean="0"/>
              <a:pPr>
                <a:defRPr/>
              </a:pPr>
              <a:t>5/15/15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5D738-D4A0-DC48-A21B-E749BF07505E}" type="datetime1">
              <a:rPr lang="en-US" smtClean="0"/>
              <a:pPr>
                <a:defRPr/>
              </a:pPr>
              <a:t>5/15/15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848164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r>
              <a:rPr lang="en-US" sz="1200" dirty="0" smtClean="0">
                <a:latin typeface="Times New Roman" pitchFamily="-107" charset="0"/>
              </a:rPr>
              <a:t>12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636065" y="6265413"/>
            <a:ext cx="942616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CS </a:t>
            </a:r>
            <a:r>
              <a:rPr lang="en-US" sz="1200" dirty="0" smtClean="0">
                <a:latin typeface="Times New Roman" pitchFamily="-107" charset="0"/>
              </a:rPr>
              <a:t>111</a:t>
            </a: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Spring </a:t>
            </a:r>
            <a:r>
              <a:rPr lang="en-US" sz="1200" baseline="0" dirty="0" smtClean="0">
                <a:latin typeface="Times New Roman" pitchFamily="-107" charset="0"/>
              </a:rPr>
              <a:t>2015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58634"/>
            <a:ext cx="7772400" cy="1143000"/>
          </a:xfrm>
        </p:spPr>
        <p:txBody>
          <a:bodyPr/>
          <a:lstStyle/>
          <a:p>
            <a:r>
              <a:rPr lang="en-US" dirty="0" smtClean="0">
                <a:cs typeface="ＭＳ Ｐゴシック" charset="-128"/>
              </a:rPr>
              <a:t>Devices and Device Drivers</a:t>
            </a:r>
            <a:br>
              <a:rPr lang="en-US" dirty="0" smtClean="0"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741892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Abstractions?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Sounds like device drivers don’t offer a lot of opportunity to use abstractions</a:t>
            </a:r>
          </a:p>
          <a:p>
            <a:r>
              <a:rPr lang="en-US" dirty="0" smtClean="0"/>
              <a:t>Since each is specific to one piece of hardware</a:t>
            </a:r>
          </a:p>
          <a:p>
            <a:r>
              <a:rPr lang="en-US" dirty="0" smtClean="0"/>
              <a:t>But there are some useful similarities at higher levels</a:t>
            </a:r>
          </a:p>
          <a:p>
            <a:r>
              <a:rPr lang="en-US" dirty="0" smtClean="0"/>
              <a:t>We typically customize each device driver on top of a few powerful abstractions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Abstractions for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260"/>
            <a:ext cx="8229600" cy="4525963"/>
          </a:xfrm>
        </p:spPr>
        <p:txBody>
          <a:bodyPr/>
          <a:lstStyle/>
          <a:p>
            <a:r>
              <a:rPr lang="en-GB" dirty="0" smtClean="0"/>
              <a:t>OS defines idealized device classes</a:t>
            </a:r>
          </a:p>
          <a:p>
            <a:pPr lvl="1"/>
            <a:r>
              <a:rPr lang="en-GB" dirty="0" smtClean="0"/>
              <a:t>Disk, display, printer, tape, network, serial ports </a:t>
            </a:r>
          </a:p>
          <a:p>
            <a:r>
              <a:rPr lang="en-GB" dirty="0" smtClean="0"/>
              <a:t>Classes define expected interfaces/</a:t>
            </a:r>
            <a:r>
              <a:rPr lang="en-GB" dirty="0" err="1" smtClean="0"/>
              <a:t>behavior</a:t>
            </a:r>
            <a:endParaRPr lang="en-GB" dirty="0" smtClean="0"/>
          </a:p>
          <a:p>
            <a:pPr lvl="1"/>
            <a:r>
              <a:rPr lang="en-GB" dirty="0" smtClean="0"/>
              <a:t>All drivers in class support standard methods</a:t>
            </a:r>
          </a:p>
          <a:p>
            <a:r>
              <a:rPr lang="en-GB" dirty="0" smtClean="0"/>
              <a:t>Device drivers implement standard </a:t>
            </a:r>
            <a:r>
              <a:rPr lang="en-GB" dirty="0" err="1" smtClean="0"/>
              <a:t>behavior</a:t>
            </a:r>
            <a:endParaRPr lang="en-GB" dirty="0" smtClean="0"/>
          </a:p>
          <a:p>
            <a:pPr lvl="1"/>
            <a:r>
              <a:rPr lang="en-GB" dirty="0" smtClean="0"/>
              <a:t>Make diverse devices fit into a common </a:t>
            </a:r>
            <a:r>
              <a:rPr lang="en-GB" dirty="0" err="1" smtClean="0"/>
              <a:t>mold</a:t>
            </a:r>
            <a:endParaRPr lang="en-GB" dirty="0" smtClean="0"/>
          </a:p>
          <a:p>
            <a:pPr lvl="1"/>
            <a:r>
              <a:rPr lang="en-GB" dirty="0" smtClean="0"/>
              <a:t>Protect applications from device eccentricities</a:t>
            </a:r>
          </a:p>
          <a:p>
            <a:r>
              <a:rPr lang="en-GB" dirty="0" smtClean="0"/>
              <a:t>Abstractions regularize and simplify the chaos of the world of devices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5578"/>
            <a:ext cx="8229600" cy="1143000"/>
          </a:xfrm>
        </p:spPr>
        <p:txBody>
          <a:bodyPr/>
          <a:lstStyle/>
          <a:p>
            <a:r>
              <a:rPr lang="en-US" dirty="0" smtClean="0"/>
              <a:t>What Can Driver Abstractions </a:t>
            </a:r>
            <a:br>
              <a:rPr lang="en-US" dirty="0" smtClean="0"/>
            </a:br>
            <a:r>
              <a:rPr lang="en-US" dirty="0" smtClean="0"/>
              <a:t>Help With?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Encapsulate knowledge of how to use the device</a:t>
            </a:r>
          </a:p>
          <a:p>
            <a:pPr lvl="1"/>
            <a:r>
              <a:rPr lang="en-GB" sz="2400" dirty="0" smtClean="0"/>
              <a:t>Map standard operations into operations on device</a:t>
            </a:r>
          </a:p>
          <a:p>
            <a:pPr lvl="1"/>
            <a:r>
              <a:rPr lang="en-GB" sz="2400" dirty="0" smtClean="0"/>
              <a:t>Map device states into standard object </a:t>
            </a:r>
            <a:r>
              <a:rPr lang="en-GB" sz="2400" dirty="0" err="1" smtClean="0"/>
              <a:t>behavior</a:t>
            </a:r>
            <a:endParaRPr lang="en-GB" sz="2400" dirty="0" smtClean="0"/>
          </a:p>
          <a:p>
            <a:pPr lvl="1"/>
            <a:r>
              <a:rPr lang="en-GB" sz="2400" dirty="0" smtClean="0"/>
              <a:t>Hide irrelevant </a:t>
            </a:r>
            <a:r>
              <a:rPr lang="en-GB" sz="2400" dirty="0" err="1" smtClean="0"/>
              <a:t>behavior</a:t>
            </a:r>
            <a:r>
              <a:rPr lang="en-GB" sz="2400" dirty="0" smtClean="0"/>
              <a:t> from users</a:t>
            </a:r>
          </a:p>
          <a:p>
            <a:pPr lvl="1"/>
            <a:r>
              <a:rPr lang="en-GB" sz="2400" dirty="0" smtClean="0"/>
              <a:t>Correctly coordinate device and application </a:t>
            </a:r>
            <a:r>
              <a:rPr lang="en-GB" sz="2400" dirty="0" err="1" smtClean="0"/>
              <a:t>behavior</a:t>
            </a:r>
            <a:endParaRPr lang="en-GB" sz="2400" dirty="0" smtClean="0"/>
          </a:p>
          <a:p>
            <a:r>
              <a:rPr lang="en-GB" sz="2800" dirty="0" smtClean="0"/>
              <a:t>Encapsulate knowledge of optimization</a:t>
            </a:r>
          </a:p>
          <a:p>
            <a:pPr lvl="1"/>
            <a:r>
              <a:rPr lang="en-GB" sz="2400" dirty="0" smtClean="0"/>
              <a:t>Efficiently perform standard operations on a device</a:t>
            </a:r>
          </a:p>
          <a:p>
            <a:r>
              <a:rPr lang="en-GB" sz="2800" dirty="0" smtClean="0"/>
              <a:t>Encapsulate fault handling</a:t>
            </a:r>
          </a:p>
          <a:p>
            <a:pPr lvl="1"/>
            <a:r>
              <a:rPr lang="en-GB" sz="2400" dirty="0" smtClean="0"/>
              <a:t>Understanding how to handle recoverable faults</a:t>
            </a:r>
          </a:p>
          <a:p>
            <a:pPr lvl="1"/>
            <a:r>
              <a:rPr lang="en-GB" sz="2400" dirty="0" smtClean="0"/>
              <a:t>Prevent device faults from becoming OS faults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Abstractions on the Other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Devices typically connect to some standard type of bus</a:t>
            </a:r>
          </a:p>
          <a:p>
            <a:r>
              <a:rPr lang="en-US" dirty="0" smtClean="0"/>
              <a:t>Which requires the hardware to conform to that bus standard</a:t>
            </a:r>
          </a:p>
          <a:p>
            <a:r>
              <a:rPr lang="en-US" dirty="0" smtClean="0"/>
              <a:t>So driver interactions with the physical device are mediated through a standard</a:t>
            </a:r>
          </a:p>
          <a:p>
            <a:r>
              <a:rPr lang="en-US" dirty="0" smtClean="0"/>
              <a:t>Effectively providing an abstraction on the other side of the OS’ role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5578"/>
            <a:ext cx="8229600" cy="1143000"/>
          </a:xfrm>
        </p:spPr>
        <p:txBody>
          <a:bodyPr/>
          <a:lstStyle/>
          <a:p>
            <a:r>
              <a:rPr lang="en-US" dirty="0" smtClean="0"/>
              <a:t>How Do Device Drivers Fit </a:t>
            </a:r>
            <a:br>
              <a:rPr lang="en-US" dirty="0" smtClean="0"/>
            </a:br>
            <a:r>
              <a:rPr lang="en-US" dirty="0" smtClean="0"/>
              <a:t>Into a Modern 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may be a lot of them</a:t>
            </a:r>
          </a:p>
          <a:p>
            <a:r>
              <a:rPr lang="en-US" dirty="0" smtClean="0"/>
              <a:t>They are each pretty independent</a:t>
            </a:r>
          </a:p>
          <a:p>
            <a:r>
              <a:rPr lang="en-US" dirty="0" smtClean="0"/>
              <a:t>You may need to add new ones later</a:t>
            </a:r>
          </a:p>
          <a:p>
            <a:r>
              <a:rPr lang="en-US" dirty="0" smtClean="0"/>
              <a:t>So a pluggable model is typical</a:t>
            </a:r>
          </a:p>
          <a:p>
            <a:r>
              <a:rPr lang="en-US" dirty="0" smtClean="0"/>
              <a:t>OS provides capabilities to plug in particular drivers in well defined ways</a:t>
            </a:r>
          </a:p>
          <a:p>
            <a:r>
              <a:rPr lang="en-US" dirty="0" smtClean="0"/>
              <a:t>Then plug in the ones a given machine needs</a:t>
            </a:r>
          </a:p>
          <a:p>
            <a:r>
              <a:rPr lang="en-US" dirty="0" smtClean="0"/>
              <a:t>Making it easy to change or augment later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Layering Device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6530"/>
            <a:ext cx="8229600" cy="4525963"/>
          </a:xfrm>
        </p:spPr>
        <p:txBody>
          <a:bodyPr/>
          <a:lstStyle/>
          <a:p>
            <a:r>
              <a:rPr lang="en-US" dirty="0" smtClean="0"/>
              <a:t>The interactions with the bus, down at the bottom, are pretty standard</a:t>
            </a:r>
          </a:p>
          <a:p>
            <a:pPr lvl="1"/>
            <a:r>
              <a:rPr lang="en-US" dirty="0" smtClean="0"/>
              <a:t>How you address devices on the bus, coordination of signaling and data transfers, etc.</a:t>
            </a:r>
          </a:p>
          <a:p>
            <a:pPr lvl="1"/>
            <a:r>
              <a:rPr lang="en-US" dirty="0" smtClean="0"/>
              <a:t>Not too dependent on the device itself</a:t>
            </a:r>
          </a:p>
          <a:p>
            <a:r>
              <a:rPr lang="en-US" dirty="0" smtClean="0"/>
              <a:t>The interactions with the applications, up at the top, are also pretty standard</a:t>
            </a:r>
          </a:p>
          <a:p>
            <a:pPr lvl="1"/>
            <a:r>
              <a:rPr lang="en-US" dirty="0" smtClean="0"/>
              <a:t>Typically using some file-oriented approach</a:t>
            </a:r>
          </a:p>
          <a:p>
            <a:r>
              <a:rPr lang="en-US" dirty="0" smtClean="0"/>
              <a:t>In between are some very device specific things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Pictorial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63584" y="1891862"/>
            <a:ext cx="1468331" cy="4365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App 1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82712" y="1885502"/>
            <a:ext cx="1468331" cy="4365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App 2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01840" y="1879142"/>
            <a:ext cx="1468331" cy="4365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App 3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15936" y="2632731"/>
            <a:ext cx="7850116" cy="1588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5936" y="1230868"/>
            <a:ext cx="1823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/>
                <a:cs typeface="Times New Roman"/>
              </a:rPr>
              <a:t>User space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2587198"/>
            <a:ext cx="12415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/>
                <a:cs typeface="Times New Roman"/>
              </a:rPr>
              <a:t>Kernel </a:t>
            </a:r>
          </a:p>
          <a:p>
            <a:r>
              <a:rPr lang="en-US" sz="2800" b="1" dirty="0" smtClean="0">
                <a:latin typeface="Times New Roman"/>
                <a:cs typeface="Times New Roman"/>
              </a:rPr>
              <a:t>space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0" y="4782861"/>
            <a:ext cx="7850116" cy="1588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3264" y="4803478"/>
            <a:ext cx="175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/>
                <a:cs typeface="Times New Roman"/>
              </a:rPr>
              <a:t>Hardware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51146" y="3958878"/>
            <a:ext cx="2209111" cy="62870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USB bus controller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536261" y="3958878"/>
            <a:ext cx="2209111" cy="62870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PCI bus controller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grpSp>
        <p:nvGrpSpPr>
          <p:cNvPr id="7" name="Group 48"/>
          <p:cNvGrpSpPr/>
          <p:nvPr/>
        </p:nvGrpSpPr>
        <p:grpSpPr>
          <a:xfrm>
            <a:off x="5880171" y="5477136"/>
            <a:ext cx="2209111" cy="591560"/>
            <a:chOff x="5880171" y="5477136"/>
            <a:chExt cx="2209111" cy="59156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5880171" y="5477136"/>
              <a:ext cx="2209111" cy="1588"/>
            </a:xfrm>
            <a:prstGeom prst="line">
              <a:avLst/>
            </a:prstGeom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5820241" y="5768800"/>
              <a:ext cx="584465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6528217" y="5775670"/>
              <a:ext cx="584465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7275877" y="5769310"/>
              <a:ext cx="584465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457200" y="5245071"/>
            <a:ext cx="633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USB 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bus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68133" y="5300238"/>
            <a:ext cx="5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PCI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bus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841" y="6041217"/>
            <a:ext cx="531861" cy="19198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876" y="5998183"/>
            <a:ext cx="385910" cy="36419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085" y="5962857"/>
            <a:ext cx="459605" cy="459605"/>
          </a:xfrm>
          <a:prstGeom prst="rect">
            <a:avLst/>
          </a:prstGeom>
        </p:spPr>
      </p:pic>
      <p:grpSp>
        <p:nvGrpSpPr>
          <p:cNvPr id="8" name="Group 47"/>
          <p:cNvGrpSpPr/>
          <p:nvPr/>
        </p:nvGrpSpPr>
        <p:grpSpPr>
          <a:xfrm>
            <a:off x="1334841" y="5475548"/>
            <a:ext cx="2209111" cy="605358"/>
            <a:chOff x="1334841" y="5475548"/>
            <a:chExt cx="2209111" cy="605358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334841" y="5475548"/>
              <a:ext cx="2209111" cy="1588"/>
            </a:xfrm>
            <a:prstGeom prst="line">
              <a:avLst/>
            </a:prstGeom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969329" y="5775160"/>
              <a:ext cx="584465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1295153" y="5767780"/>
              <a:ext cx="584465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1844393" y="5787880"/>
              <a:ext cx="584465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2406861" y="5781520"/>
              <a:ext cx="584465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712" y="5906879"/>
            <a:ext cx="629934" cy="62993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2885" y="5955950"/>
            <a:ext cx="556717" cy="406425"/>
          </a:xfrm>
          <a:prstGeom prst="rect">
            <a:avLst/>
          </a:prstGeom>
        </p:spPr>
      </p:pic>
      <p:sp>
        <p:nvSpPr>
          <p:cNvPr id="35" name="Oval 34"/>
          <p:cNvSpPr/>
          <p:nvPr/>
        </p:nvSpPr>
        <p:spPr>
          <a:xfrm>
            <a:off x="2241655" y="2765027"/>
            <a:ext cx="303566" cy="1035091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77667" y="2758667"/>
            <a:ext cx="303566" cy="1035091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13679" y="2752307"/>
            <a:ext cx="303566" cy="1035091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913259" y="2745947"/>
            <a:ext cx="303566" cy="1035091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462499" y="2752817"/>
            <a:ext cx="303566" cy="1035091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011739" y="2759687"/>
            <a:ext cx="303566" cy="1035091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233027" y="2897325"/>
            <a:ext cx="953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Device</a:t>
            </a:r>
          </a:p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Drivers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43" name="Straight Arrow Connector 42"/>
          <p:cNvCxnSpPr>
            <a:stCxn id="41" idx="1"/>
          </p:cNvCxnSpPr>
          <p:nvPr/>
        </p:nvCxnSpPr>
        <p:spPr>
          <a:xfrm rot="10800000">
            <a:off x="3697521" y="3251268"/>
            <a:ext cx="535506" cy="1588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3"/>
          </p:cNvCxnSpPr>
          <p:nvPr/>
        </p:nvCxnSpPr>
        <p:spPr>
          <a:xfrm flipV="1">
            <a:off x="5186884" y="3244908"/>
            <a:ext cx="574255" cy="6360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3730062" y="3521524"/>
            <a:ext cx="509644" cy="4962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H="1">
            <a:off x="5152350" y="3541624"/>
            <a:ext cx="509644" cy="4962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H="1">
            <a:off x="2219952" y="2389640"/>
            <a:ext cx="929182" cy="490293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73939" y="1879142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/>
                <a:cs typeface="Times New Roman"/>
              </a:rPr>
              <a:t>System</a:t>
            </a:r>
          </a:p>
          <a:p>
            <a:pPr algn="ctr"/>
            <a:r>
              <a:rPr lang="en-US" b="1" dirty="0" smtClean="0">
                <a:latin typeface="Times New Roman"/>
                <a:cs typeface="Times New Roman"/>
              </a:rPr>
              <a:t>Call</a:t>
            </a:r>
            <a:endParaRPr lang="en-US" b="1" dirty="0">
              <a:latin typeface="Times New Roman"/>
              <a:cs typeface="Times New Roman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rot="5400000">
            <a:off x="2465097" y="3800120"/>
            <a:ext cx="929184" cy="158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72619" y="3592682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/>
                <a:cs typeface="Times New Roman"/>
              </a:rPr>
              <a:t>Device</a:t>
            </a:r>
          </a:p>
          <a:p>
            <a:pPr algn="ctr"/>
            <a:r>
              <a:rPr lang="en-US" b="1" dirty="0" smtClean="0">
                <a:latin typeface="Times New Roman"/>
                <a:cs typeface="Times New Roman"/>
              </a:rPr>
              <a:t>Call</a:t>
            </a:r>
            <a:endParaRPr lang="en-US" b="1" dirty="0">
              <a:latin typeface="Times New Roman"/>
              <a:cs typeface="Times New Roman"/>
            </a:endParaRPr>
          </a:p>
        </p:txBody>
      </p:sp>
      <p:cxnSp>
        <p:nvCxnSpPr>
          <p:cNvPr id="57" name="Elbow Connector 56"/>
          <p:cNvCxnSpPr>
            <a:endCxn id="30" idx="0"/>
          </p:cNvCxnSpPr>
          <p:nvPr/>
        </p:nvCxnSpPr>
        <p:spPr>
          <a:xfrm rot="5400000">
            <a:off x="1652778" y="4722066"/>
            <a:ext cx="1759170" cy="793064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/>
      <p:bldP spid="11" grpId="0"/>
      <p:bldP spid="13" grpId="0"/>
      <p:bldP spid="14" grpId="0" animBg="1"/>
      <p:bldP spid="15" grpId="0" animBg="1"/>
      <p:bldP spid="27" grpId="0"/>
      <p:bldP spid="28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1" grpId="1"/>
      <p:bldP spid="55" grpId="0"/>
      <p:bldP spid="55" grpId="1"/>
      <p:bldP spid="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Drivers Vs. Core OS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1460"/>
            <a:ext cx="8229600" cy="4525963"/>
          </a:xfrm>
        </p:spPr>
        <p:txBody>
          <a:bodyPr/>
          <a:lstStyle/>
          <a:p>
            <a:r>
              <a:rPr lang="en-US" dirty="0" smtClean="0"/>
              <a:t>Device driver code </a:t>
            </a:r>
            <a:r>
              <a:rPr lang="en-US" u="sng" dirty="0" smtClean="0"/>
              <a:t>is</a:t>
            </a:r>
            <a:r>
              <a:rPr lang="en-US" dirty="0" smtClean="0"/>
              <a:t> in the OS, but . . .</a:t>
            </a:r>
          </a:p>
          <a:p>
            <a:r>
              <a:rPr lang="en-US" dirty="0" smtClean="0"/>
              <a:t>What belongs in core OS vs. a device driver?</a:t>
            </a:r>
          </a:p>
          <a:p>
            <a:r>
              <a:rPr lang="en-US" dirty="0" smtClean="0"/>
              <a:t>Common functionality belongs in the OS</a:t>
            </a:r>
          </a:p>
          <a:p>
            <a:pPr lvl="1"/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File systems code not tied to a specific device</a:t>
            </a:r>
          </a:p>
          <a:p>
            <a:pPr lvl="1"/>
            <a:r>
              <a:rPr lang="en-US" dirty="0" smtClean="0"/>
              <a:t>Network protocols above physical/link layers</a:t>
            </a:r>
          </a:p>
          <a:p>
            <a:r>
              <a:rPr lang="en-US" dirty="0" smtClean="0"/>
              <a:t>Specialized functionality belongs in the drivers</a:t>
            </a:r>
          </a:p>
          <a:p>
            <a:pPr lvl="1"/>
            <a:r>
              <a:rPr lang="en-US" dirty="0" smtClean="0"/>
              <a:t>Things that differ in different pieces of hardware</a:t>
            </a:r>
          </a:p>
          <a:p>
            <a:pPr lvl="1"/>
            <a:r>
              <a:rPr lang="en-US" dirty="0" smtClean="0"/>
              <a:t>Things that only pertain to the particular piece of hardware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Device Driver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130"/>
            <a:ext cx="8229600" cy="4525963"/>
          </a:xfrm>
        </p:spPr>
        <p:txBody>
          <a:bodyPr/>
          <a:lstStyle/>
          <a:p>
            <a:r>
              <a:rPr lang="en-US" dirty="0" smtClean="0"/>
              <a:t>An example of how an OS handles device drivers</a:t>
            </a:r>
          </a:p>
          <a:p>
            <a:r>
              <a:rPr lang="en-US" dirty="0" smtClean="0"/>
              <a:t>Basically inherited from earlier Unix systems</a:t>
            </a:r>
          </a:p>
          <a:p>
            <a:r>
              <a:rPr lang="en-US" dirty="0" smtClean="0"/>
              <a:t>A class-based system</a:t>
            </a:r>
          </a:p>
          <a:p>
            <a:r>
              <a:rPr lang="en-US" dirty="0" smtClean="0"/>
              <a:t>Several super-classes</a:t>
            </a:r>
          </a:p>
          <a:p>
            <a:pPr lvl="1"/>
            <a:r>
              <a:rPr lang="en-US" dirty="0" smtClean="0"/>
              <a:t>Block devices</a:t>
            </a:r>
          </a:p>
          <a:p>
            <a:pPr lvl="1"/>
            <a:r>
              <a:rPr lang="en-US" dirty="0" smtClean="0"/>
              <a:t>Character devices</a:t>
            </a:r>
          </a:p>
          <a:p>
            <a:pPr lvl="1"/>
            <a:r>
              <a:rPr lang="en-US" dirty="0" smtClean="0"/>
              <a:t>Some regard network devices as a third major class</a:t>
            </a:r>
          </a:p>
          <a:p>
            <a:r>
              <a:rPr lang="en-US" dirty="0" smtClean="0"/>
              <a:t>Other divisions within each super-class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3550" y="502733"/>
            <a:ext cx="7769275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Classes of Drivers?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0474"/>
            <a:ext cx="8229600" cy="4525963"/>
          </a:xfrm>
        </p:spPr>
        <p:txBody>
          <a:bodyPr/>
          <a:lstStyle/>
          <a:p>
            <a:r>
              <a:rPr lang="en-US" dirty="0" smtClean="0"/>
              <a:t>Classes provide a good organization for abstraction</a:t>
            </a:r>
          </a:p>
          <a:p>
            <a:r>
              <a:rPr lang="en-US" dirty="0" smtClean="0"/>
              <a:t>They provide a common framework to reduce amount of code required for each new device</a:t>
            </a:r>
          </a:p>
          <a:p>
            <a:r>
              <a:rPr lang="en-US" dirty="0" smtClean="0"/>
              <a:t>The framework ensure all devices in class provide certain minimal functionality</a:t>
            </a:r>
          </a:p>
          <a:p>
            <a:r>
              <a:rPr lang="en-US" dirty="0" smtClean="0"/>
              <a:t>But a lot of driver functionality is very specific to the device	</a:t>
            </a:r>
          </a:p>
          <a:p>
            <a:pPr lvl="1"/>
            <a:r>
              <a:rPr lang="en-US" dirty="0" smtClean="0"/>
              <a:t>Implying that class abstractions don’t cover everything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role of devices</a:t>
            </a:r>
          </a:p>
          <a:p>
            <a:r>
              <a:rPr lang="en-US" dirty="0" smtClean="0"/>
              <a:t>Device drivers</a:t>
            </a:r>
          </a:p>
          <a:p>
            <a:r>
              <a:rPr lang="en-US" dirty="0" smtClean="0"/>
              <a:t>Classes of device driver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461431" y="502733"/>
            <a:ext cx="2142481" cy="740869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Device </a:t>
            </a:r>
            <a:r>
              <a:rPr lang="en-US" dirty="0" err="1" smtClean="0"/>
              <a:t>Superclass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3790"/>
            <a:ext cx="8229600" cy="4525963"/>
          </a:xfrm>
        </p:spPr>
        <p:txBody>
          <a:bodyPr/>
          <a:lstStyle/>
          <a:p>
            <a:r>
              <a:rPr lang="en-US" dirty="0" smtClean="0"/>
              <a:t>Devices that read/write one byte at a time</a:t>
            </a:r>
          </a:p>
          <a:p>
            <a:pPr lvl="1"/>
            <a:r>
              <a:rPr lang="en-US" dirty="0" smtClean="0"/>
              <a:t>“Character” means byte, not ASCII</a:t>
            </a:r>
          </a:p>
          <a:p>
            <a:r>
              <a:rPr lang="en-GB" dirty="0" smtClean="0"/>
              <a:t>May be either stream or record structured</a:t>
            </a:r>
          </a:p>
          <a:p>
            <a:r>
              <a:rPr lang="en-GB" dirty="0" smtClean="0"/>
              <a:t>May be sequential or random access</a:t>
            </a:r>
          </a:p>
          <a:p>
            <a:r>
              <a:rPr lang="en-GB" dirty="0" smtClean="0"/>
              <a:t>Support direct, synchronous reads and writes</a:t>
            </a:r>
          </a:p>
          <a:p>
            <a:r>
              <a:rPr lang="en-GB" dirty="0" smtClean="0"/>
              <a:t>Common examples:</a:t>
            </a:r>
          </a:p>
          <a:p>
            <a:pPr lvl="1"/>
            <a:r>
              <a:rPr lang="en-GB" dirty="0" smtClean="0"/>
              <a:t>Keyboards</a:t>
            </a:r>
          </a:p>
          <a:p>
            <a:pPr lvl="1"/>
            <a:r>
              <a:rPr lang="en-GB" dirty="0" smtClean="0"/>
              <a:t>Monitors</a:t>
            </a:r>
          </a:p>
          <a:p>
            <a:pPr lvl="1"/>
            <a:r>
              <a:rPr lang="en-GB" dirty="0" smtClean="0"/>
              <a:t>Most other devices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Device </a:t>
            </a:r>
            <a:r>
              <a:rPr lang="en-US" dirty="0" err="1" smtClean="0"/>
              <a:t>Superclass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910"/>
            <a:ext cx="8229600" cy="4525963"/>
          </a:xfrm>
        </p:spPr>
        <p:txBody>
          <a:bodyPr/>
          <a:lstStyle/>
          <a:p>
            <a:r>
              <a:rPr lang="en-US" dirty="0" smtClean="0"/>
              <a:t>Devices that deal with a block of data at a time</a:t>
            </a:r>
          </a:p>
          <a:p>
            <a:r>
              <a:rPr lang="en-US" dirty="0" smtClean="0"/>
              <a:t>Usually a fixed size block</a:t>
            </a:r>
          </a:p>
          <a:p>
            <a:r>
              <a:rPr lang="en-US" dirty="0" smtClean="0"/>
              <a:t>Most common example is a disk drive</a:t>
            </a:r>
          </a:p>
          <a:p>
            <a:r>
              <a:rPr lang="en-US" dirty="0" smtClean="0"/>
              <a:t>Reads or writes a single sized block (e.g., 4K bytes) of data at a time</a:t>
            </a:r>
          </a:p>
          <a:p>
            <a:r>
              <a:rPr lang="en-GB" dirty="0" smtClean="0"/>
              <a:t>Random access devices, accessible one block at a time</a:t>
            </a:r>
          </a:p>
          <a:p>
            <a:r>
              <a:rPr lang="en-GB" dirty="0" smtClean="0"/>
              <a:t>Support queued, asynchronous reads and writes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202"/>
            <a:ext cx="8229600" cy="1143000"/>
          </a:xfrm>
        </p:spPr>
        <p:txBody>
          <a:bodyPr/>
          <a:lstStyle/>
          <a:p>
            <a:r>
              <a:rPr lang="en-US" dirty="0" smtClean="0"/>
              <a:t>Why a Separate </a:t>
            </a:r>
            <a:r>
              <a:rPr lang="en-US" dirty="0" err="1" smtClean="0"/>
              <a:t>Superclass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for Block Devices?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978"/>
            <a:ext cx="8229600" cy="4525963"/>
          </a:xfrm>
        </p:spPr>
        <p:txBody>
          <a:bodyPr/>
          <a:lstStyle/>
          <a:p>
            <a:r>
              <a:rPr lang="en-US" sz="2800" dirty="0" smtClean="0"/>
              <a:t>Block devices span all forms of block-addressable random access storage </a:t>
            </a:r>
          </a:p>
          <a:p>
            <a:pPr lvl="1"/>
            <a:r>
              <a:rPr lang="en-US" sz="2400" dirty="0" smtClean="0"/>
              <a:t>Hard disks, CDs, flash, and even some tapes</a:t>
            </a:r>
          </a:p>
          <a:p>
            <a:r>
              <a:rPr lang="en-US" sz="2800" dirty="0" smtClean="0"/>
              <a:t>Such devices require some very elaborate services </a:t>
            </a:r>
          </a:p>
          <a:p>
            <a:pPr lvl="1"/>
            <a:r>
              <a:rPr lang="en-US" sz="2400" dirty="0" smtClean="0"/>
              <a:t>Buffer allocation, LRU management of a buffer cache, data copying services for those buffers, scheduled I/O, asynchronous completion, etc.</a:t>
            </a:r>
          </a:p>
          <a:p>
            <a:r>
              <a:rPr lang="en-US" sz="2800" dirty="0" smtClean="0"/>
              <a:t>Key system functionality (file systems and swapping/paging) implemented on top of block I/O</a:t>
            </a:r>
          </a:p>
          <a:p>
            <a:r>
              <a:rPr lang="en-US" sz="2800" dirty="0" smtClean="0"/>
              <a:t>Block I/O services are designed to provide very high performance for critical functions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sz="2800" dirty="0" smtClean="0"/>
          </a:p>
          <a:p>
            <a:pPr lvl="1"/>
            <a:endParaRPr lang="en-US" sz="24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Device </a:t>
            </a:r>
            <a:r>
              <a:rPr lang="en-US" dirty="0" err="1" smtClean="0"/>
              <a:t>Superclass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2370"/>
            <a:ext cx="8229600" cy="4525963"/>
          </a:xfrm>
        </p:spPr>
        <p:txBody>
          <a:bodyPr/>
          <a:lstStyle/>
          <a:p>
            <a:r>
              <a:rPr lang="en-US" dirty="0" smtClean="0"/>
              <a:t>Devices that send/receive data in packets</a:t>
            </a:r>
          </a:p>
          <a:p>
            <a:r>
              <a:rPr lang="en-US" dirty="0" smtClean="0"/>
              <a:t>Originally treated as character devices</a:t>
            </a:r>
          </a:p>
          <a:p>
            <a:r>
              <a:rPr lang="en-US" dirty="0" smtClean="0"/>
              <a:t>But sufficiently different from other character devices that some regard as distinct</a:t>
            </a:r>
          </a:p>
          <a:p>
            <a:r>
              <a:rPr lang="en-US" dirty="0" smtClean="0"/>
              <a:t>Only used in the context of network protocols</a:t>
            </a:r>
          </a:p>
          <a:p>
            <a:pPr lvl="1"/>
            <a:r>
              <a:rPr lang="en-US" dirty="0" smtClean="0"/>
              <a:t>Unlike other devices</a:t>
            </a:r>
          </a:p>
          <a:p>
            <a:pPr lvl="1"/>
            <a:r>
              <a:rPr lang="en-US" dirty="0" smtClean="0"/>
              <a:t>Which leads to special characteristics</a:t>
            </a:r>
          </a:p>
          <a:p>
            <a:r>
              <a:rPr lang="en-US" dirty="0" smtClean="0"/>
              <a:t>Typical examples are Ethernet cards, 802.11 cards, Bluetooth devices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4698"/>
            <a:ext cx="8229600" cy="4525963"/>
          </a:xfrm>
        </p:spPr>
        <p:txBody>
          <a:bodyPr/>
          <a:lstStyle/>
          <a:p>
            <a:r>
              <a:rPr lang="en-US" sz="2800" dirty="0" smtClean="0"/>
              <a:t>Can be multiple hardware instances of a device</a:t>
            </a:r>
          </a:p>
          <a:p>
            <a:pPr lvl="1"/>
            <a:r>
              <a:rPr lang="en-US" sz="2400" dirty="0" smtClean="0"/>
              <a:t>E.g., multiple copies of same kind of disk drive</a:t>
            </a:r>
          </a:p>
          <a:p>
            <a:r>
              <a:rPr lang="en-US" sz="2800" dirty="0" smtClean="0"/>
              <a:t>One hardware device might be multiplexed into pieces</a:t>
            </a:r>
          </a:p>
          <a:p>
            <a:pPr lvl="1"/>
            <a:r>
              <a:rPr lang="en-US" sz="2400" dirty="0" smtClean="0"/>
              <a:t>E.g., four partitions on one hard drive</a:t>
            </a:r>
          </a:p>
          <a:p>
            <a:r>
              <a:rPr lang="en-US" sz="2800" dirty="0" smtClean="0"/>
              <a:t>Or there might be different modes of accessing the same hardware</a:t>
            </a:r>
          </a:p>
          <a:p>
            <a:pPr lvl="1"/>
            <a:r>
              <a:rPr lang="en-US" sz="2400" dirty="0" smtClean="0"/>
              <a:t>Media writeable at different densities</a:t>
            </a:r>
          </a:p>
          <a:p>
            <a:r>
              <a:rPr lang="en-US" sz="2800" dirty="0" smtClean="0"/>
              <a:t>The same device driver usable for such cases, but something must distinguish them</a:t>
            </a:r>
          </a:p>
          <a:p>
            <a:r>
              <a:rPr lang="en-US" sz="2800" dirty="0" smtClean="0"/>
              <a:t>Linux uses </a:t>
            </a:r>
            <a:r>
              <a:rPr lang="en-US" sz="2800" i="1" dirty="0" smtClean="0"/>
              <a:t>minor device numbers</a:t>
            </a:r>
            <a:r>
              <a:rPr lang="en-US" sz="2800" dirty="0" smtClean="0"/>
              <a:t> for this purpose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Linux Device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2060"/>
            <a:ext cx="8229600" cy="4525963"/>
          </a:xfrm>
        </p:spPr>
        <p:txBody>
          <a:bodyPr/>
          <a:lstStyle/>
          <a:p>
            <a:r>
              <a:rPr lang="en-US" sz="2800" dirty="0" smtClean="0"/>
              <a:t>Done through the file system</a:t>
            </a:r>
          </a:p>
          <a:p>
            <a:r>
              <a:rPr lang="en-GB" sz="2800" dirty="0" smtClean="0"/>
              <a:t>Special files</a:t>
            </a:r>
          </a:p>
          <a:p>
            <a:pPr lvl="1"/>
            <a:r>
              <a:rPr lang="en-GB" sz="2400" dirty="0" smtClean="0"/>
              <a:t>Files that are associated with a device instance</a:t>
            </a:r>
          </a:p>
          <a:p>
            <a:pPr lvl="1"/>
            <a:r>
              <a:rPr lang="en-GB" sz="2400" dirty="0" smtClean="0"/>
              <a:t>UNIX/LINUX uses &lt;block/character, major, minor&gt;</a:t>
            </a:r>
          </a:p>
          <a:p>
            <a:pPr lvl="2"/>
            <a:r>
              <a:rPr lang="en-GB" sz="2000" dirty="0" smtClean="0"/>
              <a:t>Major number corresponds to a particular device driver</a:t>
            </a:r>
          </a:p>
          <a:p>
            <a:pPr lvl="2"/>
            <a:r>
              <a:rPr lang="en-GB" sz="2000" dirty="0" smtClean="0"/>
              <a:t>Minor number identifies an instance under that driver</a:t>
            </a:r>
          </a:p>
          <a:p>
            <a:pPr lvl="2"/>
            <a:endParaRPr lang="en-GB" sz="2000" dirty="0" smtClean="0"/>
          </a:p>
          <a:p>
            <a:pPr lvl="2"/>
            <a:endParaRPr lang="en-GB" sz="2000" dirty="0" smtClean="0"/>
          </a:p>
          <a:p>
            <a:pPr lvl="2">
              <a:buNone/>
            </a:pPr>
            <a:endParaRPr lang="en-GB" sz="2000" dirty="0" smtClean="0"/>
          </a:p>
          <a:p>
            <a:r>
              <a:rPr lang="en-GB" sz="2800" dirty="0" smtClean="0"/>
              <a:t>Opening special file opens the associated device</a:t>
            </a:r>
          </a:p>
          <a:p>
            <a:pPr lvl="1"/>
            <a:r>
              <a:rPr lang="en-GB" sz="2400" dirty="0" smtClean="0"/>
              <a:t>Open/close/read/write/etc. calls map to calls to appropriate entry-points of the selected driver</a:t>
            </a:r>
          </a:p>
          <a:p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683550" y="502733"/>
            <a:ext cx="7769275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16758" y="4025705"/>
            <a:ext cx="58178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/>
                <a:cs typeface="Courier New"/>
              </a:rPr>
              <a:t>brw-r</a:t>
            </a:r>
            <a:r>
              <a:rPr lang="en-US" sz="1200" dirty="0" smtClean="0">
                <a:latin typeface="Courier New"/>
                <a:cs typeface="Courier New"/>
              </a:rPr>
              <a:t>-----  1 root    operator   14,   0 Apr 11 18:03 disk0</a:t>
            </a:r>
          </a:p>
          <a:p>
            <a:r>
              <a:rPr lang="en-US" sz="1200" dirty="0" err="1" smtClean="0">
                <a:latin typeface="Courier New"/>
                <a:cs typeface="Courier New"/>
              </a:rPr>
              <a:t>brw-r</a:t>
            </a:r>
            <a:r>
              <a:rPr lang="en-US" sz="1200" dirty="0" smtClean="0">
                <a:latin typeface="Courier New"/>
                <a:cs typeface="Courier New"/>
              </a:rPr>
              <a:t>-----  1 root    operator   14,   1 Apr 11 18:03 disk0s1</a:t>
            </a:r>
          </a:p>
          <a:p>
            <a:r>
              <a:rPr lang="en-US" sz="1200" dirty="0" err="1" smtClean="0">
                <a:latin typeface="Courier New"/>
                <a:cs typeface="Courier New"/>
              </a:rPr>
              <a:t>brw-r</a:t>
            </a:r>
            <a:r>
              <a:rPr lang="en-US" sz="1200" dirty="0" smtClean="0">
                <a:latin typeface="Courier New"/>
                <a:cs typeface="Courier New"/>
              </a:rPr>
              <a:t>-----  1 root    operator   14,   2 Apr 11 18:03 disk0s2</a:t>
            </a:r>
          </a:p>
          <a:p>
            <a:r>
              <a:rPr lang="en-US" sz="1200" dirty="0" err="1" smtClean="0">
                <a:latin typeface="Courier New"/>
                <a:cs typeface="Courier New"/>
              </a:rPr>
              <a:t>br--r</a:t>
            </a:r>
            <a:r>
              <a:rPr lang="en-US" sz="1200" dirty="0" smtClean="0">
                <a:latin typeface="Courier New"/>
                <a:cs typeface="Courier New"/>
              </a:rPr>
              <a:t>-----  1 </a:t>
            </a:r>
            <a:r>
              <a:rPr lang="en-US" sz="1200" dirty="0" err="1" smtClean="0">
                <a:latin typeface="Courier New"/>
                <a:cs typeface="Courier New"/>
              </a:rPr>
              <a:t>reiher</a:t>
            </a:r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reiher</a:t>
            </a:r>
            <a:r>
              <a:rPr lang="en-US" sz="1200" dirty="0" smtClean="0">
                <a:latin typeface="Courier New"/>
                <a:cs typeface="Courier New"/>
              </a:rPr>
              <a:t>     14,   3 Apr 15 16:19 disk2</a:t>
            </a:r>
          </a:p>
          <a:p>
            <a:r>
              <a:rPr lang="en-US" sz="1200" dirty="0" err="1" smtClean="0">
                <a:latin typeface="Courier New"/>
                <a:cs typeface="Courier New"/>
              </a:rPr>
              <a:t>br--r</a:t>
            </a:r>
            <a:r>
              <a:rPr lang="en-US" sz="1200" dirty="0" smtClean="0">
                <a:latin typeface="Courier New"/>
                <a:cs typeface="Courier New"/>
              </a:rPr>
              <a:t>-----  1 </a:t>
            </a:r>
            <a:r>
              <a:rPr lang="en-US" sz="1200" dirty="0" err="1" smtClean="0">
                <a:latin typeface="Courier New"/>
                <a:cs typeface="Courier New"/>
              </a:rPr>
              <a:t>reiher</a:t>
            </a:r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reiher</a:t>
            </a:r>
            <a:r>
              <a:rPr lang="en-US" sz="1200" dirty="0" smtClean="0">
                <a:latin typeface="Courier New"/>
                <a:cs typeface="Courier New"/>
              </a:rPr>
              <a:t>     14,   4 Apr 15 16:19 disk2s1</a:t>
            </a:r>
          </a:p>
          <a:p>
            <a:r>
              <a:rPr lang="en-US" sz="1200" dirty="0" err="1" smtClean="0">
                <a:latin typeface="Courier New"/>
                <a:cs typeface="Courier New"/>
              </a:rPr>
              <a:t>br--r</a:t>
            </a:r>
            <a:r>
              <a:rPr lang="en-US" sz="1200" dirty="0" smtClean="0">
                <a:latin typeface="Courier New"/>
                <a:cs typeface="Courier New"/>
              </a:rPr>
              <a:t>-----  1 </a:t>
            </a:r>
            <a:r>
              <a:rPr lang="en-US" sz="1200" dirty="0" err="1" smtClean="0">
                <a:latin typeface="Courier New"/>
                <a:cs typeface="Courier New"/>
              </a:rPr>
              <a:t>reiher</a:t>
            </a:r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reiher</a:t>
            </a:r>
            <a:r>
              <a:rPr lang="en-US" sz="1200" dirty="0" smtClean="0">
                <a:latin typeface="Courier New"/>
                <a:cs typeface="Courier New"/>
              </a:rPr>
              <a:t>     14,   5 Apr 15 16:19 disk2s2</a:t>
            </a:r>
          </a:p>
          <a:p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90572" y="4025705"/>
            <a:ext cx="363924" cy="30842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4749" y="3103286"/>
            <a:ext cx="916526" cy="92333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A block special device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16528" y="3653235"/>
            <a:ext cx="474044" cy="37247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428206" y="4023895"/>
            <a:ext cx="363924" cy="30842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86059" y="1296311"/>
            <a:ext cx="916526" cy="92333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Major number is 14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4233345" y="2712967"/>
            <a:ext cx="1746038" cy="759391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907931" y="4019167"/>
            <a:ext cx="363924" cy="30842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959692" y="1352168"/>
            <a:ext cx="916526" cy="92333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Minor number is 0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0800000" flipV="1">
            <a:off x="5271856" y="2273130"/>
            <a:ext cx="1962797" cy="1746037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15" grpId="0" animBg="1"/>
      <p:bldP spid="15" grpId="1" animBg="1"/>
      <p:bldP spid="17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0108"/>
            <a:ext cx="8229600" cy="1143000"/>
          </a:xfrm>
        </p:spPr>
        <p:txBody>
          <a:bodyPr/>
          <a:lstStyle/>
          <a:p>
            <a:r>
              <a:rPr lang="en-US" dirty="0" smtClean="0"/>
              <a:t>Linux Device Driver Interface  (DDI)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0450"/>
            <a:ext cx="8229600" cy="4525963"/>
          </a:xfrm>
        </p:spPr>
        <p:txBody>
          <a:bodyPr/>
          <a:lstStyle/>
          <a:p>
            <a:r>
              <a:rPr lang="en-GB" dirty="0" smtClean="0"/>
              <a:t>Standard (top-end) device driver entry-points</a:t>
            </a:r>
          </a:p>
          <a:p>
            <a:pPr lvl="1"/>
            <a:r>
              <a:rPr lang="en-GB" dirty="0" smtClean="0"/>
              <a:t>Basis for device independent applications</a:t>
            </a:r>
          </a:p>
          <a:p>
            <a:pPr lvl="1"/>
            <a:r>
              <a:rPr lang="en-GB" dirty="0" smtClean="0"/>
              <a:t>Enables system to exploit new devices</a:t>
            </a:r>
          </a:p>
          <a:p>
            <a:pPr lvl="1"/>
            <a:r>
              <a:rPr lang="en-GB" dirty="0" smtClean="0"/>
              <a:t>Critical interface contract for 3rd party developers</a:t>
            </a:r>
          </a:p>
          <a:p>
            <a:r>
              <a:rPr lang="en-GB" dirty="0" smtClean="0"/>
              <a:t>Some calls correspond directly to system calls</a:t>
            </a:r>
          </a:p>
          <a:p>
            <a:pPr lvl="1"/>
            <a:r>
              <a:rPr lang="en-GB" dirty="0" smtClean="0"/>
              <a:t>E.g., open, close, read, write</a:t>
            </a:r>
          </a:p>
          <a:p>
            <a:r>
              <a:rPr lang="en-GB" dirty="0" smtClean="0"/>
              <a:t>Some are associated with OS frameworks</a:t>
            </a:r>
          </a:p>
          <a:p>
            <a:pPr lvl="1"/>
            <a:r>
              <a:rPr lang="en-GB" dirty="0" smtClean="0"/>
              <a:t>Disk drivers are meant to be called by block I/O</a:t>
            </a:r>
          </a:p>
          <a:p>
            <a:pPr lvl="1"/>
            <a:r>
              <a:rPr lang="en-GB" dirty="0" smtClean="0"/>
              <a:t>Network drivers meant to be called by protocols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DDIs</a:t>
            </a:r>
            <a:r>
              <a:rPr lang="en-US" dirty="0" smtClean="0"/>
              <a:t> and Sub-</a:t>
            </a:r>
            <a:r>
              <a:rPr lang="en-US" dirty="0" err="1" smtClean="0"/>
              <a:t>DDIs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791096" y="2534700"/>
            <a:ext cx="2133600" cy="1371600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u="sng">
                <a:latin typeface="Times New Roman"/>
                <a:cs typeface="Times New Roman"/>
              </a:rPr>
              <a:t>Basic I/O</a:t>
            </a:r>
          </a:p>
          <a:p>
            <a:pPr algn="ctr"/>
            <a:r>
              <a:rPr lang="en-US" sz="1800">
                <a:latin typeface="Times New Roman"/>
                <a:cs typeface="Times New Roman"/>
              </a:rPr>
              <a:t>read, write,</a:t>
            </a:r>
          </a:p>
          <a:p>
            <a:pPr algn="ctr"/>
            <a:r>
              <a:rPr lang="en-US" sz="1800">
                <a:latin typeface="Times New Roman"/>
                <a:cs typeface="Times New Roman"/>
              </a:rPr>
              <a:t>seek, ioctl,</a:t>
            </a:r>
          </a:p>
          <a:p>
            <a:pPr algn="ctr"/>
            <a:r>
              <a:rPr lang="en-US" sz="1800">
                <a:latin typeface="Times New Roman"/>
                <a:cs typeface="Times New Roman"/>
              </a:rPr>
              <a:t>select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200296" y="2534700"/>
            <a:ext cx="2133600" cy="1371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u="sng">
                <a:latin typeface="Times New Roman"/>
                <a:cs typeface="Times New Roman"/>
              </a:rPr>
              <a:t>Life Cycle</a:t>
            </a:r>
          </a:p>
          <a:p>
            <a:pPr algn="ctr"/>
            <a:r>
              <a:rPr lang="en-US" sz="1800">
                <a:latin typeface="Times New Roman"/>
                <a:cs typeface="Times New Roman"/>
              </a:rPr>
              <a:t>initialize, cleanup</a:t>
            </a:r>
          </a:p>
          <a:p>
            <a:pPr algn="ctr"/>
            <a:r>
              <a:rPr lang="en-US" sz="1800">
                <a:latin typeface="Times New Roman"/>
                <a:cs typeface="Times New Roman"/>
              </a:rPr>
              <a:t>open, release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2095521" y="2077500"/>
            <a:ext cx="5029200" cy="2284413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648096" y="2134645"/>
            <a:ext cx="2057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/>
                <a:cs typeface="Times New Roman"/>
              </a:rPr>
              <a:t>Common DDI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381896" y="2306100"/>
            <a:ext cx="1219200" cy="1828800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u="sng" dirty="0" smtClean="0">
                <a:latin typeface="Times New Roman"/>
                <a:cs typeface="Times New Roman"/>
              </a:rPr>
              <a:t>Block</a:t>
            </a:r>
          </a:p>
          <a:p>
            <a:pPr algn="ctr"/>
            <a:r>
              <a:rPr lang="en-US" sz="1800" dirty="0">
                <a:latin typeface="Times New Roman"/>
                <a:cs typeface="Times New Roman"/>
              </a:rPr>
              <a:t>request</a:t>
            </a:r>
          </a:p>
          <a:p>
            <a:pPr algn="ctr"/>
            <a:r>
              <a:rPr lang="en-US" sz="1800" dirty="0">
                <a:latin typeface="Times New Roman"/>
                <a:cs typeface="Times New Roman"/>
              </a:rPr>
              <a:t>revalidate</a:t>
            </a:r>
          </a:p>
          <a:p>
            <a:pPr algn="ctr"/>
            <a:r>
              <a:rPr lang="en-US" sz="1800" dirty="0" err="1">
                <a:latin typeface="Times New Roman"/>
                <a:cs typeface="Times New Roman"/>
              </a:rPr>
              <a:t>fsync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600096" y="2306100"/>
            <a:ext cx="1371600" cy="1828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u="sng">
                <a:latin typeface="Times New Roman"/>
                <a:cs typeface="Times New Roman"/>
              </a:rPr>
              <a:t>Network</a:t>
            </a:r>
          </a:p>
          <a:p>
            <a:pPr algn="ctr"/>
            <a:r>
              <a:rPr lang="en-US" sz="1800">
                <a:latin typeface="Times New Roman"/>
                <a:cs typeface="Times New Roman"/>
              </a:rPr>
              <a:t>receive, </a:t>
            </a:r>
          </a:p>
          <a:p>
            <a:pPr algn="ctr"/>
            <a:r>
              <a:rPr lang="en-US" sz="1800">
                <a:latin typeface="Times New Roman"/>
                <a:cs typeface="Times New Roman"/>
              </a:rPr>
              <a:t>transmit</a:t>
            </a:r>
          </a:p>
          <a:p>
            <a:pPr algn="ctr"/>
            <a:r>
              <a:rPr lang="en-US" sz="1800">
                <a:latin typeface="Times New Roman"/>
                <a:cs typeface="Times New Roman"/>
              </a:rPr>
              <a:t>set MAC</a:t>
            </a:r>
          </a:p>
          <a:p>
            <a:pPr algn="ctr"/>
            <a:r>
              <a:rPr lang="en-US" sz="1800">
                <a:latin typeface="Times New Roman"/>
                <a:cs typeface="Times New Roman"/>
              </a:rPr>
              <a:t>stats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3648096" y="4668300"/>
            <a:ext cx="2209800" cy="1371600"/>
          </a:xfrm>
          <a:prstGeom prst="ellipse">
            <a:avLst/>
          </a:prstGeom>
          <a:solidFill>
            <a:srgbClr val="CC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u="sng">
                <a:latin typeface="Times New Roman"/>
                <a:cs typeface="Times New Roman"/>
              </a:rPr>
              <a:t>Serial</a:t>
            </a:r>
          </a:p>
          <a:p>
            <a:pPr algn="ctr"/>
            <a:r>
              <a:rPr lang="en-US" sz="1800">
                <a:latin typeface="Times New Roman"/>
                <a:cs typeface="Times New Roman"/>
              </a:rPr>
              <a:t>receive character</a:t>
            </a:r>
          </a:p>
          <a:p>
            <a:pPr algn="ctr"/>
            <a:r>
              <a:rPr lang="en-US" sz="1800">
                <a:latin typeface="Times New Roman"/>
                <a:cs typeface="Times New Roman"/>
              </a:rPr>
              <a:t>start write</a:t>
            </a:r>
          </a:p>
          <a:p>
            <a:pPr algn="ctr"/>
            <a:r>
              <a:rPr lang="en-US" sz="1800">
                <a:latin typeface="Times New Roman"/>
                <a:cs typeface="Times New Roman"/>
              </a:rPr>
              <a:t>line parms</a:t>
            </a: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1971696" y="1848900"/>
            <a:ext cx="6781800" cy="2743200"/>
          </a:xfrm>
          <a:prstGeom prst="roundRect">
            <a:avLst>
              <a:gd name="adj" fmla="val 16667"/>
            </a:avLst>
          </a:prstGeom>
          <a:noFill/>
          <a:ln w="28575" cap="rnd">
            <a:solidFill>
              <a:srgbClr val="66FF66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2047896" y="1925100"/>
            <a:ext cx="5105400" cy="4191000"/>
          </a:xfrm>
          <a:prstGeom prst="roundRect">
            <a:avLst>
              <a:gd name="adj" fmla="val 16667"/>
            </a:avLst>
          </a:prstGeom>
          <a:noFill/>
          <a:ln w="19050" cap="rnd">
            <a:solidFill>
              <a:srgbClr val="CC00FF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447696" y="2077500"/>
            <a:ext cx="4191000" cy="2438400"/>
          </a:xfrm>
          <a:prstGeom prst="roundRect">
            <a:avLst>
              <a:gd name="adj" fmla="val 16667"/>
            </a:avLst>
          </a:prstGeom>
          <a:noFill/>
          <a:ln w="19050" cap="rnd">
            <a:solidFill>
              <a:srgbClr val="FF3300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2" grpId="0" animBg="1"/>
      <p:bldP spid="12" grpId="1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Linux DDI Entry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6220"/>
            <a:ext cx="8229600" cy="4525963"/>
          </a:xfrm>
        </p:spPr>
        <p:txBody>
          <a:bodyPr/>
          <a:lstStyle/>
          <a:p>
            <a:r>
              <a:rPr lang="en-GB" dirty="0" smtClean="0"/>
              <a:t>Standard entry points for most drivers</a:t>
            </a:r>
          </a:p>
          <a:p>
            <a:r>
              <a:rPr lang="en-GB" dirty="0" smtClean="0"/>
              <a:t>House-keeping operations </a:t>
            </a:r>
          </a:p>
          <a:p>
            <a:pPr lvl="1"/>
            <a:r>
              <a:rPr lang="en-GB" dirty="0" err="1" smtClean="0"/>
              <a:t>xx_open</a:t>
            </a:r>
            <a:r>
              <a:rPr lang="en-GB" dirty="0" smtClean="0"/>
              <a:t> ... check/initialize hardware and software</a:t>
            </a:r>
          </a:p>
          <a:p>
            <a:pPr lvl="1"/>
            <a:r>
              <a:rPr lang="en-GB" dirty="0" err="1" smtClean="0"/>
              <a:t>xx_release</a:t>
            </a:r>
            <a:r>
              <a:rPr lang="en-GB" dirty="0" smtClean="0"/>
              <a:t> ... release one reference, close on last</a:t>
            </a:r>
          </a:p>
          <a:p>
            <a:r>
              <a:rPr lang="en-GB" dirty="0" smtClean="0"/>
              <a:t>Generic I/O operations</a:t>
            </a:r>
          </a:p>
          <a:p>
            <a:pPr lvl="1"/>
            <a:r>
              <a:rPr lang="en-GB" dirty="0" err="1" smtClean="0"/>
              <a:t>xx_read</a:t>
            </a:r>
            <a:r>
              <a:rPr lang="en-GB" dirty="0" smtClean="0"/>
              <a:t>, </a:t>
            </a:r>
            <a:r>
              <a:rPr lang="en-GB" dirty="0" err="1" smtClean="0"/>
              <a:t>xx_write</a:t>
            </a:r>
            <a:r>
              <a:rPr lang="en-GB" dirty="0" smtClean="0"/>
              <a:t> ... synchronous I/O operations</a:t>
            </a:r>
          </a:p>
          <a:p>
            <a:pPr lvl="1"/>
            <a:r>
              <a:rPr lang="en-GB" dirty="0" err="1" smtClean="0"/>
              <a:t>xx_seek</a:t>
            </a:r>
            <a:r>
              <a:rPr lang="en-GB" dirty="0" smtClean="0"/>
              <a:t> ... change target address on device</a:t>
            </a:r>
          </a:p>
          <a:p>
            <a:pPr lvl="1"/>
            <a:r>
              <a:rPr lang="en-GB" dirty="0" err="1" smtClean="0"/>
              <a:t>xx_ioctl</a:t>
            </a:r>
            <a:r>
              <a:rPr lang="en-GB" dirty="0" smtClean="0"/>
              <a:t> ... generic &amp; device specific control functions</a:t>
            </a:r>
          </a:p>
          <a:p>
            <a:pPr lvl="1"/>
            <a:r>
              <a:rPr lang="en-GB" dirty="0" err="1" smtClean="0"/>
              <a:t>xx_select</a:t>
            </a:r>
            <a:r>
              <a:rPr lang="en-GB" dirty="0" smtClean="0"/>
              <a:t> ... is data currently available?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Block Device DDI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7900"/>
            <a:ext cx="8229600" cy="4525963"/>
          </a:xfrm>
        </p:spPr>
        <p:txBody>
          <a:bodyPr/>
          <a:lstStyle/>
          <a:p>
            <a:r>
              <a:rPr lang="en-GB" dirty="0" smtClean="0"/>
              <a:t>Includes wide range of random access devices</a:t>
            </a:r>
          </a:p>
          <a:p>
            <a:pPr lvl="1"/>
            <a:r>
              <a:rPr lang="en-GB" dirty="0" smtClean="0"/>
              <a:t>Hard disks, diskettes, CDs, flash-RAM, ...</a:t>
            </a:r>
          </a:p>
          <a:p>
            <a:r>
              <a:rPr lang="en-GB" dirty="0" smtClean="0"/>
              <a:t>Drivers do block reads, writes, and scheduling</a:t>
            </a:r>
          </a:p>
          <a:p>
            <a:pPr lvl="1"/>
            <a:r>
              <a:rPr lang="en-GB" dirty="0" smtClean="0"/>
              <a:t>Caching is implemented in higher level modules</a:t>
            </a:r>
          </a:p>
          <a:p>
            <a:pPr lvl="1"/>
            <a:r>
              <a:rPr lang="en-GB" dirty="0" smtClean="0"/>
              <a:t>File systems implemented in higher level modules</a:t>
            </a:r>
          </a:p>
          <a:p>
            <a:r>
              <a:rPr lang="en-GB" dirty="0" smtClean="0"/>
              <a:t>Standard entry-points</a:t>
            </a:r>
          </a:p>
          <a:p>
            <a:pPr lvl="1"/>
            <a:r>
              <a:rPr lang="en-GB" dirty="0" err="1" smtClean="0"/>
              <a:t>xx_request</a:t>
            </a:r>
            <a:r>
              <a:rPr lang="en-GB" dirty="0" smtClean="0"/>
              <a:t> ... queue a read or write operation</a:t>
            </a:r>
          </a:p>
          <a:p>
            <a:pPr lvl="1"/>
            <a:r>
              <a:rPr lang="en-GB" dirty="0" err="1" smtClean="0"/>
              <a:t>xx_fsync</a:t>
            </a:r>
            <a:r>
              <a:rPr lang="en-GB" dirty="0" smtClean="0"/>
              <a:t> ... complete all pending operations</a:t>
            </a:r>
          </a:p>
          <a:p>
            <a:pPr lvl="1"/>
            <a:r>
              <a:rPr lang="en-GB" dirty="0" err="1" smtClean="0"/>
              <a:t>xx_revalidate</a:t>
            </a:r>
            <a:r>
              <a:rPr lang="en-GB" dirty="0" smtClean="0"/>
              <a:t> ... for dismountable devices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You’ve Got Your Computer . . 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4300869" y="2781361"/>
          <a:ext cx="774498" cy="1199837"/>
        </p:xfrm>
        <a:graphic>
          <a:graphicData uri="http://schemas.openxmlformats.org/presentationml/2006/ole">
            <p:oleObj spid="_x0000_s95234" name="Clip" r:id="rId3" imgW="1157630" imgH="1790395" progId="">
              <p:embed/>
            </p:oleObj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869" y="1600200"/>
            <a:ext cx="1406251" cy="10546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1763" y="4395597"/>
            <a:ext cx="1895357" cy="6841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1795" y="3981198"/>
            <a:ext cx="680039" cy="4143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9210" y="3125610"/>
            <a:ext cx="721757" cy="6873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9210" y="4395597"/>
            <a:ext cx="898201" cy="736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1795" y="4674152"/>
            <a:ext cx="571695" cy="9160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7225" y="3352007"/>
            <a:ext cx="709217" cy="4609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76446" y="3008313"/>
            <a:ext cx="1015844" cy="10158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76446" y="4807957"/>
            <a:ext cx="646575" cy="6101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34438" y="2702321"/>
            <a:ext cx="437357" cy="4373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34071" y="5322307"/>
            <a:ext cx="977900" cy="10287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03995" y="5210526"/>
            <a:ext cx="1140481" cy="114048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88655" y="4412013"/>
            <a:ext cx="1093796" cy="7985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14702" y="2023731"/>
            <a:ext cx="897269" cy="89726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71149" y="1423567"/>
            <a:ext cx="240529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It’s got memory, a bus, a CPU or two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77154" y="1501993"/>
            <a:ext cx="240529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But there’s usually a lot more to it than that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 rot="20370269">
            <a:off x="1499810" y="3174542"/>
            <a:ext cx="6120711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mic Sans MS"/>
                <a:cs typeface="Comic Sans MS"/>
              </a:rPr>
              <a:t>And who knows what else?</a:t>
            </a:r>
            <a:endParaRPr lang="en-US" sz="3600" b="1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3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12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8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" presetClass="entr" presetSubtype="12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2" presetClass="entr" presetSubtype="9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" presetClass="entr" presetSubtype="4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500"/>
                            </p:stCondLst>
                            <p:childTnLst>
                              <p:par>
                                <p:cTn id="53" presetID="2" presetClass="entr" presetSubtype="3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0"/>
                            </p:stCondLst>
                            <p:childTnLst>
                              <p:par>
                                <p:cTn id="58" presetID="2" presetClass="entr" presetSubtype="6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500"/>
                            </p:stCondLst>
                            <p:childTnLst>
                              <p:par>
                                <p:cTn id="63" presetID="2" presetClass="entr" presetSubtype="3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3000"/>
                            </p:stCondLst>
                            <p:childTnLst>
                              <p:par>
                                <p:cTn id="68" presetID="2" presetClass="entr" presetSubtype="8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4500"/>
                            </p:stCondLst>
                            <p:childTnLst>
                              <p:par>
                                <p:cTn id="73" presetID="2" presetClass="entr" presetSubtype="6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6000"/>
                            </p:stCondLst>
                            <p:childTnLst>
                              <p:par>
                                <p:cTn id="78" presetID="2" presetClass="entr" presetSubtype="12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83" presetID="2" presetClass="entr" presetSubtype="4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90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Network Device DDI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0168"/>
            <a:ext cx="8229600" cy="4525963"/>
          </a:xfrm>
        </p:spPr>
        <p:txBody>
          <a:bodyPr/>
          <a:lstStyle/>
          <a:p>
            <a:r>
              <a:rPr lang="en-GB" dirty="0" smtClean="0"/>
              <a:t>Covers wide range of networking technologies</a:t>
            </a:r>
          </a:p>
          <a:p>
            <a:pPr lvl="1"/>
            <a:r>
              <a:rPr lang="en-GB" dirty="0" smtClean="0"/>
              <a:t>Ethernet, token-ring, wireless, infra-red, ...</a:t>
            </a:r>
          </a:p>
          <a:p>
            <a:r>
              <a:rPr lang="en-GB" dirty="0" smtClean="0"/>
              <a:t>Drivers provide only basic transport/control</a:t>
            </a:r>
          </a:p>
          <a:p>
            <a:pPr lvl="1"/>
            <a:r>
              <a:rPr lang="en-GB" dirty="0" smtClean="0"/>
              <a:t>Protocols implemented by higher level modules</a:t>
            </a:r>
          </a:p>
          <a:p>
            <a:r>
              <a:rPr lang="en-GB" dirty="0" smtClean="0"/>
              <a:t>Standard entry-points</a:t>
            </a:r>
          </a:p>
          <a:p>
            <a:pPr lvl="1"/>
            <a:r>
              <a:rPr lang="en-GB" dirty="0" err="1" smtClean="0"/>
              <a:t>xx_transmit</a:t>
            </a:r>
            <a:r>
              <a:rPr lang="en-GB" dirty="0" smtClean="0"/>
              <a:t> ... queue a packet for transmission</a:t>
            </a:r>
          </a:p>
          <a:p>
            <a:pPr lvl="1"/>
            <a:r>
              <a:rPr lang="en-GB" dirty="0" err="1" smtClean="0"/>
              <a:t>xx_rcv</a:t>
            </a:r>
            <a:r>
              <a:rPr lang="en-GB" dirty="0" smtClean="0"/>
              <a:t> ... process a received packet</a:t>
            </a:r>
          </a:p>
          <a:p>
            <a:pPr lvl="1"/>
            <a:r>
              <a:rPr lang="en-GB" dirty="0" err="1" smtClean="0"/>
              <a:t>xx_statistics</a:t>
            </a:r>
            <a:r>
              <a:rPr lang="en-GB" dirty="0" smtClean="0"/>
              <a:t> ... extract packet, error, retransmit info</a:t>
            </a:r>
          </a:p>
          <a:p>
            <a:pPr lvl="1"/>
            <a:r>
              <a:rPr lang="en-GB" dirty="0" err="1" smtClean="0"/>
              <a:t>xx_set_mac</a:t>
            </a:r>
            <a:r>
              <a:rPr lang="en-GB" dirty="0" smtClean="0"/>
              <a:t>/multicast ... address configuration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9390"/>
            <a:ext cx="8229600" cy="1143000"/>
          </a:xfrm>
        </p:spPr>
        <p:txBody>
          <a:bodyPr/>
          <a:lstStyle/>
          <a:p>
            <a:r>
              <a:rPr lang="en-US" dirty="0" smtClean="0"/>
              <a:t>What About Basic DDI Functionality For Networks?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8802"/>
            <a:ext cx="8229600" cy="4525963"/>
          </a:xfrm>
        </p:spPr>
        <p:txBody>
          <a:bodyPr/>
          <a:lstStyle/>
          <a:p>
            <a:r>
              <a:rPr lang="en-US" sz="2400" dirty="0" smtClean="0"/>
              <a:t>Network drivers don’t support some pretty basic stuff</a:t>
            </a:r>
          </a:p>
          <a:p>
            <a:pPr lvl="1"/>
            <a:r>
              <a:rPr lang="en-US" sz="2000" dirty="0" smtClean="0"/>
              <a:t>Like read and write</a:t>
            </a:r>
          </a:p>
          <a:p>
            <a:r>
              <a:rPr lang="en-US" sz="2400" dirty="0" smtClean="0"/>
              <a:t>Any network device works in the context of a link protocol</a:t>
            </a:r>
          </a:p>
          <a:p>
            <a:pPr lvl="1"/>
            <a:r>
              <a:rPr lang="en-US" sz="2000" dirty="0" smtClean="0"/>
              <a:t>E.g., 802.11</a:t>
            </a:r>
          </a:p>
          <a:p>
            <a:r>
              <a:rPr lang="en-US" sz="2400" dirty="0" smtClean="0"/>
              <a:t>You can’t just read, you must follow the protocol to get bytes</a:t>
            </a:r>
          </a:p>
          <a:p>
            <a:r>
              <a:rPr lang="en-US" sz="2400" dirty="0" smtClean="0"/>
              <a:t>So what?</a:t>
            </a:r>
          </a:p>
          <a:p>
            <a:r>
              <a:rPr lang="en-US" sz="2400" dirty="0" smtClean="0"/>
              <a:t>Well, do you want to implement the link protocol in every device driver for 802.11?</a:t>
            </a:r>
          </a:p>
          <a:p>
            <a:pPr lvl="1"/>
            <a:r>
              <a:rPr lang="en-US" sz="2000" dirty="0" smtClean="0"/>
              <a:t>No, do that at a higher level so you can reuse it</a:t>
            </a:r>
          </a:p>
          <a:p>
            <a:r>
              <a:rPr lang="en-US" sz="2400" dirty="0" smtClean="0"/>
              <a:t>That implies doing a read on a network card makes no sense</a:t>
            </a:r>
          </a:p>
          <a:p>
            <a:r>
              <a:rPr lang="en-US" sz="2400" dirty="0" smtClean="0"/>
              <a:t>You need to work in the context of the protocol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Drivers in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44876" y="1265760"/>
            <a:ext cx="3581400" cy="4572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/>
                <a:cs typeface="Times New Roman"/>
              </a:rPr>
              <a:t>SMTP – mail delivery application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44876" y="3018360"/>
            <a:ext cx="3581400" cy="457200"/>
          </a:xfrm>
          <a:prstGeom prst="rect">
            <a:avLst/>
          </a:prstGeom>
          <a:solidFill>
            <a:srgbClr val="CC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/>
                <a:cs typeface="Times New Roman"/>
              </a:rPr>
              <a:t>TCP session management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144876" y="3856560"/>
            <a:ext cx="3581400" cy="457200"/>
          </a:xfrm>
          <a:prstGeom prst="rect">
            <a:avLst/>
          </a:prstGeom>
          <a:solidFill>
            <a:srgbClr val="CC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/>
                <a:cs typeface="Times New Roman"/>
              </a:rPr>
              <a:t>IP transport &amp; routing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144876" y="4694760"/>
            <a:ext cx="3581400" cy="457200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/>
                <a:cs typeface="Times New Roman"/>
              </a:rPr>
              <a:t>802.12 Wireless LAN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144876" y="5913960"/>
            <a:ext cx="3581400" cy="4572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/>
                <a:cs typeface="Times New Roman"/>
              </a:rPr>
              <a:t>Linksys WaveLAN m-port driver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144876" y="2180160"/>
            <a:ext cx="3581400" cy="457200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/>
                <a:cs typeface="Times New Roman"/>
              </a:rPr>
              <a:t>sockets</a:t>
            </a: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1925676" y="553296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1925676" y="195156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006468" y="5216510"/>
            <a:ext cx="31156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latin typeface="Times New Roman"/>
                <a:cs typeface="Times New Roman"/>
              </a:rPr>
              <a:t>Data Link Provider Interface</a:t>
            </a:r>
            <a:r>
              <a:rPr lang="en-US" b="1" dirty="0" smtClean="0">
                <a:latin typeface="Times New Roman"/>
                <a:cs typeface="Times New Roman"/>
              </a:rPr>
              <a:t> (</a:t>
            </a:r>
            <a:r>
              <a:rPr lang="en-US" b="1" dirty="0">
                <a:latin typeface="Times New Roman"/>
                <a:cs typeface="Times New Roman"/>
              </a:rPr>
              <a:t>a sub-DDI)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4668876" y="1799160"/>
            <a:ext cx="2895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>
                <a:latin typeface="Times New Roman"/>
                <a:cs typeface="Times New Roman"/>
              </a:rPr>
              <a:t>socket API (system calls)</a:t>
            </a:r>
          </a:p>
        </p:txBody>
      </p:sp>
      <p:sp>
        <p:nvSpPr>
          <p:cNvPr id="14" name="AutoShape 19"/>
          <p:cNvSpPr>
            <a:spLocks noChangeArrowheads="1"/>
          </p:cNvSpPr>
          <p:nvPr/>
        </p:nvSpPr>
        <p:spPr bwMode="auto">
          <a:xfrm>
            <a:off x="4440276" y="2684985"/>
            <a:ext cx="533400" cy="3048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4973676" y="2662760"/>
            <a:ext cx="99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/>
                <a:cs typeface="Times New Roman"/>
              </a:rPr>
              <a:t>streams</a:t>
            </a:r>
          </a:p>
        </p:txBody>
      </p:sp>
      <p:sp>
        <p:nvSpPr>
          <p:cNvPr id="16" name="AutoShape 21"/>
          <p:cNvSpPr>
            <a:spLocks noChangeArrowheads="1"/>
          </p:cNvSpPr>
          <p:nvPr/>
        </p:nvSpPr>
        <p:spPr bwMode="auto">
          <a:xfrm>
            <a:off x="4440276" y="3523185"/>
            <a:ext cx="533400" cy="3048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4973676" y="3500960"/>
            <a:ext cx="99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/>
                <a:cs typeface="Times New Roman"/>
              </a:rPr>
              <a:t>streams</a:t>
            </a:r>
          </a:p>
        </p:txBody>
      </p:sp>
      <p:sp>
        <p:nvSpPr>
          <p:cNvPr id="18" name="AutoShape 23"/>
          <p:cNvSpPr>
            <a:spLocks noChangeArrowheads="1"/>
          </p:cNvSpPr>
          <p:nvPr/>
        </p:nvSpPr>
        <p:spPr bwMode="auto">
          <a:xfrm>
            <a:off x="4440276" y="4370910"/>
            <a:ext cx="533400" cy="3048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4973676" y="4358210"/>
            <a:ext cx="99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/>
                <a:cs typeface="Times New Roman"/>
              </a:rPr>
              <a:t>streams</a:t>
            </a:r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96876" y="1265760"/>
            <a:ext cx="274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latin typeface="Times New Roman"/>
                <a:cs typeface="Times New Roman"/>
              </a:rPr>
              <a:t>U</a:t>
            </a:r>
            <a:r>
              <a:rPr lang="en-US" dirty="0" smtClean="0">
                <a:latin typeface="Times New Roman"/>
                <a:cs typeface="Times New Roman"/>
              </a:rPr>
              <a:t>ser</a:t>
            </a:r>
            <a:r>
              <a:rPr lang="en-US" dirty="0">
                <a:latin typeface="Times New Roman"/>
                <a:cs typeface="Times New Roman"/>
              </a:rPr>
              <a:t>-mode application</a:t>
            </a:r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6802476" y="5974285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>
                <a:latin typeface="Times New Roman"/>
                <a:cs typeface="Times New Roman"/>
              </a:rPr>
              <a:t>(Device </a:t>
            </a:r>
            <a:r>
              <a:rPr lang="en-US" sz="1800" dirty="0">
                <a:latin typeface="Times New Roman"/>
                <a:cs typeface="Times New Roman"/>
              </a:rPr>
              <a:t>driver)</a:t>
            </a:r>
          </a:p>
        </p:txBody>
      </p:sp>
      <p:sp>
        <p:nvSpPr>
          <p:cNvPr id="23" name="AutoShape 31"/>
          <p:cNvSpPr>
            <a:spLocks noChangeArrowheads="1"/>
          </p:cNvSpPr>
          <p:nvPr/>
        </p:nvSpPr>
        <p:spPr bwMode="auto">
          <a:xfrm>
            <a:off x="4440276" y="1799160"/>
            <a:ext cx="533400" cy="3048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4" name="AutoShape 32"/>
          <p:cNvSpPr>
            <a:spLocks noChangeArrowheads="1"/>
          </p:cNvSpPr>
          <p:nvPr/>
        </p:nvSpPr>
        <p:spPr bwMode="auto">
          <a:xfrm>
            <a:off x="4440276" y="5228160"/>
            <a:ext cx="533400" cy="609600"/>
          </a:xfrm>
          <a:prstGeom prst="upDownArrow">
            <a:avLst>
              <a:gd name="adj1" fmla="val 50000"/>
              <a:gd name="adj2" fmla="val 228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7" name="Text Box 35"/>
          <p:cNvSpPr txBox="1">
            <a:spLocks noChangeArrowheads="1"/>
          </p:cNvSpPr>
          <p:nvPr/>
        </p:nvSpPr>
        <p:spPr bwMode="auto">
          <a:xfrm>
            <a:off x="96876" y="3475560"/>
            <a:ext cx="2743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ardware </a:t>
            </a:r>
            <a:r>
              <a:rPr lang="en-US" dirty="0">
                <a:latin typeface="Times New Roman"/>
                <a:cs typeface="Times New Roman"/>
              </a:rPr>
              <a:t>independent system software</a:t>
            </a:r>
          </a:p>
        </p:txBody>
      </p:sp>
      <p:sp>
        <p:nvSpPr>
          <p:cNvPr id="28" name="Text Box 36"/>
          <p:cNvSpPr txBox="1">
            <a:spLocks noChangeArrowheads="1"/>
          </p:cNvSpPr>
          <p:nvPr/>
        </p:nvSpPr>
        <p:spPr bwMode="auto">
          <a:xfrm>
            <a:off x="20676" y="5974285"/>
            <a:ext cx="274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ardware </a:t>
            </a:r>
            <a:r>
              <a:rPr lang="en-US" dirty="0">
                <a:latin typeface="Times New Roman"/>
                <a:cs typeface="Times New Roman"/>
              </a:rPr>
              <a:t>specific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3" grpId="0"/>
      <p:bldP spid="14" grpId="0" animBg="1"/>
      <p:bldP spid="15" grpId="0"/>
      <p:bldP spid="16" grpId="0" animBg="1"/>
      <p:bldP spid="18" grpId="0" animBg="1"/>
      <p:bldP spid="23" grpId="0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Devices - </a:t>
            </a:r>
            <a:r>
              <a:rPr lang="en-US" dirty="0" err="1" smtClean="0"/>
              <a:t>ioctl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2680"/>
            <a:ext cx="8229600" cy="4525963"/>
          </a:xfrm>
        </p:spPr>
        <p:txBody>
          <a:bodyPr/>
          <a:lstStyle/>
          <a:p>
            <a:r>
              <a:rPr lang="en-GB" sz="2800" dirty="0" smtClean="0"/>
              <a:t>Not all device interactions are reading/writing</a:t>
            </a:r>
          </a:p>
          <a:p>
            <a:r>
              <a:rPr lang="en-GB" sz="2800" dirty="0" smtClean="0"/>
              <a:t>Other operations control device </a:t>
            </a:r>
            <a:r>
              <a:rPr lang="en-GB" sz="2800" dirty="0" err="1" smtClean="0"/>
              <a:t>behavior</a:t>
            </a:r>
            <a:endParaRPr lang="en-GB" sz="2800" dirty="0" smtClean="0"/>
          </a:p>
          <a:p>
            <a:pPr lvl="1"/>
            <a:r>
              <a:rPr lang="en-GB" sz="2400" dirty="0" smtClean="0"/>
              <a:t>Operations supported are device class specific</a:t>
            </a:r>
          </a:p>
          <a:p>
            <a:r>
              <a:rPr lang="en-GB" sz="2800" dirty="0" smtClean="0"/>
              <a:t>Unix/Linux uses </a:t>
            </a:r>
            <a:r>
              <a:rPr lang="en-GB" sz="2800" i="1" dirty="0" err="1" smtClean="0"/>
              <a:t>ioctl</a:t>
            </a:r>
            <a:r>
              <a:rPr lang="en-GB" sz="2800" i="1" dirty="0" smtClean="0"/>
              <a:t> </a:t>
            </a:r>
            <a:r>
              <a:rPr lang="en-GB" sz="2800" dirty="0" smtClean="0"/>
              <a:t>calls for many of those</a:t>
            </a:r>
          </a:p>
          <a:p>
            <a:r>
              <a:rPr lang="en-GB" sz="2800" dirty="0" smtClean="0"/>
              <a:t>There are many general </a:t>
            </a:r>
            <a:r>
              <a:rPr lang="en-GB" sz="2800" dirty="0" err="1" smtClean="0"/>
              <a:t>ioctl</a:t>
            </a:r>
            <a:r>
              <a:rPr lang="en-GB" sz="2800" dirty="0" smtClean="0"/>
              <a:t> operations</a:t>
            </a:r>
          </a:p>
          <a:p>
            <a:pPr lvl="1"/>
            <a:r>
              <a:rPr lang="en-GB" sz="2400" dirty="0" smtClean="0"/>
              <a:t>Get/release exclusive access to device</a:t>
            </a:r>
          </a:p>
          <a:p>
            <a:pPr lvl="1"/>
            <a:r>
              <a:rPr lang="en-GB" sz="2400" dirty="0" smtClean="0"/>
              <a:t>Blocking and non-blocking opens, reads and writes</a:t>
            </a:r>
          </a:p>
          <a:p>
            <a:r>
              <a:rPr lang="en-GB" sz="2800" dirty="0" smtClean="0"/>
              <a:t>There are also class-specific operations</a:t>
            </a:r>
          </a:p>
          <a:p>
            <a:pPr lvl="1"/>
            <a:r>
              <a:rPr lang="en-GB" sz="2400" dirty="0" smtClean="0"/>
              <a:t>Tape: write file mark, space record, rewind</a:t>
            </a:r>
          </a:p>
          <a:p>
            <a:pPr lvl="1"/>
            <a:r>
              <a:rPr lang="en-GB" sz="2400" dirty="0" smtClean="0"/>
              <a:t>Serial: set line speed, parity, character length</a:t>
            </a:r>
          </a:p>
          <a:p>
            <a:pPr lvl="1"/>
            <a:r>
              <a:rPr lang="en-GB" sz="2400" dirty="0" smtClean="0"/>
              <a:t>Disk: get device geometry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Drivers and the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6960"/>
            <a:ext cx="8229600" cy="4525963"/>
          </a:xfrm>
        </p:spPr>
        <p:txBody>
          <a:bodyPr/>
          <a:lstStyle/>
          <a:p>
            <a:r>
              <a:rPr lang="en-US" dirty="0" smtClean="0"/>
              <a:t>Drivers are usually systems code</a:t>
            </a:r>
          </a:p>
          <a:p>
            <a:r>
              <a:rPr lang="en-US" dirty="0" smtClean="0"/>
              <a:t>But they’re not kernel code</a:t>
            </a:r>
          </a:p>
          <a:p>
            <a:r>
              <a:rPr lang="en-US" dirty="0" smtClean="0"/>
              <a:t>Most drivers are optional</a:t>
            </a:r>
          </a:p>
          <a:p>
            <a:pPr lvl="1"/>
            <a:r>
              <a:rPr lang="en-US" dirty="0" smtClean="0"/>
              <a:t>Only present if the device they support is there</a:t>
            </a:r>
          </a:p>
          <a:p>
            <a:r>
              <a:rPr lang="en-US" dirty="0" smtClean="0"/>
              <a:t>They’re modular and isolated from the kernel</a:t>
            </a:r>
          </a:p>
          <a:p>
            <a:r>
              <a:rPr lang="en-US" dirty="0" smtClean="0"/>
              <a:t>But they do make use of kernel services</a:t>
            </a:r>
          </a:p>
          <a:p>
            <a:r>
              <a:rPr lang="en-US" dirty="0" smtClean="0"/>
              <a:t>Implying they need an interface to the kernel</a:t>
            </a:r>
          </a:p>
          <a:p>
            <a:r>
              <a:rPr lang="en-US" dirty="0" smtClean="0"/>
              <a:t>Different from application/kernel interface, because driver needs are different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3550" y="502733"/>
            <a:ext cx="7769275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0108"/>
            <a:ext cx="8229600" cy="1143000"/>
          </a:xfrm>
        </p:spPr>
        <p:txBody>
          <a:bodyPr/>
          <a:lstStyle/>
          <a:p>
            <a:r>
              <a:rPr lang="en-US" dirty="0" smtClean="0"/>
              <a:t>What Kernel Services Do </a:t>
            </a:r>
            <a:br>
              <a:rPr lang="en-US" dirty="0" smtClean="0"/>
            </a:br>
            <a:r>
              <a:rPr lang="en-US" dirty="0" smtClean="0"/>
              <a:t>Device Drivers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2650604" y="1616610"/>
            <a:ext cx="11430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07604" y="1616610"/>
            <a:ext cx="1143000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3604" y="1616610"/>
            <a:ext cx="1981200" cy="381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sub-class DDI</a:t>
            </a:r>
            <a:endParaRPr lang="en-US">
              <a:latin typeface="Times New Roman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07604" y="1997610"/>
            <a:ext cx="4267200" cy="103201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device driver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888604" y="161661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269604" y="161661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650604" y="161661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031604" y="161661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412604" y="161661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174604" y="161661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555604" y="161661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4936604" y="161661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5393804" y="161661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1812404" y="161661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common DDI</a:t>
            </a:r>
          </a:p>
        </p:txBody>
      </p:sp>
      <p:sp>
        <p:nvSpPr>
          <p:cNvPr id="18" name="AutoShape 20"/>
          <p:cNvSpPr>
            <a:spLocks noChangeArrowheads="1"/>
          </p:cNvSpPr>
          <p:nvPr/>
        </p:nvSpPr>
        <p:spPr bwMode="auto">
          <a:xfrm>
            <a:off x="1279004" y="420207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memory</a:t>
            </a:r>
          </a:p>
          <a:p>
            <a:pPr algn="ctr"/>
            <a:r>
              <a:rPr lang="en-US" sz="1600"/>
              <a:t>allocation</a:t>
            </a:r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1279004" y="496407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synchronization</a:t>
            </a:r>
          </a:p>
        </p:txBody>
      </p:sp>
      <p:sp>
        <p:nvSpPr>
          <p:cNvPr id="20" name="AutoShape 22"/>
          <p:cNvSpPr>
            <a:spLocks noChangeArrowheads="1"/>
          </p:cNvSpPr>
          <p:nvPr/>
        </p:nvSpPr>
        <p:spPr bwMode="auto">
          <a:xfrm>
            <a:off x="2955404" y="496407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CC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error reporting</a:t>
            </a:r>
          </a:p>
        </p:txBody>
      </p:sp>
      <p:sp>
        <p:nvSpPr>
          <p:cNvPr id="21" name="AutoShape 23"/>
          <p:cNvSpPr>
            <a:spLocks noChangeArrowheads="1"/>
          </p:cNvSpPr>
          <p:nvPr/>
        </p:nvSpPr>
        <p:spPr bwMode="auto">
          <a:xfrm>
            <a:off x="7222604" y="2111910"/>
            <a:ext cx="1447800" cy="1219200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run-time</a:t>
            </a:r>
          </a:p>
          <a:p>
            <a:pPr algn="ctr"/>
            <a:r>
              <a:rPr lang="en-US" sz="1600"/>
              <a:t>loader</a:t>
            </a:r>
          </a:p>
        </p:txBody>
      </p:sp>
      <p:sp>
        <p:nvSpPr>
          <p:cNvPr id="22" name="AutoShape 24"/>
          <p:cNvSpPr>
            <a:spLocks noChangeArrowheads="1"/>
          </p:cNvSpPr>
          <p:nvPr/>
        </p:nvSpPr>
        <p:spPr bwMode="auto">
          <a:xfrm>
            <a:off x="4631804" y="420207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9933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I/O resource</a:t>
            </a:r>
          </a:p>
          <a:p>
            <a:pPr algn="ctr"/>
            <a:r>
              <a:rPr lang="en-US" sz="1600"/>
              <a:t>management</a:t>
            </a:r>
          </a:p>
        </p:txBody>
      </p:sp>
      <p:sp>
        <p:nvSpPr>
          <p:cNvPr id="23" name="AutoShape 25"/>
          <p:cNvSpPr>
            <a:spLocks noChangeArrowheads="1"/>
          </p:cNvSpPr>
          <p:nvPr/>
        </p:nvSpPr>
        <p:spPr bwMode="auto">
          <a:xfrm>
            <a:off x="4631804" y="496407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9933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DMA</a:t>
            </a:r>
          </a:p>
        </p:txBody>
      </p:sp>
      <p:sp>
        <p:nvSpPr>
          <p:cNvPr id="24" name="AutoShape 26"/>
          <p:cNvSpPr>
            <a:spLocks noChangeArrowheads="1"/>
          </p:cNvSpPr>
          <p:nvPr/>
        </p:nvSpPr>
        <p:spPr bwMode="auto">
          <a:xfrm>
            <a:off x="2955404" y="420207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FF66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buffering</a:t>
            </a:r>
          </a:p>
        </p:txBody>
      </p:sp>
      <p:cxnSp>
        <p:nvCxnSpPr>
          <p:cNvPr id="25" name="AutoShape 27"/>
          <p:cNvCxnSpPr>
            <a:cxnSpLocks noChangeShapeType="1"/>
            <a:stCxn id="21" idx="1"/>
            <a:endCxn id="7" idx="3"/>
          </p:cNvCxnSpPr>
          <p:nvPr/>
        </p:nvCxnSpPr>
        <p:spPr bwMode="auto">
          <a:xfrm rot="10800000">
            <a:off x="5774804" y="2513618"/>
            <a:ext cx="1447800" cy="20789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26" name="Oval 28"/>
          <p:cNvSpPr>
            <a:spLocks noChangeArrowheads="1"/>
          </p:cNvSpPr>
          <p:nvPr/>
        </p:nvSpPr>
        <p:spPr bwMode="auto">
          <a:xfrm>
            <a:off x="745604" y="3516270"/>
            <a:ext cx="5867400" cy="2973388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2041004" y="374487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DKI – driver/kernel interface</a:t>
            </a:r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>
            <a:off x="2041004" y="3029625"/>
            <a:ext cx="0" cy="7152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3565004" y="3029625"/>
            <a:ext cx="0" cy="4866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2803004" y="3029625"/>
            <a:ext cx="0" cy="56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4098404" y="3029625"/>
            <a:ext cx="0" cy="4866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>
            <a:off x="4555604" y="3029625"/>
            <a:ext cx="0" cy="56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>
            <a:off x="5089004" y="3029625"/>
            <a:ext cx="0" cy="70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7"/>
          <p:cNvSpPr>
            <a:spLocks noChangeArrowheads="1"/>
          </p:cNvSpPr>
          <p:nvPr/>
        </p:nvSpPr>
        <p:spPr bwMode="auto">
          <a:xfrm>
            <a:off x="2955404" y="572607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0108"/>
            <a:ext cx="8229600" cy="1143000"/>
          </a:xfrm>
        </p:spPr>
        <p:txBody>
          <a:bodyPr/>
          <a:lstStyle/>
          <a:p>
            <a:r>
              <a:rPr lang="en-US" dirty="0" smtClean="0"/>
              <a:t>The Device Driver Writer’s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1750"/>
            <a:ext cx="8229600" cy="4525963"/>
          </a:xfrm>
        </p:spPr>
        <p:txBody>
          <a:bodyPr/>
          <a:lstStyle/>
          <a:p>
            <a:r>
              <a:rPr lang="en-US" sz="2800" dirty="0" smtClean="0"/>
              <a:t>Device drivers are often written by third parties (not the OS developers)</a:t>
            </a:r>
          </a:p>
          <a:p>
            <a:r>
              <a:rPr lang="en-US" sz="2800" dirty="0" smtClean="0"/>
              <a:t>There are a lot of drivers and driver authors</a:t>
            </a:r>
          </a:p>
          <a:p>
            <a:r>
              <a:rPr lang="en-US" sz="2800" dirty="0" smtClean="0"/>
              <a:t>Device drivers require OS services to work</a:t>
            </a:r>
          </a:p>
          <a:p>
            <a:pPr lvl="1"/>
            <a:r>
              <a:rPr lang="en-US" sz="2400" dirty="0" smtClean="0"/>
              <a:t>All of these services are highly OS specific </a:t>
            </a:r>
          </a:p>
          <a:p>
            <a:pPr lvl="1"/>
            <a:r>
              <a:rPr lang="en-US" sz="2400" dirty="0" smtClean="0"/>
              <a:t>Drivers must be able to call OS routines to obtain these services</a:t>
            </a:r>
          </a:p>
          <a:p>
            <a:r>
              <a:rPr lang="en-US" sz="2800" dirty="0" smtClean="0"/>
              <a:t>The horde of driver authors must know how to get the OS services</a:t>
            </a:r>
          </a:p>
          <a:p>
            <a:r>
              <a:rPr lang="en-US" sz="2800" dirty="0" smtClean="0"/>
              <a:t>Drivers can’t be rewritten for each OS release</a:t>
            </a:r>
          </a:p>
          <a:p>
            <a:pPr lvl="1"/>
            <a:r>
              <a:rPr lang="en-US" sz="2400" dirty="0" smtClean="0"/>
              <a:t>So the services and their interfaces must be stable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Driver-Kernel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Bottom-end services OS provides to drivers</a:t>
            </a:r>
          </a:p>
          <a:p>
            <a:r>
              <a:rPr lang="en-GB" sz="2800" dirty="0" smtClean="0"/>
              <a:t>Must be very well-defined and stable</a:t>
            </a:r>
          </a:p>
          <a:p>
            <a:pPr lvl="1"/>
            <a:r>
              <a:rPr lang="en-GB" sz="2400" dirty="0" smtClean="0"/>
              <a:t>To enable third party driver writers to build drivers</a:t>
            </a:r>
          </a:p>
          <a:p>
            <a:pPr lvl="1"/>
            <a:r>
              <a:rPr lang="en-GB" sz="2400" dirty="0" smtClean="0"/>
              <a:t>So old drivers continue to work on new OS versions</a:t>
            </a:r>
          </a:p>
          <a:p>
            <a:r>
              <a:rPr lang="en-GB" sz="2800" dirty="0" smtClean="0"/>
              <a:t>Each OS has its own DKI, but they are all similar</a:t>
            </a:r>
          </a:p>
          <a:p>
            <a:pPr lvl="1"/>
            <a:r>
              <a:rPr lang="en-GB" sz="2400" dirty="0" smtClean="0"/>
              <a:t>Memory allocation, data transfer and buffering</a:t>
            </a:r>
          </a:p>
          <a:p>
            <a:pPr lvl="1"/>
            <a:r>
              <a:rPr lang="en-GB" sz="2400" dirty="0" smtClean="0"/>
              <a:t>I/O resource (e.g., ports and interrupts) management, DMA</a:t>
            </a:r>
          </a:p>
          <a:p>
            <a:pPr lvl="1"/>
            <a:r>
              <a:rPr lang="en-GB" sz="2400" dirty="0" smtClean="0"/>
              <a:t>Synchronization, error reporting</a:t>
            </a:r>
          </a:p>
          <a:p>
            <a:pPr lvl="1"/>
            <a:r>
              <a:rPr lang="en-GB" sz="2400" dirty="0" smtClean="0"/>
              <a:t>Dynamic module support, configuration, plumbing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202"/>
            <a:ext cx="8229600" cy="1143000"/>
          </a:xfrm>
        </p:spPr>
        <p:txBody>
          <a:bodyPr/>
          <a:lstStyle/>
          <a:p>
            <a:r>
              <a:rPr lang="en-US" dirty="0" smtClean="0"/>
              <a:t>DKI Memory Management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Heap allocation</a:t>
            </a:r>
          </a:p>
          <a:p>
            <a:pPr lvl="1"/>
            <a:r>
              <a:rPr lang="en-GB" sz="2400" dirty="0" smtClean="0"/>
              <a:t>Allocate and free variable partitions from a kernel heap</a:t>
            </a:r>
          </a:p>
          <a:p>
            <a:r>
              <a:rPr lang="en-GB" sz="2800" dirty="0" smtClean="0"/>
              <a:t>Page allocation</a:t>
            </a:r>
          </a:p>
          <a:p>
            <a:pPr lvl="1"/>
            <a:r>
              <a:rPr lang="en-GB" sz="2400" dirty="0" smtClean="0"/>
              <a:t>Allocate and free physical pages</a:t>
            </a:r>
          </a:p>
          <a:p>
            <a:r>
              <a:rPr lang="en-GB" sz="2800" dirty="0" smtClean="0"/>
              <a:t>Cached file system buffers</a:t>
            </a:r>
          </a:p>
          <a:p>
            <a:pPr lvl="1"/>
            <a:r>
              <a:rPr lang="en-GB" sz="2400" dirty="0" smtClean="0"/>
              <a:t>Allocate and free block-sized buffers in an LRU cache</a:t>
            </a:r>
          </a:p>
          <a:p>
            <a:r>
              <a:rPr lang="en-GB" sz="2800" dirty="0" smtClean="0"/>
              <a:t>Specialized buffers</a:t>
            </a:r>
          </a:p>
          <a:p>
            <a:pPr lvl="1"/>
            <a:r>
              <a:rPr lang="en-GB" sz="2400" dirty="0" smtClean="0"/>
              <a:t>For serial communication, network packets, etc.</a:t>
            </a:r>
          </a:p>
          <a:p>
            <a:r>
              <a:rPr lang="en-GB" sz="2800" dirty="0" smtClean="0"/>
              <a:t>Efficient data transfer between kernel/user space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9390"/>
            <a:ext cx="8229600" cy="1143000"/>
          </a:xfrm>
        </p:spPr>
        <p:txBody>
          <a:bodyPr/>
          <a:lstStyle/>
          <a:p>
            <a:r>
              <a:rPr lang="en-US" dirty="0" smtClean="0"/>
              <a:t>DKI I/O Resource Management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4952"/>
            <a:ext cx="8229600" cy="4525963"/>
          </a:xfrm>
        </p:spPr>
        <p:txBody>
          <a:bodyPr/>
          <a:lstStyle/>
          <a:p>
            <a:r>
              <a:rPr lang="en-GB" sz="2800" dirty="0" smtClean="0"/>
              <a:t>I/O ports and device memory</a:t>
            </a:r>
          </a:p>
          <a:p>
            <a:pPr lvl="1"/>
            <a:r>
              <a:rPr lang="en-GB" sz="2400" dirty="0" smtClean="0"/>
              <a:t>Reserve, allocate, and free ranges of I/O ports or memory</a:t>
            </a:r>
          </a:p>
          <a:p>
            <a:pPr lvl="1"/>
            <a:r>
              <a:rPr lang="en-GB" sz="2400" dirty="0" smtClean="0"/>
              <a:t>Map device memory in/out of process address space</a:t>
            </a:r>
          </a:p>
          <a:p>
            <a:r>
              <a:rPr lang="en-GB" sz="2800" dirty="0" smtClean="0"/>
              <a:t>Interrupts</a:t>
            </a:r>
          </a:p>
          <a:p>
            <a:pPr lvl="1"/>
            <a:r>
              <a:rPr lang="en-GB" sz="2400" dirty="0" smtClean="0"/>
              <a:t>Allocate and free interrupt request lines</a:t>
            </a:r>
          </a:p>
          <a:p>
            <a:pPr lvl="1"/>
            <a:r>
              <a:rPr lang="en-GB" sz="2400" dirty="0" smtClean="0"/>
              <a:t>Bind an interrupt to a second level handler</a:t>
            </a:r>
          </a:p>
          <a:p>
            <a:pPr lvl="1"/>
            <a:r>
              <a:rPr lang="en-GB" sz="2400" dirty="0" smtClean="0"/>
              <a:t>Enable and disable specific interrupts</a:t>
            </a:r>
          </a:p>
          <a:p>
            <a:r>
              <a:rPr lang="en-GB" sz="2800" dirty="0" smtClean="0"/>
              <a:t>DMA channels</a:t>
            </a:r>
          </a:p>
          <a:p>
            <a:pPr lvl="1"/>
            <a:r>
              <a:rPr lang="en-GB" sz="2400" dirty="0" smtClean="0"/>
              <a:t>Allocate/free DMA channels, set-up DMA operations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9390"/>
            <a:ext cx="8229600" cy="1143000"/>
          </a:xfrm>
        </p:spPr>
        <p:txBody>
          <a:bodyPr/>
          <a:lstStyle/>
          <a:p>
            <a:r>
              <a:rPr lang="en-US" dirty="0" smtClean="0"/>
              <a:t>Welcome to the Wonderful </a:t>
            </a:r>
            <a:br>
              <a:rPr lang="en-US" dirty="0" smtClean="0"/>
            </a:br>
            <a:r>
              <a:rPr lang="en-US" dirty="0" smtClean="0"/>
              <a:t>World of Peripheral Devices!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computers typically have lots of devices attached to them</a:t>
            </a:r>
          </a:p>
          <a:p>
            <a:r>
              <a:rPr lang="en-US" dirty="0" smtClean="0"/>
              <a:t>Each device needs to have some code associated with it</a:t>
            </a:r>
          </a:p>
          <a:p>
            <a:pPr lvl="1"/>
            <a:r>
              <a:rPr lang="en-US" dirty="0" smtClean="0"/>
              <a:t>To perform whatever operations it does</a:t>
            </a:r>
          </a:p>
          <a:p>
            <a:pPr lvl="1"/>
            <a:r>
              <a:rPr lang="en-US" dirty="0" smtClean="0"/>
              <a:t>To integrate it with the rest of the system</a:t>
            </a:r>
          </a:p>
          <a:p>
            <a:r>
              <a:rPr lang="en-US" dirty="0" smtClean="0"/>
              <a:t>In modern commodity </a:t>
            </a:r>
            <a:r>
              <a:rPr lang="en-US" dirty="0" err="1" smtClean="0"/>
              <a:t>OSes</a:t>
            </a:r>
            <a:r>
              <a:rPr lang="en-US" dirty="0" smtClean="0"/>
              <a:t>, the code that handles these devices dwarfs the rest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DKI Synchronization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7900"/>
            <a:ext cx="8229600" cy="4525963"/>
          </a:xfrm>
        </p:spPr>
        <p:txBody>
          <a:bodyPr/>
          <a:lstStyle/>
          <a:p>
            <a:r>
              <a:rPr lang="en-GB" dirty="0" smtClean="0"/>
              <a:t>Mutual exclusion</a:t>
            </a:r>
          </a:p>
          <a:p>
            <a:pPr lvl="1"/>
            <a:r>
              <a:rPr lang="en-GB" dirty="0" smtClean="0"/>
              <a:t>A wide range of different types of locks </a:t>
            </a:r>
          </a:p>
          <a:p>
            <a:r>
              <a:rPr lang="en-GB" dirty="0" smtClean="0"/>
              <a:t>Asynchronous completion/notifications</a:t>
            </a:r>
          </a:p>
          <a:p>
            <a:pPr lvl="1"/>
            <a:r>
              <a:rPr lang="en-GB" dirty="0" smtClean="0"/>
              <a:t>Sleep/wakeup, wait/signal, P/V</a:t>
            </a:r>
          </a:p>
          <a:p>
            <a:r>
              <a:rPr lang="en-GB" dirty="0" smtClean="0"/>
              <a:t>Timed delays</a:t>
            </a:r>
          </a:p>
          <a:p>
            <a:pPr lvl="1"/>
            <a:r>
              <a:rPr lang="en-GB" dirty="0" smtClean="0"/>
              <a:t>Sleep (block and wake up at a time)</a:t>
            </a:r>
          </a:p>
          <a:p>
            <a:pPr lvl="1"/>
            <a:r>
              <a:rPr lang="en-GB" dirty="0" smtClean="0"/>
              <a:t>Spin (for a brief, calibrated, time)</a:t>
            </a:r>
          </a:p>
          <a:p>
            <a:r>
              <a:rPr lang="en-GB" dirty="0" smtClean="0"/>
              <a:t>Scheduled future processing</a:t>
            </a:r>
          </a:p>
          <a:p>
            <a:pPr lvl="1"/>
            <a:r>
              <a:rPr lang="en-GB" dirty="0" smtClean="0"/>
              <a:t>Delayed Procedure Calls, tasks, software interrupts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DKI Error Management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Logging error messages</a:t>
            </a:r>
          </a:p>
          <a:p>
            <a:pPr lvl="1"/>
            <a:r>
              <a:rPr lang="en-GB" sz="2400" dirty="0" smtClean="0"/>
              <a:t>Print diagnostic information on the console</a:t>
            </a:r>
          </a:p>
          <a:p>
            <a:pPr lvl="1"/>
            <a:r>
              <a:rPr lang="en-GB" sz="2400" dirty="0" smtClean="0"/>
              <a:t>Record information in persistent system log</a:t>
            </a:r>
          </a:p>
          <a:p>
            <a:pPr lvl="1"/>
            <a:r>
              <a:rPr lang="en-GB" sz="2400" dirty="0" smtClean="0"/>
              <a:t>Often supports severity codes, configurable levels</a:t>
            </a:r>
          </a:p>
          <a:p>
            <a:r>
              <a:rPr lang="en-GB" sz="2800" dirty="0" smtClean="0"/>
              <a:t>Event/trace facilities</a:t>
            </a:r>
          </a:p>
          <a:p>
            <a:pPr lvl="1"/>
            <a:r>
              <a:rPr lang="en-GB" sz="2400" dirty="0" smtClean="0"/>
              <a:t>Controllable recording of system calls, interrupts, ...</a:t>
            </a:r>
          </a:p>
          <a:p>
            <a:pPr lvl="1"/>
            <a:r>
              <a:rPr lang="en-GB" sz="2400" dirty="0" smtClean="0"/>
              <a:t>Very useful as audit-trail when diagnosing failures</a:t>
            </a:r>
          </a:p>
          <a:p>
            <a:r>
              <a:rPr lang="en-GB" sz="2800" dirty="0" smtClean="0"/>
              <a:t>High Availability fault management frameworks</a:t>
            </a:r>
          </a:p>
          <a:p>
            <a:pPr lvl="1"/>
            <a:r>
              <a:rPr lang="en-GB" sz="2400" dirty="0" smtClean="0"/>
              <a:t>Rule-based fault diagnosis systems</a:t>
            </a:r>
          </a:p>
          <a:p>
            <a:pPr lvl="1"/>
            <a:r>
              <a:rPr lang="en-GB" sz="2400" dirty="0" smtClean="0"/>
              <a:t>Automated intelligent recovery systems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DKI Configuration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2680"/>
            <a:ext cx="8229600" cy="4525963"/>
          </a:xfrm>
        </p:spPr>
        <p:txBody>
          <a:bodyPr/>
          <a:lstStyle/>
          <a:p>
            <a:r>
              <a:rPr lang="en-GB" sz="2800" dirty="0" smtClean="0"/>
              <a:t>Devices need to be properly configured at boot time</a:t>
            </a:r>
          </a:p>
          <a:p>
            <a:pPr lvl="1"/>
            <a:r>
              <a:rPr lang="en-GB" sz="2400" dirty="0" smtClean="0"/>
              <a:t>Not all configuration can be done at install time</a:t>
            </a:r>
          </a:p>
          <a:p>
            <a:pPr lvl="1"/>
            <a:r>
              <a:rPr lang="en-GB" sz="2400" dirty="0" smtClean="0"/>
              <a:t>Primary display adaptor, default resolution</a:t>
            </a:r>
          </a:p>
          <a:p>
            <a:pPr lvl="1"/>
            <a:r>
              <a:rPr lang="en-GB" sz="2400" dirty="0" smtClean="0"/>
              <a:t>IP address assignment (manual, DHCP)</a:t>
            </a:r>
          </a:p>
          <a:p>
            <a:pPr lvl="1"/>
            <a:r>
              <a:rPr lang="en-GB" sz="2400" dirty="0" smtClean="0"/>
              <a:t>Mouse button mapping</a:t>
            </a:r>
          </a:p>
          <a:p>
            <a:pPr lvl="1"/>
            <a:r>
              <a:rPr lang="en-GB" sz="2400" dirty="0" smtClean="0"/>
              <a:t>Enabling and disabling of devices</a:t>
            </a:r>
          </a:p>
          <a:p>
            <a:r>
              <a:rPr lang="en-GB" sz="2800" dirty="0" smtClean="0"/>
              <a:t>Such information can be kept in a registry</a:t>
            </a:r>
          </a:p>
          <a:p>
            <a:pPr lvl="1"/>
            <a:r>
              <a:rPr lang="en-GB" sz="2400" dirty="0" smtClean="0"/>
              <a:t>Database of nodes, property names and values</a:t>
            </a:r>
          </a:p>
          <a:p>
            <a:pPr lvl="1"/>
            <a:r>
              <a:rPr lang="en-GB" sz="2400" dirty="0" smtClean="0"/>
              <a:t>Available to both applications and kernel software</a:t>
            </a:r>
          </a:p>
          <a:p>
            <a:pPr lvl="2"/>
            <a:r>
              <a:rPr lang="en-GB" sz="2000" dirty="0" smtClean="0"/>
              <a:t>E.g., properties associated with service/device instances</a:t>
            </a:r>
          </a:p>
          <a:p>
            <a:pPr lvl="1"/>
            <a:r>
              <a:rPr lang="en-GB" sz="2400" dirty="0" smtClean="0"/>
              <a:t>May be part of a distributed management system</a:t>
            </a:r>
          </a:p>
          <a:p>
            <a:pPr lvl="2"/>
            <a:r>
              <a:rPr lang="en-GB" sz="2000" dirty="0" smtClean="0"/>
              <a:t>E.g., LDAP, NIS, Active Directory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Mode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device drivers don’t need to be run in the kernel</a:t>
            </a:r>
          </a:p>
          <a:p>
            <a:r>
              <a:rPr lang="en-US" dirty="0" smtClean="0"/>
              <a:t>They can be run as applications</a:t>
            </a:r>
          </a:p>
          <a:p>
            <a:r>
              <a:rPr lang="en-US" dirty="0" smtClean="0"/>
              <a:t>Doing so has advantages and disadvantages</a:t>
            </a:r>
          </a:p>
          <a:p>
            <a:r>
              <a:rPr lang="en-US" dirty="0" smtClean="0"/>
              <a:t>Sometimes done for display adaptor drivers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65103" y="502733"/>
            <a:ext cx="4779707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User Mode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5290"/>
            <a:ext cx="8229600" cy="4525963"/>
          </a:xfrm>
        </p:spPr>
        <p:txBody>
          <a:bodyPr/>
          <a:lstStyle/>
          <a:p>
            <a:r>
              <a:rPr lang="en-GB" dirty="0" smtClean="0"/>
              <a:t>Performance and bundling advantages</a:t>
            </a:r>
          </a:p>
          <a:p>
            <a:pPr lvl="1"/>
            <a:r>
              <a:rPr lang="en-GB" dirty="0" smtClean="0"/>
              <a:t>Device driver need not be part of/included in the OS</a:t>
            </a:r>
          </a:p>
          <a:p>
            <a:pPr lvl="1"/>
            <a:r>
              <a:rPr lang="en-GB" dirty="0" smtClean="0"/>
              <a:t>Device I/O can be done without system call overhead</a:t>
            </a:r>
          </a:p>
          <a:p>
            <a:r>
              <a:rPr lang="en-GB" dirty="0" smtClean="0"/>
              <a:t>Device can be mapped into process’ user-mode address space</a:t>
            </a:r>
          </a:p>
          <a:p>
            <a:pPr lvl="1"/>
            <a:r>
              <a:rPr lang="en-GB" dirty="0" smtClean="0"/>
              <a:t>Privileged system call maps in memory/ports</a:t>
            </a:r>
          </a:p>
          <a:p>
            <a:pPr lvl="1"/>
            <a:r>
              <a:rPr lang="en-GB" dirty="0" smtClean="0"/>
              <a:t>Process can only use designated memory/ports</a:t>
            </a:r>
          </a:p>
          <a:p>
            <a:pPr lvl="1"/>
            <a:r>
              <a:rPr lang="en-GB" dirty="0" smtClean="0"/>
              <a:t>So protection is still possible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202"/>
            <a:ext cx="8229600" cy="1143000"/>
          </a:xfrm>
        </p:spPr>
        <p:txBody>
          <a:bodyPr/>
          <a:lstStyle/>
          <a:p>
            <a:r>
              <a:rPr lang="en-US" dirty="0" smtClean="0"/>
              <a:t>Limitations of User Mode </a:t>
            </a:r>
            <a:br>
              <a:rPr lang="en-US" dirty="0" smtClean="0"/>
            </a:br>
            <a:r>
              <a:rPr lang="en-US" dirty="0" smtClean="0"/>
              <a:t>Device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8764"/>
            <a:ext cx="8229600" cy="4525963"/>
          </a:xfrm>
        </p:spPr>
        <p:txBody>
          <a:bodyPr/>
          <a:lstStyle/>
          <a:p>
            <a:r>
              <a:rPr lang="en-US" dirty="0" smtClean="0"/>
              <a:t>Can’t service interrupts</a:t>
            </a:r>
          </a:p>
          <a:p>
            <a:pPr lvl="1"/>
            <a:r>
              <a:rPr lang="en-US" dirty="0" smtClean="0"/>
              <a:t>Servicing an interrupt usually requires disabling other interrupts</a:t>
            </a:r>
          </a:p>
          <a:p>
            <a:pPr lvl="1"/>
            <a:r>
              <a:rPr lang="en-US" dirty="0" smtClean="0"/>
              <a:t>Can’t trust user-mode code to do that properly</a:t>
            </a:r>
          </a:p>
          <a:p>
            <a:pPr lvl="1"/>
            <a:r>
              <a:rPr lang="en-US" dirty="0" smtClean="0"/>
              <a:t>User-mode code might take a long time to execute</a:t>
            </a:r>
          </a:p>
          <a:p>
            <a:r>
              <a:rPr lang="en-US" dirty="0" smtClean="0"/>
              <a:t>Can’t make use of DKI services</a:t>
            </a:r>
          </a:p>
          <a:p>
            <a:pPr lvl="1"/>
            <a:r>
              <a:rPr lang="en-US" dirty="0" smtClean="0"/>
              <a:t>These are internal to the kernel</a:t>
            </a:r>
          </a:p>
          <a:p>
            <a:pPr lvl="1"/>
            <a:r>
              <a:rPr lang="en-US" dirty="0" smtClean="0"/>
              <a:t>Not made available to any applications</a:t>
            </a:r>
          </a:p>
          <a:p>
            <a:pPr lvl="1"/>
            <a:r>
              <a:rPr lang="en-US" dirty="0" smtClean="0"/>
              <a:t>User mode device drivers look like an application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484"/>
            <a:ext cx="8229600" cy="1143000"/>
          </a:xfrm>
        </p:spPr>
        <p:txBody>
          <a:bodyPr/>
          <a:lstStyle/>
          <a:p>
            <a:r>
              <a:rPr lang="en-US" dirty="0" smtClean="0"/>
              <a:t>The Life Cycle of a Device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8046"/>
            <a:ext cx="8229600" cy="4525963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GB" dirty="0" smtClean="0"/>
              <a:t>Device drivers are part of the OS, but . . .</a:t>
            </a:r>
          </a:p>
          <a:p>
            <a:pPr>
              <a:lnSpc>
                <a:spcPct val="83000"/>
              </a:lnSpc>
            </a:pPr>
            <a:r>
              <a:rPr lang="en-GB" dirty="0" smtClean="0"/>
              <a:t>They’re also pretty different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Every machine has its own set of devices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It needs device drivers for those specific devices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But not for any other devices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So a kernel usually doesn’t come configured with all possible device drivers</a:t>
            </a:r>
          </a:p>
          <a:p>
            <a:pPr>
              <a:lnSpc>
                <a:spcPct val="83000"/>
              </a:lnSpc>
            </a:pPr>
            <a:r>
              <a:rPr lang="en-GB" dirty="0" smtClean="0"/>
              <a:t>How drivers are installed and used in an OS is very different than, say, memory management</a:t>
            </a:r>
          </a:p>
          <a:p>
            <a:pPr>
              <a:lnSpc>
                <a:spcPct val="83000"/>
              </a:lnSpc>
            </a:pPr>
            <a:r>
              <a:rPr lang="en-GB" dirty="0" smtClean="0"/>
              <a:t>More modular and dynamic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30633" y="620579"/>
            <a:ext cx="7861878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202"/>
            <a:ext cx="8229600" cy="1143000"/>
          </a:xfrm>
        </p:spPr>
        <p:txBody>
          <a:bodyPr/>
          <a:lstStyle/>
          <a:p>
            <a:r>
              <a:rPr lang="en-US" dirty="0" smtClean="0"/>
              <a:t>Installing and Using Device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890"/>
            <a:ext cx="8229600" cy="4525963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GB" dirty="0" smtClean="0"/>
              <a:t>Loading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Load the module, determine device configuration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Allocate resources, configure and initialize driver 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Register interfaces</a:t>
            </a:r>
          </a:p>
          <a:p>
            <a:pPr>
              <a:lnSpc>
                <a:spcPct val="83000"/>
              </a:lnSpc>
            </a:pPr>
            <a:r>
              <a:rPr lang="en-GB" dirty="0" smtClean="0"/>
              <a:t>Use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Open device session (initialize device)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Use device (seek/read/write/</a:t>
            </a:r>
            <a:r>
              <a:rPr lang="en-GB" dirty="0" err="1" smtClean="0"/>
              <a:t>ioctl</a:t>
            </a:r>
            <a:r>
              <a:rPr lang="en-GB" dirty="0" smtClean="0"/>
              <a:t>/request/...)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Process completion interrupts, error handling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Close session (clean up device)</a:t>
            </a:r>
          </a:p>
          <a:p>
            <a:pPr>
              <a:lnSpc>
                <a:spcPct val="83000"/>
              </a:lnSpc>
            </a:pPr>
            <a:r>
              <a:rPr lang="en-GB" dirty="0" smtClean="0"/>
              <a:t>Unloading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Free all resources, and unload the driver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202"/>
            <a:ext cx="8229600" cy="1143000"/>
          </a:xfrm>
        </p:spPr>
        <p:txBody>
          <a:bodyPr/>
          <a:lstStyle/>
          <a:p>
            <a:r>
              <a:rPr lang="en-US" dirty="0" smtClean="0"/>
              <a:t>Dynamic OS Module Loading </a:t>
            </a:r>
            <a:br>
              <a:rPr lang="en-US" dirty="0" smtClean="0"/>
            </a:br>
            <a:r>
              <a:rPr lang="en-US" dirty="0" smtClean="0"/>
              <a:t>and Unloading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Most </a:t>
            </a:r>
            <a:r>
              <a:rPr lang="en-GB" sz="2800" dirty="0" err="1" smtClean="0"/>
              <a:t>OSes</a:t>
            </a:r>
            <a:r>
              <a:rPr lang="en-GB" sz="2800" dirty="0" smtClean="0"/>
              <a:t> can dynamically load and unload their own modules</a:t>
            </a:r>
          </a:p>
          <a:p>
            <a:pPr lvl="1"/>
            <a:r>
              <a:rPr lang="en-GB" sz="2400" dirty="0" smtClean="0"/>
              <a:t>While the OS continues running</a:t>
            </a:r>
          </a:p>
          <a:p>
            <a:r>
              <a:rPr lang="en-GB" sz="2800" dirty="0" smtClean="0"/>
              <a:t>Used to support many plug-in features</a:t>
            </a:r>
          </a:p>
          <a:p>
            <a:pPr lvl="1"/>
            <a:r>
              <a:rPr lang="en-GB" sz="2400" dirty="0" smtClean="0"/>
              <a:t>E.g., file systems, network protocols, device drivers</a:t>
            </a:r>
          </a:p>
          <a:p>
            <a:r>
              <a:rPr lang="en-GB" sz="2800" dirty="0" smtClean="0"/>
              <a:t>The OS includes a run-time linker/loader</a:t>
            </a:r>
          </a:p>
          <a:p>
            <a:pPr lvl="1"/>
            <a:r>
              <a:rPr lang="en-GB" sz="2400" dirty="0" smtClean="0"/>
              <a:t>Linker needed to resolve module-to-OS references</a:t>
            </a:r>
          </a:p>
          <a:p>
            <a:pPr lvl="1"/>
            <a:r>
              <a:rPr lang="en-GB" sz="2400" dirty="0" smtClean="0"/>
              <a:t>There is usually a module initialize entry point</a:t>
            </a:r>
          </a:p>
          <a:p>
            <a:pPr lvl="2"/>
            <a:r>
              <a:rPr lang="en-GB" sz="2000" dirty="0" smtClean="0"/>
              <a:t>That initializes the module and registers its other entry-points</a:t>
            </a:r>
          </a:p>
          <a:p>
            <a:pPr lvl="1"/>
            <a:r>
              <a:rPr lang="en-GB" sz="2400" dirty="0" smtClean="0"/>
              <a:t>There is usually a module finish entry point</a:t>
            </a:r>
          </a:p>
          <a:p>
            <a:pPr lvl="2"/>
            <a:r>
              <a:rPr lang="en-GB" sz="2000" dirty="0" smtClean="0"/>
              <a:t>To free all resources and un-register its entry points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2"/>
            <a:ext cx="8229600" cy="1143000"/>
          </a:xfrm>
        </p:spPr>
        <p:txBody>
          <a:bodyPr/>
          <a:lstStyle/>
          <a:p>
            <a:r>
              <a:rPr lang="en-US" dirty="0" smtClean="0"/>
              <a:t>Device Driver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7004"/>
            <a:ext cx="8229600" cy="4525963"/>
          </a:xfrm>
        </p:spPr>
        <p:txBody>
          <a:bodyPr/>
          <a:lstStyle/>
          <a:p>
            <a:r>
              <a:rPr lang="en-GB" sz="2800" dirty="0" smtClean="0"/>
              <a:t>Binding a device driver to the hardware it controls</a:t>
            </a:r>
          </a:p>
          <a:p>
            <a:pPr lvl="1"/>
            <a:r>
              <a:rPr lang="en-GB" sz="2400" dirty="0" smtClean="0"/>
              <a:t>May be several devices of that type on the computer</a:t>
            </a:r>
          </a:p>
          <a:p>
            <a:pPr lvl="1"/>
            <a:r>
              <a:rPr lang="en-GB" sz="2400" dirty="0" smtClean="0"/>
              <a:t>Which driver instance operates on which hardware?</a:t>
            </a:r>
          </a:p>
          <a:p>
            <a:r>
              <a:rPr lang="en-GB" sz="2800" dirty="0" smtClean="0"/>
              <a:t>Identifying I/O resources associated with a device</a:t>
            </a:r>
          </a:p>
          <a:p>
            <a:pPr lvl="1"/>
            <a:r>
              <a:rPr lang="en-GB" sz="2400" dirty="0" smtClean="0"/>
              <a:t>What I/O ports, IRQ and DMA channels does it use?</a:t>
            </a:r>
          </a:p>
          <a:p>
            <a:pPr lvl="1"/>
            <a:r>
              <a:rPr lang="en-GB" sz="2400" dirty="0" smtClean="0"/>
              <a:t>Where (in physical space) does its memory reside?</a:t>
            </a:r>
          </a:p>
          <a:p>
            <a:r>
              <a:rPr lang="en-GB" sz="2800" dirty="0" smtClean="0"/>
              <a:t>Assigning I/O resources to the hardware</a:t>
            </a:r>
          </a:p>
          <a:p>
            <a:pPr lvl="1"/>
            <a:r>
              <a:rPr lang="en-GB" sz="2400" dirty="0" smtClean="0"/>
              <a:t>Some are hard-wired for specific I/O resources</a:t>
            </a:r>
          </a:p>
          <a:p>
            <a:pPr lvl="1"/>
            <a:r>
              <a:rPr lang="en-GB" sz="2400" dirty="0" smtClean="0"/>
              <a:t>Most can be programmed for what resources to use</a:t>
            </a:r>
          </a:p>
          <a:p>
            <a:pPr lvl="1"/>
            <a:r>
              <a:rPr lang="en-GB" sz="2400" dirty="0" smtClean="0"/>
              <a:t>Many busses define resource allocation protocols</a:t>
            </a:r>
          </a:p>
          <a:p>
            <a:r>
              <a:rPr lang="en-GB" sz="2800" dirty="0" smtClean="0"/>
              <a:t>Large proportion of driver code is devoted to configuration and initialization</a:t>
            </a:r>
            <a:endParaRPr lang="en-GB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Device Code and the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20"/>
            <a:ext cx="8229600" cy="4525963"/>
          </a:xfrm>
        </p:spPr>
        <p:txBody>
          <a:bodyPr/>
          <a:lstStyle/>
          <a:p>
            <a:r>
              <a:rPr lang="en-US" sz="2800" dirty="0" smtClean="0"/>
              <a:t>Why are peripheral devices the OS’ problem, anyway?</a:t>
            </a:r>
          </a:p>
          <a:p>
            <a:r>
              <a:rPr lang="en-US" sz="2800" dirty="0" smtClean="0"/>
              <a:t>Why can’t they be handled in user-level code?</a:t>
            </a:r>
          </a:p>
          <a:p>
            <a:r>
              <a:rPr lang="en-US" sz="2800" dirty="0" smtClean="0"/>
              <a:t>Maybe they sometimes can, but . . .</a:t>
            </a:r>
          </a:p>
          <a:p>
            <a:r>
              <a:rPr lang="en-US" sz="2800" dirty="0" smtClean="0"/>
              <a:t>Some of them are critical for system correctness</a:t>
            </a:r>
          </a:p>
          <a:p>
            <a:pPr lvl="1"/>
            <a:r>
              <a:rPr lang="en-US" sz="2400" dirty="0" smtClean="0"/>
              <a:t>E.g., the disk drive holding swap space</a:t>
            </a:r>
          </a:p>
          <a:p>
            <a:r>
              <a:rPr lang="en-US" sz="2800" dirty="0" smtClean="0"/>
              <a:t>Some of them must be shared among multiple processes</a:t>
            </a:r>
          </a:p>
          <a:p>
            <a:pPr lvl="1"/>
            <a:r>
              <a:rPr lang="en-US" sz="2400" dirty="0" smtClean="0"/>
              <a:t>Which is often rather complex</a:t>
            </a:r>
          </a:p>
          <a:p>
            <a:r>
              <a:rPr lang="en-US" sz="2800" dirty="0" smtClean="0"/>
              <a:t>Some of them are security-sensitive</a:t>
            </a:r>
          </a:p>
          <a:p>
            <a:r>
              <a:rPr lang="en-US" sz="2800" dirty="0" smtClean="0"/>
              <a:t>Perhaps more appropriate to put the code in the OS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Static Configuration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We could, instead, build an OS for the specific hardware configuration of its machine</a:t>
            </a:r>
          </a:p>
          <a:p>
            <a:pPr lvl="1"/>
            <a:r>
              <a:rPr lang="en-GB" sz="2400" dirty="0" smtClean="0"/>
              <a:t>Identify which devices use which I/O resources</a:t>
            </a:r>
          </a:p>
          <a:p>
            <a:pPr lvl="1"/>
            <a:r>
              <a:rPr lang="en-GB" sz="2400" dirty="0" smtClean="0"/>
              <a:t>OS can only support pre-configured devices</a:t>
            </a:r>
          </a:p>
          <a:p>
            <a:pPr lvl="1"/>
            <a:r>
              <a:rPr lang="en-GB" sz="2400" dirty="0" smtClean="0"/>
              <a:t>Rebuild to change devices or resource assignments</a:t>
            </a:r>
          </a:p>
          <a:p>
            <a:r>
              <a:rPr lang="en-GB" sz="2800" dirty="0" smtClean="0"/>
              <a:t>Drivers may find resources in system </a:t>
            </a:r>
            <a:r>
              <a:rPr lang="en-GB" sz="2800" dirty="0" err="1" smtClean="0"/>
              <a:t>config</a:t>
            </a:r>
            <a:r>
              <a:rPr lang="en-GB" sz="2800" dirty="0" smtClean="0"/>
              <a:t> table</a:t>
            </a:r>
          </a:p>
          <a:p>
            <a:pPr lvl="1"/>
            <a:r>
              <a:rPr lang="en-GB" sz="2400" dirty="0" smtClean="0"/>
              <a:t>Eliminates the need to recompile drivers every time</a:t>
            </a:r>
          </a:p>
          <a:p>
            <a:r>
              <a:rPr lang="en-GB" sz="2800" dirty="0" smtClean="0"/>
              <a:t>This was common many years ago</a:t>
            </a:r>
          </a:p>
          <a:p>
            <a:pPr lvl="1"/>
            <a:r>
              <a:rPr lang="en-GB" sz="2400" dirty="0" smtClean="0"/>
              <a:t>Too cumbersome for a modern commercial OS</a:t>
            </a:r>
          </a:p>
          <a:p>
            <a:pPr lvl="1"/>
            <a:r>
              <a:rPr lang="en-GB" sz="2400" dirty="0" smtClean="0"/>
              <a:t>Still done for some proprietary/micro/real-time </a:t>
            </a:r>
            <a:r>
              <a:rPr lang="en-GB" sz="2400" dirty="0" err="1" smtClean="0"/>
              <a:t>OSs</a:t>
            </a:r>
            <a:endParaRPr lang="en-GB" sz="24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Device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6530"/>
            <a:ext cx="8229600" cy="4525963"/>
          </a:xfrm>
        </p:spPr>
        <p:txBody>
          <a:bodyPr/>
          <a:lstStyle/>
          <a:p>
            <a:r>
              <a:rPr lang="en-US" sz="2800" dirty="0" smtClean="0"/>
              <a:t>How does a driver find its hardware?</a:t>
            </a:r>
          </a:p>
          <a:p>
            <a:pPr lvl="1"/>
            <a:r>
              <a:rPr lang="en-US" sz="2400" dirty="0" smtClean="0"/>
              <a:t>Which is typically sitting somewhere on an I/O bus</a:t>
            </a:r>
          </a:p>
          <a:p>
            <a:r>
              <a:rPr lang="en-GB" sz="2800" dirty="0" smtClean="0"/>
              <a:t>Could use probing (peeking and poking)</a:t>
            </a:r>
          </a:p>
          <a:p>
            <a:pPr lvl="1"/>
            <a:r>
              <a:rPr lang="en-GB" sz="2400" dirty="0" smtClean="0"/>
              <a:t>Driver reserves ports/</a:t>
            </a:r>
            <a:r>
              <a:rPr lang="en-GB" sz="2400" dirty="0" err="1" smtClean="0"/>
              <a:t>IRQs</a:t>
            </a:r>
            <a:r>
              <a:rPr lang="en-GB" sz="2400" dirty="0" smtClean="0"/>
              <a:t> and tries talking to them</a:t>
            </a:r>
          </a:p>
          <a:p>
            <a:pPr lvl="1"/>
            <a:r>
              <a:rPr lang="en-GB" sz="2400" dirty="0" smtClean="0"/>
              <a:t>See if they respond like the expected device</a:t>
            </a:r>
          </a:p>
          <a:p>
            <a:pPr lvl="1"/>
            <a:r>
              <a:rPr lang="en-GB" sz="2400" dirty="0" smtClean="0"/>
              <a:t>Error-prone &amp; dangerous (may wedge device/bus)</a:t>
            </a:r>
          </a:p>
          <a:p>
            <a:r>
              <a:rPr lang="en-GB" sz="2800" dirty="0" smtClean="0"/>
              <a:t>Self-identifying busses</a:t>
            </a:r>
          </a:p>
          <a:p>
            <a:pPr lvl="1"/>
            <a:r>
              <a:rPr lang="en-GB" sz="2400" dirty="0" smtClean="0"/>
              <a:t>Many busses define device identification protocols</a:t>
            </a:r>
          </a:p>
          <a:p>
            <a:pPr lvl="1"/>
            <a:r>
              <a:rPr lang="en-GB" sz="2400" dirty="0" smtClean="0"/>
              <a:t>OS selects device by geographic (e.g. slot) address</a:t>
            </a:r>
          </a:p>
          <a:p>
            <a:pPr lvl="1"/>
            <a:r>
              <a:rPr lang="en-GB" sz="2400" dirty="0" smtClean="0"/>
              <a:t>Bus returns description (e.g. type, version) of device</a:t>
            </a:r>
          </a:p>
          <a:p>
            <a:pPr lvl="2"/>
            <a:r>
              <a:rPr lang="en-GB" sz="2000" dirty="0" smtClean="0"/>
              <a:t>May include a description of needed I/O resources</a:t>
            </a:r>
          </a:p>
          <a:p>
            <a:pPr lvl="2"/>
            <a:r>
              <a:rPr lang="en-GB" sz="2000" dirty="0" smtClean="0"/>
              <a:t>May include a list of assigned I/O resources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I/O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1440"/>
            <a:ext cx="8229600" cy="4525963"/>
          </a:xfrm>
        </p:spPr>
        <p:txBody>
          <a:bodyPr/>
          <a:lstStyle/>
          <a:p>
            <a:r>
              <a:rPr lang="en-GB" sz="2800" dirty="0" smtClean="0"/>
              <a:t>Driver must obtain I/O resources from the OS</a:t>
            </a:r>
          </a:p>
          <a:p>
            <a:pPr lvl="1"/>
            <a:r>
              <a:rPr lang="en-GB" sz="2400" dirty="0" smtClean="0"/>
              <a:t>OS manages ports, memory, </a:t>
            </a:r>
            <a:r>
              <a:rPr lang="en-GB" sz="2400" dirty="0" err="1" smtClean="0"/>
              <a:t>IRQs</a:t>
            </a:r>
            <a:r>
              <a:rPr lang="en-GB" sz="2400" dirty="0" smtClean="0"/>
              <a:t>, DMA channels</a:t>
            </a:r>
          </a:p>
          <a:p>
            <a:pPr lvl="1"/>
            <a:r>
              <a:rPr lang="en-GB" sz="2400" dirty="0" smtClean="0"/>
              <a:t>Some may be assigned exclusively (e.g., I/O ports)</a:t>
            </a:r>
          </a:p>
          <a:p>
            <a:pPr lvl="1"/>
            <a:r>
              <a:rPr lang="en-GB" sz="2400" dirty="0" smtClean="0"/>
              <a:t>Some may be shared (e.g., </a:t>
            </a:r>
            <a:r>
              <a:rPr lang="en-GB" sz="2400" dirty="0" err="1" smtClean="0"/>
              <a:t>IRQs</a:t>
            </a:r>
            <a:r>
              <a:rPr lang="en-GB" sz="2400" dirty="0" smtClean="0"/>
              <a:t>, DMA channels)</a:t>
            </a:r>
          </a:p>
          <a:p>
            <a:r>
              <a:rPr lang="en-GB" sz="2800" dirty="0" smtClean="0"/>
              <a:t>Driver may have to program bus and device</a:t>
            </a:r>
          </a:p>
          <a:p>
            <a:pPr lvl="1"/>
            <a:r>
              <a:rPr lang="en-GB" sz="2400" dirty="0" smtClean="0"/>
              <a:t>To associate I/O resources with the device</a:t>
            </a:r>
          </a:p>
          <a:p>
            <a:r>
              <a:rPr lang="en-GB" sz="2800" dirty="0" smtClean="0"/>
              <a:t>Driver must initialize its own code</a:t>
            </a:r>
          </a:p>
          <a:p>
            <a:pPr lvl="1"/>
            <a:r>
              <a:rPr lang="en-GB" sz="2400" dirty="0" smtClean="0"/>
              <a:t>Which I/O ports correspond to which instances</a:t>
            </a:r>
          </a:p>
          <a:p>
            <a:pPr lvl="1"/>
            <a:r>
              <a:rPr lang="en-GB" sz="2400" dirty="0" smtClean="0"/>
              <a:t>Bind appropriate interrupt handlers to assigned </a:t>
            </a:r>
            <a:r>
              <a:rPr lang="en-GB" sz="2400" dirty="0" err="1" smtClean="0"/>
              <a:t>IRQs</a:t>
            </a:r>
            <a:endParaRPr lang="en-GB" sz="2400" dirty="0" smtClean="0"/>
          </a:p>
          <a:p>
            <a:pPr lvl="1"/>
            <a:r>
              <a:rPr lang="en-GB" sz="2400" dirty="0" smtClean="0"/>
              <a:t>Allocate &amp; initialize device/request status structures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Devices and Their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7900"/>
            <a:ext cx="8229600" cy="4525963"/>
          </a:xfrm>
        </p:spPr>
        <p:txBody>
          <a:bodyPr/>
          <a:lstStyle/>
          <a:p>
            <a:r>
              <a:rPr lang="en-US" dirty="0" smtClean="0"/>
              <a:t>Practical use issues</a:t>
            </a:r>
          </a:p>
          <a:p>
            <a:r>
              <a:rPr lang="en-US" dirty="0" smtClean="0"/>
              <a:t>Achieving good performance in driver use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3550" y="502733"/>
            <a:ext cx="7769275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2680"/>
            <a:ext cx="8229600" cy="4525963"/>
          </a:xfrm>
        </p:spPr>
        <p:txBody>
          <a:bodyPr/>
          <a:lstStyle/>
          <a:p>
            <a:r>
              <a:rPr lang="en-GB" sz="2800" dirty="0" smtClean="0"/>
              <a:t>Some devices are serially reusable</a:t>
            </a:r>
          </a:p>
          <a:p>
            <a:pPr lvl="1"/>
            <a:r>
              <a:rPr lang="en-GB" sz="2400" dirty="0" smtClean="0"/>
              <a:t>Processes use them one at a time, in turn</a:t>
            </a:r>
          </a:p>
          <a:p>
            <a:pPr lvl="1"/>
            <a:r>
              <a:rPr lang="en-GB" sz="2400" dirty="0" smtClean="0"/>
              <a:t>Each using process opens and closes a </a:t>
            </a:r>
            <a:r>
              <a:rPr lang="en-GB" sz="2400" i="1" dirty="0" smtClean="0"/>
              <a:t>session </a:t>
            </a:r>
            <a:r>
              <a:rPr lang="en-GB" sz="2400" dirty="0" smtClean="0"/>
              <a:t>with the device</a:t>
            </a:r>
          </a:p>
          <a:p>
            <a:pPr lvl="1"/>
            <a:r>
              <a:rPr lang="en-GB" sz="2400" dirty="0" smtClean="0"/>
              <a:t>Opener may have to wait until previous process closes</a:t>
            </a:r>
          </a:p>
          <a:p>
            <a:r>
              <a:rPr lang="en-GB" sz="2800" dirty="0" smtClean="0"/>
              <a:t>Each session requires initialization</a:t>
            </a:r>
          </a:p>
          <a:p>
            <a:pPr lvl="1"/>
            <a:r>
              <a:rPr lang="en-GB" sz="2400" dirty="0" smtClean="0"/>
              <a:t>Initialize &amp; test hardware, make sure it is working</a:t>
            </a:r>
          </a:p>
          <a:p>
            <a:pPr lvl="1"/>
            <a:r>
              <a:rPr lang="en-GB" sz="2400" dirty="0" smtClean="0"/>
              <a:t>Initialize session data structures for this instance</a:t>
            </a:r>
          </a:p>
          <a:p>
            <a:pPr lvl="1"/>
            <a:r>
              <a:rPr lang="en-GB" sz="2400" dirty="0" smtClean="0"/>
              <a:t>Increment open reference count on the instance</a:t>
            </a:r>
          </a:p>
          <a:p>
            <a:r>
              <a:rPr lang="en-GB" sz="2800" dirty="0" smtClean="0"/>
              <a:t>Releasing references to a device</a:t>
            </a:r>
          </a:p>
          <a:p>
            <a:pPr lvl="1"/>
            <a:r>
              <a:rPr lang="en-GB" sz="2400" dirty="0" smtClean="0"/>
              <a:t>Shut down instance when last reference closes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Devices and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Device drivers often contain sharable resources</a:t>
            </a:r>
          </a:p>
          <a:p>
            <a:pPr lvl="1"/>
            <a:r>
              <a:rPr lang="en-GB" sz="2400" dirty="0" smtClean="0"/>
              <a:t>Device registers, request structures, queues, etc.</a:t>
            </a:r>
          </a:p>
          <a:p>
            <a:pPr lvl="1"/>
            <a:r>
              <a:rPr lang="en-GB" sz="2400" dirty="0" smtClean="0"/>
              <a:t>Code that updates them will contain critical sections</a:t>
            </a:r>
          </a:p>
          <a:p>
            <a:r>
              <a:rPr lang="en-GB" sz="2800" dirty="0" smtClean="0"/>
              <a:t>Use of these resources must be serialized</a:t>
            </a:r>
          </a:p>
          <a:p>
            <a:pPr lvl="1"/>
            <a:r>
              <a:rPr lang="en-GB" sz="2400" dirty="0" smtClean="0"/>
              <a:t>Serialization may be coarse (one open at a time)</a:t>
            </a:r>
          </a:p>
          <a:p>
            <a:pPr lvl="1"/>
            <a:r>
              <a:rPr lang="en-GB" sz="2400" dirty="0" smtClean="0"/>
              <a:t>Serialization may be very fine grained</a:t>
            </a:r>
          </a:p>
          <a:p>
            <a:pPr lvl="1"/>
            <a:r>
              <a:rPr lang="en-GB" sz="2400" dirty="0" smtClean="0"/>
              <a:t>This can be implemented with locks or semaphores</a:t>
            </a:r>
          </a:p>
          <a:p>
            <a:r>
              <a:rPr lang="en-GB" sz="2800" dirty="0" smtClean="0"/>
              <a:t>Serialization is usually implemented within driver</a:t>
            </a:r>
          </a:p>
          <a:p>
            <a:pPr lvl="1"/>
            <a:r>
              <a:rPr lang="en-GB" sz="2400" dirty="0" smtClean="0"/>
              <a:t>Callers needn't understand how locking works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9390"/>
            <a:ext cx="8229600" cy="1143000"/>
          </a:xfrm>
        </p:spPr>
        <p:txBody>
          <a:bodyPr/>
          <a:lstStyle/>
          <a:p>
            <a:r>
              <a:rPr lang="en-US" dirty="0" smtClean="0"/>
              <a:t>Interrupt Disabling For Device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Locking isn’t protection against interrupts</a:t>
            </a:r>
          </a:p>
          <a:p>
            <a:pPr lvl="1"/>
            <a:r>
              <a:rPr lang="en-GB" sz="2400" dirty="0" smtClean="0"/>
              <a:t>Remember the sleep/wakeup race?</a:t>
            </a:r>
          </a:p>
          <a:p>
            <a:pPr lvl="1"/>
            <a:r>
              <a:rPr lang="en-GB" sz="2400" dirty="0" smtClean="0"/>
              <a:t>What if interrupt processing requires an unavailable lock?</a:t>
            </a:r>
          </a:p>
          <a:p>
            <a:r>
              <a:rPr lang="en-GB" sz="2800" dirty="0" smtClean="0"/>
              <a:t>Drivers often share data with interrupt handlers</a:t>
            </a:r>
          </a:p>
          <a:p>
            <a:pPr lvl="1"/>
            <a:r>
              <a:rPr lang="en-GB" sz="2400" dirty="0" smtClean="0"/>
              <a:t>Device registers, request structures, queues, etc.</a:t>
            </a:r>
          </a:p>
          <a:p>
            <a:r>
              <a:rPr lang="en-GB" sz="2800" dirty="0" smtClean="0"/>
              <a:t>Some critical sections require interrupt disabling</a:t>
            </a:r>
          </a:p>
          <a:p>
            <a:pPr lvl="1"/>
            <a:r>
              <a:rPr lang="en-GB" sz="2400" dirty="0" smtClean="0"/>
              <a:t>Which is dangerous and can cause serious problems</a:t>
            </a:r>
          </a:p>
          <a:p>
            <a:pPr lvl="1"/>
            <a:r>
              <a:rPr lang="en-GB" sz="2400" dirty="0" smtClean="0"/>
              <a:t>Where possible, do updates with atomic instructions</a:t>
            </a:r>
          </a:p>
          <a:p>
            <a:pPr lvl="1"/>
            <a:r>
              <a:rPr lang="en-GB" sz="2400" dirty="0" smtClean="0"/>
              <a:t>Disable only the interrupts that could conflict</a:t>
            </a:r>
          </a:p>
          <a:p>
            <a:pPr lvl="1"/>
            <a:r>
              <a:rPr lang="en-GB" sz="2400" dirty="0" smtClean="0"/>
              <a:t>Make the disabled period as brief as possible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1456"/>
            <a:ext cx="8229600" cy="1143000"/>
          </a:xfrm>
        </p:spPr>
        <p:txBody>
          <a:bodyPr/>
          <a:lstStyle/>
          <a:p>
            <a:r>
              <a:rPr lang="en-US" dirty="0" smtClean="0"/>
              <a:t>Performance Issues for </a:t>
            </a:r>
            <a:br>
              <a:rPr lang="en-US" dirty="0" smtClean="0"/>
            </a:br>
            <a:r>
              <a:rPr lang="en-US" dirty="0" smtClean="0"/>
              <a:t>Device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7328"/>
            <a:ext cx="8229600" cy="4525963"/>
          </a:xfrm>
        </p:spPr>
        <p:txBody>
          <a:bodyPr/>
          <a:lstStyle/>
          <a:p>
            <a:r>
              <a:rPr lang="en-US" dirty="0" smtClean="0"/>
              <a:t>Device utilization</a:t>
            </a:r>
          </a:p>
          <a:p>
            <a:r>
              <a:rPr lang="en-US" dirty="0" smtClean="0"/>
              <a:t>Double buffering and </a:t>
            </a:r>
            <a:r>
              <a:rPr lang="en-US" dirty="0" err="1" smtClean="0"/>
              <a:t>queueing</a:t>
            </a:r>
            <a:r>
              <a:rPr lang="en-US" dirty="0" smtClean="0"/>
              <a:t> I/O requests</a:t>
            </a:r>
          </a:p>
          <a:p>
            <a:r>
              <a:rPr lang="en-US" dirty="0" smtClean="0"/>
              <a:t>Handling unsolicited input</a:t>
            </a:r>
          </a:p>
          <a:p>
            <a:r>
              <a:rPr lang="en-US" dirty="0" smtClean="0"/>
              <a:t>I/O and interrupts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8894" y="471456"/>
            <a:ext cx="5586621" cy="1325562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Utilization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130"/>
            <a:ext cx="8229600" cy="4525963"/>
          </a:xfrm>
        </p:spPr>
        <p:txBody>
          <a:bodyPr/>
          <a:lstStyle/>
          <a:p>
            <a:r>
              <a:rPr lang="en-US" dirty="0" smtClean="0"/>
              <a:t>Devices (and their drivers) are mainly responsive</a:t>
            </a:r>
          </a:p>
          <a:p>
            <a:r>
              <a:rPr lang="en-US" dirty="0" smtClean="0"/>
              <a:t>They sit idle until someone asks for something</a:t>
            </a:r>
          </a:p>
          <a:p>
            <a:r>
              <a:rPr lang="en-US" dirty="0" smtClean="0"/>
              <a:t>Then they become active</a:t>
            </a:r>
          </a:p>
          <a:p>
            <a:r>
              <a:rPr lang="en-US" dirty="0" smtClean="0"/>
              <a:t>Also periods of overhead between when process wants device and it becomes active</a:t>
            </a:r>
          </a:p>
          <a:p>
            <a:r>
              <a:rPr lang="en-US" dirty="0" smtClean="0"/>
              <a:t>The result is that most devices are likely to be idle most of the time</a:t>
            </a:r>
          </a:p>
          <a:p>
            <a:pPr lvl="1"/>
            <a:r>
              <a:rPr lang="en-US" dirty="0" smtClean="0"/>
              <a:t>And so are their device drivers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0682"/>
            <a:ext cx="8229600" cy="4525963"/>
          </a:xfrm>
        </p:spPr>
        <p:txBody>
          <a:bodyPr/>
          <a:lstStyle/>
          <a:p>
            <a:r>
              <a:rPr lang="en-GB" sz="2800" dirty="0" smtClean="0"/>
              <a:t>Why should I care if devices are being used or not?</a:t>
            </a:r>
          </a:p>
          <a:p>
            <a:r>
              <a:rPr lang="en-GB" sz="2800" dirty="0" smtClean="0"/>
              <a:t>Key system devices limit system performance</a:t>
            </a:r>
          </a:p>
          <a:p>
            <a:pPr lvl="1"/>
            <a:r>
              <a:rPr lang="en-GB" sz="2400" dirty="0" smtClean="0"/>
              <a:t>File system I/O, swapping, network communication</a:t>
            </a:r>
          </a:p>
          <a:p>
            <a:r>
              <a:rPr lang="en-GB" sz="2800" dirty="0" smtClean="0"/>
              <a:t>If device sits idle, its throughput drops</a:t>
            </a:r>
          </a:p>
          <a:p>
            <a:pPr lvl="1"/>
            <a:r>
              <a:rPr lang="en-GB" sz="2400" dirty="0" smtClean="0"/>
              <a:t>This may result in lower system throughput</a:t>
            </a:r>
          </a:p>
          <a:p>
            <a:pPr lvl="1"/>
            <a:r>
              <a:rPr lang="en-GB" sz="2400" dirty="0" smtClean="0"/>
              <a:t>Longer service queues, slower response times</a:t>
            </a:r>
          </a:p>
          <a:p>
            <a:r>
              <a:rPr lang="en-GB" sz="2800" dirty="0" smtClean="0"/>
              <a:t>Delays can disrupt real-time data flows</a:t>
            </a:r>
          </a:p>
          <a:p>
            <a:pPr lvl="1"/>
            <a:r>
              <a:rPr lang="en-GB" sz="2400" dirty="0" smtClean="0"/>
              <a:t>Resulting in unacceptable performance</a:t>
            </a:r>
          </a:p>
          <a:p>
            <a:pPr lvl="1"/>
            <a:r>
              <a:rPr lang="en-GB" sz="2400" dirty="0" smtClean="0"/>
              <a:t>Possible loss of irreplaceable data</a:t>
            </a:r>
          </a:p>
          <a:p>
            <a:r>
              <a:rPr lang="en-GB" sz="2800" dirty="0" smtClean="0"/>
              <a:t>It is very important to keep key devices busy</a:t>
            </a:r>
          </a:p>
          <a:p>
            <a:pPr lvl="1"/>
            <a:r>
              <a:rPr lang="en-GB" sz="2400" dirty="0" smtClean="0"/>
              <a:t>Start request </a:t>
            </a:r>
            <a:r>
              <a:rPr lang="en-GB" sz="2400" i="1" dirty="0" smtClean="0"/>
              <a:t>n+1</a:t>
            </a:r>
            <a:r>
              <a:rPr lang="en-GB" sz="2400" dirty="0" smtClean="0"/>
              <a:t> immediately when </a:t>
            </a:r>
            <a:r>
              <a:rPr lang="en-GB" sz="2400" i="1" dirty="0" err="1" smtClean="0"/>
              <a:t>n</a:t>
            </a:r>
            <a:r>
              <a:rPr lang="en-GB" sz="2400" dirty="0" smtClean="0"/>
              <a:t> finishes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416"/>
            <a:ext cx="8229600" cy="1143000"/>
          </a:xfrm>
        </p:spPr>
        <p:txBody>
          <a:bodyPr/>
          <a:lstStyle/>
          <a:p>
            <a:r>
              <a:rPr lang="en-US" dirty="0" smtClean="0"/>
              <a:t>Where the Device Driver Fits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158"/>
            <a:ext cx="8229600" cy="4525963"/>
          </a:xfrm>
        </p:spPr>
        <p:txBody>
          <a:bodyPr/>
          <a:lstStyle/>
          <a:p>
            <a:r>
              <a:rPr lang="en-US" dirty="0" smtClean="0"/>
              <a:t>At one end you have an application</a:t>
            </a:r>
          </a:p>
          <a:p>
            <a:pPr lvl="1"/>
            <a:r>
              <a:rPr lang="en-US" dirty="0" smtClean="0"/>
              <a:t>Like a web browser</a:t>
            </a:r>
          </a:p>
          <a:p>
            <a:r>
              <a:rPr lang="en-US" dirty="0" smtClean="0"/>
              <a:t>At the other end you have a very specific piece of hardware</a:t>
            </a:r>
          </a:p>
          <a:p>
            <a:pPr lvl="1"/>
            <a:r>
              <a:rPr lang="en-US" dirty="0" smtClean="0"/>
              <a:t>Like an Intel Gigabit CT PCI-E Network Adapter</a:t>
            </a:r>
          </a:p>
          <a:p>
            <a:r>
              <a:rPr lang="en-US" dirty="0" smtClean="0"/>
              <a:t>In between is the OS</a:t>
            </a:r>
          </a:p>
          <a:p>
            <a:r>
              <a:rPr lang="en-US" dirty="0" smtClean="0"/>
              <a:t>When the application sends a packet, the OS needs to invoke the proper driver</a:t>
            </a:r>
          </a:p>
          <a:p>
            <a:r>
              <a:rPr lang="en-US" dirty="0" smtClean="0"/>
              <a:t>Which feeds detailed instructions to the hardware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798"/>
            <a:ext cx="8229600" cy="1143000"/>
          </a:xfrm>
        </p:spPr>
        <p:txBody>
          <a:bodyPr/>
          <a:lstStyle/>
          <a:p>
            <a:r>
              <a:rPr lang="en-US" dirty="0" smtClean="0"/>
              <a:t>Keeping Key Devices Busy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080"/>
            <a:ext cx="8229600" cy="4525963"/>
          </a:xfrm>
        </p:spPr>
        <p:txBody>
          <a:bodyPr/>
          <a:lstStyle/>
          <a:p>
            <a:r>
              <a:rPr lang="en-GB" dirty="0" smtClean="0"/>
              <a:t>Allow multiple pending requests at a time</a:t>
            </a:r>
          </a:p>
          <a:p>
            <a:pPr lvl="1"/>
            <a:r>
              <a:rPr lang="en-GB" dirty="0" smtClean="0"/>
              <a:t>Queue them, just like processes in the ready queue</a:t>
            </a:r>
          </a:p>
          <a:p>
            <a:pPr lvl="1"/>
            <a:r>
              <a:rPr lang="en-GB" dirty="0" smtClean="0"/>
              <a:t>Requesters block to await eventual completions</a:t>
            </a:r>
          </a:p>
          <a:p>
            <a:r>
              <a:rPr lang="en-GB" dirty="0" smtClean="0"/>
              <a:t>Use DMA to perform the actual data transfers</a:t>
            </a:r>
          </a:p>
          <a:p>
            <a:pPr lvl="1"/>
            <a:r>
              <a:rPr lang="en-GB" dirty="0" smtClean="0"/>
              <a:t>Data transferred, with no delay, at device speed</a:t>
            </a:r>
          </a:p>
          <a:p>
            <a:pPr lvl="1"/>
            <a:r>
              <a:rPr lang="en-GB" dirty="0" smtClean="0"/>
              <a:t>Minimal overhead imposed on CPU</a:t>
            </a:r>
          </a:p>
          <a:p>
            <a:r>
              <a:rPr lang="en-GB" dirty="0" smtClean="0"/>
              <a:t>When the currently active request completes</a:t>
            </a:r>
          </a:p>
          <a:p>
            <a:pPr lvl="1"/>
            <a:r>
              <a:rPr lang="en-GB" dirty="0" smtClean="0"/>
              <a:t>Device controller generates a completion interrupt</a:t>
            </a:r>
          </a:p>
          <a:p>
            <a:pPr lvl="1"/>
            <a:r>
              <a:rPr lang="en-GB" dirty="0" smtClean="0"/>
              <a:t>Interrupt handler posts completion to requester</a:t>
            </a:r>
          </a:p>
          <a:p>
            <a:pPr lvl="1"/>
            <a:r>
              <a:rPr lang="en-GB" u="sng" dirty="0" smtClean="0"/>
              <a:t>Interrupt handler selects and initiates next transfer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202"/>
            <a:ext cx="8229600" cy="1143000"/>
          </a:xfrm>
        </p:spPr>
        <p:txBody>
          <a:bodyPr/>
          <a:lstStyle/>
          <a:p>
            <a:r>
              <a:rPr lang="en-US" dirty="0" smtClean="0"/>
              <a:t>Double Buffering For </a:t>
            </a:r>
            <a:br>
              <a:rPr lang="en-US" dirty="0" smtClean="0"/>
            </a:br>
            <a:r>
              <a:rPr lang="en-US" dirty="0" smtClean="0"/>
              <a:t>Device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130"/>
            <a:ext cx="8229600" cy="4525963"/>
          </a:xfrm>
        </p:spPr>
        <p:txBody>
          <a:bodyPr/>
          <a:lstStyle/>
          <a:p>
            <a:r>
              <a:rPr lang="en-GB" sz="2800" dirty="0" smtClean="0"/>
              <a:t>Have multiple buffers queued up, ready to write</a:t>
            </a:r>
          </a:p>
          <a:p>
            <a:pPr lvl="1"/>
            <a:r>
              <a:rPr lang="en-GB" sz="2400" dirty="0" smtClean="0"/>
              <a:t>Each write completion interrupt starts the next write</a:t>
            </a:r>
          </a:p>
          <a:p>
            <a:r>
              <a:rPr lang="en-GB" sz="2800" dirty="0" smtClean="0"/>
              <a:t>Application and device I/O proceed in parallel</a:t>
            </a:r>
          </a:p>
          <a:p>
            <a:pPr lvl="1"/>
            <a:r>
              <a:rPr lang="en-GB" sz="2400" dirty="0" smtClean="0"/>
              <a:t>Application queues successive writes </a:t>
            </a:r>
          </a:p>
          <a:p>
            <a:pPr lvl="2"/>
            <a:r>
              <a:rPr lang="en-GB" sz="2000" dirty="0" smtClean="0"/>
              <a:t>Don’t bother waiting for previous operation to finish</a:t>
            </a:r>
          </a:p>
          <a:p>
            <a:pPr lvl="1"/>
            <a:r>
              <a:rPr lang="en-GB" sz="2400" dirty="0" smtClean="0"/>
              <a:t>Device picks up next buffer as soon as it is ready</a:t>
            </a:r>
          </a:p>
          <a:p>
            <a:r>
              <a:rPr lang="en-GB" sz="2800" dirty="0" smtClean="0"/>
              <a:t>If we're CPU-bound (more CPU than output)</a:t>
            </a:r>
          </a:p>
          <a:p>
            <a:pPr lvl="1"/>
            <a:r>
              <a:rPr lang="en-GB" sz="2400" dirty="0" smtClean="0"/>
              <a:t>Application speeds up because it doesn't wait for I/O</a:t>
            </a:r>
          </a:p>
          <a:p>
            <a:r>
              <a:rPr lang="en-GB" sz="2800" dirty="0" smtClean="0"/>
              <a:t>If we're I/O-bound (more output than CPU)</a:t>
            </a:r>
          </a:p>
          <a:p>
            <a:pPr lvl="1"/>
            <a:r>
              <a:rPr lang="en-GB" sz="2400" dirty="0" smtClean="0"/>
              <a:t>Device is kept busy, which improves throughput</a:t>
            </a:r>
          </a:p>
          <a:p>
            <a:pPr lvl="1"/>
            <a:r>
              <a:rPr lang="en-GB" sz="2400" dirty="0" smtClean="0"/>
              <a:t>But eventually we may have to block the process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Double-Buffered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5257800" y="2775448"/>
            <a:ext cx="1143000" cy="1293812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3200400" y="2775448"/>
            <a:ext cx="1143000" cy="1293812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00400" y="2775448"/>
            <a:ext cx="1143000" cy="1293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buffer</a:t>
            </a:r>
          </a:p>
          <a:p>
            <a:pPr algn="ctr"/>
            <a:r>
              <a:rPr lang="en-US"/>
              <a:t>#1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57800" y="2775448"/>
            <a:ext cx="1143000" cy="1293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buffer</a:t>
            </a:r>
          </a:p>
          <a:p>
            <a:pPr algn="ctr"/>
            <a:r>
              <a:rPr lang="en-US"/>
              <a:t>#2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657600" y="1326060"/>
            <a:ext cx="2286000" cy="762000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application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4343400" y="4983660"/>
            <a:ext cx="914400" cy="1295400"/>
          </a:xfrm>
          <a:prstGeom prst="roundRect">
            <a:avLst>
              <a:gd name="adj" fmla="val 16667"/>
            </a:avLst>
          </a:prstGeom>
          <a:solidFill>
            <a:srgbClr val="FF66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device</a:t>
            </a:r>
          </a:p>
        </p:txBody>
      </p:sp>
      <p:cxnSp>
        <p:nvCxnSpPr>
          <p:cNvPr id="10" name="AutoShape 9"/>
          <p:cNvCxnSpPr>
            <a:cxnSpLocks noChangeShapeType="1"/>
            <a:stCxn id="8" idx="2"/>
            <a:endCxn id="6" idx="0"/>
          </p:cNvCxnSpPr>
          <p:nvPr/>
        </p:nvCxnSpPr>
        <p:spPr bwMode="auto">
          <a:xfrm rot="5400000">
            <a:off x="3942556" y="1917404"/>
            <a:ext cx="687388" cy="1028700"/>
          </a:xfrm>
          <a:prstGeom prst="bentConnector3">
            <a:avLst>
              <a:gd name="adj1" fmla="val 49884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" name="AutoShape 11"/>
          <p:cNvCxnSpPr>
            <a:cxnSpLocks noChangeShapeType="1"/>
            <a:stCxn id="8" idx="2"/>
            <a:endCxn id="7" idx="0"/>
          </p:cNvCxnSpPr>
          <p:nvPr/>
        </p:nvCxnSpPr>
        <p:spPr bwMode="auto">
          <a:xfrm rot="16200000" flipH="1">
            <a:off x="4971256" y="1917404"/>
            <a:ext cx="687388" cy="1028700"/>
          </a:xfrm>
          <a:prstGeom prst="bentConnector3">
            <a:avLst>
              <a:gd name="adj1" fmla="val 49884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2" name="AutoShape 12"/>
          <p:cNvCxnSpPr>
            <a:cxnSpLocks noChangeShapeType="1"/>
            <a:stCxn id="6" idx="2"/>
            <a:endCxn id="9" idx="0"/>
          </p:cNvCxnSpPr>
          <p:nvPr/>
        </p:nvCxnSpPr>
        <p:spPr bwMode="auto">
          <a:xfrm rot="16200000" flipH="1">
            <a:off x="3829050" y="4012110"/>
            <a:ext cx="914400" cy="10287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" name="AutoShape 13"/>
          <p:cNvCxnSpPr>
            <a:cxnSpLocks noChangeShapeType="1"/>
            <a:stCxn id="7" idx="2"/>
            <a:endCxn id="9" idx="0"/>
          </p:cNvCxnSpPr>
          <p:nvPr/>
        </p:nvCxnSpPr>
        <p:spPr bwMode="auto">
          <a:xfrm rot="5400000">
            <a:off x="4857750" y="4012110"/>
            <a:ext cx="914400" cy="10287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5" grpId="2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Buffering For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Have multiple reads queued up, ready to go</a:t>
            </a:r>
          </a:p>
          <a:p>
            <a:pPr lvl="1"/>
            <a:r>
              <a:rPr lang="en-GB" sz="2400" dirty="0" smtClean="0"/>
              <a:t>Read completion interrupt starts read into next buffer</a:t>
            </a:r>
          </a:p>
          <a:p>
            <a:r>
              <a:rPr lang="en-GB" sz="2800" dirty="0" smtClean="0"/>
              <a:t>Filled buffers wait until application asks for them</a:t>
            </a:r>
          </a:p>
          <a:p>
            <a:pPr lvl="1"/>
            <a:r>
              <a:rPr lang="en-GB" sz="2400" dirty="0" smtClean="0"/>
              <a:t>Application doesn't have to wait for data to be read</a:t>
            </a:r>
          </a:p>
          <a:p>
            <a:r>
              <a:rPr lang="en-GB" sz="2800" dirty="0" smtClean="0"/>
              <a:t>Can use more than two buffers, of course</a:t>
            </a:r>
            <a:endParaRPr lang="en-GB" dirty="0" smtClean="0"/>
          </a:p>
          <a:p>
            <a:r>
              <a:rPr lang="en-GB" sz="2800" dirty="0" smtClean="0"/>
              <a:t>When can we do read </a:t>
            </a:r>
            <a:r>
              <a:rPr lang="en-GB" sz="2800" dirty="0" err="1" smtClean="0"/>
              <a:t>queueing</a:t>
            </a:r>
            <a:r>
              <a:rPr lang="en-GB" sz="2800" dirty="0" smtClean="0"/>
              <a:t>?</a:t>
            </a:r>
          </a:p>
          <a:p>
            <a:pPr lvl="1"/>
            <a:r>
              <a:rPr lang="en-GB" sz="2400" dirty="0" smtClean="0"/>
              <a:t>Each app will probably block until its read completes</a:t>
            </a:r>
          </a:p>
          <a:p>
            <a:pPr lvl="2"/>
            <a:r>
              <a:rPr lang="en-GB" sz="2000" dirty="0" smtClean="0"/>
              <a:t>So we won’t get multiple reads from one application</a:t>
            </a:r>
          </a:p>
          <a:p>
            <a:pPr lvl="1"/>
            <a:r>
              <a:rPr lang="en-GB" sz="2400" dirty="0" smtClean="0"/>
              <a:t>We can queue reads from multiple processes</a:t>
            </a:r>
          </a:p>
          <a:p>
            <a:pPr lvl="1"/>
            <a:r>
              <a:rPr lang="en-GB" sz="2400" dirty="0" smtClean="0"/>
              <a:t>We can do predictive read-ahead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Buffered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257800" y="2815138"/>
            <a:ext cx="1143000" cy="1293812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00400" y="2815138"/>
            <a:ext cx="1143000" cy="1293812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00400" y="2815138"/>
            <a:ext cx="1143000" cy="1293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buffer</a:t>
            </a:r>
          </a:p>
          <a:p>
            <a:pPr algn="ctr"/>
            <a:r>
              <a:rPr lang="en-US"/>
              <a:t>#1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57800" y="2815138"/>
            <a:ext cx="1143000" cy="1293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buffer</a:t>
            </a:r>
          </a:p>
          <a:p>
            <a:pPr algn="ctr"/>
            <a:r>
              <a:rPr lang="en-US"/>
              <a:t>#2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657600" y="1365750"/>
            <a:ext cx="2286000" cy="762000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application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4343400" y="5023350"/>
            <a:ext cx="914400" cy="1295400"/>
          </a:xfrm>
          <a:prstGeom prst="roundRect">
            <a:avLst>
              <a:gd name="adj" fmla="val 16667"/>
            </a:avLst>
          </a:prstGeom>
          <a:solidFill>
            <a:srgbClr val="FF66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device</a:t>
            </a:r>
          </a:p>
        </p:txBody>
      </p:sp>
      <p:cxnSp>
        <p:nvCxnSpPr>
          <p:cNvPr id="10" name="AutoShape 9"/>
          <p:cNvCxnSpPr>
            <a:cxnSpLocks noChangeShapeType="1"/>
            <a:stCxn id="8" idx="2"/>
            <a:endCxn id="6" idx="0"/>
          </p:cNvCxnSpPr>
          <p:nvPr/>
        </p:nvCxnSpPr>
        <p:spPr bwMode="auto">
          <a:xfrm rot="5400000">
            <a:off x="3942556" y="1957094"/>
            <a:ext cx="687388" cy="1028700"/>
          </a:xfrm>
          <a:prstGeom prst="bentConnector3">
            <a:avLst>
              <a:gd name="adj1" fmla="val 49884"/>
            </a:avLst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cxnSp>
        <p:nvCxnSpPr>
          <p:cNvPr id="11" name="AutoShape 10"/>
          <p:cNvCxnSpPr>
            <a:cxnSpLocks noChangeShapeType="1"/>
            <a:stCxn id="8" idx="2"/>
            <a:endCxn id="7" idx="0"/>
          </p:cNvCxnSpPr>
          <p:nvPr/>
        </p:nvCxnSpPr>
        <p:spPr bwMode="auto">
          <a:xfrm rot="16200000" flipH="1">
            <a:off x="4971256" y="1957094"/>
            <a:ext cx="687388" cy="1028700"/>
          </a:xfrm>
          <a:prstGeom prst="bentConnector3">
            <a:avLst>
              <a:gd name="adj1" fmla="val 49884"/>
            </a:avLst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cxnSp>
        <p:nvCxnSpPr>
          <p:cNvPr id="12" name="AutoShape 11"/>
          <p:cNvCxnSpPr>
            <a:cxnSpLocks noChangeShapeType="1"/>
          </p:cNvCxnSpPr>
          <p:nvPr/>
        </p:nvCxnSpPr>
        <p:spPr bwMode="auto">
          <a:xfrm rot="16200000" flipH="1">
            <a:off x="3790950" y="4051800"/>
            <a:ext cx="914400" cy="10287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cxnSp>
        <p:nvCxnSpPr>
          <p:cNvPr id="13" name="AutoShape 12"/>
          <p:cNvCxnSpPr>
            <a:cxnSpLocks noChangeShapeType="1"/>
            <a:stCxn id="7" idx="2"/>
            <a:endCxn id="9" idx="0"/>
          </p:cNvCxnSpPr>
          <p:nvPr/>
        </p:nvCxnSpPr>
        <p:spPr bwMode="auto">
          <a:xfrm rot="5400000">
            <a:off x="4857750" y="4051800"/>
            <a:ext cx="914400" cy="10287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5" grpId="2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I/O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4408"/>
            <a:ext cx="8229600" cy="4525963"/>
          </a:xfrm>
        </p:spPr>
        <p:txBody>
          <a:bodyPr/>
          <a:lstStyle/>
          <a:p>
            <a:r>
              <a:rPr lang="en-GB" sz="2800" dirty="0" smtClean="0"/>
              <a:t>What if we allow a device to have a queue of requests?</a:t>
            </a:r>
          </a:p>
          <a:p>
            <a:pPr lvl="1"/>
            <a:r>
              <a:rPr lang="en-GB" sz="2400" dirty="0" smtClean="0"/>
              <a:t>Key devices usually have several waiting at all times</a:t>
            </a:r>
          </a:p>
          <a:p>
            <a:pPr lvl="1"/>
            <a:r>
              <a:rPr lang="en-GB" sz="2400" dirty="0" smtClean="0"/>
              <a:t>In what order should we process queued requests?</a:t>
            </a:r>
          </a:p>
          <a:p>
            <a:r>
              <a:rPr lang="en-GB" sz="2800" dirty="0" smtClean="0"/>
              <a:t>Performance based scheduling</a:t>
            </a:r>
          </a:p>
          <a:p>
            <a:pPr lvl="1"/>
            <a:r>
              <a:rPr lang="en-GB" sz="2400" dirty="0" smtClean="0"/>
              <a:t>Elevator algorithm head motion scheduling for disks</a:t>
            </a:r>
          </a:p>
          <a:p>
            <a:r>
              <a:rPr lang="en-GB" sz="2800" dirty="0" smtClean="0"/>
              <a:t>Priority based scheduling</a:t>
            </a:r>
          </a:p>
          <a:p>
            <a:pPr lvl="1"/>
            <a:r>
              <a:rPr lang="en-GB" sz="2400" dirty="0" smtClean="0"/>
              <a:t>Handle requests from higher priority processes first</a:t>
            </a:r>
          </a:p>
          <a:p>
            <a:r>
              <a:rPr lang="en-GB" sz="2800" dirty="0" smtClean="0"/>
              <a:t>Quality-of-service based scheduling</a:t>
            </a:r>
          </a:p>
          <a:p>
            <a:pPr lvl="1"/>
            <a:r>
              <a:rPr lang="en-GB" sz="2400" dirty="0" smtClean="0"/>
              <a:t>Guaranteed bandwidth share</a:t>
            </a:r>
          </a:p>
          <a:p>
            <a:pPr lvl="1"/>
            <a:r>
              <a:rPr lang="en-GB" sz="2400" dirty="0" smtClean="0"/>
              <a:t>Guaranteed response time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Solicited Vs. Unsolicited Input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6530"/>
            <a:ext cx="8229600" cy="4525963"/>
          </a:xfrm>
        </p:spPr>
        <p:txBody>
          <a:bodyPr/>
          <a:lstStyle/>
          <a:p>
            <a:r>
              <a:rPr lang="en-GB" sz="2800" dirty="0" smtClean="0"/>
              <a:t>In the write case, a buffer is always available</a:t>
            </a:r>
          </a:p>
          <a:p>
            <a:pPr lvl="1"/>
            <a:r>
              <a:rPr lang="en-GB" sz="2400" dirty="0" smtClean="0"/>
              <a:t>The writing application provides it</a:t>
            </a:r>
          </a:p>
          <a:p>
            <a:r>
              <a:rPr lang="en-GB" sz="2800" dirty="0" smtClean="0"/>
              <a:t>Is the same true in the read case? </a:t>
            </a:r>
          </a:p>
          <a:p>
            <a:pPr lvl="1"/>
            <a:r>
              <a:rPr lang="en-GB" sz="2400" dirty="0" smtClean="0"/>
              <a:t>Some data comes only in response to a read request</a:t>
            </a:r>
          </a:p>
          <a:p>
            <a:pPr lvl="2"/>
            <a:r>
              <a:rPr lang="en-GB" sz="2000" dirty="0" smtClean="0"/>
              <a:t>E.g., disks and tapes</a:t>
            </a:r>
          </a:p>
          <a:p>
            <a:pPr lvl="1"/>
            <a:r>
              <a:rPr lang="en-GB" sz="2400" dirty="0" smtClean="0"/>
              <a:t>Some data comes at a time of its own choosing</a:t>
            </a:r>
          </a:p>
          <a:p>
            <a:pPr lvl="2"/>
            <a:r>
              <a:rPr lang="en-GB" sz="2000" dirty="0" smtClean="0"/>
              <a:t>E.g., networks, keyboards, mice</a:t>
            </a:r>
          </a:p>
          <a:p>
            <a:r>
              <a:rPr lang="en-GB" sz="2800" dirty="0" smtClean="0"/>
              <a:t>What to do when unexpected input arrives?</a:t>
            </a:r>
          </a:p>
          <a:p>
            <a:pPr lvl="1"/>
            <a:r>
              <a:rPr lang="en-GB" sz="2400" dirty="0" smtClean="0"/>
              <a:t>Discard it?  … probably a mistake</a:t>
            </a:r>
          </a:p>
          <a:p>
            <a:pPr lvl="1"/>
            <a:r>
              <a:rPr lang="en-GB" sz="2400" dirty="0" smtClean="0"/>
              <a:t>Buffer it in anticipation of a future read</a:t>
            </a:r>
          </a:p>
          <a:p>
            <a:pPr lvl="1"/>
            <a:r>
              <a:rPr lang="en-GB" sz="2400" dirty="0" smtClean="0"/>
              <a:t>Can we avoid exceeding the available buffer space?</a:t>
            </a:r>
          </a:p>
          <a:p>
            <a:pPr lvl="2"/>
            <a:r>
              <a:rPr lang="en-GB" sz="2000" dirty="0" smtClean="0"/>
              <a:t>Slow devices (like keyboards) or flow-controlled networks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and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2060"/>
            <a:ext cx="8229600" cy="4525963"/>
          </a:xfrm>
        </p:spPr>
        <p:txBody>
          <a:bodyPr/>
          <a:lstStyle/>
          <a:p>
            <a:r>
              <a:rPr lang="en-US" sz="2800" dirty="0" smtClean="0"/>
              <a:t>I/O devices work largely asynchronously</a:t>
            </a:r>
          </a:p>
          <a:p>
            <a:r>
              <a:rPr lang="en-US" sz="2800" dirty="0" smtClean="0"/>
              <a:t>The CPU doesn’t know when they will finish their work</a:t>
            </a:r>
          </a:p>
          <a:p>
            <a:pPr lvl="1"/>
            <a:r>
              <a:rPr lang="en-US" sz="2400" dirty="0" smtClean="0"/>
              <a:t>Or provide new input</a:t>
            </a:r>
          </a:p>
          <a:p>
            <a:r>
              <a:rPr lang="en-US" sz="2800" dirty="0" smtClean="0"/>
              <a:t>So they make extensive use of interrupts</a:t>
            </a:r>
          </a:p>
          <a:p>
            <a:r>
              <a:rPr lang="en-US" sz="2800" dirty="0" smtClean="0"/>
              <a:t>But handling interrupts usually involves turning other interrupts off</a:t>
            </a:r>
          </a:p>
          <a:p>
            <a:pPr lvl="1"/>
            <a:r>
              <a:rPr lang="en-US" sz="2400" dirty="0" smtClean="0"/>
              <a:t>We want limited processing in an interrupt handler</a:t>
            </a:r>
          </a:p>
          <a:p>
            <a:r>
              <a:rPr lang="en-US" sz="2800" dirty="0" smtClean="0"/>
              <a:t>What if the I/O involves complex stuff, like routing packets, handling queues, etc.?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9390"/>
            <a:ext cx="8229600" cy="1143000"/>
          </a:xfrm>
        </p:spPr>
        <p:txBody>
          <a:bodyPr/>
          <a:lstStyle/>
          <a:p>
            <a:r>
              <a:rPr lang="en-US" dirty="0" smtClean="0"/>
              <a:t>Top-End/Bottom-End Interrupt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Divide the work necessary to service the interrupt into two parts</a:t>
            </a:r>
          </a:p>
          <a:p>
            <a:r>
              <a:rPr lang="en-US" sz="2800" dirty="0" smtClean="0"/>
              <a:t>The top-end does the urgent stuff quickly</a:t>
            </a:r>
          </a:p>
          <a:p>
            <a:pPr lvl="1"/>
            <a:r>
              <a:rPr lang="en-US" sz="2400" dirty="0" smtClean="0"/>
              <a:t>Hardware-related stuff</a:t>
            </a:r>
          </a:p>
          <a:p>
            <a:pPr lvl="1"/>
            <a:r>
              <a:rPr lang="en-US" sz="2400" dirty="0" smtClean="0"/>
              <a:t>Then it schedules the bottom-end</a:t>
            </a:r>
          </a:p>
          <a:p>
            <a:r>
              <a:rPr lang="en-US" sz="2800" dirty="0" smtClean="0"/>
              <a:t>The bottom-end does everything else eventually</a:t>
            </a:r>
          </a:p>
          <a:p>
            <a:pPr lvl="1"/>
            <a:r>
              <a:rPr lang="en-US" sz="2400" dirty="0" smtClean="0"/>
              <a:t>At lower priority and with interrupts not disabled</a:t>
            </a:r>
          </a:p>
          <a:p>
            <a:pPr lvl="1"/>
            <a:r>
              <a:rPr lang="en-US" sz="2400" dirty="0" smtClean="0"/>
              <a:t>Essentially, do more work when there’s time for it</a:t>
            </a:r>
          </a:p>
          <a:p>
            <a:r>
              <a:rPr lang="en-US" sz="2800" dirty="0" smtClean="0"/>
              <a:t>But how can we schedule something that isn’t a process?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Bottom End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32" y="1178064"/>
            <a:ext cx="8511526" cy="4525963"/>
          </a:xfrm>
        </p:spPr>
        <p:txBody>
          <a:bodyPr/>
          <a:lstStyle/>
          <a:p>
            <a:r>
              <a:rPr lang="en-GB" dirty="0" smtClean="0"/>
              <a:t>Most </a:t>
            </a:r>
            <a:r>
              <a:rPr lang="en-GB" dirty="0" err="1" smtClean="0"/>
              <a:t>OSes</a:t>
            </a:r>
            <a:r>
              <a:rPr lang="en-GB" dirty="0" smtClean="0"/>
              <a:t> support scheduled kernel-mode calls</a:t>
            </a:r>
          </a:p>
          <a:p>
            <a:pPr lvl="1"/>
            <a:r>
              <a:rPr lang="en-GB" dirty="0" smtClean="0"/>
              <a:t>Solaris: soft interrupts, Linux: tasks, NT: </a:t>
            </a:r>
            <a:r>
              <a:rPr lang="en-GB" dirty="0" err="1" smtClean="0"/>
              <a:t>DPCs</a:t>
            </a:r>
            <a:endParaRPr lang="en-GB" dirty="0" smtClean="0"/>
          </a:p>
          <a:p>
            <a:pPr lvl="1"/>
            <a:r>
              <a:rPr lang="en-GB" dirty="0" smtClean="0"/>
              <a:t>They are just calls, they have no process context</a:t>
            </a:r>
          </a:p>
          <a:p>
            <a:pPr lvl="1"/>
            <a:r>
              <a:rPr lang="en-GB" dirty="0" smtClean="0"/>
              <a:t>They are </a:t>
            </a:r>
            <a:r>
              <a:rPr lang="en-GB" dirty="0" err="1" smtClean="0"/>
              <a:t>preemptable</a:t>
            </a:r>
            <a:r>
              <a:rPr lang="en-GB" dirty="0" smtClean="0"/>
              <a:t>, run with interrupts enabled</a:t>
            </a:r>
          </a:p>
          <a:p>
            <a:pPr lvl="1"/>
            <a:r>
              <a:rPr lang="en-GB" dirty="0" smtClean="0"/>
              <a:t>Higher priority than any scheduled process</a:t>
            </a:r>
          </a:p>
          <a:p>
            <a:r>
              <a:rPr lang="en-GB" dirty="0" smtClean="0"/>
              <a:t>They can be scheduled</a:t>
            </a:r>
          </a:p>
          <a:p>
            <a:pPr lvl="1"/>
            <a:r>
              <a:rPr lang="en-GB" dirty="0" smtClean="0"/>
              <a:t>E.g., at a specified time, ASAP, after some event</a:t>
            </a:r>
          </a:p>
          <a:p>
            <a:pPr lvl="1"/>
            <a:r>
              <a:rPr lang="en-GB" dirty="0" smtClean="0"/>
              <a:t>They are used for completion processing</a:t>
            </a:r>
          </a:p>
          <a:p>
            <a:pPr lvl="1"/>
            <a:r>
              <a:rPr lang="en-GB" dirty="0" smtClean="0"/>
              <a:t>They are used for timing out operations</a:t>
            </a:r>
          </a:p>
          <a:p>
            <a:pPr lvl="1"/>
            <a:r>
              <a:rPr lang="en-GB" dirty="0" smtClean="0"/>
              <a:t>They can also be cancelled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Peripherals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0820"/>
            <a:ext cx="8229600" cy="4525963"/>
          </a:xfrm>
        </p:spPr>
        <p:txBody>
          <a:bodyPr/>
          <a:lstStyle/>
          <a:p>
            <a:r>
              <a:rPr lang="en-US" dirty="0" smtClean="0"/>
              <a:t>Most peripheral devices don’t connect directly to the processor</a:t>
            </a:r>
          </a:p>
          <a:p>
            <a:pPr lvl="1"/>
            <a:r>
              <a:rPr lang="en-US" dirty="0" smtClean="0"/>
              <a:t>Or to the main bus</a:t>
            </a:r>
          </a:p>
          <a:p>
            <a:r>
              <a:rPr lang="en-US" dirty="0" smtClean="0"/>
              <a:t>They connect to a specialized peripheral bus</a:t>
            </a:r>
          </a:p>
          <a:p>
            <a:r>
              <a:rPr lang="en-US" dirty="0" smtClean="0"/>
              <a:t>Which, in turn, connects to the main bus</a:t>
            </a:r>
          </a:p>
          <a:p>
            <a:r>
              <a:rPr lang="en-US" dirty="0" smtClean="0"/>
              <a:t>Various types are common</a:t>
            </a:r>
          </a:p>
          <a:p>
            <a:pPr lvl="1"/>
            <a:r>
              <a:rPr lang="en-US" dirty="0" smtClean="0"/>
              <a:t>PCI</a:t>
            </a:r>
          </a:p>
          <a:p>
            <a:pPr lvl="1"/>
            <a:r>
              <a:rPr lang="en-US" dirty="0" smtClean="0"/>
              <a:t>USB</a:t>
            </a:r>
          </a:p>
          <a:p>
            <a:pPr lvl="1"/>
            <a:r>
              <a:rPr lang="en-US" dirty="0" smtClean="0"/>
              <a:t>Several others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5290"/>
            <a:ext cx="8229600" cy="4525963"/>
          </a:xfrm>
        </p:spPr>
        <p:txBody>
          <a:bodyPr/>
          <a:lstStyle/>
          <a:p>
            <a:r>
              <a:rPr lang="en-US" dirty="0" smtClean="0"/>
              <a:t>Generally, the code for these devices is pretty specific to them</a:t>
            </a:r>
          </a:p>
          <a:p>
            <a:r>
              <a:rPr lang="en-US" dirty="0" smtClean="0"/>
              <a:t>It’s basically code that </a:t>
            </a:r>
            <a:r>
              <a:rPr lang="en-US" i="1" dirty="0" smtClean="0"/>
              <a:t>drives </a:t>
            </a:r>
            <a:r>
              <a:rPr lang="en-US" dirty="0" smtClean="0"/>
              <a:t>the device </a:t>
            </a:r>
          </a:p>
          <a:p>
            <a:pPr lvl="1"/>
            <a:r>
              <a:rPr lang="en-US" dirty="0" smtClean="0"/>
              <a:t>Makes the device perform the operations it’s designed for</a:t>
            </a:r>
          </a:p>
          <a:p>
            <a:r>
              <a:rPr lang="en-US" dirty="0" smtClean="0"/>
              <a:t>So typically each system device is represented by its own piece of code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device driver</a:t>
            </a:r>
          </a:p>
          <a:p>
            <a:r>
              <a:rPr lang="en-US" dirty="0" smtClean="0"/>
              <a:t>A Linux 2.6 kernel had over 3200 of them . . 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73575" y="502733"/>
            <a:ext cx="3615650" cy="740869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202"/>
            <a:ext cx="8229600" cy="1143000"/>
          </a:xfrm>
        </p:spPr>
        <p:txBody>
          <a:bodyPr/>
          <a:lstStyle/>
          <a:p>
            <a:r>
              <a:rPr lang="en-US" dirty="0" smtClean="0"/>
              <a:t>Typical Properties of </a:t>
            </a:r>
            <a:br>
              <a:rPr lang="en-US" dirty="0" smtClean="0"/>
            </a:br>
            <a:r>
              <a:rPr lang="en-US" dirty="0" smtClean="0"/>
              <a:t>Device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Highly specific to the particular device</a:t>
            </a:r>
          </a:p>
          <a:p>
            <a:r>
              <a:rPr lang="en-US" sz="2800" dirty="0" smtClean="0"/>
              <a:t>Inherently modular</a:t>
            </a:r>
          </a:p>
          <a:p>
            <a:r>
              <a:rPr lang="en-US" sz="2800" dirty="0" smtClean="0"/>
              <a:t>Usually interacts with the rest of the system in limited, well defined ways</a:t>
            </a:r>
          </a:p>
          <a:p>
            <a:r>
              <a:rPr lang="en-US" sz="2800" dirty="0" smtClean="0"/>
              <a:t>Their correctness is critical</a:t>
            </a:r>
          </a:p>
          <a:p>
            <a:pPr lvl="1"/>
            <a:r>
              <a:rPr lang="en-US" sz="2400" dirty="0" smtClean="0"/>
              <a:t>At least device behavior correctness </a:t>
            </a:r>
          </a:p>
          <a:p>
            <a:pPr lvl="1"/>
            <a:r>
              <a:rPr lang="en-US" sz="2400" dirty="0" smtClean="0"/>
              <a:t>Sometimes overall correctness</a:t>
            </a:r>
          </a:p>
          <a:p>
            <a:r>
              <a:rPr lang="en-US" sz="2800" dirty="0" smtClean="0"/>
              <a:t>Generally written by programmers who understand the device well</a:t>
            </a:r>
          </a:p>
          <a:p>
            <a:pPr lvl="1"/>
            <a:r>
              <a:rPr lang="en-US" sz="2400" dirty="0" smtClean="0"/>
              <a:t>But are not necessarily experts on systems issues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43408</TotalTime>
  <Words>4723</Words>
  <Application>Microsoft Macintosh PowerPoint</Application>
  <PresentationFormat>On-screen Show (4:3)</PresentationFormat>
  <Paragraphs>681</Paragraphs>
  <Slides>69</Slides>
  <Notes>1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1" baseType="lpstr">
      <vt:lpstr>Default Theme</vt:lpstr>
      <vt:lpstr>Clip</vt:lpstr>
      <vt:lpstr>Devices and Device Drivers CS 111 Operating Systems  Peter Reiher </vt:lpstr>
      <vt:lpstr>Outline</vt:lpstr>
      <vt:lpstr>So You’ve Got Your Computer . . .</vt:lpstr>
      <vt:lpstr>Welcome to the Wonderful  World of Peripheral Devices!</vt:lpstr>
      <vt:lpstr>Peripheral Device Code and the OS</vt:lpstr>
      <vt:lpstr>Where the Device Driver Fits in</vt:lpstr>
      <vt:lpstr>Connecting Peripherals </vt:lpstr>
      <vt:lpstr>Device Drivers</vt:lpstr>
      <vt:lpstr>Typical Properties of  Device Drivers</vt:lpstr>
      <vt:lpstr>What About Abstractions?</vt:lpstr>
      <vt:lpstr>Using Abstractions for Devices</vt:lpstr>
      <vt:lpstr>What Can Driver Abstractions  Help With?</vt:lpstr>
      <vt:lpstr>Abstractions on the Other End</vt:lpstr>
      <vt:lpstr>How Do Device Drivers Fit  Into a Modern OS?</vt:lpstr>
      <vt:lpstr>Layering Device Drivers</vt:lpstr>
      <vt:lpstr>A Pictorial View</vt:lpstr>
      <vt:lpstr>Device Drivers Vs. Core OS Code</vt:lpstr>
      <vt:lpstr>Linux Device Driver Abstractions</vt:lpstr>
      <vt:lpstr>Why Classes of Drivers?</vt:lpstr>
      <vt:lpstr>Character Device Superclass</vt:lpstr>
      <vt:lpstr>Block Device Superclass</vt:lpstr>
      <vt:lpstr>Why a Separate Superclass  for Block Devices?</vt:lpstr>
      <vt:lpstr>Network Device Superclass</vt:lpstr>
      <vt:lpstr>Device Instances</vt:lpstr>
      <vt:lpstr>Accessing Linux Device Drivers</vt:lpstr>
      <vt:lpstr>Linux Device Driver Interface  (DDI)</vt:lpstr>
      <vt:lpstr>DDIs and Sub-DDIs</vt:lpstr>
      <vt:lpstr>General Linux DDI Entry Points</vt:lpstr>
      <vt:lpstr>Linux Block Device DDI</vt:lpstr>
      <vt:lpstr>Linux Network Device DDI</vt:lpstr>
      <vt:lpstr>What About Basic DDI Functionality For Networks?</vt:lpstr>
      <vt:lpstr>The Role of Drivers in Networking</vt:lpstr>
      <vt:lpstr>Controlling Devices - ioctl</vt:lpstr>
      <vt:lpstr>Device Drivers and the Kernel</vt:lpstr>
      <vt:lpstr>What Kernel Services Do  Device Drivers Need?</vt:lpstr>
      <vt:lpstr>The Device Driver Writer’s Problem</vt:lpstr>
      <vt:lpstr>The Driver-Kernel Interface</vt:lpstr>
      <vt:lpstr>DKI Memory Management Services</vt:lpstr>
      <vt:lpstr>DKI I/O Resource Management Services</vt:lpstr>
      <vt:lpstr>DKI Synchronization Services</vt:lpstr>
      <vt:lpstr>DKI Error Management Services</vt:lpstr>
      <vt:lpstr>DKI Configuration Services</vt:lpstr>
      <vt:lpstr>User Mode Drivers</vt:lpstr>
      <vt:lpstr>Advantages of User Mode Drivers</vt:lpstr>
      <vt:lpstr>Limitations of User Mode  Device Drivers</vt:lpstr>
      <vt:lpstr>The Life Cycle of a Device Driver</vt:lpstr>
      <vt:lpstr>Installing and Using Device Drivers</vt:lpstr>
      <vt:lpstr>Dynamic OS Module Loading  and Unloading</vt:lpstr>
      <vt:lpstr>Device Driver Configuration</vt:lpstr>
      <vt:lpstr>The Static Configuration Option</vt:lpstr>
      <vt:lpstr>Dynamic Device Discovery</vt:lpstr>
      <vt:lpstr>Configuring I/O Resources</vt:lpstr>
      <vt:lpstr>Using Devices and Their Drivers</vt:lpstr>
      <vt:lpstr>Device Sessions</vt:lpstr>
      <vt:lpstr>Shared Devices and Serialization</vt:lpstr>
      <vt:lpstr>Interrupt Disabling For Device Drivers</vt:lpstr>
      <vt:lpstr>Performance Issues for  Device Drivers</vt:lpstr>
      <vt:lpstr>Device Utilization</vt:lpstr>
      <vt:lpstr>So What?</vt:lpstr>
      <vt:lpstr>Keeping Key Devices Busy</vt:lpstr>
      <vt:lpstr>Double Buffering For  Device Output</vt:lpstr>
      <vt:lpstr>Double-Buffered Output</vt:lpstr>
      <vt:lpstr>Double Buffering For Input</vt:lpstr>
      <vt:lpstr>Double Buffered Input</vt:lpstr>
      <vt:lpstr>Handling I/O Queues</vt:lpstr>
      <vt:lpstr>Solicited Vs. Unsolicited Input </vt:lpstr>
      <vt:lpstr>I/O and Interrupts</vt:lpstr>
      <vt:lpstr>Top-End/Bottom-End Interrupt Handling</vt:lpstr>
      <vt:lpstr>Scheduling Bottom End Processing</vt:lpstr>
    </vt:vector>
  </TitlesOfParts>
  <Company>UCLA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Peter Reiher</cp:lastModifiedBy>
  <cp:revision>55</cp:revision>
  <dcterms:created xsi:type="dcterms:W3CDTF">2015-05-15T22:35:06Z</dcterms:created>
  <dcterms:modified xsi:type="dcterms:W3CDTF">2015-05-15T22:35:58Z</dcterms:modified>
</cp:coreProperties>
</file>