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File Systems: Introduction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1" y="1958011"/>
            <a:ext cx="2675963" cy="168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774" y="3870967"/>
            <a:ext cx="7366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658" y="5027005"/>
            <a:ext cx="3855542" cy="119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502" y="1428210"/>
            <a:ext cx="36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We want something like . . . 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62353" y="3816927"/>
          <a:ext cx="4110775" cy="2274078"/>
        </p:xfrm>
        <a:graphic>
          <a:graphicData uri="http://schemas.openxmlformats.org/presentationml/2006/ole">
            <p:oleObj spid="_x0000_s96258" r:id="rId6" imgW="8610480" imgH="4762440" progId="">
              <p:embed/>
            </p:oleObj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647" y="2438222"/>
            <a:ext cx="721757" cy="687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0070" y="1435080"/>
            <a:ext cx="318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But we’ve got something like . . .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3063" y="3266328"/>
            <a:ext cx="318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Which is even worse when we look inside: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089" y="3870967"/>
            <a:ext cx="97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Or . . 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931272"/>
            <a:ext cx="126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Or at least  </a:t>
            </a:r>
          </a:p>
        </p:txBody>
      </p:sp>
      <p:sp>
        <p:nvSpPr>
          <p:cNvPr id="16" name="TextBox 15"/>
          <p:cNvSpPr txBox="1"/>
          <p:nvPr/>
        </p:nvSpPr>
        <p:spPr>
          <a:xfrm rot="665320">
            <a:off x="1065673" y="2762612"/>
            <a:ext cx="698726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/>
                <a:cs typeface="Times New Roman"/>
              </a:rPr>
              <a:t>How do we get from the hardware to the useful abstraction?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Further Wrinkle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r>
              <a:rPr lang="en-US" sz="2800" dirty="0" smtClean="0"/>
              <a:t>We want our file system to be agnostic to the storage medium</a:t>
            </a:r>
          </a:p>
          <a:p>
            <a:r>
              <a:rPr lang="en-US" sz="2800" dirty="0" smtClean="0"/>
              <a:t>Same program should access the file system the same way, regardless of medium</a:t>
            </a:r>
          </a:p>
          <a:p>
            <a:pPr lvl="1"/>
            <a:r>
              <a:rPr lang="en-US" sz="2400" dirty="0" smtClean="0"/>
              <a:t>Otherwise it’s hard to write portable programs</a:t>
            </a:r>
          </a:p>
          <a:p>
            <a:r>
              <a:rPr lang="en-US" sz="2800" dirty="0" smtClean="0"/>
              <a:t>Should work the same for disks of different types</a:t>
            </a:r>
          </a:p>
          <a:p>
            <a:r>
              <a:rPr lang="en-US" sz="2800" dirty="0" smtClean="0"/>
              <a:t>Or if we use a RAID instead of one disk</a:t>
            </a:r>
          </a:p>
          <a:p>
            <a:r>
              <a:rPr lang="en-US" sz="2800" dirty="0" smtClean="0"/>
              <a:t>Or if we use flash instead of disks</a:t>
            </a:r>
          </a:p>
          <a:p>
            <a:r>
              <a:rPr lang="en-US" sz="2800" dirty="0" smtClean="0"/>
              <a:t>Or if even we don’t use persistent memory at all</a:t>
            </a:r>
          </a:p>
          <a:p>
            <a:pPr lvl="1"/>
            <a:r>
              <a:rPr lang="en-US" sz="2400" dirty="0" smtClean="0"/>
              <a:t>E.g., RAM file systems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File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608"/>
            <a:ext cx="8229600" cy="4525963"/>
          </a:xfrm>
        </p:spPr>
        <p:txBody>
          <a:bodyPr/>
          <a:lstStyle/>
          <a:p>
            <a:r>
              <a:rPr lang="en-US" sz="2800" dirty="0" smtClean="0"/>
              <a:t>What are we looking for from our file system?</a:t>
            </a:r>
          </a:p>
          <a:p>
            <a:pPr lvl="1"/>
            <a:r>
              <a:rPr lang="en-US" sz="2400" dirty="0" smtClean="0"/>
              <a:t>Persistence</a:t>
            </a:r>
          </a:p>
          <a:p>
            <a:pPr lvl="1"/>
            <a:r>
              <a:rPr lang="en-US" sz="2400" dirty="0" smtClean="0"/>
              <a:t>Easy use model</a:t>
            </a:r>
          </a:p>
          <a:p>
            <a:pPr lvl="2"/>
            <a:r>
              <a:rPr lang="en-US" sz="2000" dirty="0" smtClean="0"/>
              <a:t>For accessing one file</a:t>
            </a:r>
          </a:p>
          <a:p>
            <a:pPr lvl="2"/>
            <a:r>
              <a:rPr lang="en-US" sz="2000" dirty="0" smtClean="0"/>
              <a:t>For organizing collections of files</a:t>
            </a:r>
          </a:p>
          <a:p>
            <a:pPr lvl="1"/>
            <a:r>
              <a:rPr lang="en-US" sz="2400" dirty="0" smtClean="0"/>
              <a:t>Flexibility</a:t>
            </a:r>
          </a:p>
          <a:p>
            <a:pPr lvl="2"/>
            <a:r>
              <a:rPr lang="en-US" sz="2000" dirty="0" smtClean="0"/>
              <a:t>No limit on number of files</a:t>
            </a:r>
          </a:p>
          <a:p>
            <a:pPr lvl="2"/>
            <a:r>
              <a:rPr lang="en-US" sz="2000" dirty="0" smtClean="0"/>
              <a:t>No limit on file size, type, contents</a:t>
            </a:r>
          </a:p>
          <a:p>
            <a:pPr lvl="1"/>
            <a:r>
              <a:rPr lang="en-US" sz="2400" dirty="0" smtClean="0"/>
              <a:t>Portability across hardware device types</a:t>
            </a:r>
            <a:endParaRPr lang="en-US" dirty="0" smtClean="0"/>
          </a:p>
          <a:p>
            <a:pPr lvl="1"/>
            <a:r>
              <a:rPr lang="en-US" sz="2400" dirty="0" smtClean="0"/>
              <a:t>Performance</a:t>
            </a:r>
          </a:p>
          <a:p>
            <a:pPr lvl="1"/>
            <a:r>
              <a:rPr lang="en-US" sz="2400" dirty="0" smtClean="0"/>
              <a:t>Reliability</a:t>
            </a:r>
          </a:p>
          <a:p>
            <a:pPr lvl="1"/>
            <a:r>
              <a:rPr lang="en-US" sz="2400" dirty="0" smtClean="0"/>
              <a:t>Suitable security</a:t>
            </a:r>
          </a:p>
          <a:p>
            <a:pPr lvl="2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Performance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dirty="0" smtClean="0"/>
              <a:t>How fast does our file system need to be?</a:t>
            </a:r>
          </a:p>
          <a:p>
            <a:r>
              <a:rPr lang="en-US" dirty="0" smtClean="0"/>
              <a:t>Ideally, as fast as everything else</a:t>
            </a:r>
          </a:p>
          <a:p>
            <a:pPr lvl="1"/>
            <a:r>
              <a:rPr lang="en-US" dirty="0" smtClean="0"/>
              <a:t>Like CPU, memory, and the bus</a:t>
            </a:r>
          </a:p>
          <a:p>
            <a:pPr lvl="1"/>
            <a:r>
              <a:rPr lang="en-US" dirty="0" smtClean="0"/>
              <a:t>So it doesn’t provide a bottleneck</a:t>
            </a:r>
          </a:p>
          <a:p>
            <a:r>
              <a:rPr lang="en-US" dirty="0" smtClean="0"/>
              <a:t>But these other devices operate today at nanosecond speeds</a:t>
            </a:r>
          </a:p>
          <a:p>
            <a:r>
              <a:rPr lang="en-US" dirty="0" smtClean="0"/>
              <a:t>Disk drives operate at millisecond speeds</a:t>
            </a:r>
          </a:p>
          <a:p>
            <a:r>
              <a:rPr lang="en-US" dirty="0" smtClean="0"/>
              <a:t>Suggesting we’ll need to do some serious work to hide the mismatch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Reliability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/>
              <a:t>Persistence implies reliability</a:t>
            </a:r>
          </a:p>
          <a:p>
            <a:r>
              <a:rPr lang="en-US" dirty="0" smtClean="0"/>
              <a:t>We want our files to be there when we check, no matter what</a:t>
            </a:r>
          </a:p>
          <a:p>
            <a:r>
              <a:rPr lang="en-US" dirty="0" smtClean="0"/>
              <a:t>Not just on a good day</a:t>
            </a:r>
          </a:p>
          <a:p>
            <a:r>
              <a:rPr lang="en-US" dirty="0" smtClean="0"/>
              <a:t>So our file systems must be free of errors</a:t>
            </a:r>
          </a:p>
          <a:p>
            <a:pPr lvl="1"/>
            <a:r>
              <a:rPr lang="en-US" dirty="0" smtClean="0"/>
              <a:t>Hardware or software</a:t>
            </a:r>
          </a:p>
          <a:p>
            <a:r>
              <a:rPr lang="en-US" dirty="0" smtClean="0"/>
              <a:t>Remember our discussion of concurrency, race conditions, etc.?</a:t>
            </a:r>
          </a:p>
          <a:p>
            <a:pPr lvl="1"/>
            <a:r>
              <a:rPr lang="en-US" dirty="0" smtClean="0"/>
              <a:t>Might we have some challenges here?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“Suitable”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</a:p>
          <a:p>
            <a:r>
              <a:rPr lang="en-US" dirty="0" smtClean="0"/>
              <a:t>Whoever owns the data should be able to control who accesses it</a:t>
            </a:r>
          </a:p>
          <a:p>
            <a:pPr lvl="1"/>
            <a:r>
              <a:rPr lang="en-US" dirty="0" smtClean="0"/>
              <a:t>Using some well-defined access control model and mechanism</a:t>
            </a:r>
          </a:p>
          <a:p>
            <a:r>
              <a:rPr lang="en-US" dirty="0" smtClean="0"/>
              <a:t>With strong guarantees that the system will enforce his desired controls</a:t>
            </a:r>
          </a:p>
          <a:p>
            <a:pPr lvl="1"/>
            <a:r>
              <a:rPr lang="en-US" dirty="0" smtClean="0"/>
              <a:t>Implying we’ll apply complete mediation</a:t>
            </a:r>
          </a:p>
          <a:p>
            <a:pPr lvl="1"/>
            <a:r>
              <a:rPr lang="en-US" dirty="0" smtClean="0"/>
              <a:t>To the extent performance allows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file systems fit in the OS?</a:t>
            </a:r>
          </a:p>
          <a:p>
            <a:r>
              <a:rPr lang="en-US" dirty="0" smtClean="0"/>
              <a:t>File control data structures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72986" y="502733"/>
            <a:ext cx="677716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724" y="3248719"/>
            <a:ext cx="1281042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common internal interface for file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516" y="2289289"/>
            <a:ext cx="1122124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file system API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5967" y="502733"/>
            <a:ext cx="5904114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3996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 rot="5400000">
            <a:off x="3195866" y="3846234"/>
            <a:ext cx="1111239" cy="54964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UNIX FS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 rot="5400000">
            <a:off x="2414618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DOS FS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 rot="5400000">
            <a:off x="1631739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 FS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 rot="5400000">
            <a:off x="3980377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63"/>
          <p:cNvSpPr>
            <a:spLocks noChangeArrowheads="1"/>
          </p:cNvSpPr>
          <p:nvPr/>
        </p:nvSpPr>
        <p:spPr bwMode="auto">
          <a:xfrm>
            <a:off x="1403664" y="3181646"/>
            <a:ext cx="3916028" cy="30226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virtual file system integration layer</a:t>
            </a:r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1403664" y="3483913"/>
            <a:ext cx="391440" cy="35996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4926621" y="3483913"/>
            <a:ext cx="393070" cy="35996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31213" y="3204222"/>
            <a:ext cx="1017743" cy="9017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6883820" y="3204222"/>
            <a:ext cx="1017743" cy="901784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4414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44831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45518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46205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10064" y="2362200"/>
            <a:ext cx="7045915" cy="76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2999" y="3102912"/>
            <a:ext cx="4416449" cy="85948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2240" y="3493452"/>
            <a:ext cx="3469246" cy="123259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77389" y="4158926"/>
            <a:ext cx="1281042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Some example file systems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59448" y="3124201"/>
            <a:ext cx="2496531" cy="103472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07081" y="4218716"/>
            <a:ext cx="1281042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Non-file system services that use the same API</a:t>
            </a:r>
          </a:p>
        </p:txBody>
      </p:sp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1091592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9" grpId="0" animBg="1"/>
      <p:bldP spid="49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File Systems and Layered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top, apps think they are accessing files</a:t>
            </a:r>
          </a:p>
          <a:p>
            <a:r>
              <a:rPr lang="en-US" dirty="0" smtClean="0"/>
              <a:t>At the bottom, various block devices are reading and writing blocks</a:t>
            </a:r>
          </a:p>
          <a:p>
            <a:r>
              <a:rPr lang="en-US" dirty="0" smtClean="0"/>
              <a:t>There are multiple layers of abstraction in between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Why not translate directly from application file operations to devices’ block operations?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3996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 rot="5400000">
            <a:off x="3195866" y="3846234"/>
            <a:ext cx="1111239" cy="54964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UNIX FS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 rot="5400000">
            <a:off x="2414618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DOS FS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 rot="5400000">
            <a:off x="1631739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 FS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 rot="5400000">
            <a:off x="3980377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63"/>
          <p:cNvSpPr>
            <a:spLocks noChangeArrowheads="1"/>
          </p:cNvSpPr>
          <p:nvPr/>
        </p:nvSpPr>
        <p:spPr bwMode="auto">
          <a:xfrm>
            <a:off x="1403664" y="3181646"/>
            <a:ext cx="3916028" cy="30226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virtual file system integration layer</a:t>
            </a:r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1403664" y="3483913"/>
            <a:ext cx="391440" cy="35996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4926621" y="3483913"/>
            <a:ext cx="393070" cy="359962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012224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31213" y="3204222"/>
            <a:ext cx="1017743" cy="9017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6883820" y="3204222"/>
            <a:ext cx="1017743" cy="901784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4414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44831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45518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46205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2355439"/>
            <a:ext cx="8017942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systems: </a:t>
            </a:r>
          </a:p>
          <a:p>
            <a:pPr lvl="1"/>
            <a:r>
              <a:rPr lang="en-US" dirty="0" smtClean="0"/>
              <a:t>Why do we need them?</a:t>
            </a:r>
          </a:p>
          <a:p>
            <a:pPr lvl="1"/>
            <a:r>
              <a:rPr lang="en-US" dirty="0" smtClean="0"/>
              <a:t>Why are they challenging?</a:t>
            </a:r>
          </a:p>
          <a:p>
            <a:r>
              <a:rPr lang="en-US" dirty="0" smtClean="0"/>
              <a:t>Basic elements of file system design</a:t>
            </a:r>
          </a:p>
          <a:p>
            <a:r>
              <a:rPr lang="en-US" dirty="0" smtClean="0"/>
              <a:t>Designing file systems for disks</a:t>
            </a:r>
          </a:p>
          <a:p>
            <a:pPr lvl="1"/>
            <a:r>
              <a:rPr lang="en-US" dirty="0" smtClean="0"/>
              <a:t>Basic issues</a:t>
            </a:r>
          </a:p>
          <a:p>
            <a:pPr lvl="1"/>
            <a:r>
              <a:rPr lang="en-US" dirty="0" smtClean="0"/>
              <a:t>Free space, allocation, and </a:t>
            </a:r>
            <a:r>
              <a:rPr lang="en-US" dirty="0" err="1" smtClean="0"/>
              <a:t>deallocation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380"/>
            <a:ext cx="8229600" cy="4525963"/>
          </a:xfrm>
        </p:spPr>
        <p:txBody>
          <a:bodyPr/>
          <a:lstStyle/>
          <a:p>
            <a:r>
              <a:rPr lang="en-US" sz="2800" dirty="0" smtClean="0"/>
              <a:t>Highly desirable to provide a single API to programmers and users for all files</a:t>
            </a:r>
          </a:p>
          <a:p>
            <a:r>
              <a:rPr lang="en-US" sz="2800" dirty="0" smtClean="0"/>
              <a:t>Regardless of how the file system underneath is actually implemented</a:t>
            </a:r>
          </a:p>
          <a:p>
            <a:r>
              <a:rPr lang="en-US" sz="2800" dirty="0" smtClean="0"/>
              <a:t>A requirement if one wants program portability</a:t>
            </a:r>
          </a:p>
          <a:p>
            <a:pPr lvl="1"/>
            <a:r>
              <a:rPr lang="en-US" sz="2400" dirty="0" smtClean="0"/>
              <a:t>Very bad if a program won’t work because there’s a different file system underneath</a:t>
            </a:r>
          </a:p>
          <a:p>
            <a:r>
              <a:rPr lang="en-US" sz="2800" dirty="0" smtClean="0"/>
              <a:t>Three categories of system calls 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File container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Directory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File I/O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Container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dirty="0" smtClean="0"/>
              <a:t>Standard file management system calls</a:t>
            </a:r>
          </a:p>
          <a:p>
            <a:pPr lvl="1"/>
            <a:r>
              <a:rPr lang="en-GB" dirty="0" smtClean="0"/>
              <a:t>Manipulate files as objects</a:t>
            </a:r>
          </a:p>
          <a:p>
            <a:pPr lvl="1"/>
            <a:r>
              <a:rPr lang="en-GB" dirty="0" smtClean="0"/>
              <a:t>These operations ignore the contents of the file</a:t>
            </a:r>
          </a:p>
          <a:p>
            <a:r>
              <a:rPr lang="en-GB" dirty="0" smtClean="0"/>
              <a:t>Implemented with standard file system methods</a:t>
            </a:r>
          </a:p>
          <a:p>
            <a:pPr lvl="1"/>
            <a:r>
              <a:rPr lang="en-GB" dirty="0" smtClean="0"/>
              <a:t>Get/set attributes, ownership, protection ...</a:t>
            </a:r>
          </a:p>
          <a:p>
            <a:pPr lvl="1"/>
            <a:r>
              <a:rPr lang="en-GB" dirty="0" smtClean="0"/>
              <a:t>Create/destroy files and directories</a:t>
            </a:r>
          </a:p>
          <a:p>
            <a:pPr lvl="1"/>
            <a:r>
              <a:rPr lang="en-GB" dirty="0" smtClean="0"/>
              <a:t>Create/destroy links</a:t>
            </a:r>
          </a:p>
          <a:p>
            <a:r>
              <a:rPr lang="en-GB" dirty="0" smtClean="0"/>
              <a:t>Real work happens in file system implementation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r>
              <a:rPr lang="en-US" dirty="0" smtClean="0"/>
              <a:t>Directories provide the organization of a file system</a:t>
            </a:r>
          </a:p>
          <a:p>
            <a:pPr lvl="1"/>
            <a:r>
              <a:rPr lang="en-US" dirty="0" smtClean="0"/>
              <a:t>Typically hierarchical</a:t>
            </a:r>
          </a:p>
          <a:p>
            <a:pPr lvl="1"/>
            <a:r>
              <a:rPr lang="en-US" dirty="0" smtClean="0"/>
              <a:t>Sometimes with some extra wrinkles</a:t>
            </a:r>
          </a:p>
          <a:p>
            <a:r>
              <a:rPr lang="en-US" dirty="0" smtClean="0"/>
              <a:t>At the core, directories translate a name to a lower-level file pointer</a:t>
            </a:r>
          </a:p>
          <a:p>
            <a:r>
              <a:rPr lang="en-US" dirty="0" smtClean="0"/>
              <a:t>Operations tend to be related to that</a:t>
            </a:r>
          </a:p>
          <a:p>
            <a:pPr lvl="1"/>
            <a:r>
              <a:rPr lang="en-US" dirty="0" smtClean="0"/>
              <a:t>Find a file by name</a:t>
            </a:r>
          </a:p>
          <a:p>
            <a:pPr lvl="1"/>
            <a:r>
              <a:rPr lang="en-US" dirty="0" smtClean="0"/>
              <a:t>Create new name/file mapping</a:t>
            </a:r>
          </a:p>
          <a:p>
            <a:pPr lvl="1"/>
            <a:r>
              <a:rPr lang="en-US" dirty="0" smtClean="0"/>
              <a:t>List a set of known names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Open – map name into an open instance</a:t>
            </a:r>
          </a:p>
          <a:p>
            <a:r>
              <a:rPr lang="en-GB" sz="2800" dirty="0" smtClean="0"/>
              <a:t>Read data from file and write data to file</a:t>
            </a:r>
          </a:p>
          <a:p>
            <a:pPr lvl="1"/>
            <a:r>
              <a:rPr lang="en-GB" sz="2400" dirty="0" smtClean="0"/>
              <a:t>Implemented using logical block fetches</a:t>
            </a:r>
          </a:p>
          <a:p>
            <a:pPr lvl="1"/>
            <a:r>
              <a:rPr lang="en-GB" sz="2400" dirty="0" smtClean="0"/>
              <a:t>Copy data between user space and file buffer</a:t>
            </a:r>
          </a:p>
          <a:p>
            <a:pPr lvl="1"/>
            <a:r>
              <a:rPr lang="en-GB" sz="2400" dirty="0" smtClean="0"/>
              <a:t>Request file system to write back block when done</a:t>
            </a:r>
          </a:p>
          <a:p>
            <a:r>
              <a:rPr lang="en-GB" sz="2800" dirty="0" smtClean="0"/>
              <a:t>Seek</a:t>
            </a:r>
          </a:p>
          <a:p>
            <a:pPr lvl="1"/>
            <a:r>
              <a:rPr lang="en-GB" sz="2400" dirty="0" smtClean="0"/>
              <a:t>Change logical offset associated with open instance</a:t>
            </a:r>
          </a:p>
          <a:p>
            <a:r>
              <a:rPr lang="en-GB" sz="2800" dirty="0" smtClean="0"/>
              <a:t>Map file into address space</a:t>
            </a:r>
          </a:p>
          <a:p>
            <a:pPr lvl="1"/>
            <a:r>
              <a:rPr lang="en-GB" sz="2400" dirty="0" smtClean="0"/>
              <a:t>File block buffers are just pages of physical memory</a:t>
            </a:r>
          </a:p>
          <a:p>
            <a:pPr lvl="1"/>
            <a:r>
              <a:rPr lang="en-GB" sz="2400" dirty="0" smtClean="0"/>
              <a:t>Map into address space, page it to and from file system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31213" y="3204222"/>
            <a:ext cx="1017743" cy="9017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File System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3996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 rot="5400000">
            <a:off x="3195866" y="3846234"/>
            <a:ext cx="1111239" cy="54964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UNIX FS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 rot="5400000">
            <a:off x="2414618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DOS FS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 rot="5400000">
            <a:off x="1631739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 FS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 rot="5400000">
            <a:off x="3980377" y="3846234"/>
            <a:ext cx="1111239" cy="54964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EXT3 FS</a:t>
            </a: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4" name="Group 47"/>
          <p:cNvGrpSpPr/>
          <p:nvPr/>
        </p:nvGrpSpPr>
        <p:grpSpPr>
          <a:xfrm>
            <a:off x="1403664" y="3181646"/>
            <a:ext cx="3916028" cy="662229"/>
            <a:chOff x="1403664" y="3181646"/>
            <a:chExt cx="3916028" cy="662229"/>
          </a:xfrm>
        </p:grpSpPr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 dirty="0">
                  <a:latin typeface="Times New Roman"/>
                  <a:cs typeface="Times New Roman"/>
                </a:rPr>
                <a:t>virtual file system integration layer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012224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6883820" y="3204222"/>
            <a:ext cx="1017743" cy="901784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4414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44831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45518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46205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788"/>
            <a:ext cx="8229600" cy="1143000"/>
          </a:xfrm>
        </p:spPr>
        <p:txBody>
          <a:bodyPr/>
          <a:lstStyle/>
          <a:p>
            <a:r>
              <a:rPr lang="en-US" dirty="0" smtClean="0"/>
              <a:t>The Virtual File System </a:t>
            </a:r>
            <a:br>
              <a:rPr lang="en-US" dirty="0" smtClean="0"/>
            </a:br>
            <a:r>
              <a:rPr lang="en-US" dirty="0" smtClean="0"/>
              <a:t>(VFS)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r>
              <a:rPr lang="en-GB" sz="2800" dirty="0" smtClean="0"/>
              <a:t>Federation layer to generalize file systems</a:t>
            </a:r>
          </a:p>
          <a:p>
            <a:pPr lvl="1"/>
            <a:r>
              <a:rPr lang="en-GB" sz="2400" dirty="0" smtClean="0"/>
              <a:t>Permits rest of OS to treat all file systems as the same</a:t>
            </a:r>
          </a:p>
          <a:p>
            <a:pPr lvl="1"/>
            <a:r>
              <a:rPr lang="en-GB" sz="2400" dirty="0" smtClean="0"/>
              <a:t>Support dynamic addition of new file systems</a:t>
            </a:r>
          </a:p>
          <a:p>
            <a:r>
              <a:rPr lang="en-GB" sz="2800" dirty="0" smtClean="0"/>
              <a:t>Plug-in interface or file system implementations</a:t>
            </a:r>
          </a:p>
          <a:p>
            <a:pPr lvl="1"/>
            <a:r>
              <a:rPr lang="en-GB" sz="2400" dirty="0" smtClean="0"/>
              <a:t>DOS FAT, Unix, EXT3, ISO 9660, network, etc.</a:t>
            </a:r>
          </a:p>
          <a:p>
            <a:pPr lvl="1"/>
            <a:r>
              <a:rPr lang="en-GB" sz="2400" dirty="0" smtClean="0"/>
              <a:t>Each file system implemented by a plug-in module</a:t>
            </a:r>
          </a:p>
          <a:p>
            <a:pPr lvl="1"/>
            <a:r>
              <a:rPr lang="en-GB" sz="2400" dirty="0" smtClean="0"/>
              <a:t>All implement same basic methods </a:t>
            </a:r>
          </a:p>
          <a:p>
            <a:pPr lvl="2"/>
            <a:r>
              <a:rPr lang="en-GB" sz="2000" dirty="0" smtClean="0"/>
              <a:t>Create, delete, open, close, link, unlink,</a:t>
            </a:r>
          </a:p>
          <a:p>
            <a:pPr lvl="2"/>
            <a:r>
              <a:rPr lang="en-GB" sz="2000" dirty="0" smtClean="0"/>
              <a:t>Get/put block, get/set attributes, read directory, etc.</a:t>
            </a:r>
          </a:p>
          <a:p>
            <a:r>
              <a:rPr lang="en-GB" sz="2800" dirty="0" smtClean="0"/>
              <a:t>Implementation is hidden from higher level clients</a:t>
            </a:r>
          </a:p>
          <a:p>
            <a:pPr lvl="1"/>
            <a:r>
              <a:rPr lang="en-GB" sz="2400" dirty="0" smtClean="0"/>
              <a:t>All clients see are the standard methods and properties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31213" y="3204222"/>
            <a:ext cx="1017743" cy="9017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3996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4" name="Group 47"/>
          <p:cNvGrpSpPr/>
          <p:nvPr/>
        </p:nvGrpSpPr>
        <p:grpSpPr>
          <a:xfrm>
            <a:off x="1403664" y="3181646"/>
            <a:ext cx="3916028" cy="662229"/>
            <a:chOff x="1403664" y="3181646"/>
            <a:chExt cx="3916028" cy="662229"/>
          </a:xfrm>
        </p:grpSpPr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 dirty="0">
                  <a:latin typeface="Times New Roman"/>
                  <a:cs typeface="Times New Roman"/>
                </a:rPr>
                <a:t>virtual file system integration layer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012224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6883820" y="3204222"/>
            <a:ext cx="1017743" cy="901784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4414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44831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45518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46205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7"/>
          <p:cNvGrpSpPr/>
          <p:nvPr/>
        </p:nvGrpSpPr>
        <p:grpSpPr>
          <a:xfrm>
            <a:off x="1912536" y="3565437"/>
            <a:ext cx="2898284" cy="1111240"/>
            <a:chOff x="1912536" y="3565437"/>
            <a:chExt cx="2898284" cy="1111240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UNIX FS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DOS FS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CD FS</a:t>
              </a:r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EXT3 FS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GB" sz="2800" dirty="0" smtClean="0"/>
              <a:t>Desirable to support multiple different file systems</a:t>
            </a:r>
          </a:p>
          <a:p>
            <a:r>
              <a:rPr lang="en-GB" sz="2800" dirty="0" smtClean="0"/>
              <a:t>All implemented on top of block I/O</a:t>
            </a:r>
          </a:p>
          <a:p>
            <a:pPr lvl="1"/>
            <a:r>
              <a:rPr lang="en-GB" sz="2400" u="sng" dirty="0" smtClean="0"/>
              <a:t>Should</a:t>
            </a:r>
            <a:r>
              <a:rPr lang="en-GB" sz="2400" dirty="0" smtClean="0"/>
              <a:t> be independent of underlying devices</a:t>
            </a:r>
          </a:p>
          <a:p>
            <a:r>
              <a:rPr lang="en-GB" sz="2800" dirty="0" smtClean="0"/>
              <a:t>All file systems perform same basic functions</a:t>
            </a:r>
          </a:p>
          <a:p>
            <a:pPr lvl="1"/>
            <a:r>
              <a:rPr lang="en-GB" sz="2400" dirty="0" smtClean="0"/>
              <a:t>Map names to files</a:t>
            </a:r>
          </a:p>
          <a:p>
            <a:pPr lvl="1"/>
            <a:r>
              <a:rPr lang="en-GB" sz="2400" dirty="0" smtClean="0"/>
              <a:t>Map &lt;file, offset&gt; into &lt;device, block&gt;</a:t>
            </a:r>
          </a:p>
          <a:p>
            <a:pPr lvl="1"/>
            <a:r>
              <a:rPr lang="en-GB" sz="2400" dirty="0" smtClean="0"/>
              <a:t>Manage free space and allocate it to files</a:t>
            </a:r>
          </a:p>
          <a:p>
            <a:pPr lvl="1"/>
            <a:r>
              <a:rPr lang="en-GB" sz="2400" dirty="0" smtClean="0"/>
              <a:t>Create and destroy files</a:t>
            </a:r>
          </a:p>
          <a:p>
            <a:pPr lvl="1"/>
            <a:r>
              <a:rPr lang="en-GB" sz="2400" dirty="0" smtClean="0"/>
              <a:t>Get and set file attributes</a:t>
            </a:r>
          </a:p>
          <a:p>
            <a:pPr lvl="1"/>
            <a:r>
              <a:rPr lang="en-GB" sz="2400" dirty="0" smtClean="0"/>
              <a:t>Manipulate the file name space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File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2800" dirty="0" smtClean="0"/>
              <a:t>Why not instead choose one “good” one?</a:t>
            </a:r>
          </a:p>
          <a:p>
            <a:r>
              <a:rPr lang="en-US" sz="2800" dirty="0" smtClean="0"/>
              <a:t>There may be multiple storage devices</a:t>
            </a:r>
          </a:p>
          <a:p>
            <a:pPr lvl="1"/>
            <a:r>
              <a:rPr lang="en-US" sz="2400" dirty="0" smtClean="0"/>
              <a:t>E.g., hard disk and flash drive</a:t>
            </a:r>
          </a:p>
          <a:p>
            <a:pPr lvl="1"/>
            <a:r>
              <a:rPr lang="en-US" sz="2400" dirty="0" smtClean="0"/>
              <a:t>They might benefit from very different file systems</a:t>
            </a:r>
          </a:p>
          <a:p>
            <a:r>
              <a:rPr lang="en-US" sz="2800" dirty="0" smtClean="0"/>
              <a:t>Different file systems provide different services, despite the same interface</a:t>
            </a:r>
          </a:p>
          <a:p>
            <a:pPr lvl="1"/>
            <a:r>
              <a:rPr lang="en-US" sz="2400" dirty="0" smtClean="0"/>
              <a:t>Differing reliability guarantees</a:t>
            </a:r>
          </a:p>
          <a:p>
            <a:pPr lvl="1"/>
            <a:r>
              <a:rPr lang="en-US" sz="2400" dirty="0" smtClean="0"/>
              <a:t>Differing performance</a:t>
            </a:r>
          </a:p>
          <a:p>
            <a:pPr lvl="1"/>
            <a:r>
              <a:rPr lang="en-US" sz="2400" dirty="0" smtClean="0"/>
              <a:t>Read-only vs. read/write</a:t>
            </a:r>
          </a:p>
          <a:p>
            <a:r>
              <a:rPr lang="en-US" sz="2800" dirty="0" smtClean="0"/>
              <a:t>Different file systems used for different purposes</a:t>
            </a:r>
          </a:p>
          <a:p>
            <a:pPr lvl="1"/>
            <a:r>
              <a:rPr lang="en-US" sz="2400" dirty="0" smtClean="0"/>
              <a:t>E.g., a temporary file system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31213" y="3204222"/>
            <a:ext cx="1017743" cy="9017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328"/>
            <a:ext cx="8229600" cy="1143000"/>
          </a:xfrm>
        </p:spPr>
        <p:txBody>
          <a:bodyPr/>
          <a:lstStyle/>
          <a:p>
            <a:r>
              <a:rPr lang="en-US" dirty="0" smtClean="0"/>
              <a:t>Device Independent Block I/O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3996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4" name="Group 47"/>
          <p:cNvGrpSpPr/>
          <p:nvPr/>
        </p:nvGrpSpPr>
        <p:grpSpPr>
          <a:xfrm>
            <a:off x="1403664" y="3181646"/>
            <a:ext cx="3916028" cy="662229"/>
            <a:chOff x="1403664" y="3181646"/>
            <a:chExt cx="3916028" cy="662229"/>
          </a:xfrm>
        </p:grpSpPr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 dirty="0">
                  <a:latin typeface="Times New Roman"/>
                  <a:cs typeface="Times New Roman"/>
                </a:rPr>
                <a:t>virtual file system integration layer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012224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6883820" y="3204222"/>
            <a:ext cx="1017743" cy="901784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socket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48113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48800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49487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5017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7"/>
          <p:cNvGrpSpPr/>
          <p:nvPr/>
        </p:nvGrpSpPr>
        <p:grpSpPr>
          <a:xfrm>
            <a:off x="1912536" y="3565437"/>
            <a:ext cx="2898284" cy="1111240"/>
            <a:chOff x="1912536" y="3565437"/>
            <a:chExt cx="2898284" cy="1111240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UNIX FS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DOS FS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CD FS</a:t>
              </a:r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EXT3 FS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systems need to store data persistently</a:t>
            </a:r>
          </a:p>
          <a:p>
            <a:pPr lvl="1"/>
            <a:r>
              <a:rPr lang="en-US" dirty="0" smtClean="0"/>
              <a:t>So it’s still there after reboot, or even power down</a:t>
            </a:r>
          </a:p>
          <a:p>
            <a:r>
              <a:rPr lang="en-US" dirty="0" smtClean="0"/>
              <a:t>Typically a core piece of functionality for the system</a:t>
            </a:r>
          </a:p>
          <a:p>
            <a:pPr lvl="1"/>
            <a:r>
              <a:rPr lang="en-US" dirty="0" smtClean="0"/>
              <a:t>Which is going to be used all the time</a:t>
            </a:r>
          </a:p>
          <a:p>
            <a:r>
              <a:rPr lang="en-US" dirty="0" smtClean="0"/>
              <a:t>Even the operating system itself needs to be stored this way</a:t>
            </a:r>
          </a:p>
          <a:p>
            <a:r>
              <a:rPr lang="en-US" dirty="0" smtClean="0"/>
              <a:t>So we must store some data persistently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9083" y="502733"/>
            <a:ext cx="3311404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8"/>
            <a:ext cx="8229600" cy="1143000"/>
          </a:xfrm>
        </p:spPr>
        <p:txBody>
          <a:bodyPr/>
          <a:lstStyle/>
          <a:p>
            <a:r>
              <a:rPr lang="en-US" dirty="0" smtClean="0"/>
              <a:t>File Systems and Block I/O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File systems typically sit on a general block I/O layer</a:t>
            </a:r>
          </a:p>
          <a:p>
            <a:r>
              <a:rPr lang="en-GB" sz="2800" dirty="0" smtClean="0"/>
              <a:t>A generalizing abstraction – make all disks look same</a:t>
            </a:r>
          </a:p>
          <a:p>
            <a:r>
              <a:rPr lang="en-GB" sz="2800" dirty="0" smtClean="0"/>
              <a:t>Implements standard operations on each block device</a:t>
            </a:r>
          </a:p>
          <a:p>
            <a:pPr lvl="1"/>
            <a:r>
              <a:rPr lang="en-GB" sz="2400" dirty="0" smtClean="0"/>
              <a:t>Asynchronous read (physical block #, buffer, </a:t>
            </a:r>
            <a:r>
              <a:rPr lang="en-GB" sz="2400" dirty="0" err="1" smtClean="0"/>
              <a:t>bytecount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Asynchronous write (physical block #, buffer, </a:t>
            </a:r>
            <a:r>
              <a:rPr lang="en-GB" sz="2400" dirty="0" err="1" smtClean="0"/>
              <a:t>bytecount</a:t>
            </a:r>
            <a:r>
              <a:rPr lang="en-GB" sz="2400" dirty="0" smtClean="0"/>
              <a:t>)</a:t>
            </a:r>
          </a:p>
          <a:p>
            <a:r>
              <a:rPr lang="en-GB" sz="2800" dirty="0" smtClean="0"/>
              <a:t>Map logical block numbers to device addresses</a:t>
            </a:r>
          </a:p>
          <a:p>
            <a:pPr lvl="1"/>
            <a:r>
              <a:rPr lang="en-GB" sz="2400" dirty="0" smtClean="0"/>
              <a:t>E.g., logical block number to &lt;cylinder, head, sector&gt;</a:t>
            </a:r>
          </a:p>
          <a:p>
            <a:r>
              <a:rPr lang="en-GB" sz="2800" dirty="0" smtClean="0"/>
              <a:t>Encapsulate all the particulars of device support</a:t>
            </a:r>
          </a:p>
          <a:p>
            <a:pPr lvl="1"/>
            <a:r>
              <a:rPr lang="en-GB" sz="2400" dirty="0" smtClean="0"/>
              <a:t>I/O scheduling, initiation, completion, error handlings</a:t>
            </a:r>
          </a:p>
          <a:p>
            <a:pPr lvl="1"/>
            <a:r>
              <a:rPr lang="en-GB" sz="2400" dirty="0" smtClean="0"/>
              <a:t>Size and alignment limitations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48"/>
            <a:ext cx="8229600" cy="1143000"/>
          </a:xfrm>
        </p:spPr>
        <p:txBody>
          <a:bodyPr/>
          <a:lstStyle/>
          <a:p>
            <a:r>
              <a:rPr lang="en-US" dirty="0" smtClean="0"/>
              <a:t>Why Device Independent </a:t>
            </a:r>
            <a:br>
              <a:rPr lang="en-US" dirty="0" smtClean="0"/>
            </a:br>
            <a:r>
              <a:rPr lang="en-US" dirty="0" smtClean="0"/>
              <a:t>Block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 better abstraction than generic disks</a:t>
            </a:r>
          </a:p>
          <a:p>
            <a:r>
              <a:rPr lang="en-GB" sz="2800" dirty="0" smtClean="0"/>
              <a:t>Allows unified LRU buffer cache for disk data</a:t>
            </a:r>
          </a:p>
          <a:p>
            <a:pPr lvl="1"/>
            <a:r>
              <a:rPr lang="en-GB" sz="2400" dirty="0" smtClean="0"/>
              <a:t>Hold frequently used data until it is needed again</a:t>
            </a:r>
          </a:p>
          <a:p>
            <a:pPr lvl="1"/>
            <a:r>
              <a:rPr lang="en-GB" sz="2400" dirty="0" smtClean="0"/>
              <a:t>Hold pre-fetched read-ahead data until it is requested</a:t>
            </a:r>
          </a:p>
          <a:p>
            <a:r>
              <a:rPr lang="en-GB" sz="2800" dirty="0" smtClean="0"/>
              <a:t>Provides buffers for data re-blocking</a:t>
            </a:r>
          </a:p>
          <a:p>
            <a:pPr lvl="1"/>
            <a:r>
              <a:rPr lang="en-GB" sz="2400" dirty="0" smtClean="0"/>
              <a:t>Adapting file system block size to device block size</a:t>
            </a:r>
          </a:p>
          <a:p>
            <a:pPr lvl="1"/>
            <a:r>
              <a:rPr lang="en-GB" sz="2400" dirty="0" smtClean="0"/>
              <a:t>Adapting file system block size to user request sizes</a:t>
            </a:r>
          </a:p>
          <a:p>
            <a:r>
              <a:rPr lang="en-GB" sz="2800" dirty="0" smtClean="0"/>
              <a:t>Handles automatic buffer management</a:t>
            </a:r>
          </a:p>
          <a:p>
            <a:pPr lvl="1"/>
            <a:r>
              <a:rPr lang="en-GB" sz="2400" dirty="0" smtClean="0"/>
              <a:t>Allocation, </a:t>
            </a:r>
            <a:r>
              <a:rPr lang="en-GB" sz="2400" dirty="0" err="1" smtClean="0"/>
              <a:t>deallocation</a:t>
            </a:r>
            <a:endParaRPr lang="en-GB" sz="2400" dirty="0" smtClean="0"/>
          </a:p>
          <a:p>
            <a:pPr lvl="1"/>
            <a:r>
              <a:rPr lang="en-GB" sz="2400" dirty="0" smtClean="0"/>
              <a:t>Automatic write-back of changed buffers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That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access exhibits a high degree of reference locality at multiple levels:</a:t>
            </a:r>
          </a:p>
          <a:p>
            <a:pPr lvl="1"/>
            <a:r>
              <a:rPr lang="en-US" dirty="0" smtClean="0"/>
              <a:t>Users often read and write a single block in small operations, reusing that block</a:t>
            </a:r>
          </a:p>
          <a:p>
            <a:pPr lvl="1"/>
            <a:r>
              <a:rPr lang="en-US" dirty="0" smtClean="0"/>
              <a:t>Users read and write the same files over and over</a:t>
            </a:r>
          </a:p>
          <a:p>
            <a:pPr lvl="1"/>
            <a:r>
              <a:rPr lang="en-US" dirty="0" smtClean="0"/>
              <a:t>Users often open files from the same directory </a:t>
            </a:r>
          </a:p>
          <a:p>
            <a:pPr lvl="1"/>
            <a:r>
              <a:rPr lang="en-US" dirty="0" smtClean="0"/>
              <a:t>OS regularly consults the same meta-data blocks</a:t>
            </a:r>
          </a:p>
          <a:p>
            <a:r>
              <a:rPr lang="en-US" dirty="0" smtClean="0"/>
              <a:t>Having common cache eliminates many disk accesses, which are slow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858"/>
            <a:ext cx="8229600" cy="1143000"/>
          </a:xfrm>
        </p:spPr>
        <p:txBody>
          <a:bodyPr/>
          <a:lstStyle/>
          <a:p>
            <a:r>
              <a:rPr lang="en-US" dirty="0" smtClean="0"/>
              <a:t>Devices, Sockets and File System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527224" y="5672528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12224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230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93" y="5686324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88174" y="5745272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48936" y="573273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568" y="1992888"/>
            <a:ext cx="7282411" cy="351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55648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CD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111517" y="5804220"/>
            <a:ext cx="862798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364124" y="5804220"/>
            <a:ext cx="866060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diskette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55648" y="5409141"/>
            <a:ext cx="556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168800" y="5311312"/>
            <a:ext cx="4150892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ea typeface="Arial" charset="0"/>
                <a:cs typeface="Times New Roman"/>
              </a:rPr>
              <a:t>device driver interfaces (disk-ddi)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47399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93354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3718051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1403664" y="5251110"/>
            <a:ext cx="815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 flipH="1">
            <a:off x="2656271" y="5251110"/>
            <a:ext cx="6524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56"/>
          <p:cNvSpPr>
            <a:spLocks noChangeArrowheads="1"/>
          </p:cNvSpPr>
          <p:nvPr/>
        </p:nvSpPr>
        <p:spPr bwMode="auto">
          <a:xfrm>
            <a:off x="4856488" y="5672528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auto">
          <a:xfrm>
            <a:off x="4778200" y="5732730"/>
            <a:ext cx="86279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 b="0">
              <a:latin typeface="Times New Roman"/>
              <a:ea typeface="Arial" charset="0"/>
              <a:cs typeface="Times New Roman"/>
            </a:endParaRP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695019" y="5804220"/>
            <a:ext cx="864429" cy="52677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flash</a:t>
            </a:r>
          </a:p>
          <a:p>
            <a:pPr algn="ctr"/>
            <a:r>
              <a:rPr lang="en-US" sz="1700" b="0">
                <a:latin typeface="Times New Roman"/>
                <a:ea typeface="Arial" charset="0"/>
                <a:cs typeface="Times New Roman"/>
              </a:rPr>
              <a:t>drivers</a:t>
            </a:r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>
            <a:off x="3830590" y="5251110"/>
            <a:ext cx="0" cy="60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5161485" y="5251110"/>
            <a:ext cx="0" cy="543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Line 62"/>
          <p:cNvSpPr>
            <a:spLocks noChangeShapeType="1"/>
          </p:cNvSpPr>
          <p:nvPr/>
        </p:nvSpPr>
        <p:spPr bwMode="auto">
          <a:xfrm>
            <a:off x="4574325" y="4652846"/>
            <a:ext cx="0" cy="176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4" name="Group 47"/>
          <p:cNvGrpSpPr/>
          <p:nvPr/>
        </p:nvGrpSpPr>
        <p:grpSpPr>
          <a:xfrm>
            <a:off x="1403664" y="3181646"/>
            <a:ext cx="3916028" cy="662229"/>
            <a:chOff x="1403664" y="3181646"/>
            <a:chExt cx="3916028" cy="662229"/>
          </a:xfrm>
        </p:grpSpPr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 dirty="0">
                  <a:latin typeface="Times New Roman"/>
                  <a:cs typeface="Times New Roman"/>
                </a:rPr>
                <a:t>virtual file system integration layer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012224" y="2421589"/>
            <a:ext cx="1405392" cy="60202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</a:t>
            </a:r>
            <a:r>
              <a:rPr lang="en-US" sz="1700" b="0" dirty="0" smtClean="0">
                <a:latin typeface="Times New Roman"/>
                <a:cs typeface="Times New Roman"/>
              </a:rPr>
              <a:t>ile container</a:t>
            </a:r>
          </a:p>
          <a:p>
            <a:pPr algn="ctr"/>
            <a:r>
              <a:rPr lang="en-US" sz="1700" b="0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2888975" y="2421589"/>
            <a:ext cx="1252607" cy="60202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directory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3021" y="2421589"/>
            <a:ext cx="3209806" cy="602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1700" b="0">
                <a:latin typeface="Times New Roman"/>
                <a:cs typeface="Times New Roman"/>
              </a:rPr>
              <a:t>I/O</a:t>
            </a:r>
          </a:p>
        </p:txBody>
      </p:sp>
      <p:grpSp>
        <p:nvGrpSpPr>
          <p:cNvPr id="43" name="Group 47"/>
          <p:cNvGrpSpPr/>
          <p:nvPr/>
        </p:nvGrpSpPr>
        <p:grpSpPr>
          <a:xfrm>
            <a:off x="5631213" y="3204222"/>
            <a:ext cx="2270350" cy="901784"/>
            <a:chOff x="5631213" y="3204222"/>
            <a:chExt cx="2270350" cy="901784"/>
          </a:xfrm>
        </p:grpSpPr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5631213" y="3204222"/>
              <a:ext cx="1017743" cy="901784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cs typeface="Times New Roman"/>
                </a:rPr>
                <a:t>device</a:t>
              </a:r>
            </a:p>
            <a:p>
              <a:pPr algn="ctr"/>
              <a:r>
                <a:rPr lang="en-US" sz="1700" b="0">
                  <a:latin typeface="Times New Roman"/>
                  <a:cs typeface="Times New Roman"/>
                </a:rPr>
                <a:t>I/O</a:t>
              </a: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6883820" y="3204222"/>
              <a:ext cx="1017743" cy="9017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cs typeface="Times New Roman"/>
                </a:rPr>
                <a:t>socket</a:t>
              </a:r>
            </a:p>
            <a:p>
              <a:pPr algn="ctr"/>
              <a:r>
                <a:rPr lang="en-US" sz="1700" b="0">
                  <a:latin typeface="Times New Roman"/>
                  <a:cs typeface="Times New Roman"/>
                </a:rPr>
                <a:t>I/O</a:t>
              </a:r>
            </a:p>
          </p:txBody>
        </p:sp>
      </p:grp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118684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5833457" y="3901569"/>
            <a:ext cx="658924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568" y="157374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0800" y="158061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88032" y="158748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45264" y="1594350"/>
            <a:ext cx="1529878" cy="339768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912536" y="3565437"/>
            <a:ext cx="2898284" cy="1111240"/>
            <a:chOff x="1912536" y="3565437"/>
            <a:chExt cx="2898284" cy="1111240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UNIX FS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DOS FS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CD FS</a:t>
              </a:r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 b="0">
                  <a:latin typeface="Times New Roman"/>
                  <a:ea typeface="Arial" charset="0"/>
                  <a:cs typeface="Times New Roman"/>
                </a:rPr>
                <a:t>EXT3 FS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2304" y="4842234"/>
            <a:ext cx="4698908" cy="408876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ea typeface="Arial" charset="0"/>
                <a:cs typeface="Times New Roman"/>
              </a:rPr>
              <a:t>Device independent block </a:t>
            </a:r>
            <a:r>
              <a:rPr lang="en-US" sz="2000" b="0" dirty="0">
                <a:latin typeface="Times New Roman"/>
                <a:ea typeface="Arial" charset="0"/>
                <a:cs typeface="Times New Roman"/>
              </a:rPr>
              <a:t>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and Socket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are, well, devices</a:t>
            </a:r>
          </a:p>
          <a:p>
            <a:r>
              <a:rPr lang="en-US" dirty="0" smtClean="0"/>
              <a:t>Sockets are an IPC mechanism</a:t>
            </a:r>
          </a:p>
          <a:p>
            <a:r>
              <a:rPr lang="en-US" dirty="0" smtClean="0"/>
              <a:t>What are they doing in this description of file systems?</a:t>
            </a:r>
          </a:p>
          <a:p>
            <a:r>
              <a:rPr lang="en-US" dirty="0" smtClean="0"/>
              <a:t>Unix systems typically abstract them using the file interface</a:t>
            </a:r>
          </a:p>
          <a:p>
            <a:pPr lvl="1"/>
            <a:r>
              <a:rPr lang="en-US" dirty="0" smtClean="0"/>
              <a:t>Which allows file-type operations to be performed on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 file is a named collection of information</a:t>
            </a:r>
          </a:p>
          <a:p>
            <a:r>
              <a:rPr lang="en-GB" sz="2800" dirty="0" smtClean="0"/>
              <a:t>Primary roles of file system:</a:t>
            </a:r>
          </a:p>
          <a:p>
            <a:pPr lvl="1"/>
            <a:r>
              <a:rPr lang="en-GB" sz="2400" dirty="0" smtClean="0"/>
              <a:t>To store and retrieve data</a:t>
            </a:r>
          </a:p>
          <a:p>
            <a:pPr lvl="1"/>
            <a:r>
              <a:rPr lang="en-GB" sz="2400" dirty="0" smtClean="0"/>
              <a:t>To manage the media/space where data is stored</a:t>
            </a:r>
          </a:p>
          <a:p>
            <a:r>
              <a:rPr lang="en-GB" sz="2800" dirty="0" smtClean="0"/>
              <a:t>Typical operations:</a:t>
            </a:r>
          </a:p>
          <a:p>
            <a:pPr lvl="1"/>
            <a:r>
              <a:rPr lang="en-GB" sz="2400" dirty="0" smtClean="0"/>
              <a:t>Where is the first block of this file?</a:t>
            </a:r>
          </a:p>
          <a:p>
            <a:pPr lvl="1"/>
            <a:r>
              <a:rPr lang="en-GB" sz="2400" dirty="0" smtClean="0"/>
              <a:t>Where is the next block of this file?</a:t>
            </a:r>
          </a:p>
          <a:p>
            <a:pPr lvl="1"/>
            <a:r>
              <a:rPr lang="en-GB" sz="2400" dirty="0" smtClean="0"/>
              <a:t>Where is block 35 of this file?</a:t>
            </a:r>
          </a:p>
          <a:p>
            <a:pPr lvl="1"/>
            <a:r>
              <a:rPr lang="en-GB" sz="2400" dirty="0" smtClean="0"/>
              <a:t>Allocate a new block to the end of this file</a:t>
            </a:r>
          </a:p>
          <a:p>
            <a:pPr lvl="1"/>
            <a:r>
              <a:rPr lang="en-GB" sz="2400" dirty="0" smtClean="0"/>
              <a:t>Free all blocks associated with this file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36437" y="502733"/>
            <a:ext cx="754442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r>
              <a:rPr lang="en-GB" dirty="0" smtClean="0"/>
              <a:t>Essentially a question of how you managed the space on your disk</a:t>
            </a:r>
          </a:p>
          <a:p>
            <a:r>
              <a:rPr lang="en-GB" dirty="0" smtClean="0"/>
              <a:t>Space management on disk is complex</a:t>
            </a:r>
          </a:p>
          <a:p>
            <a:pPr lvl="1"/>
            <a:r>
              <a:rPr lang="en-GB" dirty="0" smtClean="0"/>
              <a:t>There are millions of blocks and thousands of files</a:t>
            </a:r>
          </a:p>
          <a:p>
            <a:pPr lvl="1"/>
            <a:r>
              <a:rPr lang="en-GB" dirty="0" smtClean="0"/>
              <a:t>Files are continuously created and destroyed</a:t>
            </a:r>
          </a:p>
          <a:p>
            <a:pPr lvl="1"/>
            <a:r>
              <a:rPr lang="en-GB" dirty="0" smtClean="0"/>
              <a:t>Files can be extended after they have been written</a:t>
            </a:r>
          </a:p>
          <a:p>
            <a:pPr lvl="1"/>
            <a:r>
              <a:rPr lang="en-GB" dirty="0" smtClean="0"/>
              <a:t>Data placement on disk has performance effects</a:t>
            </a:r>
          </a:p>
          <a:p>
            <a:pPr lvl="1"/>
            <a:r>
              <a:rPr lang="en-GB" dirty="0" smtClean="0"/>
              <a:t>Poor management leads to poor performance</a:t>
            </a:r>
          </a:p>
          <a:p>
            <a:r>
              <a:rPr lang="en-GB" dirty="0" smtClean="0"/>
              <a:t>Must track the space assigned to each file</a:t>
            </a:r>
          </a:p>
          <a:p>
            <a:pPr lvl="1"/>
            <a:r>
              <a:rPr lang="en-GB" dirty="0" smtClean="0"/>
              <a:t>On-disk, master data structure for each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On-Disk File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740"/>
            <a:ext cx="8229600" cy="4525963"/>
          </a:xfrm>
        </p:spPr>
        <p:txBody>
          <a:bodyPr/>
          <a:lstStyle/>
          <a:p>
            <a:r>
              <a:rPr lang="en-US" sz="2800" dirty="0" smtClean="0"/>
              <a:t>On-disk description of important attributes of  a file</a:t>
            </a:r>
          </a:p>
          <a:p>
            <a:pPr lvl="1"/>
            <a:r>
              <a:rPr lang="en-US" sz="2400" dirty="0" smtClean="0"/>
              <a:t>Particularly where its data is located</a:t>
            </a:r>
            <a:endParaRPr lang="en-US" dirty="0" smtClean="0"/>
          </a:p>
          <a:p>
            <a:r>
              <a:rPr lang="en-GB" sz="2800" dirty="0" smtClean="0"/>
              <a:t>Virtually all file systems have such data structures</a:t>
            </a:r>
          </a:p>
          <a:p>
            <a:pPr lvl="1"/>
            <a:r>
              <a:rPr lang="en-GB" sz="2400" dirty="0" smtClean="0"/>
              <a:t>Different implementations, performance &amp; abilities</a:t>
            </a:r>
          </a:p>
          <a:p>
            <a:pPr lvl="1"/>
            <a:r>
              <a:rPr lang="en-GB" sz="2400" dirty="0" smtClean="0"/>
              <a:t>Implementation can have profound effects on what the file system can do (well or at all)</a:t>
            </a:r>
          </a:p>
          <a:p>
            <a:r>
              <a:rPr lang="en-GB" sz="2800" dirty="0" smtClean="0"/>
              <a:t>A core design element of a file system</a:t>
            </a:r>
          </a:p>
          <a:p>
            <a:r>
              <a:rPr lang="en-GB" sz="2800" dirty="0" smtClean="0"/>
              <a:t>Paired with some kind of in-memory representation of the same information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788"/>
            <a:ext cx="8229600" cy="1143000"/>
          </a:xfrm>
        </p:spPr>
        <p:txBody>
          <a:bodyPr/>
          <a:lstStyle/>
          <a:p>
            <a:r>
              <a:rPr lang="en-US" dirty="0" smtClean="0"/>
              <a:t>The Basic File Control </a:t>
            </a:r>
            <a:br>
              <a:rPr lang="en-US" dirty="0" smtClean="0"/>
            </a:br>
            <a:r>
              <a:rPr lang="en-US" dirty="0" smtClean="0"/>
              <a:t>Structure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US" dirty="0" smtClean="0"/>
              <a:t>A file typically consists of multiple data blocks</a:t>
            </a:r>
          </a:p>
          <a:p>
            <a:r>
              <a:rPr lang="en-US" dirty="0" smtClean="0"/>
              <a:t>The control structure must be able to find them</a:t>
            </a:r>
          </a:p>
          <a:p>
            <a:r>
              <a:rPr lang="en-US" dirty="0" smtClean="0"/>
              <a:t>Preferably able to find any of them quickly</a:t>
            </a:r>
          </a:p>
          <a:p>
            <a:pPr lvl="1"/>
            <a:r>
              <a:rPr lang="en-US" dirty="0" smtClean="0"/>
              <a:t>I.e., shouldn’t need to read the entire file to find a block near the end</a:t>
            </a:r>
          </a:p>
          <a:p>
            <a:r>
              <a:rPr lang="en-US" dirty="0" smtClean="0"/>
              <a:t>Blocks can be changed</a:t>
            </a:r>
          </a:p>
          <a:p>
            <a:r>
              <a:rPr lang="en-US" dirty="0" smtClean="0"/>
              <a:t>New data can be added to the file </a:t>
            </a:r>
          </a:p>
          <a:p>
            <a:pPr lvl="1"/>
            <a:r>
              <a:rPr lang="en-US" dirty="0" smtClean="0"/>
              <a:t>Or old data deleted</a:t>
            </a:r>
          </a:p>
          <a:p>
            <a:r>
              <a:rPr lang="en-US" dirty="0" smtClean="0"/>
              <a:t>Files can be sparsely populated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In-Memory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dirty="0" smtClean="0"/>
              <a:t>There is an on-disk structure pointing to disk blocks (and holding other information)</a:t>
            </a:r>
          </a:p>
          <a:p>
            <a:r>
              <a:rPr lang="en-US" dirty="0" smtClean="0"/>
              <a:t>When file is opened, an in-memory structure is created</a:t>
            </a:r>
          </a:p>
          <a:p>
            <a:r>
              <a:rPr lang="en-US" dirty="0" smtClean="0"/>
              <a:t>Not an exact copy of the disk version</a:t>
            </a:r>
          </a:p>
          <a:p>
            <a:pPr lvl="1"/>
            <a:r>
              <a:rPr lang="en-US" dirty="0" smtClean="0"/>
              <a:t>The disk version points to disk blocks</a:t>
            </a:r>
          </a:p>
          <a:p>
            <a:pPr lvl="1"/>
            <a:r>
              <a:rPr lang="en-US" dirty="0" smtClean="0"/>
              <a:t>The in-memory version points to RAM pages</a:t>
            </a:r>
          </a:p>
          <a:p>
            <a:pPr lvl="2"/>
            <a:r>
              <a:rPr lang="en-US" dirty="0" smtClean="0"/>
              <a:t>Or indicates that the block isn’t in memory</a:t>
            </a:r>
          </a:p>
          <a:p>
            <a:pPr lvl="1"/>
            <a:r>
              <a:rPr lang="en-US" dirty="0" smtClean="0"/>
              <a:t>Also keeps track of which blocks are dirty and which aren’t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Persistent Data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raw disk blocks to store the data</a:t>
            </a:r>
          </a:p>
          <a:p>
            <a:pPr lvl="1"/>
            <a:r>
              <a:rPr lang="en-US" dirty="0" smtClean="0"/>
              <a:t>Those make no sense to users</a:t>
            </a:r>
          </a:p>
          <a:p>
            <a:pPr lvl="1"/>
            <a:r>
              <a:rPr lang="en-US" dirty="0" smtClean="0"/>
              <a:t>Not even easy for OS developers to work with</a:t>
            </a:r>
          </a:p>
          <a:p>
            <a:r>
              <a:rPr lang="en-US" dirty="0" smtClean="0"/>
              <a:t>Use a database to store the data</a:t>
            </a:r>
          </a:p>
          <a:p>
            <a:pPr lvl="1"/>
            <a:r>
              <a:rPr lang="en-US" dirty="0" smtClean="0"/>
              <a:t>Probably more structure (and possibly overhead) than we need or can afford</a:t>
            </a:r>
          </a:p>
          <a:p>
            <a:r>
              <a:rPr lang="en-US" dirty="0" smtClean="0"/>
              <a:t>Use a file system</a:t>
            </a:r>
          </a:p>
          <a:p>
            <a:pPr lvl="1"/>
            <a:r>
              <a:rPr lang="en-US" dirty="0" smtClean="0"/>
              <a:t>Some organized way of structuring persistent data</a:t>
            </a:r>
          </a:p>
          <a:p>
            <a:pPr lvl="1"/>
            <a:r>
              <a:rPr lang="en-US" dirty="0" smtClean="0"/>
              <a:t>Which makes sense to users and programmers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In-Memory Structures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multiple processes have a given file open?</a:t>
            </a:r>
          </a:p>
          <a:p>
            <a:r>
              <a:rPr lang="en-US" dirty="0" smtClean="0"/>
              <a:t>Should they share one control structure or have one each?</a:t>
            </a:r>
          </a:p>
          <a:p>
            <a:r>
              <a:rPr lang="en-US" dirty="0" smtClean="0"/>
              <a:t>In-memory structures typically contain a cursor pointer</a:t>
            </a:r>
          </a:p>
          <a:p>
            <a:pPr lvl="1"/>
            <a:r>
              <a:rPr lang="en-US" dirty="0" smtClean="0"/>
              <a:t>Indicating how far into the file data has been read/written</a:t>
            </a:r>
          </a:p>
          <a:p>
            <a:r>
              <a:rPr lang="en-US" dirty="0" smtClean="0"/>
              <a:t>Sounds like that should be per-process 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Per-Process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2"/>
            <a:ext cx="8229600" cy="4525963"/>
          </a:xfrm>
        </p:spPr>
        <p:txBody>
          <a:bodyPr/>
          <a:lstStyle/>
          <a:p>
            <a:r>
              <a:rPr lang="en-US" dirty="0" smtClean="0"/>
              <a:t>What if cooperating processes are working with the same file?</a:t>
            </a:r>
          </a:p>
          <a:p>
            <a:pPr lvl="1"/>
            <a:r>
              <a:rPr lang="en-US" dirty="0" smtClean="0"/>
              <a:t>They might want to share a cursor</a:t>
            </a:r>
          </a:p>
          <a:p>
            <a:r>
              <a:rPr lang="en-US" dirty="0" smtClean="0"/>
              <a:t>And how can we know when all processes are finished with an open file?</a:t>
            </a:r>
          </a:p>
          <a:p>
            <a:pPr lvl="1"/>
            <a:r>
              <a:rPr lang="en-US" dirty="0" smtClean="0"/>
              <a:t>So we can reclaim space used for its in-memory descriptor</a:t>
            </a:r>
          </a:p>
          <a:p>
            <a:r>
              <a:rPr lang="en-US" dirty="0" smtClean="0"/>
              <a:t>Implies a two-level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structure shared by all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structure shared by cooperating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78"/>
            <a:ext cx="8229600" cy="1143000"/>
          </a:xfrm>
        </p:spPr>
        <p:txBody>
          <a:bodyPr/>
          <a:lstStyle/>
          <a:p>
            <a:r>
              <a:rPr lang="en-US" dirty="0" smtClean="0"/>
              <a:t>The Unix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96693" y="5366128"/>
            <a:ext cx="1814923" cy="9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O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-disk file descriptors 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(UNIX </a:t>
            </a:r>
            <a:r>
              <a:rPr lang="en-GB" sz="17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struct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1700" b="0" i="1" dirty="0" err="1">
                <a:solidFill>
                  <a:schemeClr val="tx1"/>
                </a:solidFill>
                <a:latin typeface="Times New Roman"/>
                <a:cs typeface="Times New Roman"/>
              </a:rPr>
              <a:t>dinode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6055" y="1510184"/>
            <a:ext cx="2166937" cy="9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O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pen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-file references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GB" sz="1700" b="0" i="1" dirty="0">
                <a:solidFill>
                  <a:schemeClr val="tx1"/>
                </a:solidFill>
                <a:latin typeface="Times New Roman"/>
                <a:cs typeface="Times New Roman"/>
              </a:rPr>
              <a:t>UNIX user file descriptor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in process descriptor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73113" y="570387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033588" y="5703878"/>
            <a:ext cx="1046162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328988" y="570387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624388" y="570387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984875" y="570387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1" name="AutoShape 13" descr="Wide downward diagonal"/>
          <p:cNvSpPr>
            <a:spLocks noChangeArrowheads="1"/>
          </p:cNvSpPr>
          <p:nvPr/>
        </p:nvSpPr>
        <p:spPr bwMode="auto">
          <a:xfrm>
            <a:off x="773113" y="4478328"/>
            <a:ext cx="1047750" cy="585787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2" name="AutoShape 14" descr="Wide downward diagonal"/>
          <p:cNvSpPr>
            <a:spLocks noChangeArrowheads="1"/>
          </p:cNvSpPr>
          <p:nvPr/>
        </p:nvSpPr>
        <p:spPr bwMode="auto">
          <a:xfrm>
            <a:off x="2176463" y="447991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3" name="AutoShape 15" descr="Wide downward diagonal"/>
          <p:cNvSpPr>
            <a:spLocks noChangeArrowheads="1"/>
          </p:cNvSpPr>
          <p:nvPr/>
        </p:nvSpPr>
        <p:spPr bwMode="auto">
          <a:xfrm>
            <a:off x="3616325" y="447991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4" name="AutoShape 16" descr="Wide downward diagonal"/>
          <p:cNvSpPr>
            <a:spLocks noChangeArrowheads="1"/>
          </p:cNvSpPr>
          <p:nvPr/>
        </p:nvSpPr>
        <p:spPr bwMode="auto">
          <a:xfrm>
            <a:off x="5057775" y="447991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 dirty="0">
                <a:latin typeface="Times New Roman"/>
                <a:cs typeface="Times New Roman"/>
              </a:rPr>
              <a:t>I-node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773113" y="324007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b="0">
                <a:latin typeface="Times New Roman"/>
                <a:cs typeface="Times New Roman"/>
              </a:rPr>
              <a:t>offset</a:t>
            </a:r>
          </a:p>
          <a:p>
            <a:r>
              <a:rPr lang="en-US" sz="1200" b="0">
                <a:latin typeface="Times New Roman"/>
                <a:cs typeface="Times New Roman"/>
              </a:rPr>
              <a:t>options</a:t>
            </a:r>
          </a:p>
          <a:p>
            <a:r>
              <a:rPr lang="en-US" sz="1200" b="0">
                <a:latin typeface="Times New Roman"/>
                <a:cs typeface="Times New Roman"/>
              </a:rPr>
              <a:t>I-node ptr</a:t>
            </a:r>
          </a:p>
        </p:txBody>
      </p:sp>
      <p:cxnSp>
        <p:nvCxnSpPr>
          <p:cNvPr id="16" name="AutoShape 22"/>
          <p:cNvCxnSpPr>
            <a:cxnSpLocks noChangeShapeType="1"/>
            <a:stCxn id="11" idx="2"/>
            <a:endCxn id="6" idx="0"/>
          </p:cNvCxnSpPr>
          <p:nvPr/>
        </p:nvCxnSpPr>
        <p:spPr bwMode="auto">
          <a:xfrm rot="5400000">
            <a:off x="977106" y="5383997"/>
            <a:ext cx="6397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7" name="AutoShape 23"/>
          <p:cNvCxnSpPr>
            <a:cxnSpLocks noChangeShapeType="1"/>
            <a:stCxn id="12" idx="2"/>
            <a:endCxn id="8" idx="0"/>
          </p:cNvCxnSpPr>
          <p:nvPr/>
        </p:nvCxnSpPr>
        <p:spPr bwMode="auto">
          <a:xfrm rot="16200000" flipH="1">
            <a:off x="2957513" y="4808528"/>
            <a:ext cx="638175" cy="1152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8" name="AutoShape 24"/>
          <p:cNvCxnSpPr>
            <a:cxnSpLocks noChangeShapeType="1"/>
            <a:stCxn id="13" idx="2"/>
            <a:endCxn id="9" idx="0"/>
          </p:cNvCxnSpPr>
          <p:nvPr/>
        </p:nvCxnSpPr>
        <p:spPr bwMode="auto">
          <a:xfrm rot="16200000" flipH="1">
            <a:off x="4325144" y="4880759"/>
            <a:ext cx="638175" cy="10080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9" name="AutoShape 25"/>
          <p:cNvCxnSpPr>
            <a:cxnSpLocks noChangeShapeType="1"/>
            <a:stCxn id="14" idx="2"/>
            <a:endCxn id="10" idx="0"/>
          </p:cNvCxnSpPr>
          <p:nvPr/>
        </p:nvCxnSpPr>
        <p:spPr bwMode="auto">
          <a:xfrm rot="16200000" flipH="1">
            <a:off x="5726112" y="4921241"/>
            <a:ext cx="638175" cy="927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20" name="AutoShape 26"/>
          <p:cNvCxnSpPr>
            <a:cxnSpLocks noChangeShapeType="1"/>
            <a:stCxn id="15" idx="2"/>
            <a:endCxn id="11" idx="0"/>
          </p:cNvCxnSpPr>
          <p:nvPr/>
        </p:nvCxnSpPr>
        <p:spPr bwMode="auto">
          <a:xfrm rot="5400000">
            <a:off x="969963" y="4151303"/>
            <a:ext cx="654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21" name="AutoShape 27"/>
          <p:cNvCxnSpPr>
            <a:cxnSpLocks noChangeShapeType="1"/>
            <a:stCxn id="45" idx="2"/>
            <a:endCxn id="12" idx="0"/>
          </p:cNvCxnSpPr>
          <p:nvPr/>
        </p:nvCxnSpPr>
        <p:spPr bwMode="auto">
          <a:xfrm rot="16200000" flipH="1">
            <a:off x="2366169" y="4145747"/>
            <a:ext cx="655637" cy="127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22" name="AutoShape 28"/>
          <p:cNvCxnSpPr>
            <a:cxnSpLocks noChangeShapeType="1"/>
            <a:stCxn id="46" idx="2"/>
            <a:endCxn id="13" idx="0"/>
          </p:cNvCxnSpPr>
          <p:nvPr/>
        </p:nvCxnSpPr>
        <p:spPr bwMode="auto">
          <a:xfrm rot="16200000" flipH="1">
            <a:off x="3810000" y="4149716"/>
            <a:ext cx="655637" cy="4762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23" name="AutoShape 29"/>
          <p:cNvCxnSpPr>
            <a:cxnSpLocks noChangeShapeType="1"/>
            <a:stCxn id="47" idx="2"/>
            <a:endCxn id="14" idx="0"/>
          </p:cNvCxnSpPr>
          <p:nvPr/>
        </p:nvCxnSpPr>
        <p:spPr bwMode="auto">
          <a:xfrm rot="5400000">
            <a:off x="5254625" y="4151303"/>
            <a:ext cx="655637" cy="158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24" name="AutoShape 30"/>
          <p:cNvCxnSpPr>
            <a:cxnSpLocks noChangeShapeType="1"/>
            <a:stCxn id="48" idx="2"/>
            <a:endCxn id="14" idx="0"/>
          </p:cNvCxnSpPr>
          <p:nvPr/>
        </p:nvCxnSpPr>
        <p:spPr bwMode="auto">
          <a:xfrm rot="5400000">
            <a:off x="5969000" y="3436928"/>
            <a:ext cx="655637" cy="143033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714375" y="194944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stdout</a:t>
            </a: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714375" y="209390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stderr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714375" y="180656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stdin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714375" y="225106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5467350" y="1949440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stdout</a:t>
            </a: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5467350" y="2093903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stderr</a:t>
            </a:r>
          </a:p>
        </p:txBody>
      </p:sp>
      <p:sp>
        <p:nvSpPr>
          <p:cNvPr id="31" name="AutoShape 37"/>
          <p:cNvSpPr>
            <a:spLocks noChangeArrowheads="1"/>
          </p:cNvSpPr>
          <p:nvPr/>
        </p:nvSpPr>
        <p:spPr bwMode="auto">
          <a:xfrm>
            <a:off x="5467350" y="180656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stdin</a:t>
            </a:r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5467350" y="225106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3" name="AutoShape 39"/>
          <p:cNvCxnSpPr>
            <a:cxnSpLocks noChangeShapeType="1"/>
            <a:stCxn id="27" idx="3"/>
          </p:cNvCxnSpPr>
          <p:nvPr/>
        </p:nvCxnSpPr>
        <p:spPr bwMode="auto">
          <a:xfrm>
            <a:off x="1736725" y="1881178"/>
            <a:ext cx="987425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3125788" y="194944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stdout</a:t>
            </a:r>
          </a:p>
        </p:txBody>
      </p:sp>
      <p:sp>
        <p:nvSpPr>
          <p:cNvPr id="35" name="AutoShape 41"/>
          <p:cNvSpPr>
            <a:spLocks noChangeArrowheads="1"/>
          </p:cNvSpPr>
          <p:nvPr/>
        </p:nvSpPr>
        <p:spPr bwMode="auto">
          <a:xfrm>
            <a:off x="3125788" y="209390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stderr</a:t>
            </a:r>
          </a:p>
        </p:txBody>
      </p: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3125788" y="180656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cs typeface="Times New Roman"/>
              </a:rPr>
              <a:t>stdin</a:t>
            </a: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3125788" y="225106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8" name="AutoShape 44"/>
          <p:cNvCxnSpPr>
            <a:cxnSpLocks noChangeShapeType="1"/>
            <a:stCxn id="29" idx="3"/>
          </p:cNvCxnSpPr>
          <p:nvPr/>
        </p:nvCxnSpPr>
        <p:spPr bwMode="auto">
          <a:xfrm>
            <a:off x="6488113" y="2024053"/>
            <a:ext cx="557212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39" name="AutoShape 45"/>
          <p:cNvCxnSpPr>
            <a:cxnSpLocks noChangeShapeType="1"/>
            <a:stCxn id="30" idx="3"/>
          </p:cNvCxnSpPr>
          <p:nvPr/>
        </p:nvCxnSpPr>
        <p:spPr bwMode="auto">
          <a:xfrm>
            <a:off x="6488113" y="2168515"/>
            <a:ext cx="557212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0" name="AutoShape 46"/>
          <p:cNvCxnSpPr>
            <a:cxnSpLocks noChangeShapeType="1"/>
            <a:stCxn id="34" idx="3"/>
          </p:cNvCxnSpPr>
          <p:nvPr/>
        </p:nvCxnSpPr>
        <p:spPr bwMode="auto">
          <a:xfrm>
            <a:off x="4148138" y="2024053"/>
            <a:ext cx="1457325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1" name="AutoShape 47"/>
          <p:cNvCxnSpPr>
            <a:cxnSpLocks noChangeShapeType="1"/>
            <a:stCxn id="35" idx="3"/>
          </p:cNvCxnSpPr>
          <p:nvPr/>
        </p:nvCxnSpPr>
        <p:spPr bwMode="auto">
          <a:xfrm>
            <a:off x="4148138" y="2168515"/>
            <a:ext cx="1457325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2" name="AutoShape 48"/>
          <p:cNvCxnSpPr>
            <a:cxnSpLocks noChangeShapeType="1"/>
            <a:stCxn id="31" idx="1"/>
          </p:cNvCxnSpPr>
          <p:nvPr/>
        </p:nvCxnSpPr>
        <p:spPr bwMode="auto">
          <a:xfrm rot="10800000" flipV="1">
            <a:off x="4164013" y="1881178"/>
            <a:ext cx="1303337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3" name="AutoShape 49"/>
          <p:cNvCxnSpPr>
            <a:cxnSpLocks noChangeShapeType="1"/>
            <a:stCxn id="36" idx="1"/>
          </p:cNvCxnSpPr>
          <p:nvPr/>
        </p:nvCxnSpPr>
        <p:spPr bwMode="auto">
          <a:xfrm rot="10800000" flipV="1">
            <a:off x="2724150" y="1881178"/>
            <a:ext cx="401638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4" name="AutoShape 50"/>
          <p:cNvCxnSpPr>
            <a:cxnSpLocks noChangeShapeType="1"/>
            <a:stCxn id="25" idx="3"/>
            <a:endCxn id="15" idx="0"/>
          </p:cNvCxnSpPr>
          <p:nvPr/>
        </p:nvCxnSpPr>
        <p:spPr bwMode="auto">
          <a:xfrm flipH="1">
            <a:off x="1296988" y="2024053"/>
            <a:ext cx="439737" cy="1216025"/>
          </a:xfrm>
          <a:prstGeom prst="curvedConnector4">
            <a:avLst>
              <a:gd name="adj1" fmla="val -51986"/>
              <a:gd name="adj2" fmla="val 53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2163763" y="324007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b="0">
                <a:latin typeface="Times New Roman"/>
                <a:cs typeface="Times New Roman"/>
              </a:rPr>
              <a:t>offset</a:t>
            </a:r>
          </a:p>
          <a:p>
            <a:r>
              <a:rPr lang="en-US" sz="1200" b="0">
                <a:latin typeface="Times New Roman"/>
                <a:cs typeface="Times New Roman"/>
              </a:rPr>
              <a:t>options</a:t>
            </a:r>
          </a:p>
          <a:p>
            <a:r>
              <a:rPr lang="en-US" sz="1200" b="0">
                <a:latin typeface="Times New Roman"/>
                <a:cs typeface="Times New Roman"/>
              </a:rPr>
              <a:t>I-node ptr</a:t>
            </a:r>
          </a:p>
        </p:txBody>
      </p:sp>
      <p:sp>
        <p:nvSpPr>
          <p:cNvPr id="46" name="AutoShape 52"/>
          <p:cNvSpPr>
            <a:spLocks noChangeArrowheads="1"/>
          </p:cNvSpPr>
          <p:nvPr/>
        </p:nvSpPr>
        <p:spPr bwMode="auto">
          <a:xfrm>
            <a:off x="3611563" y="324007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b="0">
                <a:latin typeface="Times New Roman"/>
                <a:cs typeface="Times New Roman"/>
              </a:rPr>
              <a:t>offset</a:t>
            </a:r>
          </a:p>
          <a:p>
            <a:r>
              <a:rPr lang="en-US" sz="1200" b="0">
                <a:latin typeface="Times New Roman"/>
                <a:cs typeface="Times New Roman"/>
              </a:rPr>
              <a:t>options</a:t>
            </a:r>
          </a:p>
          <a:p>
            <a:r>
              <a:rPr lang="en-US" sz="1200" b="0">
                <a:latin typeface="Times New Roman"/>
                <a:cs typeface="Times New Roman"/>
              </a:rPr>
              <a:t>I-node ptr</a:t>
            </a:r>
          </a:p>
        </p:txBody>
      </p:sp>
      <p:sp>
        <p:nvSpPr>
          <p:cNvPr id="47" name="AutoShape 53"/>
          <p:cNvSpPr>
            <a:spLocks noChangeArrowheads="1"/>
          </p:cNvSpPr>
          <p:nvPr/>
        </p:nvSpPr>
        <p:spPr bwMode="auto">
          <a:xfrm>
            <a:off x="5059363" y="324007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b="0">
                <a:latin typeface="Times New Roman"/>
                <a:cs typeface="Times New Roman"/>
              </a:rPr>
              <a:t>offset</a:t>
            </a:r>
          </a:p>
          <a:p>
            <a:r>
              <a:rPr lang="en-US" sz="1200" b="0">
                <a:latin typeface="Times New Roman"/>
                <a:cs typeface="Times New Roman"/>
              </a:rPr>
              <a:t>options</a:t>
            </a:r>
          </a:p>
          <a:p>
            <a:r>
              <a:rPr lang="en-US" sz="1200" b="0">
                <a:latin typeface="Times New Roman"/>
                <a:cs typeface="Times New Roman"/>
              </a:rPr>
              <a:t>I-node ptr</a:t>
            </a:r>
          </a:p>
        </p:txBody>
      </p:sp>
      <p:sp>
        <p:nvSpPr>
          <p:cNvPr id="48" name="AutoShape 54"/>
          <p:cNvSpPr>
            <a:spLocks noChangeArrowheads="1"/>
          </p:cNvSpPr>
          <p:nvPr/>
        </p:nvSpPr>
        <p:spPr bwMode="auto">
          <a:xfrm>
            <a:off x="6488113" y="324007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b="0">
                <a:latin typeface="Times New Roman"/>
                <a:cs typeface="Times New Roman"/>
              </a:rPr>
              <a:t>offset</a:t>
            </a:r>
          </a:p>
          <a:p>
            <a:r>
              <a:rPr lang="en-US" sz="1200" b="0">
                <a:latin typeface="Times New Roman"/>
                <a:cs typeface="Times New Roman"/>
              </a:rPr>
              <a:t>options</a:t>
            </a:r>
          </a:p>
          <a:p>
            <a:r>
              <a:rPr lang="en-US" sz="1200" b="0">
                <a:latin typeface="Times New Roman"/>
                <a:cs typeface="Times New Roman"/>
              </a:rPr>
              <a:t>I-node ptr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6248890" y="4611678"/>
            <a:ext cx="2573945" cy="48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I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-memory file descriptors 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(UNIX </a:t>
            </a:r>
            <a:r>
              <a:rPr lang="en-GB" sz="17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struct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1700" b="0" i="1" dirty="0" err="1">
                <a:solidFill>
                  <a:schemeClr val="tx1"/>
                </a:solidFill>
                <a:latin typeface="Times New Roman"/>
                <a:cs typeface="Times New Roman"/>
              </a:rPr>
              <a:t>inode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645811" y="3209818"/>
            <a:ext cx="1214437" cy="73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 dirty="0">
                <a:latin typeface="Times New Roman"/>
                <a:cs typeface="Times New Roman"/>
              </a:rPr>
              <a:t>O</a:t>
            </a:r>
            <a:r>
              <a:rPr lang="en-GB" sz="1700" b="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pen </a:t>
            </a:r>
            <a:r>
              <a:rPr lang="en-GB" sz="1700" b="0" i="1" dirty="0">
                <a:solidFill>
                  <a:schemeClr val="tx1"/>
                </a:solidFill>
                <a:latin typeface="Times New Roman"/>
                <a:cs typeface="Times New Roman"/>
              </a:rPr>
              <a:t>file instance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b="0" i="1" dirty="0">
                <a:solidFill>
                  <a:schemeClr val="tx1"/>
                </a:solidFill>
                <a:latin typeface="Times New Roman"/>
                <a:cs typeface="Times New Roman"/>
              </a:rPr>
              <a:t>descriptors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160" y="976242"/>
            <a:ext cx="2531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Two processes can share one descriptor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2560" y="1044639"/>
            <a:ext cx="2531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Two descriptors can share one </a:t>
            </a:r>
            <a:r>
              <a:rPr lang="en-US" sz="2000" dirty="0" err="1" smtClean="0">
                <a:latin typeface="Times New Roman"/>
                <a:cs typeface="Times New Roman"/>
              </a:rPr>
              <a:t>inode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mp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45" grpId="0" animBg="1"/>
      <p:bldP spid="47" grpId="0" animBg="1"/>
      <p:bldP spid="48" grpId="0" animBg="1"/>
      <p:bldP spid="49" grpId="0"/>
      <p:bldP spid="50" grpId="0"/>
      <p:bldP spid="53" grpId="0" animBg="1"/>
      <p:bldP spid="53" grpId="1" animBg="1"/>
      <p:bldP spid="54" grpId="0" animBg="1"/>
      <p:bldP spid="5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organize a disk into a file system?</a:t>
            </a:r>
          </a:p>
          <a:p>
            <a:pPr lvl="1"/>
            <a:r>
              <a:rPr lang="en-US" dirty="0" smtClean="0"/>
              <a:t>Linked extents</a:t>
            </a:r>
          </a:p>
          <a:p>
            <a:pPr lvl="2"/>
            <a:r>
              <a:rPr lang="en-US" dirty="0" smtClean="0"/>
              <a:t>The DOS FAT file system</a:t>
            </a:r>
          </a:p>
          <a:p>
            <a:pPr lvl="1"/>
            <a:r>
              <a:rPr lang="en-US" dirty="0" smtClean="0"/>
              <a:t>File index blocks</a:t>
            </a:r>
          </a:p>
          <a:p>
            <a:pPr lvl="2"/>
            <a:r>
              <a:rPr lang="en-US" dirty="0" smtClean="0"/>
              <a:t>Unix System V file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4070" y="502733"/>
            <a:ext cx="548081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File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sz="2800" dirty="0" smtClean="0"/>
              <a:t>Most file systems live on disks</a:t>
            </a:r>
          </a:p>
          <a:p>
            <a:r>
              <a:rPr lang="en-GB" sz="2800" dirty="0" smtClean="0"/>
              <a:t>Disk volumes are divided into fixed-sized blocks</a:t>
            </a:r>
          </a:p>
          <a:p>
            <a:pPr lvl="1"/>
            <a:r>
              <a:rPr lang="en-GB" sz="2400" dirty="0" smtClean="0"/>
              <a:t>Many sizes are used: 512, 1024, 2048, 4096, 8192 ... </a:t>
            </a:r>
          </a:p>
          <a:p>
            <a:r>
              <a:rPr lang="en-GB" sz="2800" dirty="0" smtClean="0"/>
              <a:t>Most blocks will be used to store user data</a:t>
            </a:r>
          </a:p>
          <a:p>
            <a:r>
              <a:rPr lang="en-GB" sz="2800" dirty="0" smtClean="0"/>
              <a:t>Some will be used to store organizing “meta-data”</a:t>
            </a:r>
          </a:p>
          <a:p>
            <a:pPr lvl="1"/>
            <a:r>
              <a:rPr lang="en-GB" sz="2400" dirty="0" smtClean="0"/>
              <a:t>Description of the file system (e.g., layout and state)</a:t>
            </a:r>
          </a:p>
          <a:p>
            <a:pPr lvl="1"/>
            <a:r>
              <a:rPr lang="en-GB" sz="2400" dirty="0" smtClean="0"/>
              <a:t>File control blocks to describe individual files</a:t>
            </a:r>
          </a:p>
          <a:p>
            <a:pPr lvl="1"/>
            <a:r>
              <a:rPr lang="en-GB" sz="2400" dirty="0" smtClean="0"/>
              <a:t>Lists of free blocks (not yet allocated to any file)</a:t>
            </a:r>
          </a:p>
          <a:p>
            <a:r>
              <a:rPr lang="en-GB" sz="2800" dirty="0" smtClean="0"/>
              <a:t>All operating systems have such data structures</a:t>
            </a:r>
          </a:p>
          <a:p>
            <a:pPr lvl="1"/>
            <a:r>
              <a:rPr lang="en-GB" sz="2400" dirty="0" smtClean="0"/>
              <a:t>Different </a:t>
            </a:r>
            <a:r>
              <a:rPr lang="en-GB" sz="2400" dirty="0" err="1" smtClean="0"/>
              <a:t>OSes</a:t>
            </a:r>
            <a:r>
              <a:rPr lang="en-GB" sz="2400" dirty="0" smtClean="0"/>
              <a:t> and file systems have very different goals</a:t>
            </a:r>
          </a:p>
          <a:p>
            <a:pPr lvl="1"/>
            <a:r>
              <a:rPr lang="en-GB" sz="2400" dirty="0" smtClean="0"/>
              <a:t>These result in very different implementations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0</a:t>
            </a:r>
            <a:r>
              <a:rPr lang="en-US" baseline="30000" dirty="0" smtClean="0"/>
              <a:t>th</a:t>
            </a:r>
            <a:r>
              <a:rPr lang="en-US" dirty="0" smtClean="0"/>
              <a:t> block of a disk is usually reserved for the boot block</a:t>
            </a:r>
          </a:p>
          <a:p>
            <a:pPr lvl="1"/>
            <a:r>
              <a:rPr lang="en-US" dirty="0" smtClean="0"/>
              <a:t>Code allowing the machine to boot an OS</a:t>
            </a:r>
          </a:p>
          <a:p>
            <a:r>
              <a:rPr lang="en-US" dirty="0" smtClean="0"/>
              <a:t>Not usually under the control of a file system</a:t>
            </a:r>
          </a:p>
          <a:p>
            <a:pPr lvl="1"/>
            <a:r>
              <a:rPr lang="en-US" dirty="0" smtClean="0"/>
              <a:t>It typically ignores the boot block entirely</a:t>
            </a:r>
          </a:p>
          <a:p>
            <a:r>
              <a:rPr lang="en-US" dirty="0" smtClean="0"/>
              <a:t>Not all disks are bootable</a:t>
            </a:r>
          </a:p>
          <a:p>
            <a:pPr lvl="1"/>
            <a:r>
              <a:rPr lang="en-US" dirty="0" smtClean="0"/>
              <a:t>But the 0</a:t>
            </a:r>
            <a:r>
              <a:rPr lang="en-US" baseline="30000" dirty="0" smtClean="0"/>
              <a:t>th</a:t>
            </a:r>
            <a:r>
              <a:rPr lang="en-US" dirty="0" smtClean="0"/>
              <a:t> block is usually reserved, “just in case”</a:t>
            </a:r>
          </a:p>
          <a:p>
            <a:r>
              <a:rPr lang="en-US" dirty="0" smtClean="0"/>
              <a:t>So file systems start work at block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Allocated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sz="2800" dirty="0" smtClean="0"/>
              <a:t>A core activity for a file system, with various choices</a:t>
            </a:r>
          </a:p>
          <a:p>
            <a:r>
              <a:rPr lang="en-GB" sz="2800" dirty="0" smtClean="0"/>
              <a:t>What if we give each file same amount of space?</a:t>
            </a:r>
          </a:p>
          <a:p>
            <a:pPr lvl="1"/>
            <a:r>
              <a:rPr lang="en-GB" sz="2400" dirty="0" smtClean="0"/>
              <a:t>Internal fragmentation ... just like memory</a:t>
            </a:r>
          </a:p>
          <a:p>
            <a:r>
              <a:rPr lang="en-GB" sz="2800" dirty="0" smtClean="0"/>
              <a:t>What if we allocate just as much as file needs?</a:t>
            </a:r>
          </a:p>
          <a:p>
            <a:pPr lvl="1"/>
            <a:r>
              <a:rPr lang="en-GB" sz="2400" dirty="0" smtClean="0"/>
              <a:t>External fragmentation, compaction ... just like memory</a:t>
            </a:r>
          </a:p>
          <a:p>
            <a:r>
              <a:rPr lang="en-GB" sz="2800" dirty="0" smtClean="0"/>
              <a:t>Perhaps we should allocate space in “pages”</a:t>
            </a:r>
          </a:p>
          <a:p>
            <a:pPr lvl="1"/>
            <a:r>
              <a:rPr lang="en-GB" sz="2400" dirty="0" smtClean="0"/>
              <a:t>How many chunks can a file contain?</a:t>
            </a:r>
          </a:p>
          <a:p>
            <a:r>
              <a:rPr lang="en-GB" sz="2800" dirty="0" smtClean="0"/>
              <a:t>The file control data structure determines this</a:t>
            </a:r>
          </a:p>
          <a:p>
            <a:pPr lvl="1"/>
            <a:r>
              <a:rPr lang="en-GB" sz="2400" dirty="0" smtClean="0"/>
              <a:t>It only has room for so many pointers, then file is “full”</a:t>
            </a:r>
          </a:p>
          <a:p>
            <a:r>
              <a:rPr lang="en-GB" sz="2800" dirty="0" smtClean="0"/>
              <a:t>So how do we want to organize the space in a file?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simple answer</a:t>
            </a:r>
          </a:p>
          <a:p>
            <a:r>
              <a:rPr lang="en-GB" sz="2800" dirty="0" smtClean="0"/>
              <a:t>File control block contains exactly one pointer</a:t>
            </a:r>
          </a:p>
          <a:p>
            <a:pPr lvl="1"/>
            <a:r>
              <a:rPr lang="en-GB" sz="2400" dirty="0" smtClean="0"/>
              <a:t>To the first chunk of the file</a:t>
            </a:r>
          </a:p>
          <a:p>
            <a:pPr lvl="1"/>
            <a:r>
              <a:rPr lang="en-GB" sz="2400" dirty="0" smtClean="0"/>
              <a:t>Each chunk contains a pointer to the next chunk</a:t>
            </a:r>
          </a:p>
          <a:p>
            <a:pPr lvl="1"/>
            <a:r>
              <a:rPr lang="en-GB" sz="2400" dirty="0" smtClean="0"/>
              <a:t>Allows us to add arbitrarily many chunks to each file</a:t>
            </a:r>
          </a:p>
          <a:p>
            <a:r>
              <a:rPr lang="en-GB" sz="2800" dirty="0" smtClean="0"/>
              <a:t>Pointers can be in the chunks themselves</a:t>
            </a:r>
          </a:p>
          <a:p>
            <a:pPr lvl="1"/>
            <a:r>
              <a:rPr lang="en-GB" sz="2400" dirty="0" smtClean="0"/>
              <a:t>This takes away a little of every chunk</a:t>
            </a:r>
          </a:p>
          <a:p>
            <a:pPr lvl="1"/>
            <a:r>
              <a:rPr lang="en-GB" sz="2400" dirty="0" smtClean="0"/>
              <a:t>To find chunk N, you have to read the first N-1 chunks</a:t>
            </a:r>
          </a:p>
          <a:p>
            <a:r>
              <a:rPr lang="en-GB" sz="2800" dirty="0" smtClean="0"/>
              <a:t>Pointers can be in auxiliary “chunk linkage” table</a:t>
            </a:r>
          </a:p>
          <a:p>
            <a:pPr lvl="1"/>
            <a:r>
              <a:rPr lang="en-GB" sz="2400" dirty="0" smtClean="0"/>
              <a:t>Faster searches, especially if table kept in memory 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548698" y="502733"/>
            <a:ext cx="397280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5431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boot block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431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BIOS parameter</a:t>
            </a:r>
          </a:p>
          <a:p>
            <a:pPr algn="ctr"/>
            <a:r>
              <a:rPr lang="en-US" sz="2000" b="0">
                <a:latin typeface="Times New Roman"/>
                <a:cs typeface="Times New Roman"/>
              </a:rPr>
              <a:t> block (BPB)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5431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File</a:t>
            </a:r>
          </a:p>
          <a:p>
            <a:pPr algn="ctr"/>
            <a:r>
              <a:rPr lang="en-US" sz="2000" b="0">
                <a:latin typeface="Times New Roman"/>
                <a:cs typeface="Times New Roman"/>
              </a:rPr>
              <a:t>Allocation</a:t>
            </a:r>
            <a:br>
              <a:rPr lang="en-US" sz="2000" b="0">
                <a:latin typeface="Times New Roman"/>
                <a:cs typeface="Times New Roman"/>
              </a:rPr>
            </a:br>
            <a:r>
              <a:rPr lang="en-US" sz="2000" b="0">
                <a:latin typeface="Times New Roman"/>
                <a:cs typeface="Times New Roman"/>
              </a:rPr>
              <a:t>Table</a:t>
            </a:r>
          </a:p>
          <a:p>
            <a:pPr algn="ctr"/>
            <a:r>
              <a:rPr lang="en-US" sz="2000" b="0">
                <a:latin typeface="Times New Roman"/>
                <a:cs typeface="Times New Roman"/>
              </a:rPr>
              <a:t>(FAT)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54313" y="4846638"/>
            <a:ext cx="1981200" cy="760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cluster #1</a:t>
            </a:r>
          </a:p>
          <a:p>
            <a:pPr algn="ctr"/>
            <a:r>
              <a:rPr lang="en-US" sz="2000" b="0">
                <a:latin typeface="Times New Roman"/>
                <a:cs typeface="Times New Roman"/>
              </a:rPr>
              <a:t>(root directory)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754313" y="5684838"/>
            <a:ext cx="1981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cluster #2</a:t>
            </a:r>
          </a:p>
          <a:p>
            <a:pPr algn="ctr"/>
            <a:r>
              <a:rPr lang="en-US" sz="20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44513" y="18589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block 0</a:t>
            </a:r>
            <a:r>
              <a:rPr lang="en-US" sz="2000" b="0" baseline="-25000">
                <a:latin typeface="Times New Roman"/>
                <a:cs typeface="Times New Roman"/>
              </a:rPr>
              <a:t>512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4513" y="24685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block 1</a:t>
            </a:r>
            <a:r>
              <a:rPr lang="en-US" sz="2000" b="0" baseline="-25000">
                <a:latin typeface="Times New Roman"/>
                <a:cs typeface="Times New Roman"/>
              </a:rPr>
              <a:t>512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44513" y="3154363"/>
            <a:ext cx="18272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block 2</a:t>
            </a:r>
            <a:r>
              <a:rPr lang="en-US" sz="2000" b="0" baseline="-25000">
                <a:latin typeface="Times New Roman"/>
                <a:cs typeface="Times New Roman"/>
              </a:rPr>
              <a:t>512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986845" y="2183875"/>
            <a:ext cx="333369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C</a:t>
            </a:r>
            <a:r>
              <a:rPr lang="en-US" sz="2000" b="0" dirty="0" smtClean="0">
                <a:latin typeface="Times New Roman"/>
                <a:cs typeface="Times New Roman"/>
              </a:rPr>
              <a:t>luster </a:t>
            </a:r>
            <a:r>
              <a:rPr lang="en-US" sz="2000" b="0" dirty="0">
                <a:latin typeface="Times New Roman"/>
                <a:cs typeface="Times New Roman"/>
              </a:rPr>
              <a:t>size and FAT length are specified in the BPB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986845" y="3552825"/>
            <a:ext cx="2975429" cy="101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b="0" dirty="0" smtClean="0">
                <a:latin typeface="Times New Roman"/>
                <a:cs typeface="Times New Roman"/>
              </a:rPr>
              <a:t>ata </a:t>
            </a:r>
            <a:r>
              <a:rPr lang="en-US" sz="2000" b="0" dirty="0">
                <a:latin typeface="Times New Roman"/>
                <a:cs typeface="Times New Roman"/>
              </a:rPr>
              <a:t>clusters begin immediately after the end of the FAT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986845" y="4829175"/>
            <a:ext cx="2975429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b="0" dirty="0" smtClean="0">
                <a:latin typeface="Times New Roman"/>
                <a:cs typeface="Times New Roman"/>
              </a:rPr>
              <a:t>oot </a:t>
            </a:r>
            <a:r>
              <a:rPr lang="en-US" sz="2000" b="0" dirty="0">
                <a:latin typeface="Times New Roman"/>
                <a:cs typeface="Times New Roman"/>
              </a:rPr>
              <a:t>directory begins in the first data cluster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File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DOS file systems divide space into “clusters”</a:t>
            </a:r>
          </a:p>
          <a:p>
            <a:pPr lvl="1"/>
            <a:r>
              <a:rPr lang="en-GB" sz="2400" dirty="0" smtClean="0"/>
              <a:t>Cluster size (multiple of 512) fixed for each file system</a:t>
            </a:r>
          </a:p>
          <a:p>
            <a:pPr lvl="1"/>
            <a:r>
              <a:rPr lang="en-GB" sz="2400" dirty="0" smtClean="0"/>
              <a:t>Clusters are numbered 1 though N</a:t>
            </a:r>
          </a:p>
          <a:p>
            <a:r>
              <a:rPr lang="en-GB" sz="2800" dirty="0" smtClean="0"/>
              <a:t>File control structure points to first cluster of a file</a:t>
            </a:r>
          </a:p>
          <a:p>
            <a:r>
              <a:rPr lang="en-GB" sz="2800" dirty="0" smtClean="0"/>
              <a:t>File Allocation Table (FAT), one entry per cluster</a:t>
            </a:r>
          </a:p>
          <a:p>
            <a:pPr lvl="1"/>
            <a:r>
              <a:rPr lang="en-GB" sz="2400" dirty="0" smtClean="0"/>
              <a:t>Contains the number of the next cluster in file</a:t>
            </a:r>
          </a:p>
          <a:p>
            <a:pPr lvl="1"/>
            <a:r>
              <a:rPr lang="en-GB" sz="2400" dirty="0" smtClean="0"/>
              <a:t>A 0 entry means that the cluster is not allocated</a:t>
            </a:r>
          </a:p>
          <a:p>
            <a:pPr lvl="1"/>
            <a:r>
              <a:rPr lang="en-GB" sz="2400" dirty="0" smtClean="0"/>
              <a:t>A -1 entry means “end of file”</a:t>
            </a:r>
          </a:p>
          <a:p>
            <a:r>
              <a:rPr lang="en-GB" sz="2800" dirty="0" smtClean="0"/>
              <a:t>File system is sometimes called “FAT,” after the name of this key data structure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510"/>
            <a:ext cx="8229600" cy="4525963"/>
          </a:xfrm>
        </p:spPr>
        <p:txBody>
          <a:bodyPr/>
          <a:lstStyle/>
          <a:p>
            <a:r>
              <a:rPr lang="en-US" sz="2800" dirty="0" smtClean="0"/>
              <a:t>Originally the computer equivalent of a physical filing cabinet</a:t>
            </a:r>
          </a:p>
          <a:p>
            <a:r>
              <a:rPr lang="en-US" sz="2800" dirty="0" smtClean="0"/>
              <a:t>Put related sets of data into individual containers</a:t>
            </a:r>
          </a:p>
          <a:p>
            <a:r>
              <a:rPr lang="en-US" sz="2800" dirty="0" smtClean="0"/>
              <a:t>Put them all into an overall storage unit</a:t>
            </a:r>
          </a:p>
          <a:p>
            <a:r>
              <a:rPr lang="en-US" sz="2800" dirty="0" smtClean="0"/>
              <a:t>Organized by some simple principle</a:t>
            </a:r>
          </a:p>
          <a:p>
            <a:pPr lvl="1"/>
            <a:r>
              <a:rPr lang="en-US" sz="2400" dirty="0" smtClean="0"/>
              <a:t>E.g., alphabetically by title</a:t>
            </a:r>
          </a:p>
          <a:p>
            <a:pPr lvl="1"/>
            <a:r>
              <a:rPr lang="en-US" sz="2400" dirty="0" smtClean="0"/>
              <a:t>Or chronologically by date</a:t>
            </a:r>
          </a:p>
          <a:p>
            <a:r>
              <a:rPr lang="en-US" sz="2800" dirty="0" smtClean="0"/>
              <a:t>Goal is to provide:</a:t>
            </a:r>
          </a:p>
          <a:p>
            <a:pPr lvl="1"/>
            <a:r>
              <a:rPr lang="en-US" sz="2400" dirty="0" smtClean="0"/>
              <a:t>Persistence</a:t>
            </a:r>
          </a:p>
          <a:p>
            <a:pPr lvl="1"/>
            <a:r>
              <a:rPr lang="en-US" sz="2400" dirty="0" smtClean="0"/>
              <a:t>Ease of access</a:t>
            </a:r>
          </a:p>
          <a:p>
            <a:pPr lvl="1"/>
            <a:r>
              <a:rPr lang="en-US" sz="2400" dirty="0" smtClean="0"/>
              <a:t>Good performance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FAT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1021" y="1371588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latin typeface="Times New Roman"/>
                <a:cs typeface="Times New Roman"/>
              </a:rPr>
              <a:t>directory entry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5421" y="1904988"/>
            <a:ext cx="2360612" cy="3825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name:	myfile.txt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95421" y="2287575"/>
            <a:ext cx="2360612" cy="3794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length:	1500 bytes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95421" y="2666988"/>
            <a:ext cx="2360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 b="0">
                <a:latin typeface="Times New Roman"/>
                <a:cs typeface="Times New Roman"/>
              </a:rPr>
              <a:t>1</a:t>
            </a:r>
            <a:r>
              <a:rPr lang="en-US" sz="1700" b="0" baseline="30000">
                <a:latin typeface="Times New Roman"/>
                <a:cs typeface="Times New Roman"/>
              </a:rPr>
              <a:t>st</a:t>
            </a:r>
            <a:r>
              <a:rPr lang="en-US" sz="1700" b="0">
                <a:latin typeface="Times New Roman"/>
                <a:cs typeface="Times New Roman"/>
              </a:rPr>
              <a:t> cluster:              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29221" y="1371588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latin typeface="Times New Roman"/>
                <a:cs typeface="Times New Roman"/>
              </a:rPr>
              <a:t>File Allocation Table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50001" y="2033575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69001" y="2033575"/>
            <a:ext cx="381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850001" y="2414575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5850001" y="4090975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850001" y="3254363"/>
            <a:ext cx="685800" cy="4540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850001" y="3708388"/>
            <a:ext cx="685800" cy="3825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850001" y="2795575"/>
            <a:ext cx="685800" cy="4587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04821" y="342898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cluster #3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04821" y="449578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cluster #4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81021" y="556258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cluster #5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552621" y="3733788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first 512 bytes of file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552621" y="4800588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second 512 bytes of file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628821" y="5867388"/>
            <a:ext cx="2514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last 476 bytes of file</a:t>
            </a:r>
            <a:endParaRPr lang="en-US" b="0">
              <a:latin typeface="Times New Roman"/>
              <a:cs typeface="Times New Roman"/>
            </a:endParaRPr>
          </a:p>
        </p:txBody>
      </p:sp>
      <p:cxnSp>
        <p:nvCxnSpPr>
          <p:cNvPr id="22" name="AutoShape 30"/>
          <p:cNvCxnSpPr>
            <a:cxnSpLocks noChangeShapeType="1"/>
            <a:stCxn id="7" idx="3"/>
            <a:endCxn id="19" idx="0"/>
          </p:cNvCxnSpPr>
          <p:nvPr/>
        </p:nvCxnSpPr>
        <p:spPr bwMode="auto">
          <a:xfrm flipH="1">
            <a:off x="3000421" y="2857488"/>
            <a:ext cx="455612" cy="876300"/>
          </a:xfrm>
          <a:prstGeom prst="bentConnector4">
            <a:avLst>
              <a:gd name="adj1" fmla="val -50176"/>
              <a:gd name="adj2" fmla="val 60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31"/>
          <p:cNvCxnSpPr>
            <a:cxnSpLocks noChangeShapeType="1"/>
            <a:stCxn id="15" idx="3"/>
            <a:endCxn id="20" idx="0"/>
          </p:cNvCxnSpPr>
          <p:nvPr/>
        </p:nvCxnSpPr>
        <p:spPr bwMode="auto">
          <a:xfrm flipH="1">
            <a:off x="3000421" y="3024969"/>
            <a:ext cx="3535380" cy="1775619"/>
          </a:xfrm>
          <a:prstGeom prst="bentConnector4">
            <a:avLst>
              <a:gd name="adj1" fmla="val -6466"/>
              <a:gd name="adj2" fmla="val 564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32"/>
          <p:cNvCxnSpPr>
            <a:cxnSpLocks noChangeShapeType="1"/>
            <a:stCxn id="13" idx="3"/>
            <a:endCxn id="21" idx="0"/>
          </p:cNvCxnSpPr>
          <p:nvPr/>
        </p:nvCxnSpPr>
        <p:spPr bwMode="auto">
          <a:xfrm flipH="1">
            <a:off x="2886121" y="3481376"/>
            <a:ext cx="3649680" cy="2386012"/>
          </a:xfrm>
          <a:prstGeom prst="bentConnector4">
            <a:avLst>
              <a:gd name="adj1" fmla="val -6264"/>
              <a:gd name="adj2" fmla="val 547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143421" y="5867388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6" name="AutoShape 35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4448221" y="3024969"/>
            <a:ext cx="1401780" cy="97551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" name="AutoShape 36"/>
          <p:cNvCxnSpPr>
            <a:cxnSpLocks noChangeShapeType="1"/>
            <a:stCxn id="20" idx="3"/>
          </p:cNvCxnSpPr>
          <p:nvPr/>
        </p:nvCxnSpPr>
        <p:spPr bwMode="auto">
          <a:xfrm flipV="1">
            <a:off x="4448221" y="3505188"/>
            <a:ext cx="1676400" cy="156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" name="AutoShape 37"/>
          <p:cNvCxnSpPr>
            <a:cxnSpLocks noChangeShapeType="1"/>
            <a:stCxn id="25" idx="3"/>
            <a:endCxn id="14" idx="1"/>
          </p:cNvCxnSpPr>
          <p:nvPr/>
        </p:nvCxnSpPr>
        <p:spPr bwMode="auto">
          <a:xfrm flipV="1">
            <a:off x="4448221" y="3899682"/>
            <a:ext cx="1401780" cy="223440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6854385" y="1971648"/>
            <a:ext cx="1981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/>
                <a:cs typeface="Times New Roman"/>
              </a:rPr>
              <a:t>Each FAT entry corresponds to a cluster, and contains the number of the next cluster.  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/>
                <a:cs typeface="Times New Roman"/>
              </a:rPr>
              <a:t>-1 = End of File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/>
                <a:cs typeface="Times New Roman"/>
              </a:rPr>
              <a:t>0 = free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File System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GB" sz="2800" dirty="0" smtClean="0"/>
              <a:t>To find a particular block of a file</a:t>
            </a:r>
          </a:p>
          <a:p>
            <a:pPr lvl="1"/>
            <a:r>
              <a:rPr lang="en-GB" sz="2400" dirty="0" smtClean="0"/>
              <a:t>Get number of first cluster from directory entry</a:t>
            </a:r>
          </a:p>
          <a:p>
            <a:pPr lvl="1"/>
            <a:r>
              <a:rPr lang="en-GB" sz="2400" dirty="0" smtClean="0"/>
              <a:t>Follow chain of pointers through File Allocation Table</a:t>
            </a:r>
          </a:p>
          <a:p>
            <a:r>
              <a:rPr lang="en-GB" sz="2800" dirty="0" smtClean="0"/>
              <a:t>Entire File Allocation Table is kept in memory</a:t>
            </a:r>
          </a:p>
          <a:p>
            <a:pPr lvl="1"/>
            <a:r>
              <a:rPr lang="en-GB" sz="2400" dirty="0" smtClean="0"/>
              <a:t>No disk I/O is required to find a cluster</a:t>
            </a:r>
          </a:p>
          <a:p>
            <a:pPr lvl="1"/>
            <a:r>
              <a:rPr lang="en-GB" sz="2400" dirty="0" smtClean="0"/>
              <a:t>For very large files the search can still be long</a:t>
            </a:r>
          </a:p>
          <a:p>
            <a:r>
              <a:rPr lang="en-GB" sz="2800" dirty="0" smtClean="0"/>
              <a:t>No support for “sparse” files</a:t>
            </a:r>
          </a:p>
          <a:p>
            <a:pPr lvl="1"/>
            <a:r>
              <a:rPr lang="en-GB" sz="2400" dirty="0" smtClean="0"/>
              <a:t>Of a file has a block </a:t>
            </a:r>
            <a:r>
              <a:rPr lang="en-GB" sz="2400" i="1" dirty="0" err="1" smtClean="0"/>
              <a:t>n</a:t>
            </a:r>
            <a:r>
              <a:rPr lang="en-GB" sz="2400" dirty="0" smtClean="0"/>
              <a:t>, it must have all blocks &lt; </a:t>
            </a:r>
            <a:r>
              <a:rPr lang="en-GB" sz="2400" i="1" dirty="0" err="1" smtClean="0"/>
              <a:t>n</a:t>
            </a:r>
            <a:endParaRPr lang="en-GB" sz="2400" i="1" dirty="0" smtClean="0"/>
          </a:p>
          <a:p>
            <a:r>
              <a:rPr lang="en-GB" sz="2800" dirty="0" smtClean="0"/>
              <a:t>Width of FAT determines max file system size</a:t>
            </a:r>
          </a:p>
          <a:p>
            <a:pPr lvl="1"/>
            <a:r>
              <a:rPr lang="en-GB" sz="2400" dirty="0" smtClean="0"/>
              <a:t>How many bits describe a cluster address</a:t>
            </a:r>
          </a:p>
          <a:p>
            <a:pPr lvl="1"/>
            <a:r>
              <a:rPr lang="en-GB" sz="2400" dirty="0" smtClean="0"/>
              <a:t>Originally 8 bits, eventually expanded to 32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Index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different way to keep track of where a file’s data blocks are on the disk</a:t>
            </a:r>
          </a:p>
          <a:p>
            <a:r>
              <a:rPr lang="en-GB" dirty="0" smtClean="0"/>
              <a:t>A file control block points to all blocks in file</a:t>
            </a:r>
          </a:p>
          <a:p>
            <a:pPr lvl="1"/>
            <a:r>
              <a:rPr lang="en-GB" dirty="0" smtClean="0"/>
              <a:t>Very fast access to any desired block</a:t>
            </a:r>
          </a:p>
          <a:p>
            <a:pPr lvl="1"/>
            <a:r>
              <a:rPr lang="en-GB" dirty="0" smtClean="0"/>
              <a:t>But how many pointers can the file control block hold?</a:t>
            </a:r>
          </a:p>
          <a:p>
            <a:r>
              <a:rPr lang="en-GB" dirty="0" smtClean="0"/>
              <a:t>File control block could point at extent descriptors</a:t>
            </a:r>
          </a:p>
          <a:p>
            <a:pPr lvl="1"/>
            <a:r>
              <a:rPr lang="en-GB" dirty="0" smtClean="0"/>
              <a:t>But this still gives us a fixed number of extents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5786" y="502733"/>
            <a:ext cx="4250601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28" y="406938"/>
            <a:ext cx="8229600" cy="1143000"/>
          </a:xfrm>
        </p:spPr>
        <p:txBody>
          <a:bodyPr/>
          <a:lstStyle/>
          <a:p>
            <a:r>
              <a:rPr lang="en-US" dirty="0" smtClean="0"/>
              <a:t>Hierarchically Structured File </a:t>
            </a:r>
            <a:br>
              <a:rPr lang="en-US" dirty="0" smtClean="0"/>
            </a:br>
            <a:r>
              <a:rPr lang="en-US" dirty="0" smtClean="0"/>
              <a:t>Index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solve the problem of file size being limited by entries in file index block</a:t>
            </a:r>
          </a:p>
          <a:p>
            <a:r>
              <a:rPr lang="en-GB" dirty="0" smtClean="0"/>
              <a:t>The basic file index block points to blocks</a:t>
            </a:r>
          </a:p>
          <a:p>
            <a:r>
              <a:rPr lang="en-GB" dirty="0" smtClean="0"/>
              <a:t>Some of those contain pointers which in turn point to blocks</a:t>
            </a:r>
          </a:p>
          <a:p>
            <a:r>
              <a:rPr lang="en-GB" dirty="0" smtClean="0"/>
              <a:t>Can point to many extents, but still a limit to how many</a:t>
            </a:r>
          </a:p>
          <a:p>
            <a:pPr lvl="1"/>
            <a:r>
              <a:rPr lang="en-GB" dirty="0" smtClean="0"/>
              <a:t>But that limit might be a very large number</a:t>
            </a:r>
          </a:p>
          <a:p>
            <a:pPr lvl="1"/>
            <a:r>
              <a:rPr lang="en-GB" dirty="0" smtClean="0"/>
              <a:t>Has potential to adapt to wide range of file sizes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System V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3861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="0" dirty="0" smtClean="0">
                <a:latin typeface="Times New Roman"/>
                <a:cs typeface="Times New Roman"/>
              </a:rPr>
              <a:t>oot </a:t>
            </a:r>
            <a:r>
              <a:rPr lang="en-US" sz="2000" b="0" dirty="0">
                <a:latin typeface="Times New Roman"/>
                <a:cs typeface="Times New Roman"/>
              </a:rPr>
              <a:t>block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861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b="0" dirty="0" smtClean="0">
                <a:latin typeface="Times New Roman"/>
                <a:cs typeface="Times New Roman"/>
              </a:rPr>
              <a:t>uper</a:t>
            </a:r>
            <a:endParaRPr lang="en-US" sz="2000" b="0" dirty="0">
              <a:latin typeface="Times New Roman"/>
              <a:cs typeface="Times New Roman"/>
            </a:endParaRPr>
          </a:p>
          <a:p>
            <a:pPr algn="ctr"/>
            <a:r>
              <a:rPr lang="en-US" sz="2000" b="0" dirty="0">
                <a:latin typeface="Times New Roman"/>
                <a:cs typeface="Times New Roman"/>
              </a:rPr>
              <a:t>block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3861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I-nodes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73861" y="4846638"/>
            <a:ext cx="1981200" cy="76041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b="0" dirty="0" smtClean="0">
                <a:latin typeface="Times New Roman"/>
                <a:cs typeface="Times New Roman"/>
              </a:rPr>
              <a:t>vailable</a:t>
            </a:r>
            <a:endParaRPr lang="en-US" sz="2000" b="0" dirty="0">
              <a:latin typeface="Times New Roman"/>
              <a:cs typeface="Times New Roman"/>
            </a:endParaRPr>
          </a:p>
          <a:p>
            <a:pPr algn="ctr"/>
            <a:r>
              <a:rPr lang="en-US" sz="2000" b="0" dirty="0">
                <a:latin typeface="Times New Roman"/>
                <a:cs typeface="Times New Roman"/>
              </a:rPr>
              <a:t>blocks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235939" y="18589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="0" dirty="0" smtClean="0">
                <a:latin typeface="Times New Roman"/>
                <a:cs typeface="Times New Roman"/>
              </a:rPr>
              <a:t>lock </a:t>
            </a:r>
            <a:r>
              <a:rPr lang="en-US" sz="2000" b="0" dirty="0">
                <a:latin typeface="Times New Roman"/>
                <a:cs typeface="Times New Roman"/>
              </a:rPr>
              <a:t>0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235939" y="24685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="0" dirty="0" smtClean="0">
                <a:latin typeface="Times New Roman"/>
                <a:cs typeface="Times New Roman"/>
              </a:rPr>
              <a:t>lock </a:t>
            </a:r>
            <a:r>
              <a:rPr lang="en-US" sz="2000" b="0" dirty="0">
                <a:latin typeface="Times New Roman"/>
                <a:cs typeface="Times New Roman"/>
              </a:rPr>
              <a:t>1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-235939" y="3154363"/>
            <a:ext cx="18272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="0" dirty="0" smtClean="0">
                <a:latin typeface="Times New Roman"/>
                <a:cs typeface="Times New Roman"/>
              </a:rPr>
              <a:t>lock </a:t>
            </a:r>
            <a:r>
              <a:rPr lang="en-US" sz="2000" b="0" dirty="0">
                <a:latin typeface="Times New Roman"/>
                <a:cs typeface="Times New Roman"/>
              </a:rPr>
              <a:t>2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19153" y="226906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="0" dirty="0" smtClean="0">
                <a:latin typeface="Times New Roman"/>
                <a:cs typeface="Times New Roman"/>
              </a:rPr>
              <a:t>lock </a:t>
            </a:r>
            <a:r>
              <a:rPr lang="en-US" sz="2000" b="0" dirty="0">
                <a:latin typeface="Times New Roman"/>
                <a:cs typeface="Times New Roman"/>
              </a:rPr>
              <a:t>size and number of I-nodes are specified in super block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419153" y="348826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I-node #1 (traditionally) describes the root directory</a:t>
            </a:r>
            <a:endParaRPr lang="en-US" sz="2000" b="0" baseline="-25000">
              <a:latin typeface="Times New Roman"/>
              <a:cs typeface="Times New Roman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19153" y="4842405"/>
            <a:ext cx="4343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b="0" dirty="0" smtClean="0">
                <a:latin typeface="Times New Roman"/>
                <a:cs typeface="Times New Roman"/>
              </a:rPr>
              <a:t>ata </a:t>
            </a:r>
            <a:r>
              <a:rPr lang="en-US" sz="2000" b="0" dirty="0">
                <a:latin typeface="Times New Roman"/>
                <a:cs typeface="Times New Roman"/>
              </a:rPr>
              <a:t>blocks begin immediately after the end of the I-nodes.</a:t>
            </a:r>
            <a:endParaRPr lang="en-US" sz="2000" b="0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and Block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55707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</a:t>
            </a:r>
            <a:r>
              <a:rPr lang="en-US" sz="1600" b="0" baseline="30000">
                <a:latin typeface="Times New Roman"/>
                <a:cs typeface="Times New Roman"/>
              </a:rPr>
              <a:t>st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707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</a:t>
            </a:r>
            <a:r>
              <a:rPr lang="en-US" sz="1600" b="0" baseline="30000">
                <a:latin typeface="Times New Roman"/>
                <a:cs typeface="Times New Roman"/>
              </a:rPr>
              <a:t>nd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68183" y="3189288"/>
            <a:ext cx="1122362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10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69770" y="3552825"/>
            <a:ext cx="1120775" cy="306388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11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69770" y="4195763"/>
            <a:ext cx="1120775" cy="309562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1034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9770" y="4540250"/>
            <a:ext cx="1120775" cy="309563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1035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838058" y="2514600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143108" y="3608388"/>
            <a:ext cx="966787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143108" y="37877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143108" y="3968750"/>
            <a:ext cx="966787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32020" y="3352800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6143108" y="46021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6143108" y="4781550"/>
            <a:ext cx="966787" cy="180975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143108" y="4960938"/>
            <a:ext cx="966787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332020" y="4332288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7569770" y="5168900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2058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7571358" y="5532438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2059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6143108" y="5589588"/>
            <a:ext cx="966787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auto">
          <a:xfrm>
            <a:off x="6143108" y="5770563"/>
            <a:ext cx="966787" cy="184150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6143108" y="5949950"/>
            <a:ext cx="966787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322495" y="5522913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4169845" y="4754563"/>
            <a:ext cx="966788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4169845" y="49339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4169845" y="5113338"/>
            <a:ext cx="966788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4373045" y="4673600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5733533" y="1722438"/>
            <a:ext cx="1301557" cy="24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Indirect blocks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7520558" y="1700213"/>
            <a:ext cx="1035221" cy="24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D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ata 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blocks</a:t>
            </a: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564633" y="2219325"/>
            <a:ext cx="1141412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</a:t>
            </a:r>
            <a:r>
              <a:rPr lang="en-US" sz="1600" b="0" baseline="30000">
                <a:latin typeface="Times New Roman"/>
                <a:cs typeface="Times New Roman"/>
              </a:rPr>
              <a:t>st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425098" y="1646238"/>
            <a:ext cx="1277606" cy="48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B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lock </a:t>
            </a: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pointers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b="0" dirty="0">
                <a:solidFill>
                  <a:schemeClr val="tx1"/>
                </a:solidFill>
                <a:latin typeface="Times New Roman"/>
                <a:cs typeface="Times New Roman"/>
              </a:rPr>
              <a:t>(in I-node)</a:t>
            </a:r>
          </a:p>
        </p:txBody>
      </p:sp>
      <p:sp>
        <p:nvSpPr>
          <p:cNvPr id="33" name="AutoShape 68"/>
          <p:cNvSpPr>
            <a:spLocks noChangeArrowheads="1"/>
          </p:cNvSpPr>
          <p:nvPr/>
        </p:nvSpPr>
        <p:spPr bwMode="auto">
          <a:xfrm>
            <a:off x="2569645" y="5484813"/>
            <a:ext cx="966788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AutoShape 69"/>
          <p:cNvSpPr>
            <a:spLocks noChangeArrowheads="1"/>
          </p:cNvSpPr>
          <p:nvPr/>
        </p:nvSpPr>
        <p:spPr bwMode="auto">
          <a:xfrm>
            <a:off x="2569645" y="56657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AutoShape 70"/>
          <p:cNvSpPr>
            <a:spLocks noChangeArrowheads="1"/>
          </p:cNvSpPr>
          <p:nvPr/>
        </p:nvSpPr>
        <p:spPr bwMode="auto">
          <a:xfrm>
            <a:off x="2569645" y="5845175"/>
            <a:ext cx="966788" cy="182563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1983834" y="1733550"/>
            <a:ext cx="1600200" cy="24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dirty="0" smtClean="0">
                <a:latin typeface="Times New Roman"/>
                <a:cs typeface="Times New Roman"/>
              </a:rPr>
              <a:t>T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riple-indirect</a:t>
            </a:r>
            <a:endParaRPr lang="en-GB" sz="17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3536433" y="1741488"/>
            <a:ext cx="2057400" cy="24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dirty="0">
                <a:latin typeface="Times New Roman"/>
                <a:cs typeface="Times New Roman"/>
              </a:rPr>
              <a:t>D</a:t>
            </a:r>
            <a:r>
              <a:rPr lang="en-GB" sz="17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ouble-indirect</a:t>
            </a:r>
            <a:endParaRPr lang="en-GB" sz="17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7857108" y="3513138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7857108" y="4484688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40" name="AutoShape 77"/>
          <p:cNvSpPr>
            <a:spLocks noChangeArrowheads="1"/>
          </p:cNvSpPr>
          <p:nvPr/>
        </p:nvSpPr>
        <p:spPr bwMode="auto">
          <a:xfrm>
            <a:off x="564633" y="2446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</a:t>
            </a:r>
            <a:r>
              <a:rPr lang="en-US" sz="1600" b="0" baseline="30000">
                <a:latin typeface="Times New Roman"/>
                <a:cs typeface="Times New Roman"/>
              </a:rPr>
              <a:t>nd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564633" y="4273550"/>
            <a:ext cx="1141412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10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2" name="AutoShape 79"/>
          <p:cNvSpPr>
            <a:spLocks noChangeArrowheads="1"/>
          </p:cNvSpPr>
          <p:nvPr/>
        </p:nvSpPr>
        <p:spPr bwMode="auto">
          <a:xfrm>
            <a:off x="564633" y="4503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11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3" name="AutoShape 80"/>
          <p:cNvSpPr>
            <a:spLocks noChangeArrowheads="1"/>
          </p:cNvSpPr>
          <p:nvPr/>
        </p:nvSpPr>
        <p:spPr bwMode="auto">
          <a:xfrm>
            <a:off x="564633" y="4732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latin typeface="Times New Roman"/>
                <a:cs typeface="Times New Roman"/>
              </a:rPr>
              <a:t>12</a:t>
            </a:r>
            <a:r>
              <a:rPr lang="en-US" sz="1600" b="0" baseline="30000" dirty="0">
                <a:latin typeface="Times New Roman"/>
                <a:cs typeface="Times New Roman"/>
              </a:rPr>
              <a:t>th</a:t>
            </a: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44" name="AutoShape 81"/>
          <p:cNvSpPr>
            <a:spLocks noChangeArrowheads="1"/>
          </p:cNvSpPr>
          <p:nvPr/>
        </p:nvSpPr>
        <p:spPr bwMode="auto">
          <a:xfrm>
            <a:off x="564633" y="4960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13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5" name="AutoShape 82"/>
          <p:cNvSpPr>
            <a:spLocks noChangeArrowheads="1"/>
          </p:cNvSpPr>
          <p:nvPr/>
        </p:nvSpPr>
        <p:spPr bwMode="auto">
          <a:xfrm>
            <a:off x="564633" y="2674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3</a:t>
            </a:r>
            <a:r>
              <a:rPr lang="en-US" sz="1600" b="0" baseline="30000">
                <a:latin typeface="Times New Roman"/>
                <a:cs typeface="Times New Roman"/>
              </a:rPr>
              <a:t>rd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6" name="AutoShape 83"/>
          <p:cNvSpPr>
            <a:spLocks noChangeArrowheads="1"/>
          </p:cNvSpPr>
          <p:nvPr/>
        </p:nvSpPr>
        <p:spPr bwMode="auto">
          <a:xfrm>
            <a:off x="564633" y="29035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4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7" name="AutoShape 84"/>
          <p:cNvSpPr>
            <a:spLocks noChangeArrowheads="1"/>
          </p:cNvSpPr>
          <p:nvPr/>
        </p:nvSpPr>
        <p:spPr bwMode="auto">
          <a:xfrm>
            <a:off x="564633" y="31321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5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8" name="AutoShape 85"/>
          <p:cNvSpPr>
            <a:spLocks noChangeArrowheads="1"/>
          </p:cNvSpPr>
          <p:nvPr/>
        </p:nvSpPr>
        <p:spPr bwMode="auto">
          <a:xfrm>
            <a:off x="564633" y="3360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6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9" name="AutoShape 86"/>
          <p:cNvSpPr>
            <a:spLocks noChangeArrowheads="1"/>
          </p:cNvSpPr>
          <p:nvPr/>
        </p:nvSpPr>
        <p:spPr bwMode="auto">
          <a:xfrm>
            <a:off x="564633" y="3589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7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50" name="AutoShape 87"/>
          <p:cNvSpPr>
            <a:spLocks noChangeArrowheads="1"/>
          </p:cNvSpPr>
          <p:nvPr/>
        </p:nvSpPr>
        <p:spPr bwMode="auto">
          <a:xfrm>
            <a:off x="564633" y="3817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8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51" name="AutoShape 88"/>
          <p:cNvSpPr>
            <a:spLocks noChangeArrowheads="1"/>
          </p:cNvSpPr>
          <p:nvPr/>
        </p:nvSpPr>
        <p:spPr bwMode="auto">
          <a:xfrm>
            <a:off x="564633" y="4046538"/>
            <a:ext cx="1141412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9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cxnSp>
        <p:nvCxnSpPr>
          <p:cNvPr id="52" name="AutoShape 89"/>
          <p:cNvCxnSpPr>
            <a:cxnSpLocks noChangeShapeType="1"/>
            <a:stCxn id="31" idx="3"/>
            <a:endCxn id="4" idx="1"/>
          </p:cNvCxnSpPr>
          <p:nvPr/>
        </p:nvCxnSpPr>
        <p:spPr bwMode="auto">
          <a:xfrm>
            <a:off x="1706045" y="2332832"/>
            <a:ext cx="5851025" cy="794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90"/>
          <p:cNvCxnSpPr>
            <a:cxnSpLocks noChangeShapeType="1"/>
            <a:stCxn id="40" idx="3"/>
            <a:endCxn id="5" idx="1"/>
          </p:cNvCxnSpPr>
          <p:nvPr/>
        </p:nvCxnSpPr>
        <p:spPr bwMode="auto">
          <a:xfrm>
            <a:off x="1706045" y="2560638"/>
            <a:ext cx="5851025" cy="1539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" name="AutoShape 91"/>
          <p:cNvCxnSpPr>
            <a:cxnSpLocks noChangeShapeType="1"/>
            <a:stCxn id="41" idx="3"/>
            <a:endCxn id="6" idx="1"/>
          </p:cNvCxnSpPr>
          <p:nvPr/>
        </p:nvCxnSpPr>
        <p:spPr bwMode="auto">
          <a:xfrm flipV="1">
            <a:off x="1706045" y="3343276"/>
            <a:ext cx="5862138" cy="10453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5" name="AutoShape 92"/>
          <p:cNvCxnSpPr>
            <a:cxnSpLocks noChangeShapeType="1"/>
            <a:stCxn id="42" idx="3"/>
            <a:endCxn id="11" idx="1"/>
          </p:cNvCxnSpPr>
          <p:nvPr/>
        </p:nvCxnSpPr>
        <p:spPr bwMode="auto">
          <a:xfrm flipV="1">
            <a:off x="1706045" y="3700463"/>
            <a:ext cx="4437063" cy="91757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6" name="AutoShape 93"/>
          <p:cNvCxnSpPr>
            <a:cxnSpLocks noChangeShapeType="1"/>
            <a:stCxn id="43" idx="3"/>
            <a:endCxn id="25" idx="1"/>
          </p:cNvCxnSpPr>
          <p:nvPr/>
        </p:nvCxnSpPr>
        <p:spPr bwMode="auto">
          <a:xfrm>
            <a:off x="1706045" y="4846638"/>
            <a:ext cx="2463800" cy="0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94"/>
          <p:cNvCxnSpPr>
            <a:cxnSpLocks noChangeShapeType="1"/>
            <a:stCxn id="44" idx="3"/>
            <a:endCxn id="33" idx="1"/>
          </p:cNvCxnSpPr>
          <p:nvPr/>
        </p:nvCxnSpPr>
        <p:spPr bwMode="auto">
          <a:xfrm>
            <a:off x="1706045" y="5075238"/>
            <a:ext cx="863600" cy="50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95"/>
          <p:cNvSpPr>
            <a:spLocks noChangeArrowheads="1"/>
          </p:cNvSpPr>
          <p:nvPr/>
        </p:nvSpPr>
        <p:spPr bwMode="auto">
          <a:xfrm>
            <a:off x="4169845" y="5489575"/>
            <a:ext cx="966788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AutoShape 96"/>
          <p:cNvSpPr>
            <a:spLocks noChangeArrowheads="1"/>
          </p:cNvSpPr>
          <p:nvPr/>
        </p:nvSpPr>
        <p:spPr bwMode="auto">
          <a:xfrm>
            <a:off x="4169845" y="5668963"/>
            <a:ext cx="966788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0" name="AutoShape 97"/>
          <p:cNvSpPr>
            <a:spLocks noChangeArrowheads="1"/>
          </p:cNvSpPr>
          <p:nvPr/>
        </p:nvSpPr>
        <p:spPr bwMode="auto">
          <a:xfrm>
            <a:off x="4169845" y="5848350"/>
            <a:ext cx="966788" cy="184150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4373045" y="5407025"/>
            <a:ext cx="461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4800" b="0">
                <a:solidFill>
                  <a:schemeClr val="tx1"/>
                </a:solidFill>
                <a:latin typeface="Times New Roman"/>
                <a:cs typeface="Times New Roman"/>
              </a:rPr>
              <a:t>...</a:t>
            </a:r>
          </a:p>
        </p:txBody>
      </p:sp>
      <p:cxnSp>
        <p:nvCxnSpPr>
          <p:cNvPr id="62" name="AutoShape 99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7109895" y="3699669"/>
            <a:ext cx="45987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3" name="AutoShape 100"/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7109895" y="4060032"/>
            <a:ext cx="459875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4" name="AutoShape 101"/>
          <p:cNvCxnSpPr>
            <a:cxnSpLocks noChangeShapeType="1"/>
            <a:stCxn id="15" idx="3"/>
            <a:endCxn id="9" idx="1"/>
          </p:cNvCxnSpPr>
          <p:nvPr/>
        </p:nvCxnSpPr>
        <p:spPr bwMode="auto">
          <a:xfrm>
            <a:off x="7109895" y="4693444"/>
            <a:ext cx="4598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5" name="AutoShape 102"/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7109895" y="5052219"/>
            <a:ext cx="459875" cy="2706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AutoShape 103"/>
          <p:cNvCxnSpPr>
            <a:cxnSpLocks noChangeShapeType="1"/>
            <a:stCxn id="21" idx="3"/>
            <a:endCxn id="20" idx="1"/>
          </p:cNvCxnSpPr>
          <p:nvPr/>
        </p:nvCxnSpPr>
        <p:spPr bwMode="auto">
          <a:xfrm>
            <a:off x="7109895" y="5680869"/>
            <a:ext cx="461463" cy="55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7" name="AutoShape 104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136633" y="4694238"/>
            <a:ext cx="1006475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8" name="AutoShape 105"/>
          <p:cNvCxnSpPr>
            <a:cxnSpLocks noChangeShapeType="1"/>
            <a:stCxn id="26" idx="3"/>
            <a:endCxn id="21" idx="1"/>
          </p:cNvCxnSpPr>
          <p:nvPr/>
        </p:nvCxnSpPr>
        <p:spPr bwMode="auto">
          <a:xfrm>
            <a:off x="5136633" y="5026025"/>
            <a:ext cx="1006475" cy="6556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" name="AutoShape 106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3536433" y="5576888"/>
            <a:ext cx="633412" cy="4762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/>
      <p:bldP spid="30" grpId="0"/>
      <p:bldP spid="31" grpId="0" animBg="1"/>
      <p:bldP spid="33" grpId="0" animBg="1"/>
      <p:bldP spid="33" grpId="1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58" grpId="0" animBg="1"/>
      <p:bldP spid="59" grpId="0" animBg="1"/>
      <p:bldP spid="60" grpId="0" animBg="1"/>
      <p:bldP spid="6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UNIX pointer structure seems ad hoc and complicated</a:t>
            </a:r>
          </a:p>
          <a:p>
            <a:r>
              <a:rPr lang="en-US" sz="2800" dirty="0" smtClean="0"/>
              <a:t>Why not something simpler?</a:t>
            </a:r>
          </a:p>
          <a:p>
            <a:pPr lvl="1"/>
            <a:r>
              <a:rPr lang="en-US" sz="2400" dirty="0" smtClean="0"/>
              <a:t>E.g., all block pointers are triple indirect</a:t>
            </a:r>
          </a:p>
          <a:p>
            <a:r>
              <a:rPr lang="en-US" sz="2800" dirty="0" smtClean="0"/>
              <a:t>File sizes are not random </a:t>
            </a:r>
          </a:p>
          <a:p>
            <a:pPr lvl="1"/>
            <a:r>
              <a:rPr lang="en-US" sz="2400" dirty="0" smtClean="0"/>
              <a:t>The majority of files are only a few thousand bytes long</a:t>
            </a:r>
          </a:p>
          <a:p>
            <a:r>
              <a:rPr lang="en-US" sz="2800" dirty="0" smtClean="0"/>
              <a:t>Unix approach allows us to access up to 40Kbytes (assuming 4K blocks) without extra I/Os</a:t>
            </a:r>
          </a:p>
          <a:p>
            <a:pPr lvl="1"/>
            <a:r>
              <a:rPr lang="en-US" dirty="0" smtClean="0"/>
              <a:t>Remember, the double and triple indirect blocks must themselves be fetched off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a File Can Unix Handle?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GB" sz="2400" dirty="0" smtClean="0"/>
              <a:t>The on-disk </a:t>
            </a:r>
            <a:r>
              <a:rPr lang="en-GB" sz="2400" dirty="0" err="1" smtClean="0"/>
              <a:t>inode</a:t>
            </a:r>
            <a:r>
              <a:rPr lang="en-GB" sz="2400" dirty="0" smtClean="0"/>
              <a:t> contains 13 block pointers</a:t>
            </a:r>
          </a:p>
          <a:p>
            <a:pPr lvl="1"/>
            <a:r>
              <a:rPr lang="en-GB" sz="2000" dirty="0" smtClean="0"/>
              <a:t>First 10 point to first 10 blocks of file</a:t>
            </a:r>
          </a:p>
          <a:p>
            <a:pPr lvl="1"/>
            <a:r>
              <a:rPr lang="en-GB" sz="2000" dirty="0" smtClean="0"/>
              <a:t>11th points to an indirect block (which contains pointers to 1024 blocks)</a:t>
            </a:r>
          </a:p>
          <a:p>
            <a:pPr lvl="1"/>
            <a:r>
              <a:rPr lang="en-GB" sz="2000" dirty="0" smtClean="0"/>
              <a:t>12th points to a double indirect block (pointing to 1024 indirect blocks)</a:t>
            </a:r>
          </a:p>
          <a:p>
            <a:pPr lvl="1"/>
            <a:r>
              <a:rPr lang="en-GB" sz="2000" dirty="0" smtClean="0"/>
              <a:t>13th points to a triple indirect block (pointing to 1024 double indirect blocks)</a:t>
            </a:r>
          </a:p>
          <a:p>
            <a:r>
              <a:rPr lang="en-GB" sz="2400" dirty="0" smtClean="0"/>
              <a:t>Assuming 4k bytes per block and 4-bytes per pointer</a:t>
            </a:r>
          </a:p>
          <a:p>
            <a:pPr lvl="1"/>
            <a:r>
              <a:rPr lang="en-GB" sz="2000" dirty="0" smtClean="0"/>
              <a:t>10 direct blocks = 10 * 4K bytes = 40K bytes</a:t>
            </a:r>
          </a:p>
          <a:p>
            <a:pPr lvl="1"/>
            <a:r>
              <a:rPr lang="en-GB" sz="2000" dirty="0" smtClean="0"/>
              <a:t>Indirect block = 1K * 4K = 4M bytes</a:t>
            </a:r>
          </a:p>
          <a:p>
            <a:pPr lvl="1"/>
            <a:r>
              <a:rPr lang="en-GB" sz="2000" dirty="0" smtClean="0"/>
              <a:t>Double indirect = 1K * 4M = 4G bytes</a:t>
            </a:r>
          </a:p>
          <a:p>
            <a:pPr lvl="1"/>
            <a:r>
              <a:rPr lang="en-GB" sz="2000" dirty="0" smtClean="0"/>
              <a:t>Triple indirect = 1K * 4G = 4T bytes </a:t>
            </a:r>
          </a:p>
          <a:p>
            <a:pPr lvl="1"/>
            <a:r>
              <a:rPr lang="en-GB" sz="2000" dirty="0" smtClean="0"/>
              <a:t>At the time system was designed, that seemed impossibly large</a:t>
            </a:r>
          </a:p>
          <a:p>
            <a:pPr lvl="1"/>
            <a:r>
              <a:rPr lang="en-GB" sz="2000" dirty="0" smtClean="0"/>
              <a:t>But . . 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</a:t>
            </a:r>
            <a:r>
              <a:rPr lang="en-US" dirty="0" smtClean="0"/>
              <a:t>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</a:t>
            </a:r>
            <a:r>
              <a:rPr lang="en-GB" sz="2800" dirty="0" err="1" smtClean="0"/>
              <a:t>inode</a:t>
            </a:r>
            <a:r>
              <a:rPr lang="en-GB" sz="2800" dirty="0" smtClean="0"/>
              <a:t> is in memory whenever file is open</a:t>
            </a:r>
          </a:p>
          <a:p>
            <a:r>
              <a:rPr lang="en-GB" sz="2800" dirty="0" smtClean="0"/>
              <a:t>So the first ten blocks can be found with no extra I/O</a:t>
            </a:r>
          </a:p>
          <a:p>
            <a:r>
              <a:rPr lang="en-GB" sz="2800" dirty="0" smtClean="0"/>
              <a:t>After that, we must read indirect blocks</a:t>
            </a:r>
          </a:p>
          <a:p>
            <a:pPr lvl="1"/>
            <a:r>
              <a:rPr lang="en-GB" sz="2400" dirty="0" smtClean="0"/>
              <a:t>The real pointers are in the indirect blocks</a:t>
            </a:r>
          </a:p>
          <a:p>
            <a:pPr lvl="1"/>
            <a:r>
              <a:rPr lang="en-GB" sz="2400" dirty="0" smtClean="0"/>
              <a:t>Sequential file processing will keep referencing it</a:t>
            </a:r>
          </a:p>
          <a:p>
            <a:pPr lvl="1"/>
            <a:r>
              <a:rPr lang="en-GB" sz="2400" dirty="0" smtClean="0"/>
              <a:t>Block I/O will keep it in the buffer cache</a:t>
            </a:r>
          </a:p>
          <a:p>
            <a:r>
              <a:rPr lang="en-GB" sz="2800" dirty="0" smtClean="0"/>
              <a:t>1-3 extra I/O operations per thousand pages</a:t>
            </a:r>
          </a:p>
          <a:p>
            <a:pPr lvl="1"/>
            <a:r>
              <a:rPr lang="en-GB" sz="2400" dirty="0" smtClean="0"/>
              <a:t>Any block can be found with 3 or fewer reads</a:t>
            </a:r>
          </a:p>
          <a:p>
            <a:r>
              <a:rPr lang="en-GB" sz="2800" dirty="0" smtClean="0"/>
              <a:t>Index blocks can support “sparse” files</a:t>
            </a:r>
          </a:p>
          <a:p>
            <a:pPr lvl="1"/>
            <a:r>
              <a:rPr lang="en-GB" sz="2400" dirty="0" smtClean="0"/>
              <a:t>Not unlike page tables for sparse address spaces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and Allocation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keep track of a file system’s free space?</a:t>
            </a:r>
          </a:p>
          <a:p>
            <a:r>
              <a:rPr lang="en-US" dirty="0" smtClean="0"/>
              <a:t>How do I allocate new disk blocks when needed?</a:t>
            </a:r>
          </a:p>
          <a:p>
            <a:pPr lvl="1"/>
            <a:r>
              <a:rPr lang="en-US" dirty="0" smtClean="0"/>
              <a:t>And how do I handle </a:t>
            </a:r>
            <a:r>
              <a:rPr lang="en-US" dirty="0" err="1" smtClean="0"/>
              <a:t>deallocation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918" y="502733"/>
            <a:ext cx="762376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File System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data into natural coherent units</a:t>
            </a:r>
          </a:p>
          <a:p>
            <a:pPr lvl="1"/>
            <a:r>
              <a:rPr lang="en-US" dirty="0" smtClean="0"/>
              <a:t>Like a paper, a spreadsheet, a message, a program</a:t>
            </a:r>
          </a:p>
          <a:p>
            <a:r>
              <a:rPr lang="en-US" dirty="0" smtClean="0"/>
              <a:t>Store each unit as its own self-contained entity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file</a:t>
            </a:r>
          </a:p>
          <a:p>
            <a:pPr lvl="1"/>
            <a:r>
              <a:rPr lang="en-US" dirty="0" smtClean="0"/>
              <a:t>Store each file in a way allowing efficient access</a:t>
            </a:r>
          </a:p>
          <a:p>
            <a:r>
              <a:rPr lang="en-US" dirty="0" smtClean="0"/>
              <a:t>Provide some simple, powerful organizing principle for the collection of files</a:t>
            </a:r>
          </a:p>
          <a:p>
            <a:pPr lvl="1"/>
            <a:r>
              <a:rPr lang="en-US" dirty="0" smtClean="0"/>
              <a:t>Making it easy to find them</a:t>
            </a:r>
          </a:p>
          <a:p>
            <a:pPr lvl="1"/>
            <a:r>
              <a:rPr lang="en-US" dirty="0" smtClean="0"/>
              <a:t>And easy to organize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The Allocation/</a:t>
            </a:r>
            <a:r>
              <a:rPr lang="en-US" dirty="0" err="1" smtClean="0"/>
              <a:t>Deallocation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File systems usually aren’t static</a:t>
            </a:r>
          </a:p>
          <a:p>
            <a:r>
              <a:rPr lang="en-US" dirty="0" smtClean="0"/>
              <a:t>You create and destroy files</a:t>
            </a:r>
          </a:p>
          <a:p>
            <a:r>
              <a:rPr lang="en-US" dirty="0" smtClean="0"/>
              <a:t>You change the contents of files</a:t>
            </a:r>
          </a:p>
          <a:p>
            <a:pPr lvl="1"/>
            <a:r>
              <a:rPr lang="en-US" dirty="0" smtClean="0"/>
              <a:t>Sometimes extending their length in the process</a:t>
            </a:r>
          </a:p>
          <a:p>
            <a:r>
              <a:rPr lang="en-US" dirty="0" smtClean="0"/>
              <a:t>Such changes convert unused disk blocks to used blocks (or visa versa)</a:t>
            </a:r>
          </a:p>
          <a:p>
            <a:r>
              <a:rPr lang="en-US" dirty="0" smtClean="0"/>
              <a:t>Need correct, efficient ways to do that</a:t>
            </a:r>
          </a:p>
          <a:p>
            <a:r>
              <a:rPr lang="en-US" dirty="0" smtClean="0"/>
              <a:t>Typically implies a need to maintain a free list of unused disk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50"/>
            <a:ext cx="8229600" cy="4525963"/>
          </a:xfrm>
        </p:spPr>
        <p:txBody>
          <a:bodyPr/>
          <a:lstStyle/>
          <a:p>
            <a:r>
              <a:rPr lang="en-GB" dirty="0" smtClean="0"/>
              <a:t>Allocate a free file control block</a:t>
            </a:r>
          </a:p>
          <a:p>
            <a:pPr lvl="1"/>
            <a:r>
              <a:rPr lang="en-GB" dirty="0" smtClean="0"/>
              <a:t>For UNIX</a:t>
            </a:r>
          </a:p>
          <a:p>
            <a:pPr lvl="2"/>
            <a:r>
              <a:rPr lang="en-GB" dirty="0" smtClean="0"/>
              <a:t>Search the super-block free I-node list</a:t>
            </a:r>
          </a:p>
          <a:p>
            <a:pPr lvl="2"/>
            <a:r>
              <a:rPr lang="en-GB" dirty="0" smtClean="0"/>
              <a:t>Take the first free I-node</a:t>
            </a:r>
          </a:p>
          <a:p>
            <a:pPr lvl="1"/>
            <a:r>
              <a:rPr lang="en-GB" dirty="0" smtClean="0"/>
              <a:t>For DOS </a:t>
            </a:r>
          </a:p>
          <a:p>
            <a:pPr lvl="2"/>
            <a:r>
              <a:rPr lang="en-GB" dirty="0" smtClean="0"/>
              <a:t>Search the parent directory for an unused directory entry </a:t>
            </a:r>
          </a:p>
          <a:p>
            <a:r>
              <a:rPr lang="en-GB" dirty="0" smtClean="0"/>
              <a:t>Initialize the new file control block</a:t>
            </a:r>
          </a:p>
          <a:p>
            <a:pPr lvl="1"/>
            <a:r>
              <a:rPr lang="en-GB" dirty="0" smtClean="0"/>
              <a:t>With file type, protection, ownership, ...</a:t>
            </a:r>
          </a:p>
          <a:p>
            <a:r>
              <a:rPr lang="en-GB" dirty="0" smtClean="0"/>
              <a:t>Give new file a name </a:t>
            </a:r>
          </a:p>
          <a:p>
            <a:pPr lvl="1"/>
            <a:r>
              <a:rPr lang="en-GB" dirty="0" smtClean="0"/>
              <a:t>Naming issues will be discussed in the next lecture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Application requests new data be assigned to a file</a:t>
            </a:r>
          </a:p>
          <a:p>
            <a:pPr lvl="1"/>
            <a:r>
              <a:rPr lang="en-GB" sz="2400" dirty="0" smtClean="0"/>
              <a:t>May be an explicit allocation/extension request</a:t>
            </a:r>
          </a:p>
          <a:p>
            <a:pPr lvl="1"/>
            <a:r>
              <a:rPr lang="en-GB" sz="2400" dirty="0" smtClean="0"/>
              <a:t>May be implicit (e.g., write to a currently non-existent block – remember sparse files?)</a:t>
            </a:r>
          </a:p>
          <a:p>
            <a:r>
              <a:rPr lang="en-GB" sz="2800" dirty="0" smtClean="0"/>
              <a:t>Find a free chunk of space</a:t>
            </a:r>
          </a:p>
          <a:p>
            <a:pPr lvl="1"/>
            <a:r>
              <a:rPr lang="en-GB" sz="2400" dirty="0" smtClean="0"/>
              <a:t>Traverse the free list to find an appropriate chunk</a:t>
            </a:r>
          </a:p>
          <a:p>
            <a:pPr lvl="1"/>
            <a:r>
              <a:rPr lang="en-GB" sz="2400" dirty="0" smtClean="0"/>
              <a:t>Remove the chosen chunk from the free list</a:t>
            </a:r>
          </a:p>
          <a:p>
            <a:r>
              <a:rPr lang="en-GB" sz="2800" dirty="0" smtClean="0"/>
              <a:t>Associate it with the appropriate address in the file</a:t>
            </a:r>
          </a:p>
          <a:p>
            <a:pPr lvl="1"/>
            <a:r>
              <a:rPr lang="en-GB" sz="2400" dirty="0" smtClean="0"/>
              <a:t>Go to appropriate place in the file or extent descriptor</a:t>
            </a:r>
          </a:p>
          <a:p>
            <a:pPr lvl="1"/>
            <a:r>
              <a:rPr lang="en-GB" sz="2400" dirty="0" smtClean="0"/>
              <a:t>Update it to point to the newly allocated chunk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4540"/>
            <a:ext cx="8229600" cy="4525963"/>
          </a:xfrm>
        </p:spPr>
        <p:txBody>
          <a:bodyPr/>
          <a:lstStyle/>
          <a:p>
            <a:r>
              <a:rPr lang="en-GB" dirty="0" smtClean="0"/>
              <a:t>Release all the space that is allocated to the file</a:t>
            </a:r>
          </a:p>
          <a:p>
            <a:pPr lvl="1"/>
            <a:r>
              <a:rPr lang="en-GB" dirty="0" smtClean="0"/>
              <a:t>For UNIX, return each block to the free block list</a:t>
            </a:r>
          </a:p>
          <a:p>
            <a:pPr lvl="1"/>
            <a:r>
              <a:rPr lang="en-GB" dirty="0" smtClean="0"/>
              <a:t>DOS does not free space</a:t>
            </a:r>
          </a:p>
          <a:p>
            <a:pPr lvl="2"/>
            <a:r>
              <a:rPr lang="en-GB" dirty="0" smtClean="0"/>
              <a:t>It uses garbage collection</a:t>
            </a:r>
          </a:p>
          <a:p>
            <a:pPr lvl="2"/>
            <a:r>
              <a:rPr lang="en-GB" dirty="0" smtClean="0"/>
              <a:t>So it will search out </a:t>
            </a:r>
            <a:r>
              <a:rPr lang="en-GB" dirty="0" err="1" smtClean="0"/>
              <a:t>deallocated</a:t>
            </a:r>
            <a:r>
              <a:rPr lang="en-GB" dirty="0" smtClean="0"/>
              <a:t> blocks and add them to the free list at some future time</a:t>
            </a:r>
          </a:p>
          <a:p>
            <a:r>
              <a:rPr lang="en-GB" dirty="0" err="1" smtClean="0"/>
              <a:t>Deallocate</a:t>
            </a:r>
            <a:r>
              <a:rPr lang="en-GB" dirty="0" smtClean="0"/>
              <a:t> the file control lock</a:t>
            </a:r>
          </a:p>
          <a:p>
            <a:pPr lvl="1"/>
            <a:r>
              <a:rPr lang="en-GB" dirty="0" smtClean="0"/>
              <a:t>For UNIX, zero </a:t>
            </a:r>
            <a:r>
              <a:rPr lang="en-GB" dirty="0" err="1" smtClean="0"/>
              <a:t>inode</a:t>
            </a:r>
            <a:r>
              <a:rPr lang="en-GB" dirty="0" smtClean="0"/>
              <a:t> and return it to free list</a:t>
            </a:r>
          </a:p>
          <a:p>
            <a:pPr lvl="1"/>
            <a:r>
              <a:rPr lang="en-GB" dirty="0" smtClean="0"/>
              <a:t>For DOS, zero the first byte of the name in the parent directory</a:t>
            </a:r>
          </a:p>
          <a:p>
            <a:pPr lvl="2"/>
            <a:r>
              <a:rPr lang="en-GB" dirty="0" smtClean="0"/>
              <a:t>	Indicating that the directory entry is no longer in use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GB" sz="2800" dirty="0" smtClean="0"/>
              <a:t>File system manager manages the free space</a:t>
            </a:r>
          </a:p>
          <a:p>
            <a:r>
              <a:rPr lang="en-GB" sz="2800" dirty="0" smtClean="0"/>
              <a:t>Getting/releasing blocks should be fast operations</a:t>
            </a:r>
          </a:p>
          <a:p>
            <a:pPr lvl="1"/>
            <a:r>
              <a:rPr lang="en-GB" sz="2400" dirty="0" smtClean="0"/>
              <a:t>They are extremely frequent</a:t>
            </a:r>
          </a:p>
          <a:p>
            <a:pPr lvl="1"/>
            <a:r>
              <a:rPr lang="en-GB" sz="2400" dirty="0" smtClean="0"/>
              <a:t>We'd like to avoid doing I/O as much as possible</a:t>
            </a:r>
          </a:p>
          <a:p>
            <a:r>
              <a:rPr lang="en-GB" sz="2800" dirty="0" smtClean="0"/>
              <a:t>Unlike memory, it matters what block we choose</a:t>
            </a:r>
          </a:p>
          <a:p>
            <a:pPr lvl="1"/>
            <a:r>
              <a:rPr lang="en-GB" sz="2400" dirty="0" smtClean="0"/>
              <a:t>Best to allocate new space in same cylinder as file’s existing space</a:t>
            </a:r>
          </a:p>
          <a:p>
            <a:pPr lvl="1"/>
            <a:r>
              <a:rPr lang="en-GB" sz="2400" dirty="0" smtClean="0"/>
              <a:t>User may ask for contiguous storage</a:t>
            </a:r>
          </a:p>
          <a:p>
            <a:r>
              <a:rPr lang="en-GB" sz="2800" dirty="0" smtClean="0"/>
              <a:t>Free-list organization must address both concerns</a:t>
            </a:r>
          </a:p>
          <a:p>
            <a:pPr lvl="1"/>
            <a:r>
              <a:rPr lang="en-GB" sz="2400" dirty="0" smtClean="0"/>
              <a:t>Speed of allocation and </a:t>
            </a:r>
            <a:r>
              <a:rPr lang="en-GB" sz="2400" dirty="0" err="1" smtClean="0"/>
              <a:t>deallocation</a:t>
            </a:r>
            <a:endParaRPr lang="en-GB" sz="2400" dirty="0" smtClean="0"/>
          </a:p>
          <a:p>
            <a:pPr lvl="1"/>
            <a:r>
              <a:rPr lang="en-GB" sz="2400" dirty="0" smtClean="0"/>
              <a:t>Ability to allocate contiguous or near-by space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DOS File System Free </a:t>
            </a:r>
            <a:br>
              <a:rPr lang="en-US" dirty="0" smtClean="0"/>
            </a:br>
            <a:r>
              <a:rPr lang="en-US" dirty="0" smtClean="0"/>
              <a:t>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Search for free clusters in desired cylinder</a:t>
            </a:r>
          </a:p>
          <a:p>
            <a:pPr lvl="1"/>
            <a:r>
              <a:rPr lang="en-GB" sz="2400" dirty="0" smtClean="0"/>
              <a:t>We can map clusters to cylinders</a:t>
            </a:r>
          </a:p>
          <a:p>
            <a:pPr lvl="2"/>
            <a:r>
              <a:rPr lang="en-GB" sz="2000" dirty="0" smtClean="0"/>
              <a:t>The BIOS Parameter Block describes the device geometry</a:t>
            </a:r>
          </a:p>
          <a:p>
            <a:pPr lvl="1"/>
            <a:r>
              <a:rPr lang="en-GB" sz="2400" dirty="0" smtClean="0"/>
              <a:t>Look at first cluster of file to choose the desired cylinder</a:t>
            </a:r>
          </a:p>
          <a:p>
            <a:pPr lvl="1"/>
            <a:r>
              <a:rPr lang="en-GB" sz="2400" dirty="0" smtClean="0"/>
              <a:t>Start search at first cluster of desired cylinder</a:t>
            </a:r>
          </a:p>
          <a:p>
            <a:pPr lvl="1"/>
            <a:r>
              <a:rPr lang="en-GB" sz="2400" dirty="0" smtClean="0"/>
              <a:t>Examine each FAT entry until we find a free one</a:t>
            </a:r>
          </a:p>
          <a:p>
            <a:r>
              <a:rPr lang="en-GB" sz="2800" dirty="0" smtClean="0"/>
              <a:t>If no free clusters, we must garbage collect</a:t>
            </a:r>
          </a:p>
          <a:p>
            <a:pPr lvl="1"/>
            <a:r>
              <a:rPr lang="en-GB" sz="2400" dirty="0" smtClean="0"/>
              <a:t>Recursively search all directories for existing files</a:t>
            </a:r>
          </a:p>
          <a:p>
            <a:pPr lvl="1"/>
            <a:r>
              <a:rPr lang="en-GB" sz="2400" dirty="0" smtClean="0"/>
              <a:t>Enumerate all of the clusters in each file</a:t>
            </a:r>
          </a:p>
          <a:p>
            <a:pPr lvl="1"/>
            <a:r>
              <a:rPr lang="en-GB" sz="2400" dirty="0" smtClean="0"/>
              <a:t>Any clusters not found in search can be marked as free</a:t>
            </a:r>
          </a:p>
          <a:p>
            <a:pPr lvl="1"/>
            <a:r>
              <a:rPr lang="en-GB" sz="2400" dirty="0" smtClean="0"/>
              <a:t>This won’t be fast . . .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781474" y="423353"/>
            <a:ext cx="5480813" cy="1282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DOS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Note cluster number of current last cluster in file</a:t>
            </a:r>
          </a:p>
          <a:p>
            <a:r>
              <a:rPr lang="en-GB" sz="2800" dirty="0" smtClean="0"/>
              <a:t>Search the FAT to find a free cluster</a:t>
            </a:r>
          </a:p>
          <a:p>
            <a:pPr lvl="1"/>
            <a:r>
              <a:rPr lang="en-GB" sz="2400" dirty="0" smtClean="0"/>
              <a:t>Free clusters are indicated by a FAT entry of zero</a:t>
            </a:r>
          </a:p>
          <a:p>
            <a:pPr lvl="1"/>
            <a:r>
              <a:rPr lang="en-GB" sz="2400" dirty="0" smtClean="0"/>
              <a:t>Look for a cluster in the same cylinder as previous cluster</a:t>
            </a:r>
          </a:p>
          <a:p>
            <a:pPr lvl="1"/>
            <a:r>
              <a:rPr lang="en-GB" sz="2400" dirty="0" smtClean="0"/>
              <a:t>Put -1 in its FAT entry to indicate that this is the new EOF</a:t>
            </a:r>
          </a:p>
          <a:p>
            <a:pPr lvl="1"/>
            <a:r>
              <a:rPr lang="en-GB" sz="2400" dirty="0" smtClean="0"/>
              <a:t>This has side effect of marking the new cluster as “not free”</a:t>
            </a:r>
          </a:p>
          <a:p>
            <a:r>
              <a:rPr lang="en-GB" sz="2800" dirty="0" smtClean="0"/>
              <a:t>Chain new cluster on to end of the file</a:t>
            </a:r>
          </a:p>
          <a:p>
            <a:pPr lvl="1"/>
            <a:r>
              <a:rPr lang="en-GB" sz="2400" dirty="0" smtClean="0"/>
              <a:t>Put the number of new cluster into FAT entry for last cluster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Free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7549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2883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8217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3551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5888573" y="1798638"/>
            <a:ext cx="5334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6421973" y="1798638"/>
            <a:ext cx="5334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69553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7488773" y="1798638"/>
            <a:ext cx="5334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8022173" y="1798638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78373" y="1798638"/>
            <a:ext cx="762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boot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block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54773" y="1798638"/>
            <a:ext cx="1524000" cy="457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File Allocation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Table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754973" y="1798638"/>
            <a:ext cx="411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data clusters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3071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4595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26119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7643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9167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067585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316573" y="1798638"/>
            <a:ext cx="7620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BIOS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parms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215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33739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526373" y="1798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9355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6213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3071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29929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6787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3645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503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7410985" y="3191383"/>
            <a:ext cx="839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5737760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6423560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##</a:t>
            </a:r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>
            <a:off x="935573" y="2255838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>
            <a:off x="3678773" y="2255838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9" name="AutoShape 54"/>
          <p:cNvCxnSpPr>
            <a:cxnSpLocks noChangeShapeType="1"/>
            <a:stCxn id="31" idx="0"/>
            <a:endCxn id="8" idx="2"/>
          </p:cNvCxnSpPr>
          <p:nvPr/>
        </p:nvCxnSpPr>
        <p:spPr bwMode="auto">
          <a:xfrm rot="16200000">
            <a:off x="4497923" y="1741488"/>
            <a:ext cx="1143000" cy="2171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1621373" y="4754563"/>
            <a:ext cx="6629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Each FAT entry corresponds to a cluster, and contains the number of the next cluster.  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/>
                <a:cs typeface="Times New Roman"/>
              </a:rPr>
              <a:t>A value of zero indicates a cluster that is not allocated to any file, and is therefore free.</a:t>
            </a:r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3678773" y="3398838"/>
            <a:ext cx="609600" cy="533400"/>
          </a:xfrm>
          <a:prstGeom prst="rect">
            <a:avLst/>
          </a:prstGeom>
          <a:solidFill>
            <a:srgbClr val="00B8FF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The BSD File System </a:t>
            </a:r>
            <a:br>
              <a:rPr lang="en-US" dirty="0" smtClean="0"/>
            </a:br>
            <a:r>
              <a:rPr lang="en-US" dirty="0" smtClean="0"/>
              <a:t>Free 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BSD is another version of Unix</a:t>
            </a:r>
          </a:p>
          <a:p>
            <a:r>
              <a:rPr lang="en-US" dirty="0" smtClean="0"/>
              <a:t>The details of its </a:t>
            </a:r>
            <a:r>
              <a:rPr lang="en-US" dirty="0" err="1" smtClean="0"/>
              <a:t>inodes</a:t>
            </a:r>
            <a:r>
              <a:rPr lang="en-US" dirty="0" smtClean="0"/>
              <a:t> are similar to those of Unix System V</a:t>
            </a:r>
          </a:p>
          <a:p>
            <a:pPr lvl="1"/>
            <a:r>
              <a:rPr lang="en-US" dirty="0" smtClean="0"/>
              <a:t>As previously discussed</a:t>
            </a:r>
          </a:p>
          <a:p>
            <a:r>
              <a:rPr lang="en-US" dirty="0" smtClean="0"/>
              <a:t>Other aspects are somewhat different</a:t>
            </a:r>
          </a:p>
          <a:p>
            <a:pPr lvl="1"/>
            <a:r>
              <a:rPr lang="en-US" dirty="0" smtClean="0"/>
              <a:t>Including free space management</a:t>
            </a:r>
          </a:p>
          <a:p>
            <a:pPr lvl="1"/>
            <a:r>
              <a:rPr lang="en-US" dirty="0" smtClean="0"/>
              <a:t>Typically more advanced</a:t>
            </a:r>
          </a:p>
          <a:p>
            <a:r>
              <a:rPr lang="en-US" dirty="0" smtClean="0"/>
              <a:t>Uses bit map approach to managing free space</a:t>
            </a:r>
          </a:p>
          <a:p>
            <a:pPr lvl="1"/>
            <a:r>
              <a:rPr lang="en-US" dirty="0" smtClean="0"/>
              <a:t>Keeping cylinder issues in mind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8878" y="436583"/>
            <a:ext cx="5798289" cy="1282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BSD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GB" sz="2800" dirty="0" smtClean="0"/>
              <a:t>Instead of all control information at start of disk,</a:t>
            </a:r>
          </a:p>
          <a:p>
            <a:r>
              <a:rPr lang="en-GB" sz="2800" dirty="0" smtClean="0"/>
              <a:t>Divide file system into cylinder groups</a:t>
            </a:r>
          </a:p>
          <a:p>
            <a:pPr lvl="1"/>
            <a:r>
              <a:rPr lang="en-GB" sz="2400" dirty="0" smtClean="0"/>
              <a:t>Each cylinder group has its own control information</a:t>
            </a:r>
          </a:p>
          <a:p>
            <a:pPr lvl="2"/>
            <a:r>
              <a:rPr lang="en-GB" sz="2000" dirty="0" smtClean="0"/>
              <a:t>The </a:t>
            </a:r>
            <a:r>
              <a:rPr lang="en-GB" sz="2000" i="1" dirty="0" smtClean="0"/>
              <a:t>cylinder group summary</a:t>
            </a:r>
          </a:p>
          <a:p>
            <a:pPr lvl="1"/>
            <a:r>
              <a:rPr lang="en-GB" sz="2400" dirty="0" smtClean="0"/>
              <a:t>Active cylinder group summaries are kept in memory</a:t>
            </a:r>
          </a:p>
          <a:p>
            <a:pPr lvl="1"/>
            <a:r>
              <a:rPr lang="en-GB" sz="2400" dirty="0" smtClean="0"/>
              <a:t>Each cylinder group has its own </a:t>
            </a:r>
            <a:r>
              <a:rPr lang="en-GB" sz="2400" dirty="0" err="1" smtClean="0"/>
              <a:t>inodes</a:t>
            </a:r>
            <a:r>
              <a:rPr lang="en-GB" sz="2400" dirty="0" smtClean="0"/>
              <a:t> and blocks</a:t>
            </a:r>
          </a:p>
          <a:p>
            <a:pPr lvl="1"/>
            <a:r>
              <a:rPr lang="en-GB" sz="2400" dirty="0" smtClean="0"/>
              <a:t>Free block list is a bit-map in cylinder group summary</a:t>
            </a:r>
          </a:p>
          <a:p>
            <a:r>
              <a:rPr lang="en-GB" sz="2800" dirty="0" smtClean="0"/>
              <a:t>Enables significant reductions in head motion</a:t>
            </a:r>
          </a:p>
          <a:p>
            <a:pPr lvl="1"/>
            <a:r>
              <a:rPr lang="en-GB" sz="2400" dirty="0" smtClean="0"/>
              <a:t>Data blocks in file can be allocated in same cylinder</a:t>
            </a:r>
          </a:p>
          <a:p>
            <a:pPr lvl="1"/>
            <a:r>
              <a:rPr lang="en-GB" sz="2400" dirty="0" err="1" smtClean="0"/>
              <a:t>Inode</a:t>
            </a:r>
            <a:r>
              <a:rPr lang="en-GB" sz="2400" dirty="0" smtClean="0"/>
              <a:t> and its data blocks in same cylinder group</a:t>
            </a:r>
          </a:p>
          <a:p>
            <a:pPr lvl="1"/>
            <a:r>
              <a:rPr lang="en-GB" sz="2400" dirty="0" smtClean="0"/>
              <a:t>Directories and their files in same cylinder group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816"/>
            <a:ext cx="8229600" cy="4525963"/>
          </a:xfrm>
        </p:spPr>
        <p:txBody>
          <a:bodyPr/>
          <a:lstStyle/>
          <a:p>
            <a:r>
              <a:rPr lang="en-US" dirty="0" smtClean="0"/>
              <a:t>File systems are typically stored on hardware providing persistent memory</a:t>
            </a:r>
          </a:p>
          <a:p>
            <a:pPr lvl="1"/>
            <a:r>
              <a:rPr lang="en-US" dirty="0" smtClean="0"/>
              <a:t>Disks, tapes, flash memory, etc.</a:t>
            </a:r>
          </a:p>
          <a:p>
            <a:r>
              <a:rPr lang="en-US" dirty="0" smtClean="0"/>
              <a:t>With the expectation that a file put in one “place” will be there when we look again</a:t>
            </a:r>
          </a:p>
          <a:p>
            <a:r>
              <a:rPr lang="en-US" dirty="0" smtClean="0"/>
              <a:t>Performance considerations will require us to match the implementation to the hardware</a:t>
            </a:r>
          </a:p>
          <a:p>
            <a:pPr lvl="1"/>
            <a:r>
              <a:rPr lang="en-US" dirty="0" smtClean="0"/>
              <a:t>Remember seek time and rotational latency?</a:t>
            </a:r>
          </a:p>
          <a:p>
            <a:r>
              <a:rPr lang="en-US" dirty="0" smtClean="0"/>
              <a:t>But ideally, the same user-visible file system should work on any reasonable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BSD Cylinder Groups </a:t>
            </a:r>
            <a:br>
              <a:rPr lang="en-US" dirty="0" smtClean="0"/>
            </a:br>
            <a:r>
              <a:rPr lang="en-US" dirty="0" smtClean="0"/>
              <a:t>and Free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2945" y="4160838"/>
            <a:ext cx="379412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5" descr="Small grid"/>
          <p:cNvSpPr>
            <a:spLocks noChangeArrowheads="1"/>
          </p:cNvSpPr>
          <p:nvPr/>
        </p:nvSpPr>
        <p:spPr bwMode="auto">
          <a:xfrm>
            <a:off x="2292357" y="4160838"/>
            <a:ext cx="611188" cy="4572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6" descr="Small grid"/>
          <p:cNvSpPr>
            <a:spLocks noChangeArrowheads="1"/>
          </p:cNvSpPr>
          <p:nvPr/>
        </p:nvSpPr>
        <p:spPr bwMode="auto">
          <a:xfrm>
            <a:off x="2903545" y="4160838"/>
            <a:ext cx="609600" cy="4572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13145" y="4160838"/>
            <a:ext cx="1066800" cy="457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I-nodes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9945" y="4160838"/>
            <a:ext cx="4116387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 b="0">
                <a:latin typeface="Times New Roman"/>
                <a:cs typeface="Times New Roman"/>
              </a:rPr>
              <a:t>data blocks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9945" y="4922838"/>
            <a:ext cx="1676400" cy="87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file system &amp; cylinder group parameters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13145" y="50434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free block bit-map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12945" y="58816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free I-node bit-map</a:t>
            </a:r>
          </a:p>
        </p:txBody>
      </p:sp>
      <p:cxnSp>
        <p:nvCxnSpPr>
          <p:cNvPr id="12" name="AutoShape 14"/>
          <p:cNvCxnSpPr>
            <a:cxnSpLocks noChangeShapeType="1"/>
            <a:stCxn id="9" idx="0"/>
            <a:endCxn id="4" idx="2"/>
          </p:cNvCxnSpPr>
          <p:nvPr/>
        </p:nvCxnSpPr>
        <p:spPr bwMode="auto">
          <a:xfrm rot="5400000" flipH="1" flipV="1">
            <a:off x="1702998" y="4523185"/>
            <a:ext cx="304800" cy="4945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" name="AutoShape 15"/>
          <p:cNvCxnSpPr>
            <a:cxnSpLocks noChangeShapeType="1"/>
            <a:stCxn id="10" idx="1"/>
            <a:endCxn id="6" idx="2"/>
          </p:cNvCxnSpPr>
          <p:nvPr/>
        </p:nvCxnSpPr>
        <p:spPr bwMode="auto">
          <a:xfrm rot="10800000">
            <a:off x="3208345" y="4618038"/>
            <a:ext cx="304800" cy="730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" name="AutoShape 16"/>
          <p:cNvCxnSpPr>
            <a:cxnSpLocks noChangeShapeType="1"/>
            <a:stCxn id="11" idx="0"/>
            <a:endCxn id="5" idx="2"/>
          </p:cNvCxnSpPr>
          <p:nvPr/>
        </p:nvCxnSpPr>
        <p:spPr bwMode="auto">
          <a:xfrm flipV="1">
            <a:off x="2598745" y="4618038"/>
            <a:ext cx="0" cy="1263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6655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8179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39703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227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2751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425957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50371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5495932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59515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64087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68659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73231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77803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823754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1865320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941520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2092332" y="2408238"/>
            <a:ext cx="230188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2322520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2017720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3179770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3255970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3408370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3636970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3332170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4503745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4579945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4732345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4962532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4656145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5846770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5922970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075370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6303970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5999170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170745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7246945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7399345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7629532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7323145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64"/>
          <p:cNvSpPr txBox="1">
            <a:spLocks noChangeArrowheads="1"/>
          </p:cNvSpPr>
          <p:nvPr/>
        </p:nvSpPr>
        <p:spPr bwMode="auto">
          <a:xfrm>
            <a:off x="388945" y="1722438"/>
            <a:ext cx="1143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cylinders</a:t>
            </a:r>
          </a:p>
        </p:txBody>
      </p: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388945" y="2255838"/>
            <a:ext cx="1370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cylinder groups</a:t>
            </a:r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 flipV="1">
            <a:off x="1912945" y="2789238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 flipH="1" flipV="1">
            <a:off x="4425957" y="2789238"/>
            <a:ext cx="4270375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1758957" y="1798638"/>
            <a:ext cx="663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0">
                <a:latin typeface="Times New Roman"/>
                <a:cs typeface="Times New Roman"/>
              </a:rPr>
              <a:t>0                 100                200               300             400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Map Free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232" y="3434798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#1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(in use)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3732" y="3434798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#2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(in use)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87232" y="3434798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#3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(free)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20732" y="3434798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#4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(in use)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54232" y="3434798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#5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(free)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87732" y="3434798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block #6</a:t>
            </a:r>
          </a:p>
          <a:p>
            <a:pPr algn="ctr" defTabSz="1066800"/>
            <a:r>
              <a:rPr lang="en-US" sz="1900" b="0">
                <a:latin typeface="Times New Roman"/>
                <a:cs typeface="Times New Roman"/>
              </a:rPr>
              <a:t>(free)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29845" y="1732998"/>
            <a:ext cx="5867400" cy="533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0316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203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204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317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6318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31932" y="1745698"/>
            <a:ext cx="355600" cy="38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09832" y="1558373"/>
            <a:ext cx="9779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sz="3700" b="0"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18" name="AutoShape 19"/>
          <p:cNvCxnSpPr>
            <a:cxnSpLocks noChangeShapeType="1"/>
            <a:stCxn id="4" idx="0"/>
            <a:endCxn id="12" idx="2"/>
          </p:cNvCxnSpPr>
          <p:nvPr/>
        </p:nvCxnSpPr>
        <p:spPr bwMode="auto">
          <a:xfrm rot="5400000" flipH="1" flipV="1">
            <a:off x="823690" y="2560356"/>
            <a:ext cx="1304385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5" idx="0"/>
            <a:endCxn id="13" idx="2"/>
          </p:cNvCxnSpPr>
          <p:nvPr/>
        </p:nvCxnSpPr>
        <p:spPr bwMode="auto">
          <a:xfrm rot="16200000" flipV="1">
            <a:off x="1890490" y="2738156"/>
            <a:ext cx="1304385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1"/>
          <p:cNvCxnSpPr>
            <a:cxnSpLocks noChangeShapeType="1"/>
            <a:stCxn id="6" idx="0"/>
            <a:endCxn id="11" idx="2"/>
          </p:cNvCxnSpPr>
          <p:nvPr/>
        </p:nvCxnSpPr>
        <p:spPr bwMode="auto">
          <a:xfrm rot="16200000" flipV="1">
            <a:off x="2912840" y="2427006"/>
            <a:ext cx="130438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2"/>
          <p:cNvCxnSpPr>
            <a:cxnSpLocks noChangeShapeType="1"/>
            <a:stCxn id="7" idx="0"/>
            <a:endCxn id="14" idx="2"/>
          </p:cNvCxnSpPr>
          <p:nvPr/>
        </p:nvCxnSpPr>
        <p:spPr bwMode="auto">
          <a:xfrm rot="16200000" flipV="1">
            <a:off x="3979640" y="2160306"/>
            <a:ext cx="1304385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3"/>
          <p:cNvCxnSpPr>
            <a:cxnSpLocks noChangeShapeType="1"/>
            <a:stCxn id="8" idx="0"/>
            <a:endCxn id="15" idx="2"/>
          </p:cNvCxnSpPr>
          <p:nvPr/>
        </p:nvCxnSpPr>
        <p:spPr bwMode="auto">
          <a:xfrm rot="16200000" flipV="1">
            <a:off x="5046440" y="1893606"/>
            <a:ext cx="1304385" cy="177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4"/>
          <p:cNvCxnSpPr>
            <a:cxnSpLocks noChangeShapeType="1"/>
            <a:stCxn id="9" idx="0"/>
            <a:endCxn id="16" idx="2"/>
          </p:cNvCxnSpPr>
          <p:nvPr/>
        </p:nvCxnSpPr>
        <p:spPr bwMode="auto">
          <a:xfrm rot="16200000" flipV="1">
            <a:off x="6113240" y="1626906"/>
            <a:ext cx="1304385" cy="231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520332" y="4393648"/>
            <a:ext cx="58674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 dirty="0">
                <a:latin typeface="Times New Roman"/>
                <a:cs typeface="Times New Roman"/>
              </a:rPr>
              <a:t>A</a:t>
            </a:r>
            <a:r>
              <a:rPr lang="en-US" sz="2300" b="0" dirty="0" smtClean="0">
                <a:latin typeface="Times New Roman"/>
                <a:cs typeface="Times New Roman"/>
              </a:rPr>
              <a:t>ctual </a:t>
            </a:r>
            <a:r>
              <a:rPr lang="en-US" sz="2300" b="0" dirty="0">
                <a:latin typeface="Times New Roman"/>
                <a:cs typeface="Times New Roman"/>
              </a:rPr>
              <a:t>data blocks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825132" y="5161998"/>
            <a:ext cx="53959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 b="0">
                <a:latin typeface="Times New Roman"/>
                <a:cs typeface="Times New Roman"/>
              </a:rPr>
              <a:t>BSD Unix file systems use bit-maps to keep track of both free blocks and free I-nodes in each cylinder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BSD/Unix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80"/>
            <a:ext cx="8229600" cy="4525963"/>
          </a:xfrm>
        </p:spPr>
        <p:txBody>
          <a:bodyPr/>
          <a:lstStyle/>
          <a:p>
            <a:r>
              <a:rPr lang="en-GB" sz="2800" dirty="0" smtClean="0"/>
              <a:t>Determine the cylinder group for the file’s </a:t>
            </a:r>
            <a:r>
              <a:rPr lang="en-GB" sz="2800" dirty="0" err="1" smtClean="0"/>
              <a:t>inode</a:t>
            </a:r>
            <a:endParaRPr lang="en-GB" sz="2800" dirty="0" smtClean="0"/>
          </a:p>
          <a:p>
            <a:pPr lvl="1"/>
            <a:r>
              <a:rPr lang="en-GB" sz="2400" dirty="0" smtClean="0"/>
              <a:t>Calculated from the </a:t>
            </a:r>
            <a:r>
              <a:rPr lang="en-GB" sz="2400" dirty="0" err="1" smtClean="0"/>
              <a:t>inode’s</a:t>
            </a:r>
            <a:r>
              <a:rPr lang="en-GB" sz="2400" dirty="0" smtClean="0"/>
              <a:t> identifying number</a:t>
            </a:r>
          </a:p>
          <a:p>
            <a:r>
              <a:rPr lang="en-GB" sz="2800" dirty="0" smtClean="0"/>
              <a:t>Find the cylinder for the previous block in the file</a:t>
            </a:r>
          </a:p>
          <a:p>
            <a:r>
              <a:rPr lang="en-GB" sz="2800" dirty="0" smtClean="0"/>
              <a:t>Find a free block in the desired cylinder</a:t>
            </a:r>
          </a:p>
          <a:p>
            <a:pPr lvl="1"/>
            <a:r>
              <a:rPr lang="en-GB" sz="2400" dirty="0" smtClean="0"/>
              <a:t>Search the free-block bit-map for a free block in the right cylinder</a:t>
            </a:r>
          </a:p>
          <a:p>
            <a:pPr lvl="1"/>
            <a:r>
              <a:rPr lang="en-GB" sz="2400" smtClean="0"/>
              <a:t>Update the </a:t>
            </a:r>
            <a:r>
              <a:rPr lang="en-GB" sz="2400" dirty="0" smtClean="0"/>
              <a:t>bit-map to show the block has been allocated</a:t>
            </a:r>
          </a:p>
          <a:p>
            <a:r>
              <a:rPr lang="en-GB" sz="2800" dirty="0" smtClean="0"/>
              <a:t>Update the </a:t>
            </a:r>
            <a:r>
              <a:rPr lang="en-GB" sz="2800" dirty="0" err="1" smtClean="0"/>
              <a:t>inode</a:t>
            </a:r>
            <a:r>
              <a:rPr lang="en-GB" sz="2800" dirty="0" smtClean="0"/>
              <a:t> to point to the new block</a:t>
            </a:r>
          </a:p>
          <a:p>
            <a:pPr lvl="1"/>
            <a:r>
              <a:rPr lang="en-GB" sz="2400" dirty="0" smtClean="0"/>
              <a:t>Go to appropriate block pointer in </a:t>
            </a:r>
            <a:r>
              <a:rPr lang="en-GB" sz="2400" dirty="0" err="1" smtClean="0"/>
              <a:t>inode</a:t>
            </a:r>
            <a:r>
              <a:rPr lang="en-GB" sz="2400" dirty="0" smtClean="0"/>
              <a:t>/indirect block</a:t>
            </a:r>
          </a:p>
          <a:p>
            <a:pPr lvl="1"/>
            <a:r>
              <a:rPr lang="en-GB" sz="2400" dirty="0" smtClean="0"/>
              <a:t>If new indirect block is needed, allocate/assign it first</a:t>
            </a:r>
          </a:p>
          <a:p>
            <a:pPr lvl="1"/>
            <a:r>
              <a:rPr lang="en-GB" sz="2400" dirty="0" smtClean="0"/>
              <a:t>Update </a:t>
            </a:r>
            <a:r>
              <a:rPr lang="en-GB" sz="2400" dirty="0" err="1" smtClean="0"/>
              <a:t>inode</a:t>
            </a:r>
            <a:r>
              <a:rPr lang="en-GB" sz="2400" dirty="0" smtClean="0"/>
              <a:t>/indirect to point to new block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96265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</a:t>
            </a:r>
            <a:r>
              <a:rPr lang="en-US" sz="1600" b="0" baseline="30000">
                <a:latin typeface="Times New Roman"/>
                <a:cs typeface="Times New Roman"/>
              </a:rPr>
              <a:t>st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6265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</a:t>
            </a:r>
            <a:r>
              <a:rPr lang="en-US" sz="1600" b="0" baseline="30000">
                <a:latin typeface="Times New Roman"/>
                <a:cs typeface="Times New Roman"/>
              </a:rPr>
              <a:t>nd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696913" y="2219325"/>
            <a:ext cx="1141412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</a:t>
            </a:r>
            <a:r>
              <a:rPr lang="en-US" sz="1600" b="0" baseline="30000">
                <a:latin typeface="Times New Roman"/>
                <a:cs typeface="Times New Roman"/>
              </a:rPr>
              <a:t>st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75581" y="1646238"/>
            <a:ext cx="1241200" cy="48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b="0">
                <a:solidFill>
                  <a:schemeClr val="tx1"/>
                </a:solidFill>
                <a:latin typeface="Times New Roman"/>
                <a:cs typeface="Times New Roman"/>
              </a:rPr>
              <a:t>block pointers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1700" b="0">
                <a:solidFill>
                  <a:schemeClr val="tx1"/>
                </a:solidFill>
                <a:latin typeface="Times New Roman"/>
                <a:cs typeface="Times New Roman"/>
              </a:rPr>
              <a:t>(in I-node)</a:t>
            </a:r>
          </a:p>
        </p:txBody>
      </p:sp>
      <p:sp>
        <p:nvSpPr>
          <p:cNvPr id="36" name="AutoShape 39"/>
          <p:cNvSpPr>
            <a:spLocks noChangeArrowheads="1"/>
          </p:cNvSpPr>
          <p:nvPr/>
        </p:nvSpPr>
        <p:spPr bwMode="auto">
          <a:xfrm>
            <a:off x="696913" y="2446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2</a:t>
            </a:r>
            <a:r>
              <a:rPr lang="en-US" sz="1600" b="0" baseline="30000">
                <a:latin typeface="Times New Roman"/>
                <a:cs typeface="Times New Roman"/>
              </a:rPr>
              <a:t>nd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37" name="AutoShape 40"/>
          <p:cNvSpPr>
            <a:spLocks noChangeArrowheads="1"/>
          </p:cNvSpPr>
          <p:nvPr/>
        </p:nvSpPr>
        <p:spPr bwMode="auto">
          <a:xfrm>
            <a:off x="696913" y="4273550"/>
            <a:ext cx="1141412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10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38" name="AutoShape 41"/>
          <p:cNvSpPr>
            <a:spLocks noChangeArrowheads="1"/>
          </p:cNvSpPr>
          <p:nvPr/>
        </p:nvSpPr>
        <p:spPr bwMode="auto">
          <a:xfrm>
            <a:off x="696913" y="4503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11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39" name="AutoShape 42"/>
          <p:cNvSpPr>
            <a:spLocks noChangeArrowheads="1"/>
          </p:cNvSpPr>
          <p:nvPr/>
        </p:nvSpPr>
        <p:spPr bwMode="auto">
          <a:xfrm>
            <a:off x="696913" y="4732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12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0" name="AutoShape 43"/>
          <p:cNvSpPr>
            <a:spLocks noChangeArrowheads="1"/>
          </p:cNvSpPr>
          <p:nvPr/>
        </p:nvSpPr>
        <p:spPr bwMode="auto">
          <a:xfrm>
            <a:off x="696913" y="4960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13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1" name="AutoShape 44"/>
          <p:cNvSpPr>
            <a:spLocks noChangeArrowheads="1"/>
          </p:cNvSpPr>
          <p:nvPr/>
        </p:nvSpPr>
        <p:spPr bwMode="auto">
          <a:xfrm>
            <a:off x="696913" y="2674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3</a:t>
            </a:r>
            <a:r>
              <a:rPr lang="en-US" sz="1600" b="0" baseline="30000">
                <a:latin typeface="Times New Roman"/>
                <a:cs typeface="Times New Roman"/>
              </a:rPr>
              <a:t>rd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2" name="AutoShape 45"/>
          <p:cNvSpPr>
            <a:spLocks noChangeArrowheads="1"/>
          </p:cNvSpPr>
          <p:nvPr/>
        </p:nvSpPr>
        <p:spPr bwMode="auto">
          <a:xfrm>
            <a:off x="696913" y="29035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4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696913" y="31321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5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auto">
          <a:xfrm>
            <a:off x="696913" y="3360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6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5" name="AutoShape 48"/>
          <p:cNvSpPr>
            <a:spLocks noChangeArrowheads="1"/>
          </p:cNvSpPr>
          <p:nvPr/>
        </p:nvSpPr>
        <p:spPr bwMode="auto">
          <a:xfrm>
            <a:off x="696913" y="3589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7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6" name="AutoShape 49"/>
          <p:cNvSpPr>
            <a:spLocks noChangeArrowheads="1"/>
          </p:cNvSpPr>
          <p:nvPr/>
        </p:nvSpPr>
        <p:spPr bwMode="auto">
          <a:xfrm>
            <a:off x="696913" y="3817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8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47" name="AutoShape 50"/>
          <p:cNvSpPr>
            <a:spLocks noChangeArrowheads="1"/>
          </p:cNvSpPr>
          <p:nvPr/>
        </p:nvSpPr>
        <p:spPr bwMode="auto">
          <a:xfrm>
            <a:off x="696913" y="4046538"/>
            <a:ext cx="1141412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9</a:t>
            </a:r>
            <a:r>
              <a:rPr lang="en-US" sz="1600" b="0" baseline="30000">
                <a:latin typeface="Times New Roman"/>
                <a:cs typeface="Times New Roman"/>
              </a:rPr>
              <a:t>th</a:t>
            </a:r>
            <a:endParaRPr lang="en-US" sz="1600" b="0">
              <a:latin typeface="Times New Roman"/>
              <a:cs typeface="Times New Roman"/>
            </a:endParaRPr>
          </a:p>
        </p:txBody>
      </p:sp>
      <p:cxnSp>
        <p:nvCxnSpPr>
          <p:cNvPr id="48" name="AutoShape 51"/>
          <p:cNvCxnSpPr>
            <a:cxnSpLocks noChangeShapeType="1"/>
            <a:stCxn id="29" idx="3"/>
            <a:endCxn id="4" idx="1"/>
          </p:cNvCxnSpPr>
          <p:nvPr/>
        </p:nvCxnSpPr>
        <p:spPr bwMode="auto">
          <a:xfrm>
            <a:off x="1838325" y="2333625"/>
            <a:ext cx="4124325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52"/>
          <p:cNvCxnSpPr>
            <a:cxnSpLocks noChangeShapeType="1"/>
            <a:stCxn id="36" idx="3"/>
            <a:endCxn id="5" idx="1"/>
          </p:cNvCxnSpPr>
          <p:nvPr/>
        </p:nvCxnSpPr>
        <p:spPr bwMode="auto">
          <a:xfrm>
            <a:off x="1838325" y="2560638"/>
            <a:ext cx="4124325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552857" y="2179638"/>
            <a:ext cx="1066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C.G.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summary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67" name="Rectangle 70" descr="Small grid"/>
          <p:cNvSpPr>
            <a:spLocks noChangeArrowheads="1"/>
          </p:cNvSpPr>
          <p:nvPr/>
        </p:nvSpPr>
        <p:spPr bwMode="auto">
          <a:xfrm>
            <a:off x="7552857" y="2789238"/>
            <a:ext cx="1066800" cy="9144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z="1800" b="0" dirty="0" smtClean="0">
                <a:latin typeface="Times New Roman"/>
                <a:cs typeface="Times New Roman"/>
              </a:rPr>
              <a:t>ree</a:t>
            </a:r>
            <a:endParaRPr lang="en-US" sz="1800" b="0" dirty="0">
              <a:latin typeface="Times New Roman"/>
              <a:cs typeface="Times New Roman"/>
            </a:endParaRP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I-node</a:t>
            </a:r>
            <a:endParaRPr lang="en-US" sz="1800" b="0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</a:t>
            </a:r>
            <a:r>
              <a:rPr lang="en-US" sz="1800" b="0" dirty="0" smtClean="0">
                <a:latin typeface="Times New Roman"/>
                <a:cs typeface="Times New Roman"/>
              </a:rPr>
              <a:t>it map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68" name="Rectangle 71" descr="Small grid"/>
          <p:cNvSpPr>
            <a:spLocks noChangeArrowheads="1"/>
          </p:cNvSpPr>
          <p:nvPr/>
        </p:nvSpPr>
        <p:spPr bwMode="auto">
          <a:xfrm>
            <a:off x="7552857" y="3703638"/>
            <a:ext cx="1066800" cy="22098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 dirty="0" smtClean="0">
                <a:latin typeface="Times New Roman"/>
                <a:cs typeface="Times New Roman"/>
              </a:rPr>
              <a:t>Free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</a:t>
            </a:r>
            <a:r>
              <a:rPr lang="en-US" sz="1800" b="0" dirty="0" smtClean="0">
                <a:latin typeface="Times New Roman"/>
                <a:cs typeface="Times New Roman"/>
              </a:rPr>
              <a:t>lock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bit </a:t>
            </a:r>
            <a:r>
              <a:rPr lang="en-US" sz="1800" b="0" dirty="0" smtClean="0">
                <a:latin typeface="Times New Roman"/>
                <a:cs typeface="Times New Roman"/>
              </a:rPr>
              <a:t>map</a:t>
            </a:r>
            <a:endParaRPr lang="en-US" sz="1800" b="0" dirty="0">
              <a:latin typeface="Times New Roman"/>
              <a:cs typeface="Times New Roman"/>
            </a:endParaRPr>
          </a:p>
        </p:txBody>
      </p:sp>
      <p:cxnSp>
        <p:nvCxnSpPr>
          <p:cNvPr id="71" name="Straight Connector 70"/>
          <p:cNvCxnSpPr>
            <a:stCxn id="41" idx="3"/>
          </p:cNvCxnSpPr>
          <p:nvPr/>
        </p:nvCxnSpPr>
        <p:spPr>
          <a:xfrm>
            <a:off x="1838325" y="2789238"/>
            <a:ext cx="1045425" cy="1588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883750" y="27673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83833" y="3627219"/>
            <a:ext cx="33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1.  Determine cylinder group and get its information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90725" y="4229439"/>
            <a:ext cx="33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2.  Consult the cylinder group free block bit map to find a good block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00434" y="4002594"/>
            <a:ext cx="1119223" cy="270956"/>
          </a:xfrm>
          <a:prstGeom prst="rect">
            <a:avLst/>
          </a:prstGeom>
          <a:solidFill>
            <a:srgbClr val="32D15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97617" y="4778739"/>
            <a:ext cx="33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3.  Allocate the block to the file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89992" y="29998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</a:t>
            </a:r>
            <a:r>
              <a:rPr lang="en-US" baseline="30000" dirty="0" smtClean="0">
                <a:latin typeface="Times New Roman"/>
                <a:cs typeface="Times New Roman"/>
              </a:rPr>
              <a:t>d</a:t>
            </a:r>
            <a:endParaRPr lang="en-US" baseline="300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76473" y="5063439"/>
            <a:ext cx="33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3.1  Set appropriate block pointer to it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845217" y="2796108"/>
            <a:ext cx="1699943" cy="1588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367911" y="2992187"/>
            <a:ext cx="381886" cy="1725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59717" y="3183991"/>
            <a:ext cx="2402933" cy="1588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70137" y="5586279"/>
            <a:ext cx="33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3.2  Update the free block bit map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58727" y="4002594"/>
            <a:ext cx="389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Zapf Dingbats"/>
                <a:ea typeface="Zapf Dingbats"/>
                <a:cs typeface="Zapf Dingbats"/>
              </a:rPr>
              <a:t>✔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3.28469E-6 L -0.16777 -0.1369 " pathEditMode="relative" ptsTypes="AA"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3" grpId="0"/>
      <p:bldP spid="74" grpId="0"/>
      <p:bldP spid="75" grpId="0" animBg="1"/>
      <p:bldP spid="75" grpId="1" animBg="1"/>
      <p:bldP spid="76" grpId="0"/>
      <p:bldP spid="77" grpId="0"/>
      <p:bldP spid="78" grpId="0"/>
      <p:bldP spid="88" grpId="0"/>
      <p:bldP spid="8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328"/>
            <a:ext cx="8229600" cy="1143000"/>
          </a:xfrm>
        </p:spPr>
        <p:txBody>
          <a:bodyPr/>
          <a:lstStyle/>
          <a:p>
            <a:r>
              <a:rPr lang="en-US" dirty="0" smtClean="0"/>
              <a:t>Compaction and Defragmentation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File I/O can be efficient if file extents are contiguous</a:t>
            </a:r>
          </a:p>
          <a:p>
            <a:pPr lvl="1"/>
            <a:r>
              <a:rPr lang="en-GB" sz="2400" dirty="0" smtClean="0"/>
              <a:t>Easy if free space is well distributed in large chunks</a:t>
            </a:r>
          </a:p>
          <a:p>
            <a:r>
              <a:rPr lang="en-GB" sz="2800" dirty="0" smtClean="0"/>
              <a:t>With use, the free space becomes fragmented</a:t>
            </a:r>
          </a:p>
          <a:p>
            <a:pPr lvl="1"/>
            <a:r>
              <a:rPr lang="en-GB" sz="2400" dirty="0" smtClean="0"/>
              <a:t>And file I/O involves more head motion</a:t>
            </a:r>
          </a:p>
          <a:p>
            <a:r>
              <a:rPr lang="en-GB" sz="2800" dirty="0" smtClean="0"/>
              <a:t>Periodic in-place compaction and defragmentation</a:t>
            </a:r>
          </a:p>
          <a:p>
            <a:pPr lvl="1"/>
            <a:r>
              <a:rPr lang="en-GB" sz="2400" dirty="0" smtClean="0"/>
              <a:t>Move the most popular files to the inner-most cylinders</a:t>
            </a:r>
          </a:p>
          <a:p>
            <a:pPr lvl="1"/>
            <a:r>
              <a:rPr lang="en-GB" sz="2400" dirty="0" smtClean="0"/>
              <a:t>Copy all files into contiguous extents</a:t>
            </a:r>
          </a:p>
          <a:p>
            <a:pPr lvl="1"/>
            <a:r>
              <a:rPr lang="en-GB" sz="2400" dirty="0" smtClean="0"/>
              <a:t>Leave the free-list with large contiguous extents</a:t>
            </a:r>
          </a:p>
          <a:p>
            <a:r>
              <a:rPr lang="en-GB" sz="2800" dirty="0" smtClean="0"/>
              <a:t>Has the potential to significantly speed up file I/O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70322" y="582113"/>
            <a:ext cx="780896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938"/>
            <a:ext cx="8229600" cy="1143000"/>
          </a:xfrm>
        </p:spPr>
        <p:txBody>
          <a:bodyPr/>
          <a:lstStyle/>
          <a:p>
            <a:r>
              <a:rPr lang="en-US" dirty="0" smtClean="0"/>
              <a:t>Compaction/Defragmentation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done using a special utility</a:t>
            </a:r>
          </a:p>
          <a:p>
            <a:pPr lvl="1"/>
            <a:r>
              <a:rPr lang="en-US" dirty="0" smtClean="0"/>
              <a:t>DOS file system</a:t>
            </a:r>
          </a:p>
          <a:p>
            <a:pPr lvl="1"/>
            <a:r>
              <a:rPr lang="en-US" dirty="0" smtClean="0"/>
              <a:t>Unix XFS file system</a:t>
            </a:r>
          </a:p>
          <a:p>
            <a:r>
              <a:rPr lang="en-US" dirty="0" smtClean="0"/>
              <a:t>Good allocation strategies can limit the need</a:t>
            </a:r>
          </a:p>
          <a:p>
            <a:pPr lvl="1"/>
            <a:r>
              <a:rPr lang="en-US" dirty="0" smtClean="0"/>
              <a:t>Most Linux systems don’t do it at all</a:t>
            </a:r>
          </a:p>
          <a:p>
            <a:r>
              <a:rPr lang="en-US" dirty="0" smtClean="0"/>
              <a:t>If your disk is big enough not to ever fill up, not a problem</a:t>
            </a:r>
          </a:p>
          <a:p>
            <a:pPr lvl="1"/>
            <a:r>
              <a:rPr lang="en-US" dirty="0" smtClean="0"/>
              <a:t>Often the case in modern consumer computers</a:t>
            </a:r>
          </a:p>
          <a:p>
            <a:pPr lvl="1"/>
            <a:r>
              <a:rPr lang="en-US" dirty="0" smtClean="0"/>
              <a:t>But not for many types of servers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 a version of the basic memory abstraction</a:t>
            </a:r>
          </a:p>
          <a:p>
            <a:r>
              <a:rPr lang="en-US" dirty="0" smtClean="0"/>
              <a:t>So we’d expect </a:t>
            </a:r>
            <a:r>
              <a:rPr lang="en-US" dirty="0" smtClean="0">
                <a:latin typeface="Courier New"/>
                <a:cs typeface="Courier New"/>
              </a:rPr>
              <a:t>read()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write()</a:t>
            </a:r>
            <a:r>
              <a:rPr lang="en-US" dirty="0" smtClean="0"/>
              <a:t> operations for it</a:t>
            </a:r>
          </a:p>
          <a:p>
            <a:r>
              <a:rPr lang="en-US" dirty="0" smtClean="0"/>
              <a:t>We could have a file system abstraction very close to the hardware reality</a:t>
            </a:r>
          </a:p>
          <a:p>
            <a:pPr lvl="1"/>
            <a:r>
              <a:rPr lang="en-US" dirty="0" smtClean="0"/>
              <a:t>E.g., exposing disk cylinders or flash erase cycles</a:t>
            </a:r>
          </a:p>
          <a:p>
            <a:r>
              <a:rPr lang="en-US" dirty="0" smtClean="0"/>
              <a:t>But it’s better to hide the messy details</a:t>
            </a:r>
          </a:p>
          <a:p>
            <a:pPr lvl="1"/>
            <a:r>
              <a:rPr lang="en-US" dirty="0" smtClean="0"/>
              <a:t>Treat files as magically persistent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8"/>
            <a:ext cx="8229600" cy="1143000"/>
          </a:xfrm>
        </p:spPr>
        <p:txBody>
          <a:bodyPr/>
          <a:lstStyle/>
          <a:p>
            <a:r>
              <a:rPr lang="en-US" dirty="0" smtClean="0"/>
              <a:t>Data and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520"/>
            <a:ext cx="8229600" cy="4525963"/>
          </a:xfrm>
        </p:spPr>
        <p:txBody>
          <a:bodyPr/>
          <a:lstStyle/>
          <a:p>
            <a:r>
              <a:rPr lang="en-US" sz="2800" dirty="0" smtClean="0"/>
              <a:t>File systems deal with two kinds of information</a:t>
            </a:r>
          </a:p>
          <a:p>
            <a:r>
              <a:rPr lang="en-US" sz="2800" i="1" dirty="0" smtClean="0"/>
              <a:t>Data</a:t>
            </a:r>
            <a:r>
              <a:rPr lang="en-US" sz="2800" dirty="0" smtClean="0"/>
              <a:t> – the information that the file is actually supposed to store</a:t>
            </a:r>
          </a:p>
          <a:p>
            <a:pPr lvl="1"/>
            <a:r>
              <a:rPr lang="en-US" sz="2400" dirty="0" smtClean="0"/>
              <a:t>E.g., the instructions of the program or the words in the letter</a:t>
            </a:r>
          </a:p>
          <a:p>
            <a:r>
              <a:rPr lang="en-US" sz="2800" i="1" dirty="0" smtClean="0"/>
              <a:t>Metadata </a:t>
            </a:r>
            <a:r>
              <a:rPr lang="en-US" sz="2800" dirty="0" smtClean="0"/>
              <a:t>– Information about the information the file stores</a:t>
            </a:r>
          </a:p>
          <a:p>
            <a:pPr lvl="1"/>
            <a:r>
              <a:rPr lang="en-US" sz="2400" dirty="0" smtClean="0"/>
              <a:t>E.g., how many bytes are there and when was it created</a:t>
            </a:r>
          </a:p>
          <a:p>
            <a:pPr lvl="1"/>
            <a:r>
              <a:rPr lang="en-US" sz="2400" dirty="0" smtClean="0"/>
              <a:t>Sometimes called </a:t>
            </a:r>
            <a:r>
              <a:rPr lang="en-US" sz="2400" i="1" dirty="0" smtClean="0"/>
              <a:t>attributes</a:t>
            </a:r>
          </a:p>
          <a:p>
            <a:r>
              <a:rPr lang="en-US" sz="2800" dirty="0" smtClean="0"/>
              <a:t>Ultimately, both data and metadata must be stored persistently</a:t>
            </a:r>
          </a:p>
          <a:p>
            <a:pPr lvl="1"/>
            <a:r>
              <a:rPr lang="en-US" sz="2400" dirty="0" smtClean="0"/>
              <a:t>And usually on the same piece of hardware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3556000" y="6999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51041</TotalTime>
  <Words>5448</Words>
  <Application>Microsoft Macintosh PowerPoint</Application>
  <PresentationFormat>On-screen Show (4:3)</PresentationFormat>
  <Paragraphs>994</Paragraphs>
  <Slides>75</Slides>
  <Notes>2</Notes>
  <HiddenSlides>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Default Theme</vt:lpstr>
      <vt:lpstr>File Systems: Introduction CS 111 Operating Systems  Peter Reiher </vt:lpstr>
      <vt:lpstr>Outline</vt:lpstr>
      <vt:lpstr>Introduction</vt:lpstr>
      <vt:lpstr>Our Persistent Data Options</vt:lpstr>
      <vt:lpstr>File Systems</vt:lpstr>
      <vt:lpstr>The Basic File System Concept</vt:lpstr>
      <vt:lpstr>File Systems and Hardware</vt:lpstr>
      <vt:lpstr>File Systems and OS Abstractions</vt:lpstr>
      <vt:lpstr>Data and Metadata</vt:lpstr>
      <vt:lpstr>Bridging the Gap</vt:lpstr>
      <vt:lpstr>A Further Wrinkle</vt:lpstr>
      <vt:lpstr>Desirable File System Properties</vt:lpstr>
      <vt:lpstr>The Performance Issue</vt:lpstr>
      <vt:lpstr>The Reliability Issue</vt:lpstr>
      <vt:lpstr>“Suitable” Security</vt:lpstr>
      <vt:lpstr>Basics of File System Design</vt:lpstr>
      <vt:lpstr>File Systems and the OS</vt:lpstr>
      <vt:lpstr>File Systems and Layered Abstractions</vt:lpstr>
      <vt:lpstr>The File System API</vt:lpstr>
      <vt:lpstr>The File System API</vt:lpstr>
      <vt:lpstr>File Container Operations</vt:lpstr>
      <vt:lpstr>Directory Operations</vt:lpstr>
      <vt:lpstr>File I/O Operations</vt:lpstr>
      <vt:lpstr>The Virtual File System Layer</vt:lpstr>
      <vt:lpstr>The Virtual File System  (VFS) Layer</vt:lpstr>
      <vt:lpstr>The File System Layer</vt:lpstr>
      <vt:lpstr>The File Systems Layer</vt:lpstr>
      <vt:lpstr>Why Multiple File Systems?</vt:lpstr>
      <vt:lpstr>Device Independent Block I/O Layer</vt:lpstr>
      <vt:lpstr>File Systems and Block I/O Devices</vt:lpstr>
      <vt:lpstr>Why Device Independent  Block I/O?</vt:lpstr>
      <vt:lpstr>Why Do We Need That Cache?</vt:lpstr>
      <vt:lpstr>Devices, Sockets and File System API</vt:lpstr>
      <vt:lpstr>Device and Socket I/O</vt:lpstr>
      <vt:lpstr>File Systems Control Structures</vt:lpstr>
      <vt:lpstr>Finding Data On Disks</vt:lpstr>
      <vt:lpstr>On-Disk File Control Structures</vt:lpstr>
      <vt:lpstr>The Basic File Control  Structure Problem</vt:lpstr>
      <vt:lpstr>The In-Memory Representation</vt:lpstr>
      <vt:lpstr>In-Memory Structures and Processes</vt:lpstr>
      <vt:lpstr>Per-Process or Not?</vt:lpstr>
      <vt:lpstr>The Unix Approach</vt:lpstr>
      <vt:lpstr>File System Structure</vt:lpstr>
      <vt:lpstr>Basics of File System Structure</vt:lpstr>
      <vt:lpstr>The Boot Block</vt:lpstr>
      <vt:lpstr>Managing Allocated Space</vt:lpstr>
      <vt:lpstr>Linked Extents</vt:lpstr>
      <vt:lpstr>The DOS File System</vt:lpstr>
      <vt:lpstr>DOS File System Overview</vt:lpstr>
      <vt:lpstr>DOS FAT Clusters</vt:lpstr>
      <vt:lpstr>DOS File System Characteristics</vt:lpstr>
      <vt:lpstr>File Index Blocks</vt:lpstr>
      <vt:lpstr>Hierarchically Structured File  Index Blocks</vt:lpstr>
      <vt:lpstr>Unix System V File System</vt:lpstr>
      <vt:lpstr>Unix Inodes and Block Pointers</vt:lpstr>
      <vt:lpstr>Why Is This a Good Idea?</vt:lpstr>
      <vt:lpstr>How Big a File Can Unix Handle?</vt:lpstr>
      <vt:lpstr>Unix Inode Performance Issues</vt:lpstr>
      <vt:lpstr>Free Space and Allocation Issues</vt:lpstr>
      <vt:lpstr>The Allocation/Deallocation Problem</vt:lpstr>
      <vt:lpstr>Creating a New File</vt:lpstr>
      <vt:lpstr>Extending a File</vt:lpstr>
      <vt:lpstr>Deleting a File</vt:lpstr>
      <vt:lpstr>Free Space Maintenance</vt:lpstr>
      <vt:lpstr>DOS File System Free  Space Management</vt:lpstr>
      <vt:lpstr>Extending a DOS File</vt:lpstr>
      <vt:lpstr>DOS Free Space</vt:lpstr>
      <vt:lpstr>The BSD File System  Free Space Management</vt:lpstr>
      <vt:lpstr>The BSD Approach</vt:lpstr>
      <vt:lpstr>BSD Cylinder Groups  and Free Space</vt:lpstr>
      <vt:lpstr>Bit Map Free Lists</vt:lpstr>
      <vt:lpstr>Extending a BSD/Unix File</vt:lpstr>
      <vt:lpstr>Unix File Extension</vt:lpstr>
      <vt:lpstr>Compaction and Defragmentation</vt:lpstr>
      <vt:lpstr>Compaction/Defragmentation in Real Systems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51</cp:revision>
  <dcterms:created xsi:type="dcterms:W3CDTF">2015-05-08T21:31:05Z</dcterms:created>
  <dcterms:modified xsi:type="dcterms:W3CDTF">2015-05-08T21:36:48Z</dcterms:modified>
</cp:coreProperties>
</file>