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279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File Systems: </a:t>
            </a:r>
            <a:r>
              <a:rPr lang="en-US" dirty="0" smtClean="0">
                <a:cs typeface="ＭＳ Ｐゴシック" charset="-128"/>
              </a:rPr>
              <a:t>Naming</a:t>
            </a:r>
            <a:r>
              <a:rPr lang="en-US" dirty="0" smtClean="0">
                <a:cs typeface="ＭＳ Ｐゴシック" charset="-128"/>
              </a:rPr>
              <a:t> and Performance</a:t>
            </a:r>
            <a:r>
              <a:rPr lang="en-US" dirty="0" smtClean="0">
                <a:cs typeface="ＭＳ Ｐゴシック" charset="-128"/>
              </a:rPr>
              <a:t/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dirty="0" smtClean="0"/>
              <a:t>Essentially a graphical organization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Typically organized using directories 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A file containing references to other files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A non-leaf node in the graph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It can be used as a naming context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Each process has a </a:t>
            </a:r>
            <a:r>
              <a:rPr lang="en-GB" sz="2000" i="1" dirty="0" smtClean="0"/>
              <a:t>current directory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File names are interpreted relative to that directory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Nested directories can form a tree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A file name describes a path through that tree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The directory tree expands from a “root” node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A name beginning from root is called “fully qualified”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May actually form a directed graph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If files are allowed to have multiple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Rooted 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58697" y="15700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0297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user_1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44397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user_2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49497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user_3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7297" y="4084638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file_a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(/user_1/file_a)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77697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file_b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(/user_2/file_b)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35097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file_c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(/user_3/file_c)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853697" y="4084638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dir_a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(/user_1/dir_a)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35297" y="4065588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dir_a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(/user_3/dir_a)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44097" y="5227638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file_a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(/user_1/dir_a/file_a)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730497" y="5318125"/>
            <a:ext cx="2209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err="1">
                <a:latin typeface="Times New Roman"/>
                <a:cs typeface="Times New Roman"/>
              </a:rPr>
              <a:t>file_b</a:t>
            </a:r>
            <a:endParaRPr lang="en-US" b="0" dirty="0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1600" b="0" dirty="0">
                <a:solidFill>
                  <a:srgbClr val="558ED5"/>
                </a:solidFill>
                <a:latin typeface="Times New Roman"/>
                <a:cs typeface="Times New Roman"/>
              </a:rPr>
              <a:t>(/user_3/dir_a/file_b)</a:t>
            </a:r>
          </a:p>
        </p:txBody>
      </p:sp>
      <p:cxnSp>
        <p:nvCxnSpPr>
          <p:cNvPr id="15" name="AutoShape 15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853697" y="1936750"/>
            <a:ext cx="2324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177797" y="1936750"/>
            <a:ext cx="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4177797" y="1936750"/>
            <a:ext cx="2705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stCxn id="5" idx="2"/>
            <a:endCxn id="8" idx="0"/>
          </p:cNvCxnSpPr>
          <p:nvPr/>
        </p:nvCxnSpPr>
        <p:spPr bwMode="auto">
          <a:xfrm flipH="1">
            <a:off x="1129797" y="3079750"/>
            <a:ext cx="7239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9"/>
          <p:cNvCxnSpPr>
            <a:cxnSpLocks noChangeShapeType="1"/>
            <a:stCxn id="5" idx="2"/>
            <a:endCxn id="11" idx="0"/>
          </p:cNvCxnSpPr>
          <p:nvPr/>
        </p:nvCxnSpPr>
        <p:spPr bwMode="auto">
          <a:xfrm>
            <a:off x="1853697" y="3079750"/>
            <a:ext cx="7620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0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4177797" y="3079750"/>
            <a:ext cx="381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1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2615697" y="481806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6273297" y="3079750"/>
            <a:ext cx="6096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6882897" y="3079750"/>
            <a:ext cx="95250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7835397" y="4799013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Are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050"/>
            <a:ext cx="8229600" cy="4525963"/>
          </a:xfrm>
        </p:spPr>
        <p:txBody>
          <a:bodyPr/>
          <a:lstStyle/>
          <a:p>
            <a:r>
              <a:rPr lang="en-GB" sz="2800" dirty="0" smtClean="0"/>
              <a:t>Directories are a special type of file</a:t>
            </a:r>
          </a:p>
          <a:p>
            <a:pPr lvl="1"/>
            <a:r>
              <a:rPr lang="en-GB" sz="2400" dirty="0" smtClean="0"/>
              <a:t>Used by OS to map file names into the associated files</a:t>
            </a:r>
          </a:p>
          <a:p>
            <a:r>
              <a:rPr lang="en-GB" sz="2800" dirty="0" smtClean="0"/>
              <a:t>A directory contains multiple directory entries </a:t>
            </a:r>
          </a:p>
          <a:p>
            <a:pPr lvl="1"/>
            <a:r>
              <a:rPr lang="en-GB" sz="2400" dirty="0" smtClean="0"/>
              <a:t>Each directory entry describes one file and its name</a:t>
            </a:r>
          </a:p>
          <a:p>
            <a:r>
              <a:rPr lang="en-GB" sz="2800" dirty="0" smtClean="0"/>
              <a:t>User applications are allowed to read directories</a:t>
            </a:r>
          </a:p>
          <a:p>
            <a:pPr lvl="1"/>
            <a:r>
              <a:rPr lang="en-GB" sz="2400" dirty="0" smtClean="0"/>
              <a:t>To get information about each file</a:t>
            </a:r>
          </a:p>
          <a:p>
            <a:pPr lvl="1"/>
            <a:r>
              <a:rPr lang="en-GB" sz="2400" dirty="0" smtClean="0"/>
              <a:t>To find out what files exist</a:t>
            </a:r>
          </a:p>
          <a:p>
            <a:r>
              <a:rPr lang="en-GB" sz="2800" dirty="0" smtClean="0"/>
              <a:t>Usually only the OS is allowed to write them</a:t>
            </a:r>
          </a:p>
          <a:p>
            <a:pPr lvl="1"/>
            <a:r>
              <a:rPr lang="en-GB" sz="2400" dirty="0" smtClean="0"/>
              <a:t>Users can cause writes through special system calls</a:t>
            </a:r>
          </a:p>
          <a:p>
            <a:pPr lvl="1"/>
            <a:r>
              <a:rPr lang="en-GB" sz="2400" dirty="0" smtClean="0"/>
              <a:t>The file system depends on the integrity of directories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0"/>
            <a:ext cx="8229600" cy="4525963"/>
          </a:xfrm>
        </p:spPr>
        <p:txBody>
          <a:bodyPr/>
          <a:lstStyle/>
          <a:p>
            <a:r>
              <a:rPr lang="en-US" dirty="0" smtClean="0"/>
              <a:t>Some entries in directories point to child directories</a:t>
            </a:r>
          </a:p>
          <a:p>
            <a:pPr lvl="1"/>
            <a:r>
              <a:rPr lang="en-US" dirty="0" smtClean="0"/>
              <a:t>Describing a lower level in the hierarchy</a:t>
            </a:r>
          </a:p>
          <a:p>
            <a:r>
              <a:rPr lang="en-US" dirty="0" smtClean="0"/>
              <a:t>To name a file at that level, name the parent directory and the child directory, then the file</a:t>
            </a:r>
          </a:p>
          <a:p>
            <a:pPr lvl="1"/>
            <a:r>
              <a:rPr lang="en-US" dirty="0" smtClean="0"/>
              <a:t>With some kind of delimiter separating the file name components</a:t>
            </a:r>
          </a:p>
          <a:p>
            <a:r>
              <a:rPr lang="en-US" dirty="0" smtClean="0"/>
              <a:t>Moving up the hierarchy is often useful</a:t>
            </a:r>
          </a:p>
          <a:p>
            <a:pPr lvl="1"/>
            <a:r>
              <a:rPr lang="en-US" dirty="0" smtClean="0"/>
              <a:t>Directories usually have special entry for parent</a:t>
            </a:r>
          </a:p>
          <a:p>
            <a:pPr lvl="1"/>
            <a:r>
              <a:rPr lang="en-US" dirty="0" smtClean="0"/>
              <a:t>Many file systems use the name “..” for 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DOS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File &amp; directory names separated by back-slashes</a:t>
            </a:r>
          </a:p>
          <a:p>
            <a:pPr lvl="1"/>
            <a:r>
              <a:rPr lang="en-GB" sz="2400" dirty="0" smtClean="0"/>
              <a:t>E.g., </a:t>
            </a:r>
            <a:r>
              <a:rPr lang="en-GB" sz="2400" dirty="0" smtClean="0">
                <a:latin typeface="Courier New"/>
                <a:cs typeface="Courier New"/>
              </a:rPr>
              <a:t>\user_3\dir_a\file_b</a:t>
            </a:r>
          </a:p>
          <a:p>
            <a:r>
              <a:rPr lang="en-GB" sz="2800" dirty="0" smtClean="0"/>
              <a:t>Directory entries are the file descriptors</a:t>
            </a:r>
          </a:p>
          <a:p>
            <a:pPr lvl="1"/>
            <a:r>
              <a:rPr lang="en-GB" sz="2400" dirty="0" smtClean="0"/>
              <a:t>As such, only one entry can refer to a particular file</a:t>
            </a:r>
          </a:p>
          <a:p>
            <a:r>
              <a:rPr lang="en-GB" sz="2800" dirty="0" smtClean="0"/>
              <a:t>Contents of a DOS directory entry</a:t>
            </a:r>
          </a:p>
          <a:p>
            <a:pPr lvl="1"/>
            <a:r>
              <a:rPr lang="en-GB" sz="2400" dirty="0" smtClean="0"/>
              <a:t>Name (relative to this directory)</a:t>
            </a:r>
          </a:p>
          <a:p>
            <a:pPr lvl="1"/>
            <a:r>
              <a:rPr lang="en-GB" sz="2400" dirty="0" smtClean="0"/>
              <a:t>Type (ordinary file, directory, ...)</a:t>
            </a:r>
          </a:p>
          <a:p>
            <a:pPr lvl="1"/>
            <a:r>
              <a:rPr lang="en-GB" sz="2400" dirty="0" smtClean="0"/>
              <a:t>Location of first cluster of file</a:t>
            </a:r>
          </a:p>
          <a:p>
            <a:pPr lvl="1"/>
            <a:r>
              <a:rPr lang="en-GB" sz="2400" dirty="0" smtClean="0"/>
              <a:t>Length of file in bytes</a:t>
            </a:r>
          </a:p>
          <a:p>
            <a:pPr lvl="1"/>
            <a:r>
              <a:rPr lang="en-GB" sz="2400" dirty="0" smtClean="0"/>
              <a:t>Other privacy and protection attributes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File System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313" y="2408238"/>
            <a:ext cx="1217612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30513" y="2408238"/>
            <a:ext cx="1143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256 bytes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83113" y="2408238"/>
            <a:ext cx="9144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cxnSp>
        <p:nvCxnSpPr>
          <p:cNvPr id="7" name="AutoShape 8"/>
          <p:cNvCxnSpPr>
            <a:cxnSpLocks noChangeShapeType="1"/>
            <a:stCxn id="23" idx="3"/>
            <a:endCxn id="26" idx="1"/>
          </p:cNvCxnSpPr>
          <p:nvPr/>
        </p:nvCxnSpPr>
        <p:spPr bwMode="auto">
          <a:xfrm flipH="1">
            <a:off x="3596793" y="3360738"/>
            <a:ext cx="1900720" cy="1000155"/>
          </a:xfrm>
          <a:prstGeom prst="bentConnector5">
            <a:avLst>
              <a:gd name="adj1" fmla="val -12027"/>
              <a:gd name="adj2" fmla="val 49522"/>
              <a:gd name="adj3" fmla="val 1120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68513" y="2408238"/>
            <a:ext cx="762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DIR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73513" y="2408238"/>
            <a:ext cx="6096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68313" y="1477963"/>
            <a:ext cx="3886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b="0" dirty="0" smtClean="0">
                <a:latin typeface="Times New Roman"/>
                <a:cs typeface="Times New Roman"/>
              </a:rPr>
              <a:t>oot </a:t>
            </a:r>
            <a:r>
              <a:rPr lang="en-US" sz="2000" b="0" dirty="0">
                <a:latin typeface="Times New Roman"/>
                <a:cs typeface="Times New Roman"/>
              </a:rPr>
              <a:t>directory, starting in cluster #1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6913" y="1951038"/>
            <a:ext cx="1370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 name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678113" y="1951038"/>
            <a:ext cx="1143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length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506913" y="19510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  <a:r>
              <a:rPr lang="en-US" sz="1700" b="0" baseline="30000">
                <a:latin typeface="Times New Roman"/>
                <a:cs typeface="Times New Roman"/>
              </a:rPr>
              <a:t>st</a:t>
            </a:r>
            <a:r>
              <a:rPr lang="en-US" sz="1700" b="0">
                <a:latin typeface="Times New Roman"/>
                <a:cs typeface="Times New Roman"/>
              </a:rPr>
              <a:t> cluster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2068513" y="1951038"/>
            <a:ext cx="6096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type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973513" y="1951038"/>
            <a:ext cx="533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849313" y="2789238"/>
            <a:ext cx="1217612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user_2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2830513" y="2789238"/>
            <a:ext cx="1143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512 bytes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583113" y="2789238"/>
            <a:ext cx="9144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31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2068513" y="2789238"/>
            <a:ext cx="762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DIR</a:t>
            </a: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973513" y="2789238"/>
            <a:ext cx="6096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849313" y="3170238"/>
            <a:ext cx="1217612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830513" y="3170238"/>
            <a:ext cx="1143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284 bytes</a:t>
            </a: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583113" y="3170238"/>
            <a:ext cx="9144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068513" y="3170238"/>
            <a:ext cx="7620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DIR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973513" y="3170238"/>
            <a:ext cx="609600" cy="379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596793" y="4160838"/>
            <a:ext cx="4785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Times New Roman"/>
                <a:cs typeface="Times New Roman"/>
              </a:rPr>
              <a:t>Directory </a:t>
            </a:r>
            <a:r>
              <a:rPr lang="en-US" sz="2000" b="0" dirty="0">
                <a:latin typeface="Courier New"/>
                <a:cs typeface="Courier New"/>
              </a:rPr>
              <a:t>/user_3</a:t>
            </a:r>
            <a:r>
              <a:rPr lang="en-US" sz="2000" b="0" dirty="0">
                <a:latin typeface="Times New Roman"/>
                <a:cs typeface="Times New Roman"/>
              </a:rPr>
              <a:t>, starting in cluster #114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825393" y="4633913"/>
            <a:ext cx="1370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 name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5806593" y="4633913"/>
            <a:ext cx="1143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length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7635393" y="4633913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  <a:r>
              <a:rPr lang="en-US" sz="1700" b="0" baseline="30000">
                <a:latin typeface="Times New Roman"/>
                <a:cs typeface="Times New Roman"/>
              </a:rPr>
              <a:t>st</a:t>
            </a:r>
            <a:r>
              <a:rPr lang="en-US" sz="1700" b="0">
                <a:latin typeface="Times New Roman"/>
                <a:cs typeface="Times New Roman"/>
              </a:rPr>
              <a:t> cluster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5196993" y="4633913"/>
            <a:ext cx="6096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type</a:t>
            </a:r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7101993" y="4633913"/>
            <a:ext cx="533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977793" y="5075238"/>
            <a:ext cx="1217612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5958993" y="5075238"/>
            <a:ext cx="1143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256 bytes</a:t>
            </a: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7711593" y="5075238"/>
            <a:ext cx="914400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5196993" y="5075238"/>
            <a:ext cx="762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DIR</a:t>
            </a: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7101993" y="5075238"/>
            <a:ext cx="6096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3977793" y="5456238"/>
            <a:ext cx="1217612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 err="1">
                <a:latin typeface="Courier New"/>
                <a:cs typeface="Courier New"/>
              </a:rPr>
              <a:t>dir_a</a:t>
            </a:r>
            <a:endParaRPr lang="en-US" sz="1700" b="0" dirty="0">
              <a:latin typeface="Courier New"/>
              <a:cs typeface="Courier New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5958993" y="5456238"/>
            <a:ext cx="1143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512 bytes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7711593" y="5456238"/>
            <a:ext cx="914400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62</a:t>
            </a: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5196993" y="5456238"/>
            <a:ext cx="762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DIR</a:t>
            </a: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7101993" y="5456238"/>
            <a:ext cx="6096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3977793" y="5837238"/>
            <a:ext cx="1217612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 err="1">
                <a:latin typeface="Courier New"/>
                <a:cs typeface="Courier New"/>
              </a:rPr>
              <a:t>file_c</a:t>
            </a:r>
            <a:endParaRPr lang="en-US" sz="1700" b="0" dirty="0">
              <a:latin typeface="Courier New"/>
              <a:cs typeface="Courier New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5958993" y="5837238"/>
            <a:ext cx="1143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1824 bytes</a:t>
            </a: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7711593" y="5837238"/>
            <a:ext cx="914400" cy="381000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102</a:t>
            </a: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5196993" y="5837238"/>
            <a:ext cx="7620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FILE</a:t>
            </a:r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7101993" y="5837238"/>
            <a:ext cx="609600" cy="379412"/>
          </a:xfrm>
          <a:prstGeom prst="rect">
            <a:avLst/>
          </a:prstGeom>
          <a:solidFill>
            <a:srgbClr val="8EB4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 Vs.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00"/>
            <a:ext cx="8229600" cy="4525963"/>
          </a:xfrm>
        </p:spPr>
        <p:txBody>
          <a:bodyPr/>
          <a:lstStyle/>
          <a:p>
            <a:r>
              <a:rPr lang="en-GB" sz="2800" dirty="0" smtClean="0"/>
              <a:t>In</a:t>
            </a:r>
            <a:r>
              <a:rPr lang="en-GB" sz="2800" dirty="0" smtClean="0"/>
              <a:t> some flat </a:t>
            </a:r>
            <a:r>
              <a:rPr lang="en-GB" sz="2800" dirty="0" smtClean="0"/>
              <a:t>name space systems </a:t>
            </a:r>
            <a:r>
              <a:rPr lang="en-GB" sz="2800" dirty="0" smtClean="0"/>
              <a:t>files </a:t>
            </a:r>
            <a:r>
              <a:rPr lang="en-GB" sz="2800" dirty="0" smtClean="0"/>
              <a:t>had “true names”</a:t>
            </a:r>
            <a:endParaRPr lang="en-GB" sz="2800" dirty="0" smtClean="0"/>
          </a:p>
          <a:p>
            <a:pPr lvl="1"/>
            <a:r>
              <a:rPr lang="en-GB" sz="2400" dirty="0" smtClean="0"/>
              <a:t>Only one possible name for a file,</a:t>
            </a:r>
          </a:p>
          <a:p>
            <a:pPr lvl="1"/>
            <a:r>
              <a:rPr lang="en-GB" sz="2400" dirty="0" smtClean="0"/>
              <a:t>Kept in a record somewhere</a:t>
            </a:r>
            <a:endParaRPr lang="en-GB" sz="2400" dirty="0" smtClean="0"/>
          </a:p>
          <a:p>
            <a:r>
              <a:rPr lang="en-GB" sz="2800" dirty="0" smtClean="0"/>
              <a:t>In DOS, a file is described by a directory entry</a:t>
            </a:r>
          </a:p>
          <a:p>
            <a:pPr lvl="1"/>
            <a:r>
              <a:rPr lang="en-GB" sz="2400" dirty="0" smtClean="0"/>
              <a:t>Local name is specified in that directory entry</a:t>
            </a:r>
          </a:p>
          <a:p>
            <a:pPr lvl="1"/>
            <a:r>
              <a:rPr lang="en-GB" sz="2400" dirty="0" smtClean="0"/>
              <a:t>Fully qualified name is the path to that directory entry</a:t>
            </a:r>
          </a:p>
          <a:p>
            <a:pPr lvl="2"/>
            <a:r>
              <a:rPr lang="en-GB" sz="2000" dirty="0" smtClean="0"/>
              <a:t>E.g., start from root, to user_3, to </a:t>
            </a:r>
            <a:r>
              <a:rPr lang="en-GB" sz="2000" dirty="0" err="1" smtClean="0"/>
              <a:t>dir_a</a:t>
            </a:r>
            <a:r>
              <a:rPr lang="en-GB" sz="2000" dirty="0" smtClean="0"/>
              <a:t>, to </a:t>
            </a:r>
            <a:r>
              <a:rPr lang="en-GB" sz="2000" dirty="0" err="1" smtClean="0"/>
              <a:t>file_b</a:t>
            </a:r>
            <a:endParaRPr lang="en-GB" sz="2000" dirty="0" smtClean="0"/>
          </a:p>
          <a:p>
            <a:pPr lvl="1"/>
            <a:r>
              <a:rPr lang="en-GB" sz="2400" dirty="0" smtClean="0"/>
              <a:t>But DOS files still have only one name</a:t>
            </a:r>
          </a:p>
          <a:p>
            <a:r>
              <a:rPr lang="en-GB" sz="2800" dirty="0" smtClean="0"/>
              <a:t>What if files had no intrinsic names of their own?</a:t>
            </a:r>
          </a:p>
          <a:p>
            <a:pPr lvl="1"/>
            <a:r>
              <a:rPr lang="en-GB" sz="2400" dirty="0" smtClean="0"/>
              <a:t>All names came from directory paths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Unix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GB" sz="2800" dirty="0" smtClean="0"/>
              <a:t>A file system that allows multiple file names</a:t>
            </a:r>
          </a:p>
          <a:p>
            <a:pPr lvl="1"/>
            <a:r>
              <a:rPr lang="en-GB" sz="2400" dirty="0" smtClean="0"/>
              <a:t>So there is no single “true” file name, unlike DOS</a:t>
            </a:r>
          </a:p>
          <a:p>
            <a:r>
              <a:rPr lang="en-GB" dirty="0" smtClean="0"/>
              <a:t>File names separated by slashes</a:t>
            </a:r>
          </a:p>
          <a:p>
            <a:pPr lvl="1"/>
            <a:r>
              <a:rPr lang="en-GB" sz="2400" dirty="0" smtClean="0"/>
              <a:t>E.g., </a:t>
            </a:r>
            <a:r>
              <a:rPr lang="en-GB" sz="2400" dirty="0" smtClean="0">
                <a:latin typeface="Courier New"/>
                <a:cs typeface="Courier New"/>
              </a:rPr>
              <a:t>/user_3/dir_a/file_b</a:t>
            </a:r>
          </a:p>
          <a:p>
            <a:r>
              <a:rPr lang="en-GB" sz="2800" dirty="0" smtClean="0"/>
              <a:t>The actual file descriptors are the </a:t>
            </a:r>
            <a:r>
              <a:rPr lang="en-GB" sz="2800" dirty="0" err="1" smtClean="0"/>
              <a:t>inodes</a:t>
            </a:r>
            <a:endParaRPr lang="en-GB" sz="2800" dirty="0" smtClean="0"/>
          </a:p>
          <a:p>
            <a:pPr lvl="1"/>
            <a:r>
              <a:rPr lang="en-GB" sz="2400" dirty="0" smtClean="0"/>
              <a:t>Directory entries only point to </a:t>
            </a:r>
            <a:r>
              <a:rPr lang="en-GB" sz="2400" dirty="0" err="1" smtClean="0"/>
              <a:t>inodes</a:t>
            </a:r>
            <a:endParaRPr lang="en-GB" sz="2400" dirty="0" smtClean="0"/>
          </a:p>
          <a:p>
            <a:pPr lvl="1"/>
            <a:r>
              <a:rPr lang="en-GB" sz="2400" dirty="0" smtClean="0"/>
              <a:t>Association of a name with an </a:t>
            </a:r>
            <a:r>
              <a:rPr lang="en-GB" sz="2400" dirty="0" err="1" smtClean="0"/>
              <a:t>inode</a:t>
            </a:r>
            <a:r>
              <a:rPr lang="en-GB" sz="2400" dirty="0" smtClean="0"/>
              <a:t> is called a </a:t>
            </a:r>
            <a:r>
              <a:rPr lang="en-GB" sz="2400" i="1" dirty="0" smtClean="0"/>
              <a:t>hard link</a:t>
            </a:r>
          </a:p>
          <a:p>
            <a:pPr lvl="1"/>
            <a:r>
              <a:rPr lang="en-GB" sz="2400" dirty="0" smtClean="0"/>
              <a:t>Multiple directory entries can point to the same </a:t>
            </a:r>
            <a:r>
              <a:rPr lang="en-GB" sz="2400" dirty="0" err="1" smtClean="0"/>
              <a:t>inode</a:t>
            </a:r>
            <a:endParaRPr lang="en-GB" sz="2400" dirty="0" smtClean="0"/>
          </a:p>
          <a:p>
            <a:r>
              <a:rPr lang="en-GB" sz="2800" dirty="0" smtClean="0"/>
              <a:t>Contents of a Unix directory entry</a:t>
            </a:r>
          </a:p>
          <a:p>
            <a:pPr lvl="1"/>
            <a:r>
              <a:rPr lang="en-GB" sz="2400" dirty="0" smtClean="0"/>
              <a:t>Name (relative to this directory)</a:t>
            </a:r>
          </a:p>
          <a:p>
            <a:pPr lvl="1"/>
            <a:r>
              <a:rPr lang="en-GB" sz="2400" dirty="0" smtClean="0"/>
              <a:t>Pointer to the </a:t>
            </a:r>
            <a:r>
              <a:rPr lang="en-GB" sz="2400" dirty="0" err="1" smtClean="0"/>
              <a:t>inode</a:t>
            </a:r>
            <a:r>
              <a:rPr lang="en-GB" sz="2400" dirty="0" smtClean="0"/>
              <a:t> of the associated file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73913" y="2865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59513" y="2865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175500" y="16462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 name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07113" y="16462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err="1" smtClean="0">
                <a:latin typeface="Times New Roman"/>
                <a:cs typeface="Times New Roman"/>
              </a:rPr>
              <a:t>i</a:t>
            </a:r>
            <a:r>
              <a:rPr lang="en-US" sz="1700" b="0" dirty="0" err="1" smtClean="0">
                <a:latin typeface="Times New Roman"/>
                <a:cs typeface="Times New Roman"/>
              </a:rPr>
              <a:t>node</a:t>
            </a:r>
            <a:r>
              <a:rPr lang="en-US" sz="1700" b="0" dirty="0" smtClean="0">
                <a:latin typeface="Times New Roman"/>
                <a:cs typeface="Times New Roman"/>
              </a:rPr>
              <a:t> </a:t>
            </a:r>
            <a:r>
              <a:rPr lang="en-US" sz="1700" b="0" dirty="0">
                <a:latin typeface="Times New Roman"/>
                <a:cs typeface="Times New Roman"/>
              </a:rPr>
              <a:t>#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173913" y="3246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user_2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259513" y="3246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31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173913" y="3627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259513" y="3627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5513" y="4144963"/>
            <a:ext cx="3574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b="0" dirty="0" smtClean="0">
                <a:latin typeface="Times New Roman"/>
                <a:cs typeface="Times New Roman"/>
              </a:rPr>
              <a:t>irectory </a:t>
            </a:r>
            <a:r>
              <a:rPr lang="en-US" sz="2000" b="0" dirty="0">
                <a:latin typeface="Courier New"/>
                <a:cs typeface="Courier New"/>
              </a:rPr>
              <a:t>/user_3</a:t>
            </a:r>
            <a:r>
              <a:rPr lang="en-US" sz="2000" b="0" dirty="0">
                <a:latin typeface="Times New Roman"/>
                <a:cs typeface="Times New Roman"/>
              </a:rPr>
              <a:t>,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#114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754313" y="5608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 err="1">
                <a:latin typeface="Courier New"/>
                <a:cs typeface="Courier New"/>
              </a:rPr>
              <a:t>dir_a</a:t>
            </a:r>
            <a:endParaRPr lang="en-US" sz="1700" b="0" dirty="0">
              <a:latin typeface="Courier New"/>
              <a:cs typeface="Courier New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754313" y="5989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 err="1">
                <a:latin typeface="Courier New"/>
                <a:cs typeface="Courier New"/>
              </a:rPr>
              <a:t>file_c</a:t>
            </a:r>
            <a:endParaRPr lang="en-US" sz="1700" b="0" dirty="0">
              <a:latin typeface="Courier New"/>
              <a:cs typeface="Courier New"/>
            </a:endParaRP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7173913" y="2103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6259513" y="2103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Rectangle 48"/>
          <p:cNvSpPr>
            <a:spLocks noChangeArrowheads="1"/>
          </p:cNvSpPr>
          <p:nvPr/>
        </p:nvSpPr>
        <p:spPr bwMode="auto">
          <a:xfrm>
            <a:off x="7173913" y="2484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6259513" y="2484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497513" y="1341438"/>
            <a:ext cx="2675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b="0" dirty="0" smtClean="0">
                <a:latin typeface="Times New Roman"/>
                <a:cs typeface="Times New Roman"/>
              </a:rPr>
              <a:t>oot </a:t>
            </a:r>
            <a:r>
              <a:rPr lang="en-US" sz="2000" b="0" dirty="0">
                <a:latin typeface="Times New Roman"/>
                <a:cs typeface="Times New Roman"/>
              </a:rPr>
              <a:t>directory,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839913" y="5608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194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839913" y="5989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307</a:t>
            </a: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754313" y="4846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839913" y="4846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2754313" y="5227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839913" y="5227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2755900" y="44656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 name</a:t>
            </a: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1687513" y="44656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err="1" smtClean="0">
                <a:latin typeface="Times New Roman"/>
                <a:cs typeface="Times New Roman"/>
              </a:rPr>
              <a:t>i</a:t>
            </a:r>
            <a:r>
              <a:rPr lang="en-US" sz="1700" b="0" dirty="0" err="1" smtClean="0">
                <a:latin typeface="Times New Roman"/>
                <a:cs typeface="Times New Roman"/>
              </a:rPr>
              <a:t>node</a:t>
            </a:r>
            <a:r>
              <a:rPr lang="en-US" sz="1700" b="0" dirty="0" smtClean="0">
                <a:latin typeface="Times New Roman"/>
                <a:cs typeface="Times New Roman"/>
              </a:rPr>
              <a:t> </a:t>
            </a:r>
            <a:r>
              <a:rPr lang="en-US" sz="1700" b="0" dirty="0">
                <a:latin typeface="Times New Roman"/>
                <a:cs typeface="Times New Roman"/>
              </a:rPr>
              <a:t>#</a:t>
            </a:r>
          </a:p>
        </p:txBody>
      </p:sp>
      <p:cxnSp>
        <p:nvCxnSpPr>
          <p:cNvPr id="28" name="AutoShape 63"/>
          <p:cNvCxnSpPr>
            <a:cxnSpLocks noChangeShapeType="1"/>
            <a:stCxn id="11" idx="1"/>
            <a:endCxn id="12" idx="3"/>
          </p:cNvCxnSpPr>
          <p:nvPr/>
        </p:nvCxnSpPr>
        <p:spPr bwMode="auto">
          <a:xfrm rot="10800000" flipV="1">
            <a:off x="4500029" y="3817938"/>
            <a:ext cx="1759484" cy="5270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" name="Oval 28"/>
          <p:cNvSpPr/>
          <p:nvPr/>
        </p:nvSpPr>
        <p:spPr>
          <a:xfrm>
            <a:off x="2672383" y="5282258"/>
            <a:ext cx="427391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25913" y="5066308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Here’s a “..” entry, pointing to the parent directory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49586" y="4875808"/>
            <a:ext cx="436533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0713" y="1557163"/>
            <a:ext cx="203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But what’s this “.” entry?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98" y="2484438"/>
            <a:ext cx="203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It’s a directory entry that points to the directory itself!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62013" y="3362107"/>
            <a:ext cx="203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We’ll see why that’s useful later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/>
      <p:bldP spid="27" grpId="0"/>
      <p:bldP spid="29" grpId="0" animBg="1"/>
      <p:bldP spid="29" grpId="1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 Names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GB" sz="2800" dirty="0" smtClean="0"/>
              <a:t>How do links relate to files?</a:t>
            </a:r>
          </a:p>
          <a:p>
            <a:pPr lvl="1"/>
            <a:r>
              <a:rPr lang="en-GB" sz="2400" dirty="0" smtClean="0"/>
              <a:t>They’re the names only</a:t>
            </a:r>
          </a:p>
          <a:p>
            <a:r>
              <a:rPr lang="en-GB" dirty="0" smtClean="0"/>
              <a:t>All other metadata is stored in the file </a:t>
            </a:r>
            <a:r>
              <a:rPr lang="en-GB" dirty="0" err="1" smtClean="0"/>
              <a:t>inode</a:t>
            </a:r>
            <a:endParaRPr lang="en-GB" dirty="0" smtClean="0"/>
          </a:p>
          <a:p>
            <a:pPr lvl="1"/>
            <a:r>
              <a:rPr lang="en-GB" sz="2400" dirty="0" smtClean="0"/>
              <a:t>File owner sets file protection (e.g., read-only)</a:t>
            </a:r>
          </a:p>
          <a:p>
            <a:r>
              <a:rPr lang="en-GB" dirty="0" smtClean="0"/>
              <a:t>All links provide the same access to the file</a:t>
            </a:r>
          </a:p>
          <a:p>
            <a:pPr lvl="1"/>
            <a:r>
              <a:rPr lang="en-GB" sz="2400" dirty="0" smtClean="0"/>
              <a:t>Anyone with read access to file can create new link</a:t>
            </a:r>
          </a:p>
          <a:p>
            <a:pPr lvl="1"/>
            <a:r>
              <a:rPr lang="en-GB" sz="2400" dirty="0" smtClean="0"/>
              <a:t>But directories are protected files too</a:t>
            </a:r>
          </a:p>
          <a:p>
            <a:pPr lvl="2"/>
            <a:r>
              <a:rPr lang="en-GB" sz="2000" dirty="0" smtClean="0"/>
              <a:t>Not everyone has read or search access to every directory</a:t>
            </a:r>
          </a:p>
          <a:p>
            <a:r>
              <a:rPr lang="en-GB" sz="2800" dirty="0" smtClean="0"/>
              <a:t>All links are equal</a:t>
            </a:r>
          </a:p>
          <a:p>
            <a:pPr lvl="1"/>
            <a:r>
              <a:rPr lang="en-GB" sz="2400" dirty="0" smtClean="0"/>
              <a:t>There is nothing special about the first (or owner's)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naming and directories</a:t>
            </a:r>
          </a:p>
          <a:p>
            <a:r>
              <a:rPr lang="en-US" dirty="0" smtClean="0"/>
              <a:t>File volumes</a:t>
            </a:r>
          </a:p>
          <a:p>
            <a:r>
              <a:rPr lang="en-US" dirty="0" smtClean="0"/>
              <a:t>File system performance issues</a:t>
            </a:r>
          </a:p>
          <a:p>
            <a:r>
              <a:rPr lang="en-US" dirty="0" smtClean="0"/>
              <a:t>File system reliability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De-allocation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230"/>
            <a:ext cx="8229600" cy="4525963"/>
          </a:xfrm>
        </p:spPr>
        <p:txBody>
          <a:bodyPr/>
          <a:lstStyle/>
          <a:p>
            <a:r>
              <a:rPr lang="en-US" dirty="0" smtClean="0"/>
              <a:t>Files exist under multiple names</a:t>
            </a:r>
          </a:p>
          <a:p>
            <a:r>
              <a:rPr lang="en-US" dirty="0" smtClean="0"/>
              <a:t>What do we do if one name is removed?</a:t>
            </a:r>
          </a:p>
          <a:p>
            <a:r>
              <a:rPr lang="en-US" dirty="0" smtClean="0"/>
              <a:t>If we also removed the file itself, what about the other names?</a:t>
            </a:r>
          </a:p>
          <a:p>
            <a:pPr lvl="1"/>
            <a:r>
              <a:rPr lang="en-US" dirty="0" smtClean="0"/>
              <a:t>Do they now point to something non-existent?</a:t>
            </a:r>
          </a:p>
          <a:p>
            <a:r>
              <a:rPr lang="en-US" dirty="0" smtClean="0"/>
              <a:t>The Unix solution says the file exists as long as at least one name exists</a:t>
            </a:r>
          </a:p>
          <a:p>
            <a:r>
              <a:rPr lang="en-US" dirty="0" smtClean="0"/>
              <a:t>Implying we must keep and maintain a reference count of links</a:t>
            </a:r>
          </a:p>
          <a:p>
            <a:pPr lvl="1"/>
            <a:r>
              <a:rPr lang="en-US" dirty="0" smtClean="0"/>
              <a:t>In the file </a:t>
            </a:r>
            <a:r>
              <a:rPr lang="en-US" dirty="0" err="1" smtClean="0"/>
              <a:t>inode</a:t>
            </a:r>
            <a:r>
              <a:rPr lang="en-US" dirty="0" smtClean="0"/>
              <a:t>, not in a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Hard Link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4"/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615801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file_c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35313" y="40227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>
                <a:latin typeface="Courier New"/>
                <a:cs typeface="Courier New"/>
              </a:rPr>
              <a:t>file_a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49713" y="4618038"/>
            <a:ext cx="1700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>
                <a:latin typeface="Courier New"/>
                <a:cs typeface="Courier New"/>
              </a:rPr>
              <a:t>file_b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194485" y="1722438"/>
            <a:ext cx="2667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Times New Roman"/>
                <a:cs typeface="Times New Roman"/>
              </a:rPr>
              <a:t>Note that we now associate names with links rather than with files.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1421" y="4237038"/>
            <a:ext cx="29786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/>
                <a:cs typeface="Courier New"/>
              </a:rPr>
              <a:t>/user_1/file_a </a:t>
            </a:r>
            <a:r>
              <a:rPr lang="en-US" b="0" dirty="0">
                <a:latin typeface="Times New Roman"/>
                <a:cs typeface="Times New Roman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Courier New"/>
                <a:cs typeface="Courier New"/>
              </a:rPr>
              <a:t>/user_3/dir_a/file_b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/>
                <a:cs typeface="Times New Roman"/>
              </a:rPr>
              <a:t>are both links to the same</a:t>
            </a:r>
            <a:r>
              <a:rPr lang="en-US" b="0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b="0" dirty="0" err="1" smtClean="0">
                <a:latin typeface="Times New Roman"/>
                <a:cs typeface="Times New Roman"/>
              </a:rPr>
              <a:t>node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Links, Directories,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73913" y="2500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9513" y="2500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173913" y="2881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 dirty="0">
                <a:latin typeface="Courier New"/>
                <a:cs typeface="Courier New"/>
              </a:rPr>
              <a:t>user_2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59513" y="2881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31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173913" y="3262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59513" y="3262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47763" y="2493963"/>
            <a:ext cx="2133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#9, directory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327900" y="5380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327900" y="5761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file_c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173913" y="1738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259513" y="1738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173913" y="2119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259513" y="2119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497513" y="1265238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#1, root directory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413500" y="5380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194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413500" y="5761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29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327900" y="4618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413500" y="4618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327900" y="4999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413500" y="4999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24" name="AutoShape 27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 flipV="1">
            <a:off x="3281681" y="2690812"/>
            <a:ext cx="2977832" cy="32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740400" y="4160838"/>
            <a:ext cx="2377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#114, directory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451100" y="3719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451100" y="4100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file_a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536700" y="3719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118</a:t>
            </a: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536700" y="4100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29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451100" y="2957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1536700" y="2957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451100" y="3338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1536700" y="3338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34" name="AutoShape 37"/>
          <p:cNvCxnSpPr>
            <a:cxnSpLocks noChangeShapeType="1"/>
            <a:stCxn id="9" idx="1"/>
            <a:endCxn id="25" idx="1"/>
          </p:cNvCxnSpPr>
          <p:nvPr/>
        </p:nvCxnSpPr>
        <p:spPr bwMode="auto">
          <a:xfrm rot="10800000" flipV="1">
            <a:off x="5740401" y="3452813"/>
            <a:ext cx="519113" cy="90808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87513" y="53038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300163" y="4846638"/>
            <a:ext cx="1673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#29, file</a:t>
            </a:r>
          </a:p>
        </p:txBody>
      </p:sp>
      <p:cxnSp>
        <p:nvCxnSpPr>
          <p:cNvPr id="37" name="AutoShape 40"/>
          <p:cNvCxnSpPr>
            <a:cxnSpLocks noChangeShapeType="1"/>
            <a:stCxn id="29" idx="1"/>
            <a:endCxn id="36" idx="1"/>
          </p:cNvCxnSpPr>
          <p:nvPr/>
        </p:nvCxnSpPr>
        <p:spPr bwMode="auto">
          <a:xfrm rot="10800000" flipV="1">
            <a:off x="1300164" y="4291013"/>
            <a:ext cx="236537" cy="755680"/>
          </a:xfrm>
          <a:prstGeom prst="bentConnector3">
            <a:avLst>
              <a:gd name="adj1" fmla="val 196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41"/>
          <p:cNvCxnSpPr>
            <a:cxnSpLocks noChangeShapeType="1"/>
            <a:stCxn id="19" idx="1"/>
            <a:endCxn id="36" idx="3"/>
          </p:cNvCxnSpPr>
          <p:nvPr/>
        </p:nvCxnSpPr>
        <p:spPr bwMode="auto">
          <a:xfrm rot="10800000">
            <a:off x="2973494" y="5046694"/>
            <a:ext cx="3440007" cy="9048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A Potential Problem With </a:t>
            </a:r>
            <a:br>
              <a:rPr lang="en-US" dirty="0" smtClean="0"/>
            </a:br>
            <a:r>
              <a:rPr lang="en-US" dirty="0" smtClean="0"/>
              <a:t>Hard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links are essentially edges in the graph</a:t>
            </a:r>
          </a:p>
          <a:p>
            <a:r>
              <a:rPr lang="en-US" dirty="0" smtClean="0"/>
              <a:t>Those edges can lead backwards to other graph nodes</a:t>
            </a:r>
          </a:p>
          <a:p>
            <a:r>
              <a:rPr lang="en-US" dirty="0" smtClean="0"/>
              <a:t>Might that not create cycles in the graph?</a:t>
            </a:r>
          </a:p>
          <a:p>
            <a:r>
              <a:rPr lang="en-US" dirty="0" smtClean="0"/>
              <a:t>If it does, what happens when we delete one of the links?</a:t>
            </a:r>
          </a:p>
          <a:p>
            <a:r>
              <a:rPr lang="en-US" dirty="0" smtClean="0"/>
              <a:t>Might we not disconnect the graph?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1061" y="1772190"/>
            <a:ext cx="820149" cy="79378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5579" y="4670724"/>
            <a:ext cx="820149" cy="79378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5" idx="7"/>
          </p:cNvCxnSpPr>
          <p:nvPr/>
        </p:nvCxnSpPr>
        <p:spPr>
          <a:xfrm rot="5400000">
            <a:off x="3225039" y="2415697"/>
            <a:ext cx="923871" cy="880454"/>
          </a:xfrm>
          <a:prstGeom prst="line">
            <a:avLst/>
          </a:prstGeom>
          <a:ln>
            <a:solidFill>
              <a:srgbClr val="000000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764651" y="3900862"/>
            <a:ext cx="923871" cy="880454"/>
          </a:xfrm>
          <a:prstGeom prst="line">
            <a:avLst/>
          </a:prstGeom>
          <a:ln>
            <a:solidFill>
              <a:srgbClr val="000000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0297" y="3201612"/>
            <a:ext cx="267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Now let’s add a link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4" name="Curved Connector 13"/>
          <p:cNvCxnSpPr>
            <a:stCxn id="6" idx="6"/>
            <a:endCxn id="5" idx="5"/>
          </p:cNvCxnSpPr>
          <p:nvPr/>
        </p:nvCxnSpPr>
        <p:spPr>
          <a:xfrm flipV="1">
            <a:off x="1865728" y="3879153"/>
            <a:ext cx="1381019" cy="118846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0417" y="3790602"/>
            <a:ext cx="265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And now let’s delete a link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33" y="1417638"/>
            <a:ext cx="1983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 link count here is still 1, so we can’t delete the file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46706" y="3201612"/>
            <a:ext cx="820149" cy="79378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56736" y="4679683"/>
            <a:ext cx="19836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But our graph has become disconnected!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5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 smtClean="0"/>
              <a:t>Only directories contain links</a:t>
            </a:r>
          </a:p>
          <a:p>
            <a:pPr lvl="1"/>
            <a:r>
              <a:rPr lang="en-US" dirty="0" smtClean="0"/>
              <a:t>Not regular files</a:t>
            </a:r>
          </a:p>
          <a:p>
            <a:r>
              <a:rPr lang="en-US" dirty="0" smtClean="0"/>
              <a:t>So if a link can’t point to a directory, there can’t be a loop</a:t>
            </a:r>
          </a:p>
          <a:p>
            <a:r>
              <a:rPr lang="en-US" dirty="0" smtClean="0"/>
              <a:t>In which case, there’s no problem with deletions</a:t>
            </a:r>
          </a:p>
          <a:p>
            <a:r>
              <a:rPr lang="en-US" dirty="0" smtClean="0"/>
              <a:t>This is the Unix solution:  no hard links to directories</a:t>
            </a:r>
          </a:p>
          <a:p>
            <a:pPr lvl="1"/>
            <a:r>
              <a:rPr lang="en-US" dirty="0" smtClean="0"/>
              <a:t>The “.” and “..” links are harmless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GB" sz="2800" dirty="0" smtClean="0"/>
              <a:t>A different way of giving files multiple names</a:t>
            </a:r>
          </a:p>
          <a:p>
            <a:r>
              <a:rPr lang="en-GB" sz="2800" dirty="0" smtClean="0"/>
              <a:t>Symbolic links implemented as a special type of file</a:t>
            </a:r>
          </a:p>
          <a:p>
            <a:pPr lvl="1"/>
            <a:r>
              <a:rPr lang="en-GB" sz="2400" dirty="0" smtClean="0"/>
              <a:t>An indirect reference to some other file</a:t>
            </a:r>
          </a:p>
          <a:p>
            <a:pPr lvl="1"/>
            <a:r>
              <a:rPr lang="en-GB" sz="2400" dirty="0" smtClean="0"/>
              <a:t>Contents is a path name to another file</a:t>
            </a:r>
          </a:p>
          <a:p>
            <a:r>
              <a:rPr lang="en-GB" sz="2800" dirty="0" smtClean="0"/>
              <a:t>OS recognizes symbolic links</a:t>
            </a:r>
          </a:p>
          <a:p>
            <a:pPr lvl="1"/>
            <a:r>
              <a:rPr lang="en-GB" sz="2400" dirty="0" smtClean="0"/>
              <a:t>Automatically opens associated file instead</a:t>
            </a:r>
          </a:p>
          <a:p>
            <a:pPr lvl="1"/>
            <a:r>
              <a:rPr lang="en-GB" sz="2400" dirty="0" smtClean="0"/>
              <a:t>If file is inaccessible or non-existent, the open fails</a:t>
            </a:r>
          </a:p>
          <a:p>
            <a:r>
              <a:rPr lang="en-GB" sz="2800" dirty="0" smtClean="0"/>
              <a:t>Symbolic link is </a:t>
            </a:r>
            <a:r>
              <a:rPr lang="en-GB" sz="2800" u="sng" dirty="0" smtClean="0"/>
              <a:t>not</a:t>
            </a:r>
            <a:r>
              <a:rPr lang="en-GB" sz="2800" dirty="0" smtClean="0"/>
              <a:t> a reference to the </a:t>
            </a:r>
            <a:r>
              <a:rPr lang="en-GB" sz="2800" dirty="0" err="1" smtClean="0"/>
              <a:t>inode</a:t>
            </a:r>
            <a:endParaRPr lang="en-GB" sz="2800" dirty="0" smtClean="0"/>
          </a:p>
          <a:p>
            <a:pPr lvl="1"/>
            <a:r>
              <a:rPr lang="en-GB" sz="2400" dirty="0" smtClean="0"/>
              <a:t>Symbolic links will not prevent deletion</a:t>
            </a:r>
          </a:p>
          <a:p>
            <a:pPr lvl="1"/>
            <a:r>
              <a:rPr lang="en-GB" sz="2400" dirty="0" smtClean="0"/>
              <a:t>Do not guarantee ability to follow the specified path</a:t>
            </a:r>
          </a:p>
          <a:p>
            <a:pPr lvl="1"/>
            <a:r>
              <a:rPr lang="en-GB" sz="2400" dirty="0" smtClean="0"/>
              <a:t>Internet URLs are similar to symbolic links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Courier New"/>
                <a:cs typeface="Courier New"/>
              </a:rPr>
              <a:t>root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/>
              <a:cs typeface="Courier New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/>
              <a:cs typeface="Courier New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/>
              <a:cs typeface="Courier New"/>
            </a:endParaRPr>
          </a:p>
        </p:txBody>
      </p:sp>
      <p:cxnSp>
        <p:nvCxnSpPr>
          <p:cNvPr id="10" name="AutoShape 9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0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2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3"/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4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687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file_c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135313" y="40227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file_a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973513" y="45561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file_b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0713" y="486092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/>
                <a:cs typeface="Courier New"/>
              </a:rPr>
              <a:t>(/user_1/file_a)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8320" y="5178445"/>
            <a:ext cx="221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link count for this file is still 1, though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Symbolic Links, Files,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47457" y="26326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057" y="26326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7457" y="30136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user_2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3057" y="30136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31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47457" y="33946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user_3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33057" y="33946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7657" y="1930938"/>
            <a:ext cx="2133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#9, directory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01444" y="55123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01444" y="58933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file_c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47457" y="18706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33057" y="18706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47457" y="22516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33057" y="22516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471057" y="1397538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#1, root directory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87044" y="55123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194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87044" y="58933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46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301444" y="47503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87044" y="47503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114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301444" y="51313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..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87044" y="51313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24" name="AutoShape 23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>
            <a:off x="3261575" y="2130993"/>
            <a:ext cx="2971482" cy="6921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13944" y="4293138"/>
            <a:ext cx="2377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#114, directory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24644" y="315648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dir_a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24644" y="353748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Courier New"/>
                <a:cs typeface="Courier New"/>
              </a:rPr>
              <a:t>file_a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10244" y="315648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118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10244" y="353748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29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424644" y="239448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510244" y="239448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424644" y="277548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/>
              <a:t>..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10244" y="277548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34" name="AutoShape 33"/>
          <p:cNvCxnSpPr>
            <a:cxnSpLocks noChangeShapeType="1"/>
            <a:stCxn id="9" idx="1"/>
            <a:endCxn id="25" idx="1"/>
          </p:cNvCxnSpPr>
          <p:nvPr/>
        </p:nvCxnSpPr>
        <p:spPr bwMode="auto">
          <a:xfrm rot="10800000" flipV="1">
            <a:off x="5713945" y="3585113"/>
            <a:ext cx="519113" cy="90808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46115" y="51313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8765" y="4674138"/>
            <a:ext cx="1673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#29, file</a:t>
            </a:r>
          </a:p>
        </p:txBody>
      </p:sp>
      <p:cxnSp>
        <p:nvCxnSpPr>
          <p:cNvPr id="37" name="AutoShape 36"/>
          <p:cNvCxnSpPr>
            <a:cxnSpLocks noChangeShapeType="1"/>
            <a:stCxn id="29" idx="1"/>
            <a:endCxn id="36" idx="0"/>
          </p:cNvCxnSpPr>
          <p:nvPr/>
        </p:nvCxnSpPr>
        <p:spPr bwMode="auto">
          <a:xfrm rot="10800000" flipV="1">
            <a:off x="1195430" y="3727988"/>
            <a:ext cx="314814" cy="946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37"/>
          <p:cNvCxnSpPr>
            <a:cxnSpLocks noChangeShapeType="1"/>
            <a:stCxn id="19" idx="1"/>
            <a:endCxn id="40" idx="3"/>
          </p:cNvCxnSpPr>
          <p:nvPr/>
        </p:nvCxnSpPr>
        <p:spPr bwMode="auto">
          <a:xfrm rot="10800000">
            <a:off x="5571770" y="5483794"/>
            <a:ext cx="815274" cy="6000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42256" y="5740938"/>
            <a:ext cx="2071687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Courier New"/>
                <a:cs typeface="Courier New"/>
              </a:rPr>
              <a:t>/user_1/file_a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413657" y="5283738"/>
            <a:ext cx="2158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i</a:t>
            </a:r>
            <a:r>
              <a:rPr lang="en-US" sz="2000" b="0" dirty="0" err="1" smtClean="0">
                <a:latin typeface="Times New Roman"/>
                <a:cs typeface="Times New Roman"/>
              </a:rPr>
              <a:t>node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#46, </a:t>
            </a:r>
            <a:r>
              <a:rPr lang="en-US" sz="2000" b="0" dirty="0" err="1">
                <a:latin typeface="Times New Roman"/>
                <a:cs typeface="Times New Roman"/>
              </a:rPr>
              <a:t>symlink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0359" y="5237571"/>
            <a:ext cx="1573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Link count still equals 1!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195430" y="4101242"/>
            <a:ext cx="1229214" cy="118249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27" grpId="0" animBg="1"/>
      <p:bldP spid="29" grpId="0" animBg="1"/>
      <p:bldP spid="36" grpId="0"/>
      <p:bldP spid="39" grpId="0" animBg="1"/>
      <p:bldP spid="39" grpId="1" animBg="1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Looping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r>
              <a:rPr lang="en-US" sz="2800" dirty="0" smtClean="0"/>
              <a:t>Do symbolic links have the potential to introduce loops into a pathname?</a:t>
            </a:r>
          </a:p>
          <a:p>
            <a:pPr lvl="1"/>
            <a:r>
              <a:rPr lang="en-US" sz="2400" dirty="0" smtClean="0"/>
              <a:t>Yes, if the target of the symbolic link includes the symbolic link itself </a:t>
            </a:r>
          </a:p>
          <a:p>
            <a:pPr lvl="1"/>
            <a:r>
              <a:rPr lang="en-US" sz="2400" dirty="0" smtClean="0"/>
              <a:t>Or some transitive combination of symbolic links</a:t>
            </a:r>
          </a:p>
          <a:p>
            <a:r>
              <a:rPr lang="en-US" sz="2800" dirty="0" smtClean="0"/>
              <a:t>How can such loops be detected?</a:t>
            </a:r>
          </a:p>
          <a:p>
            <a:pPr lvl="1"/>
            <a:r>
              <a:rPr lang="en-US" sz="2400" dirty="0" smtClean="0"/>
              <a:t>Could keep a list of every </a:t>
            </a:r>
            <a:r>
              <a:rPr lang="en-US" sz="2400" smtClean="0"/>
              <a:t>inode</a:t>
            </a:r>
            <a:r>
              <a:rPr lang="en-US" sz="2400" dirty="0" smtClean="0"/>
              <a:t> we have visited in the interpretation of this path</a:t>
            </a:r>
          </a:p>
          <a:p>
            <a:pPr lvl="1"/>
            <a:r>
              <a:rPr lang="en-US" sz="2400" dirty="0" smtClean="0"/>
              <a:t>But simpler to limit the number of directory searches allowed in the interpretation of a single path name</a:t>
            </a:r>
          </a:p>
          <a:p>
            <a:pPr lvl="1"/>
            <a:r>
              <a:rPr lang="en-US" sz="2400" dirty="0" smtClean="0"/>
              <a:t>E.g., after 256 searches, just fail</a:t>
            </a:r>
          </a:p>
          <a:p>
            <a:pPr lvl="1"/>
            <a:r>
              <a:rPr lang="en-US" sz="2400" dirty="0" smtClean="0"/>
              <a:t>The usual solution for Unix-style systems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 File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needs some kind of handle to allow us to refer to it</a:t>
            </a:r>
          </a:p>
          <a:p>
            <a:r>
              <a:rPr lang="en-US" dirty="0" smtClean="0"/>
              <a:t>Low level names (like </a:t>
            </a:r>
            <a:r>
              <a:rPr lang="en-US" dirty="0" err="1" smtClean="0"/>
              <a:t>inode</a:t>
            </a:r>
            <a:r>
              <a:rPr lang="en-US" dirty="0" smtClean="0"/>
              <a:t> numbers) aren’t usable by people or even programs</a:t>
            </a:r>
          </a:p>
          <a:p>
            <a:r>
              <a:rPr lang="en-US" dirty="0" smtClean="0"/>
              <a:t>We need a better way to name our files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Allowing for easy organization of large numbers of files</a:t>
            </a:r>
          </a:p>
          <a:p>
            <a:pPr lvl="1"/>
            <a:r>
              <a:rPr lang="en-US" dirty="0" smtClean="0"/>
              <a:t>Readily realizable in file systems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2107" y="502733"/>
            <a:ext cx="5679234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Multiple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US" sz="2800" dirty="0" smtClean="0"/>
              <a:t>You can</a:t>
            </a:r>
            <a:r>
              <a:rPr lang="en-US" sz="2800" dirty="0" smtClean="0"/>
              <a:t> </a:t>
            </a:r>
            <a:r>
              <a:rPr lang="en-US" sz="2800" dirty="0" smtClean="0"/>
              <a:t>(and often do) </a:t>
            </a:r>
            <a:r>
              <a:rPr lang="en-US" sz="2800" dirty="0" smtClean="0"/>
              <a:t>attach </a:t>
            </a:r>
            <a:r>
              <a:rPr lang="en-US" sz="2800" dirty="0" smtClean="0"/>
              <a:t>more than one disk to a machine</a:t>
            </a:r>
            <a:endParaRPr lang="en-US" sz="2800" dirty="0" smtClean="0"/>
          </a:p>
          <a:p>
            <a:r>
              <a:rPr lang="en-US" sz="2800" dirty="0" smtClean="0"/>
              <a:t>Would </a:t>
            </a:r>
            <a:r>
              <a:rPr lang="en-US" sz="2800" dirty="0" smtClean="0"/>
              <a:t>it make sense to have a single file system span the several disks?</a:t>
            </a:r>
          </a:p>
          <a:p>
            <a:pPr lvl="1"/>
            <a:r>
              <a:rPr lang="en-US" sz="2400" dirty="0" smtClean="0"/>
              <a:t>Considering the kinds of disk specific information a file system keeps</a:t>
            </a:r>
          </a:p>
          <a:p>
            <a:pPr lvl="1"/>
            <a:r>
              <a:rPr lang="en-US" sz="2400" dirty="0" smtClean="0"/>
              <a:t>Like cylinder information</a:t>
            </a:r>
          </a:p>
          <a:p>
            <a:r>
              <a:rPr lang="en-US" sz="2800" dirty="0" smtClean="0"/>
              <a:t>Usually more trouble than it’s worth</a:t>
            </a:r>
          </a:p>
          <a:p>
            <a:pPr lvl="1"/>
            <a:r>
              <a:rPr lang="en-US" sz="2400" dirty="0" smtClean="0"/>
              <a:t>With the exception of RAID . . .</a:t>
            </a:r>
          </a:p>
          <a:p>
            <a:r>
              <a:rPr lang="en-US" sz="2800" dirty="0" smtClean="0"/>
              <a:t>Instead, put separate file system on each </a:t>
            </a:r>
            <a:r>
              <a:rPr lang="en-US" sz="2800" dirty="0" smtClean="0"/>
              <a:t>disk</a:t>
            </a:r>
          </a:p>
          <a:p>
            <a:r>
              <a:rPr lang="en-US" sz="2800" dirty="0" smtClean="0"/>
              <a:t>Or several file systems on one disk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3234" y="502733"/>
            <a:ext cx="7597309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Other Way Around?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Multiple file systems on one disk</a:t>
            </a:r>
          </a:p>
          <a:p>
            <a:r>
              <a:rPr lang="en-GB" sz="2800" dirty="0" smtClean="0"/>
              <a:t>Divide physical disk into multiple logical disks</a:t>
            </a:r>
          </a:p>
          <a:p>
            <a:pPr lvl="1"/>
            <a:r>
              <a:rPr lang="en-GB" sz="2400" dirty="0" smtClean="0"/>
              <a:t>Often implemented within disk device drivers</a:t>
            </a:r>
          </a:p>
          <a:p>
            <a:pPr lvl="1"/>
            <a:r>
              <a:rPr lang="en-GB" sz="2400" dirty="0" smtClean="0"/>
              <a:t>Rest of system sees them as separate disk drives</a:t>
            </a:r>
          </a:p>
          <a:p>
            <a:r>
              <a:rPr lang="en-GB" sz="2800" dirty="0" smtClean="0"/>
              <a:t>Typical motivations</a:t>
            </a:r>
          </a:p>
          <a:p>
            <a:pPr lvl="1"/>
            <a:r>
              <a:rPr lang="en-GB" sz="2400" dirty="0" smtClean="0"/>
              <a:t>Permit multiple OS to coexist on a single disk</a:t>
            </a:r>
          </a:p>
          <a:p>
            <a:pPr lvl="2"/>
            <a:r>
              <a:rPr lang="en-GB" sz="2000" dirty="0" smtClean="0"/>
              <a:t>E.g., a notebook that can boot either Windows or Linux</a:t>
            </a:r>
          </a:p>
          <a:p>
            <a:pPr lvl="1"/>
            <a:r>
              <a:rPr lang="en-GB" sz="2400" dirty="0" smtClean="0"/>
              <a:t>Separation for installation, back-up and recovery</a:t>
            </a:r>
          </a:p>
          <a:p>
            <a:pPr lvl="2"/>
            <a:r>
              <a:rPr lang="en-GB" sz="2000" dirty="0" smtClean="0"/>
              <a:t>E.g., separate personal files from the installed OS file system</a:t>
            </a:r>
          </a:p>
          <a:p>
            <a:pPr lvl="1"/>
            <a:r>
              <a:rPr lang="en-GB" sz="2400" dirty="0" smtClean="0"/>
              <a:t>Separation for free-space</a:t>
            </a:r>
          </a:p>
          <a:p>
            <a:pPr lvl="2"/>
            <a:r>
              <a:rPr lang="en-GB" sz="2000" dirty="0" smtClean="0"/>
              <a:t>Running out of space on one file system doesn't affect others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Partitioning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Some are designed for use by a single OS</a:t>
            </a:r>
          </a:p>
          <a:p>
            <a:pPr lvl="1"/>
            <a:r>
              <a:rPr lang="en-GB" sz="2400" dirty="0" smtClean="0"/>
              <a:t>E.g., Unix slices (one file system per slice)</a:t>
            </a:r>
          </a:p>
          <a:p>
            <a:r>
              <a:rPr lang="en-GB" sz="2800" dirty="0" smtClean="0"/>
              <a:t>Some are designed to support multiple OS</a:t>
            </a:r>
          </a:p>
          <a:p>
            <a:pPr lvl="1"/>
            <a:r>
              <a:rPr lang="en-GB" sz="2400" dirty="0" smtClean="0"/>
              <a:t>E.g., DOS FDISK partitions, and VM/370 mini-disks</a:t>
            </a:r>
          </a:p>
          <a:p>
            <a:r>
              <a:rPr lang="en-GB" sz="2800" dirty="0" smtClean="0"/>
              <a:t>Important features for supporting multiple </a:t>
            </a:r>
            <a:r>
              <a:rPr lang="en-GB" sz="2800" dirty="0" err="1" smtClean="0"/>
              <a:t>OS's</a:t>
            </a:r>
            <a:endParaRPr lang="en-GB" sz="2800" dirty="0" smtClean="0"/>
          </a:p>
          <a:p>
            <a:pPr lvl="1"/>
            <a:r>
              <a:rPr lang="en-GB" sz="2400" dirty="0" smtClean="0"/>
              <a:t>Must be possible to boot from any partition</a:t>
            </a:r>
          </a:p>
          <a:p>
            <a:pPr lvl="1"/>
            <a:r>
              <a:rPr lang="en-GB" sz="2400" dirty="0" smtClean="0"/>
              <a:t>Must be possible to keep OS A out of OS B's partition</a:t>
            </a:r>
          </a:p>
          <a:p>
            <a:r>
              <a:rPr lang="en-GB" sz="2800" dirty="0" smtClean="0"/>
              <a:t>There may be hierarchical partitioning</a:t>
            </a:r>
          </a:p>
          <a:p>
            <a:pPr lvl="1"/>
            <a:r>
              <a:rPr lang="en-GB" sz="2400" dirty="0" smtClean="0"/>
              <a:t>E.g., multiple UNIX slices within an FDISK partition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FDISK Disk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44105" y="2054208"/>
            <a:ext cx="2057400" cy="1600200"/>
          </a:xfrm>
          <a:prstGeom prst="roundRect">
            <a:avLst>
              <a:gd name="adj" fmla="val 134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b="0" dirty="0" smtClean="0">
                <a:latin typeface="Times New Roman"/>
                <a:cs typeface="Times New Roman"/>
              </a:rPr>
              <a:t>isk </a:t>
            </a:r>
            <a:endParaRPr lang="en-US" b="0" dirty="0">
              <a:latin typeface="Times New Roman"/>
              <a:cs typeface="Times New Roman"/>
            </a:endParaRPr>
          </a:p>
          <a:p>
            <a:pPr algn="ctr"/>
            <a:r>
              <a:rPr lang="en-US" b="0" dirty="0">
                <a:latin typeface="Times New Roman"/>
                <a:cs typeface="Times New Roman"/>
              </a:rPr>
              <a:t>bootstrap</a:t>
            </a:r>
          </a:p>
          <a:p>
            <a:pPr algn="ctr"/>
            <a:r>
              <a:rPr lang="en-US" b="0" dirty="0">
                <a:latin typeface="Times New Roman"/>
                <a:cs typeface="Times New Roman"/>
              </a:rPr>
              <a:t>program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23342" y="1512870"/>
            <a:ext cx="4038440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000" dirty="0">
                <a:latin typeface="Times New Roman"/>
                <a:cs typeface="Times New Roman"/>
              </a:rPr>
              <a:t>P</a:t>
            </a:r>
            <a:r>
              <a:rPr lang="en-GB" sz="20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hysical </a:t>
            </a:r>
            <a:r>
              <a:rPr lang="en-GB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sector 0 (Master Boot Record)</a:t>
            </a: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482305" y="41116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149:7:63</a:t>
            </a: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2482305" y="38830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99:7:63</a:t>
            </a: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2482305" y="43402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199:7:63</a:t>
            </a: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1872705" y="41116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100:1:00</a:t>
            </a:r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1872705" y="38830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00:01:00</a:t>
            </a:r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1872705" y="43402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150:1:00</a:t>
            </a: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3091905" y="41116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DOS</a:t>
            </a: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3091905" y="38830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linux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3091905" y="43402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Solaris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2482305" y="45688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1872705" y="45688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3091905" y="45688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1644105" y="4111608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1644105" y="3883008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1644105" y="4340208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644105" y="4568808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2482305" y="36544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end</a:t>
            </a: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1872705" y="36544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3091905" y="36544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type</a:t>
            </a: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1644105" y="3654408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6" name="Text Box 84"/>
          <p:cNvSpPr txBox="1">
            <a:spLocks noChangeArrowheads="1"/>
          </p:cNvSpPr>
          <p:nvPr/>
        </p:nvSpPr>
        <p:spPr bwMode="auto">
          <a:xfrm>
            <a:off x="424905" y="380522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FDISK partition table</a:t>
            </a:r>
          </a:p>
        </p:txBody>
      </p:sp>
      <p:sp>
        <p:nvSpPr>
          <p:cNvPr id="27" name="Rectangle 85"/>
          <p:cNvSpPr>
            <a:spLocks noChangeArrowheads="1"/>
          </p:cNvSpPr>
          <p:nvPr/>
        </p:nvSpPr>
        <p:spPr bwMode="auto">
          <a:xfrm>
            <a:off x="6673305" y="1901808"/>
            <a:ext cx="19812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linux</a:t>
            </a:r>
          </a:p>
          <a:p>
            <a:pPr algn="ctr"/>
            <a:r>
              <a:rPr lang="en-US" b="0">
                <a:latin typeface="Times New Roman"/>
                <a:cs typeface="Times New Roman"/>
              </a:rPr>
              <a:t>partition</a:t>
            </a:r>
          </a:p>
        </p:txBody>
      </p:sp>
      <p:sp>
        <p:nvSpPr>
          <p:cNvPr id="28" name="Rectangle 87"/>
          <p:cNvSpPr>
            <a:spLocks noChangeArrowheads="1"/>
          </p:cNvSpPr>
          <p:nvPr/>
        </p:nvSpPr>
        <p:spPr bwMode="auto">
          <a:xfrm>
            <a:off x="6673305" y="3730608"/>
            <a:ext cx="19812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DOS</a:t>
            </a:r>
          </a:p>
          <a:p>
            <a:pPr algn="ctr"/>
            <a:r>
              <a:rPr lang="en-US" b="0">
                <a:latin typeface="Times New Roman"/>
                <a:cs typeface="Times New Roman"/>
              </a:rPr>
              <a:t>partition</a:t>
            </a:r>
          </a:p>
        </p:txBody>
      </p:sp>
      <p:sp>
        <p:nvSpPr>
          <p:cNvPr id="29" name="Rectangle 88"/>
          <p:cNvSpPr>
            <a:spLocks noChangeArrowheads="1"/>
          </p:cNvSpPr>
          <p:nvPr/>
        </p:nvSpPr>
        <p:spPr bwMode="auto">
          <a:xfrm>
            <a:off x="6673305" y="4645008"/>
            <a:ext cx="19812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Solaris</a:t>
            </a:r>
          </a:p>
          <a:p>
            <a:pPr algn="ctr"/>
            <a:r>
              <a:rPr lang="en-US" b="0">
                <a:latin typeface="Times New Roman"/>
                <a:cs typeface="Times New Roman"/>
              </a:rPr>
              <a:t>partition</a:t>
            </a:r>
          </a:p>
        </p:txBody>
      </p:sp>
      <p:cxnSp>
        <p:nvCxnSpPr>
          <p:cNvPr id="30" name="AutoShape 89"/>
          <p:cNvCxnSpPr>
            <a:cxnSpLocks noChangeShapeType="1"/>
            <a:stCxn id="13" idx="3"/>
            <a:endCxn id="33" idx="1"/>
          </p:cNvCxnSpPr>
          <p:nvPr/>
        </p:nvCxnSpPr>
        <p:spPr bwMode="auto">
          <a:xfrm flipV="1">
            <a:off x="3701505" y="2016108"/>
            <a:ext cx="2971800" cy="1981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0"/>
          <p:cNvCxnSpPr>
            <a:cxnSpLocks noChangeShapeType="1"/>
            <a:stCxn id="12" idx="3"/>
            <a:endCxn id="34" idx="1"/>
          </p:cNvCxnSpPr>
          <p:nvPr/>
        </p:nvCxnSpPr>
        <p:spPr bwMode="auto">
          <a:xfrm flipV="1">
            <a:off x="3701505" y="3844908"/>
            <a:ext cx="2971800" cy="381000"/>
          </a:xfrm>
          <a:prstGeom prst="bentConnector3">
            <a:avLst>
              <a:gd name="adj1" fmla="val 61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2" name="AutoShape 91"/>
          <p:cNvCxnSpPr>
            <a:cxnSpLocks noChangeShapeType="1"/>
            <a:stCxn id="14" idx="3"/>
            <a:endCxn id="35" idx="1"/>
          </p:cNvCxnSpPr>
          <p:nvPr/>
        </p:nvCxnSpPr>
        <p:spPr bwMode="auto">
          <a:xfrm>
            <a:off x="3701505" y="4454508"/>
            <a:ext cx="29718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6673305" y="1901808"/>
            <a:ext cx="3048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 b="0">
                <a:latin typeface="Times New Roman"/>
                <a:cs typeface="Times New Roman"/>
              </a:rPr>
              <a:t>PBR</a:t>
            </a:r>
          </a:p>
        </p:txBody>
      </p:sp>
      <p:sp>
        <p:nvSpPr>
          <p:cNvPr id="34" name="Rectangle 94"/>
          <p:cNvSpPr>
            <a:spLocks noChangeArrowheads="1"/>
          </p:cNvSpPr>
          <p:nvPr/>
        </p:nvSpPr>
        <p:spPr bwMode="auto">
          <a:xfrm>
            <a:off x="6673305" y="3730608"/>
            <a:ext cx="3048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 b="0">
                <a:latin typeface="Times New Roman"/>
                <a:cs typeface="Times New Roman"/>
              </a:rPr>
              <a:t>PBR</a:t>
            </a:r>
          </a:p>
        </p:txBody>
      </p:sp>
      <p:sp>
        <p:nvSpPr>
          <p:cNvPr id="35" name="Rectangle 95"/>
          <p:cNvSpPr>
            <a:spLocks noChangeArrowheads="1"/>
          </p:cNvSpPr>
          <p:nvPr/>
        </p:nvSpPr>
        <p:spPr bwMode="auto">
          <a:xfrm>
            <a:off x="6673305" y="4645008"/>
            <a:ext cx="3048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 b="0">
                <a:latin typeface="Times New Roman"/>
                <a:cs typeface="Times New Roman"/>
              </a:rPr>
              <a:t>PBR</a:t>
            </a:r>
          </a:p>
        </p:txBody>
      </p:sp>
      <p:sp>
        <p:nvSpPr>
          <p:cNvPr id="36" name="Text Box 96"/>
          <p:cNvSpPr txBox="1">
            <a:spLocks noChangeArrowheads="1"/>
          </p:cNvSpPr>
          <p:nvPr/>
        </p:nvSpPr>
        <p:spPr bwMode="auto">
          <a:xfrm>
            <a:off x="1644105" y="5178408"/>
            <a:ext cx="457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Note that the first sector of each logical partition also contains a Partition Boot Record, which will be used to boot the operating system for that partition.</a:t>
            </a:r>
          </a:p>
        </p:txBody>
      </p:sp>
      <p:sp>
        <p:nvSpPr>
          <p:cNvPr id="37" name="Rectangle 97"/>
          <p:cNvSpPr>
            <a:spLocks noChangeArrowheads="1"/>
          </p:cNvSpPr>
          <p:nvPr/>
        </p:nvSpPr>
        <p:spPr bwMode="auto">
          <a:xfrm>
            <a:off x="2482305" y="38830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99:7:63</a:t>
            </a:r>
          </a:p>
        </p:txBody>
      </p:sp>
      <p:sp>
        <p:nvSpPr>
          <p:cNvPr id="38" name="Rectangle 98"/>
          <p:cNvSpPr>
            <a:spLocks noChangeArrowheads="1"/>
          </p:cNvSpPr>
          <p:nvPr/>
        </p:nvSpPr>
        <p:spPr bwMode="auto">
          <a:xfrm>
            <a:off x="1872705" y="38830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00:01:00</a:t>
            </a:r>
          </a:p>
        </p:txBody>
      </p:sp>
      <p:sp>
        <p:nvSpPr>
          <p:cNvPr id="39" name="Rectangle 99"/>
          <p:cNvSpPr>
            <a:spLocks noChangeArrowheads="1"/>
          </p:cNvSpPr>
          <p:nvPr/>
        </p:nvSpPr>
        <p:spPr bwMode="auto">
          <a:xfrm>
            <a:off x="2482305" y="41116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149:7:63</a:t>
            </a:r>
          </a:p>
        </p:txBody>
      </p: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1872705" y="41116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100:1:00</a:t>
            </a:r>
          </a:p>
        </p:txBody>
      </p:sp>
      <p:sp>
        <p:nvSpPr>
          <p:cNvPr id="41" name="Rectangle 101"/>
          <p:cNvSpPr>
            <a:spLocks noChangeArrowheads="1"/>
          </p:cNvSpPr>
          <p:nvPr/>
        </p:nvSpPr>
        <p:spPr bwMode="auto">
          <a:xfrm>
            <a:off x="2482305" y="43402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199:7:63</a:t>
            </a:r>
          </a:p>
        </p:txBody>
      </p:sp>
      <p:sp>
        <p:nvSpPr>
          <p:cNvPr id="42" name="Rectangle 102"/>
          <p:cNvSpPr>
            <a:spLocks noChangeArrowheads="1"/>
          </p:cNvSpPr>
          <p:nvPr/>
        </p:nvSpPr>
        <p:spPr bwMode="auto">
          <a:xfrm>
            <a:off x="1872705" y="4340208"/>
            <a:ext cx="609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150:1:00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Master Boot Records and </a:t>
            </a:r>
            <a:br>
              <a:rPr lang="en-US" dirty="0" smtClean="0"/>
            </a:br>
            <a:r>
              <a:rPr lang="en-US" dirty="0" smtClean="0"/>
              <a:t>Partition Boot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Given the Master Boot Record bootstrap, why another Partition Boot Record bootstrap per partition?</a:t>
            </a:r>
          </a:p>
          <a:p>
            <a:r>
              <a:rPr lang="en-US" sz="2800" dirty="0" smtClean="0"/>
              <a:t>The bootstrap in the MBR typically only gives the user the option of choosing a partition to boot from</a:t>
            </a:r>
          </a:p>
          <a:p>
            <a:pPr lvl="1"/>
            <a:r>
              <a:rPr lang="en-US" sz="2400" dirty="0" smtClean="0"/>
              <a:t>And then loads the boot block from the selected (or default) partition</a:t>
            </a:r>
          </a:p>
          <a:p>
            <a:r>
              <a:rPr lang="en-US" sz="2800" dirty="0" smtClean="0"/>
              <a:t>The PBR bootstrap in the selected partition knows how to traverse the file system in that partition</a:t>
            </a:r>
          </a:p>
          <a:p>
            <a:pPr lvl="1"/>
            <a:r>
              <a:rPr lang="en-US" sz="2400" dirty="0" smtClean="0"/>
              <a:t>And how to interpret the load modules stored in it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Working With Multiple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US" sz="2800" dirty="0" smtClean="0"/>
              <a:t>One machine can have </a:t>
            </a:r>
            <a:r>
              <a:rPr lang="en-US" sz="2800" dirty="0" smtClean="0"/>
              <a:t>multiple </a:t>
            </a:r>
            <a:r>
              <a:rPr lang="en-US" sz="2800" dirty="0" smtClean="0"/>
              <a:t>independent file </a:t>
            </a:r>
            <a:r>
              <a:rPr lang="en-US" sz="2800" dirty="0" smtClean="0"/>
              <a:t>systems</a:t>
            </a:r>
          </a:p>
          <a:p>
            <a:pPr lvl="1"/>
            <a:r>
              <a:rPr lang="en-US" sz="2400" dirty="0" smtClean="0"/>
              <a:t>Each handling its own disk layout, free space, and other organizational issues</a:t>
            </a:r>
          </a:p>
          <a:p>
            <a:r>
              <a:rPr lang="en-US" sz="2800" dirty="0" smtClean="0"/>
              <a:t>How will the overall system work with those several file systems?</a:t>
            </a:r>
          </a:p>
          <a:p>
            <a:r>
              <a:rPr lang="en-US" sz="2800" dirty="0" smtClean="0"/>
              <a:t>Treat them as totally independent namespaces?</a:t>
            </a:r>
          </a:p>
          <a:p>
            <a:r>
              <a:rPr lang="en-US" sz="2800" dirty="0" smtClean="0"/>
              <a:t>Or somehow stitch the separate namespaces together?</a:t>
            </a:r>
          </a:p>
          <a:p>
            <a:r>
              <a:rPr lang="en-US" sz="2800" dirty="0" smtClean="0"/>
              <a:t>Key questions: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How does an application specify which file it wants?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How does the OS find that file?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168"/>
            <a:ext cx="8229600" cy="1143000"/>
          </a:xfrm>
        </p:spPr>
        <p:txBody>
          <a:bodyPr/>
          <a:lstStyle/>
          <a:p>
            <a:r>
              <a:rPr lang="en-US" dirty="0" smtClean="0"/>
              <a:t>Finding Files With Multiple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GB" sz="2800" dirty="0" smtClean="0"/>
              <a:t>Finding files is easy if there is only one file system</a:t>
            </a:r>
          </a:p>
          <a:p>
            <a:pPr lvl="1"/>
            <a:r>
              <a:rPr lang="en-GB" sz="2400" dirty="0" smtClean="0"/>
              <a:t>Any file we want must be on that one file system</a:t>
            </a:r>
          </a:p>
          <a:p>
            <a:pPr lvl="1"/>
            <a:r>
              <a:rPr lang="en-GB" sz="2400" dirty="0" smtClean="0"/>
              <a:t>Directories enable us to name files within a file system</a:t>
            </a:r>
          </a:p>
          <a:p>
            <a:r>
              <a:rPr lang="en-GB" sz="2800" dirty="0" smtClean="0"/>
              <a:t>What if there are multiple file systems available?</a:t>
            </a:r>
          </a:p>
          <a:p>
            <a:pPr lvl="1"/>
            <a:r>
              <a:rPr lang="en-GB" sz="2400" dirty="0" smtClean="0"/>
              <a:t>Somehow, we have to say which one our file is on</a:t>
            </a:r>
          </a:p>
          <a:p>
            <a:r>
              <a:rPr lang="en-GB" sz="2800" dirty="0" smtClean="0"/>
              <a:t>How do we specify which file system to use?</a:t>
            </a:r>
          </a:p>
          <a:p>
            <a:pPr lvl="1"/>
            <a:r>
              <a:rPr lang="en-GB" sz="2400" dirty="0" smtClean="0"/>
              <a:t>One way or another, it must be part of the file name</a:t>
            </a:r>
          </a:p>
          <a:p>
            <a:pPr lvl="1"/>
            <a:r>
              <a:rPr lang="en-GB" sz="2400" dirty="0" smtClean="0"/>
              <a:t>It may be implicit (e.g., same as current directory)</a:t>
            </a:r>
          </a:p>
          <a:p>
            <a:pPr lvl="1"/>
            <a:r>
              <a:rPr lang="en-GB" sz="2400" dirty="0" smtClean="0"/>
              <a:t>Or explicit (e.g., every name specifies it)</a:t>
            </a:r>
          </a:p>
          <a:p>
            <a:pPr lvl="1"/>
            <a:r>
              <a:rPr lang="en-GB" sz="2400" dirty="0" smtClean="0"/>
              <a:t>Regardless, we need some way of specifying which file system to look into for a given file name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Options for Naming With </a:t>
            </a:r>
            <a:br>
              <a:rPr lang="en-US" dirty="0" smtClean="0"/>
            </a:br>
            <a:r>
              <a:rPr lang="en-US" dirty="0" smtClean="0"/>
              <a:t>Multiple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Could specify the physical device it resides on</a:t>
            </a:r>
          </a:p>
          <a:p>
            <a:pPr lvl="1"/>
            <a:r>
              <a:rPr lang="en-GB" dirty="0" smtClean="0"/>
              <a:t>E.g., </a:t>
            </a:r>
            <a:r>
              <a:rPr lang="en-GB" sz="2000" dirty="0" smtClean="0">
                <a:latin typeface="Courier New"/>
                <a:cs typeface="Courier New"/>
              </a:rPr>
              <a:t>/devices/pci/pci1000,4/disk/lun1/partition2</a:t>
            </a:r>
            <a:endParaRPr lang="en-GB" dirty="0" smtClean="0">
              <a:latin typeface="Courier New"/>
              <a:cs typeface="Courier New"/>
            </a:endParaRPr>
          </a:p>
          <a:p>
            <a:pPr lvl="2"/>
            <a:r>
              <a:rPr lang="en-GB" dirty="0" smtClean="0"/>
              <a:t>that would get old real quick</a:t>
            </a:r>
          </a:p>
          <a:p>
            <a:r>
              <a:rPr lang="en-GB" dirty="0" smtClean="0"/>
              <a:t>Could assign logical names to our partitions</a:t>
            </a:r>
          </a:p>
          <a:p>
            <a:pPr lvl="1"/>
            <a:r>
              <a:rPr lang="en-GB" dirty="0" smtClean="0"/>
              <a:t>E.g., “A:”, “C:”, “D:”</a:t>
            </a:r>
          </a:p>
          <a:p>
            <a:pPr lvl="2"/>
            <a:r>
              <a:rPr lang="en-GB" dirty="0" smtClean="0"/>
              <a:t>You only have to think physical when you set them up</a:t>
            </a:r>
          </a:p>
          <a:p>
            <a:pPr lvl="2"/>
            <a:r>
              <a:rPr lang="en-GB" dirty="0" smtClean="0"/>
              <a:t>But you still have to be aware multiple volumes exist</a:t>
            </a:r>
          </a:p>
          <a:p>
            <a:r>
              <a:rPr lang="en-GB" dirty="0" smtClean="0"/>
              <a:t>Could weave a multi-file-system name space</a:t>
            </a:r>
          </a:p>
          <a:p>
            <a:pPr lvl="1"/>
            <a:r>
              <a:rPr lang="en-GB" dirty="0" smtClean="0"/>
              <a:t>E.g., Unix mounts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0"/>
            <a:ext cx="8229600" cy="4525963"/>
          </a:xfrm>
        </p:spPr>
        <p:txBody>
          <a:bodyPr/>
          <a:lstStyle/>
          <a:p>
            <a:r>
              <a:rPr lang="en-GB" dirty="0" smtClean="0"/>
              <a:t>Goal:</a:t>
            </a:r>
          </a:p>
          <a:p>
            <a:pPr lvl="1"/>
            <a:r>
              <a:rPr lang="en-GB" dirty="0" smtClean="0"/>
              <a:t>To make many file systems appear to be one giant one</a:t>
            </a:r>
          </a:p>
          <a:p>
            <a:pPr lvl="1"/>
            <a:r>
              <a:rPr lang="en-GB" dirty="0" smtClean="0"/>
              <a:t>Users need not be aware of file system boundaries</a:t>
            </a:r>
          </a:p>
          <a:p>
            <a:r>
              <a:rPr lang="en-GB" dirty="0" smtClean="0"/>
              <a:t>Mechanism:</a:t>
            </a:r>
          </a:p>
          <a:p>
            <a:pPr lvl="1"/>
            <a:r>
              <a:rPr lang="en-GB" i="1" dirty="0" smtClean="0"/>
              <a:t>Mount</a:t>
            </a:r>
            <a:r>
              <a:rPr lang="en-GB" dirty="0" smtClean="0"/>
              <a:t> </a:t>
            </a:r>
            <a:r>
              <a:rPr lang="en-GB" u="sng" dirty="0" smtClean="0"/>
              <a:t>device</a:t>
            </a:r>
            <a:r>
              <a:rPr lang="en-GB" dirty="0" smtClean="0"/>
              <a:t> on </a:t>
            </a:r>
            <a:r>
              <a:rPr lang="en-GB" u="sng" dirty="0" smtClean="0"/>
              <a:t>directory</a:t>
            </a:r>
          </a:p>
          <a:p>
            <a:pPr lvl="1"/>
            <a:r>
              <a:rPr lang="en-GB" dirty="0" smtClean="0"/>
              <a:t>Creates a warp from the named </a:t>
            </a:r>
            <a:r>
              <a:rPr lang="en-GB" u="sng" dirty="0" smtClean="0"/>
              <a:t>directory</a:t>
            </a:r>
            <a:r>
              <a:rPr lang="en-GB" dirty="0" smtClean="0"/>
              <a:t> to the  top of the file system on the specified </a:t>
            </a:r>
            <a:r>
              <a:rPr lang="en-GB" u="sng" dirty="0" smtClean="0"/>
              <a:t>device</a:t>
            </a:r>
          </a:p>
          <a:p>
            <a:pPr lvl="1"/>
            <a:r>
              <a:rPr lang="en-GB" dirty="0" smtClean="0"/>
              <a:t>Any file name beneath that directory is interpreted relative to the root of the mounted file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Unix Mounted File System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6935809" y="6135678"/>
            <a:ext cx="1310705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file system 4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973409" y="6080115"/>
            <a:ext cx="1310705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file system 2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5145109" y="6080115"/>
            <a:ext cx="1310705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file system 3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5607071" y="1746240"/>
            <a:ext cx="15956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root file system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7926409" y="3040053"/>
            <a:ext cx="398997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/bin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250009" y="3032115"/>
            <a:ext cx="398997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/opt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865709" y="3032115"/>
            <a:ext cx="726486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/export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395809" y="3717915"/>
            <a:ext cx="555541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user1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411809" y="3706803"/>
            <a:ext cx="555541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user2</a:t>
            </a:r>
          </a:p>
        </p:txBody>
      </p:sp>
      <p:cxnSp>
        <p:nvCxnSpPr>
          <p:cNvPr id="13" name="AutoShape 43"/>
          <p:cNvCxnSpPr>
            <a:cxnSpLocks noChangeShapeType="1"/>
          </p:cNvCxnSpPr>
          <p:nvPr/>
        </p:nvCxnSpPr>
        <p:spPr bwMode="auto">
          <a:xfrm rot="16200000" flipH="1">
            <a:off x="6135709" y="3659178"/>
            <a:ext cx="1752600" cy="1066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lg" len="lg"/>
          </a:ln>
        </p:spPr>
      </p:cxnSp>
      <p:cxnSp>
        <p:nvCxnSpPr>
          <p:cNvPr id="14" name="AutoShape 44"/>
          <p:cNvCxnSpPr>
            <a:cxnSpLocks noChangeShapeType="1"/>
          </p:cNvCxnSpPr>
          <p:nvPr/>
        </p:nvCxnSpPr>
        <p:spPr bwMode="auto">
          <a:xfrm rot="5400000">
            <a:off x="3643334" y="4017953"/>
            <a:ext cx="1066800" cy="1035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lg" len="lg"/>
          </a:ln>
        </p:spPr>
      </p:cxnSp>
      <p:cxnSp>
        <p:nvCxnSpPr>
          <p:cNvPr id="15" name="AutoShape 45"/>
          <p:cNvCxnSpPr>
            <a:cxnSpLocks noChangeShapeType="1"/>
          </p:cNvCxnSpPr>
          <p:nvPr/>
        </p:nvCxnSpPr>
        <p:spPr bwMode="auto">
          <a:xfrm rot="5400000">
            <a:off x="5183209" y="4535478"/>
            <a:ext cx="1066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lg" len="lg"/>
          </a:ln>
        </p:spPr>
      </p:cxn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484188" y="2470150"/>
            <a:ext cx="3640069" cy="111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mount filesystem2 on /export/user1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000" b="0">
                <a:solidFill>
                  <a:schemeClr val="tx1"/>
                </a:solidFill>
                <a:latin typeface="Times New Roman"/>
                <a:cs typeface="Times New Roman"/>
              </a:rPr>
              <a:t>mount filesystem3 on /export/user2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b="0">
                <a:solidFill>
                  <a:schemeClr val="tx1"/>
                </a:solidFill>
                <a:latin typeface="Times New Roman"/>
                <a:cs typeface="Times New Roman"/>
              </a:rPr>
              <a:t>mount filesystem4 on /opt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GB" sz="2000" b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AutoShape 48"/>
          <p:cNvCxnSpPr>
            <a:cxnSpLocks noChangeShapeType="1"/>
            <a:stCxn id="7" idx="2"/>
            <a:endCxn id="8" idx="0"/>
          </p:cNvCxnSpPr>
          <p:nvPr/>
        </p:nvCxnSpPr>
        <p:spPr bwMode="auto">
          <a:xfrm rot="16200000" flipH="1">
            <a:off x="6763398" y="1677543"/>
            <a:ext cx="1003990" cy="17210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9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5318889" y="1946126"/>
            <a:ext cx="996052" cy="1175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50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5929167" y="2511774"/>
            <a:ext cx="996052" cy="44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Line 51"/>
          <p:cNvSpPr>
            <a:spLocks noChangeShapeType="1"/>
          </p:cNvSpPr>
          <p:nvPr/>
        </p:nvSpPr>
        <p:spPr bwMode="auto">
          <a:xfrm flipH="1">
            <a:off x="7645421" y="331627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>
            <a:off x="8102621" y="33162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>
            <a:off x="8102621" y="331627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3" name="AutoShape 54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4753278" y="3242240"/>
            <a:ext cx="395977" cy="5553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55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5266834" y="3284056"/>
            <a:ext cx="384865" cy="460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5" name="Group 112"/>
          <p:cNvGrpSpPr>
            <a:grpSpLocks/>
          </p:cNvGrpSpPr>
          <p:nvPr/>
        </p:nvGrpSpPr>
        <p:grpSpPr bwMode="auto">
          <a:xfrm>
            <a:off x="7012009" y="5068878"/>
            <a:ext cx="1524000" cy="914400"/>
            <a:chOff x="4567" y="3293"/>
            <a:chExt cx="960" cy="576"/>
          </a:xfrm>
        </p:grpSpPr>
        <p:cxnSp>
          <p:nvCxnSpPr>
            <p:cNvPr id="26" name="AutoShape 56"/>
            <p:cNvCxnSpPr>
              <a:cxnSpLocks noChangeShapeType="1"/>
            </p:cNvCxnSpPr>
            <p:nvPr/>
          </p:nvCxnSpPr>
          <p:spPr bwMode="auto">
            <a:xfrm flipH="1">
              <a:off x="4711" y="3293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57"/>
            <p:cNvCxnSpPr>
              <a:cxnSpLocks noChangeShapeType="1"/>
            </p:cNvCxnSpPr>
            <p:nvPr/>
          </p:nvCxnSpPr>
          <p:spPr bwMode="auto">
            <a:xfrm>
              <a:off x="4903" y="3293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4903" y="3293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29" name="AutoShape 59"/>
            <p:cNvCxnSpPr>
              <a:cxnSpLocks noChangeShapeType="1"/>
              <a:stCxn id="28" idx="1"/>
            </p:cNvCxnSpPr>
            <p:nvPr/>
          </p:nvCxnSpPr>
          <p:spPr bwMode="auto">
            <a:xfrm flipH="1">
              <a:off x="5047" y="3437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60"/>
            <p:cNvCxnSpPr>
              <a:cxnSpLocks noChangeShapeType="1"/>
              <a:stCxn id="31" idx="0"/>
            </p:cNvCxnSpPr>
            <p:nvPr/>
          </p:nvCxnSpPr>
          <p:spPr bwMode="auto">
            <a:xfrm>
              <a:off x="5143" y="3437"/>
              <a:ext cx="4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143" y="3437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32" name="AutoShape 62"/>
            <p:cNvCxnSpPr>
              <a:cxnSpLocks noChangeShapeType="1"/>
            </p:cNvCxnSpPr>
            <p:nvPr/>
          </p:nvCxnSpPr>
          <p:spPr bwMode="auto">
            <a:xfrm flipH="1">
              <a:off x="4567" y="3485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63"/>
            <p:cNvCxnSpPr>
              <a:cxnSpLocks noChangeShapeType="1"/>
            </p:cNvCxnSpPr>
            <p:nvPr/>
          </p:nvCxnSpPr>
          <p:spPr bwMode="auto">
            <a:xfrm>
              <a:off x="4711" y="3485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4711" y="348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35" name="AutoShape 65"/>
            <p:cNvCxnSpPr>
              <a:cxnSpLocks noChangeShapeType="1"/>
            </p:cNvCxnSpPr>
            <p:nvPr/>
          </p:nvCxnSpPr>
          <p:spPr bwMode="auto">
            <a:xfrm flipH="1">
              <a:off x="4567" y="3677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66"/>
            <p:cNvCxnSpPr>
              <a:cxnSpLocks noChangeShapeType="1"/>
            </p:cNvCxnSpPr>
            <p:nvPr/>
          </p:nvCxnSpPr>
          <p:spPr bwMode="auto">
            <a:xfrm>
              <a:off x="4711" y="3677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>
              <a:off x="4711" y="367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38" name="AutoShape 68"/>
            <p:cNvCxnSpPr>
              <a:cxnSpLocks noChangeShapeType="1"/>
            </p:cNvCxnSpPr>
            <p:nvPr/>
          </p:nvCxnSpPr>
          <p:spPr bwMode="auto">
            <a:xfrm flipH="1">
              <a:off x="4903" y="3629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9" name="AutoShape 69"/>
            <p:cNvCxnSpPr>
              <a:cxnSpLocks noChangeShapeType="1"/>
            </p:cNvCxnSpPr>
            <p:nvPr/>
          </p:nvCxnSpPr>
          <p:spPr bwMode="auto">
            <a:xfrm>
              <a:off x="5047" y="3629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Line 70"/>
            <p:cNvSpPr>
              <a:spLocks noChangeShapeType="1"/>
            </p:cNvSpPr>
            <p:nvPr/>
          </p:nvSpPr>
          <p:spPr bwMode="auto">
            <a:xfrm>
              <a:off x="5047" y="362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41" name="AutoShape 71"/>
            <p:cNvCxnSpPr>
              <a:cxnSpLocks noChangeShapeType="1"/>
            </p:cNvCxnSpPr>
            <p:nvPr/>
          </p:nvCxnSpPr>
          <p:spPr bwMode="auto">
            <a:xfrm flipH="1">
              <a:off x="5239" y="3581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" name="AutoShape 72"/>
            <p:cNvCxnSpPr>
              <a:cxnSpLocks noChangeShapeType="1"/>
            </p:cNvCxnSpPr>
            <p:nvPr/>
          </p:nvCxnSpPr>
          <p:spPr bwMode="auto">
            <a:xfrm>
              <a:off x="5383" y="3581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>
              <a:off x="5383" y="358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4" name="Group 111"/>
          <p:cNvGrpSpPr>
            <a:grpSpLocks/>
          </p:cNvGrpSpPr>
          <p:nvPr/>
        </p:nvGrpSpPr>
        <p:grpSpPr bwMode="auto">
          <a:xfrm>
            <a:off x="5183209" y="5068878"/>
            <a:ext cx="1524000" cy="914400"/>
            <a:chOff x="3415" y="3293"/>
            <a:chExt cx="960" cy="576"/>
          </a:xfrm>
        </p:grpSpPr>
        <p:cxnSp>
          <p:nvCxnSpPr>
            <p:cNvPr id="45" name="AutoShape 74"/>
            <p:cNvCxnSpPr>
              <a:cxnSpLocks noChangeShapeType="1"/>
            </p:cNvCxnSpPr>
            <p:nvPr/>
          </p:nvCxnSpPr>
          <p:spPr bwMode="auto">
            <a:xfrm flipH="1">
              <a:off x="3559" y="3293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75"/>
            <p:cNvCxnSpPr>
              <a:cxnSpLocks noChangeShapeType="1"/>
            </p:cNvCxnSpPr>
            <p:nvPr/>
          </p:nvCxnSpPr>
          <p:spPr bwMode="auto">
            <a:xfrm>
              <a:off x="3751" y="3293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3751" y="3293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48" name="AutoShape 77"/>
            <p:cNvCxnSpPr>
              <a:cxnSpLocks noChangeShapeType="1"/>
              <a:stCxn id="47" idx="1"/>
            </p:cNvCxnSpPr>
            <p:nvPr/>
          </p:nvCxnSpPr>
          <p:spPr bwMode="auto">
            <a:xfrm flipH="1">
              <a:off x="3895" y="3437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78"/>
            <p:cNvCxnSpPr>
              <a:cxnSpLocks noChangeShapeType="1"/>
              <a:stCxn id="50" idx="0"/>
            </p:cNvCxnSpPr>
            <p:nvPr/>
          </p:nvCxnSpPr>
          <p:spPr bwMode="auto">
            <a:xfrm>
              <a:off x="3991" y="3437"/>
              <a:ext cx="4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" name="Line 79"/>
            <p:cNvSpPr>
              <a:spLocks noChangeShapeType="1"/>
            </p:cNvSpPr>
            <p:nvPr/>
          </p:nvSpPr>
          <p:spPr bwMode="auto">
            <a:xfrm>
              <a:off x="3991" y="3437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1" name="AutoShape 80"/>
            <p:cNvCxnSpPr>
              <a:cxnSpLocks noChangeShapeType="1"/>
            </p:cNvCxnSpPr>
            <p:nvPr/>
          </p:nvCxnSpPr>
          <p:spPr bwMode="auto">
            <a:xfrm flipH="1">
              <a:off x="3415" y="3485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81"/>
            <p:cNvCxnSpPr>
              <a:cxnSpLocks noChangeShapeType="1"/>
            </p:cNvCxnSpPr>
            <p:nvPr/>
          </p:nvCxnSpPr>
          <p:spPr bwMode="auto">
            <a:xfrm>
              <a:off x="3559" y="3485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Line 82"/>
            <p:cNvSpPr>
              <a:spLocks noChangeShapeType="1"/>
            </p:cNvSpPr>
            <p:nvPr/>
          </p:nvSpPr>
          <p:spPr bwMode="auto">
            <a:xfrm>
              <a:off x="3559" y="348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4" name="AutoShape 83"/>
            <p:cNvCxnSpPr>
              <a:cxnSpLocks noChangeShapeType="1"/>
            </p:cNvCxnSpPr>
            <p:nvPr/>
          </p:nvCxnSpPr>
          <p:spPr bwMode="auto">
            <a:xfrm flipH="1">
              <a:off x="3415" y="3677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84"/>
            <p:cNvCxnSpPr>
              <a:cxnSpLocks noChangeShapeType="1"/>
            </p:cNvCxnSpPr>
            <p:nvPr/>
          </p:nvCxnSpPr>
          <p:spPr bwMode="auto">
            <a:xfrm>
              <a:off x="3559" y="3677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3559" y="367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7" name="AutoShape 86"/>
            <p:cNvCxnSpPr>
              <a:cxnSpLocks noChangeShapeType="1"/>
            </p:cNvCxnSpPr>
            <p:nvPr/>
          </p:nvCxnSpPr>
          <p:spPr bwMode="auto">
            <a:xfrm flipH="1">
              <a:off x="3751" y="3629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87"/>
            <p:cNvCxnSpPr>
              <a:cxnSpLocks noChangeShapeType="1"/>
            </p:cNvCxnSpPr>
            <p:nvPr/>
          </p:nvCxnSpPr>
          <p:spPr bwMode="auto">
            <a:xfrm>
              <a:off x="3895" y="3629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3895" y="362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60" name="AutoShape 89"/>
            <p:cNvCxnSpPr>
              <a:cxnSpLocks noChangeShapeType="1"/>
            </p:cNvCxnSpPr>
            <p:nvPr/>
          </p:nvCxnSpPr>
          <p:spPr bwMode="auto">
            <a:xfrm flipH="1">
              <a:off x="4087" y="3581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90"/>
            <p:cNvCxnSpPr>
              <a:cxnSpLocks noChangeShapeType="1"/>
            </p:cNvCxnSpPr>
            <p:nvPr/>
          </p:nvCxnSpPr>
          <p:spPr bwMode="auto">
            <a:xfrm>
              <a:off x="4231" y="3581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2" name="Line 91"/>
            <p:cNvSpPr>
              <a:spLocks noChangeShapeType="1"/>
            </p:cNvSpPr>
            <p:nvPr/>
          </p:nvSpPr>
          <p:spPr bwMode="auto">
            <a:xfrm>
              <a:off x="4231" y="358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3" name="Group 110"/>
          <p:cNvGrpSpPr>
            <a:grpSpLocks/>
          </p:cNvGrpSpPr>
          <p:nvPr/>
        </p:nvGrpSpPr>
        <p:grpSpPr bwMode="auto">
          <a:xfrm>
            <a:off x="3125809" y="5068878"/>
            <a:ext cx="1524000" cy="914400"/>
            <a:chOff x="2119" y="3293"/>
            <a:chExt cx="960" cy="576"/>
          </a:xfrm>
        </p:grpSpPr>
        <p:cxnSp>
          <p:nvCxnSpPr>
            <p:cNvPr id="64" name="AutoShape 92"/>
            <p:cNvCxnSpPr>
              <a:cxnSpLocks noChangeShapeType="1"/>
            </p:cNvCxnSpPr>
            <p:nvPr/>
          </p:nvCxnSpPr>
          <p:spPr bwMode="auto">
            <a:xfrm flipH="1">
              <a:off x="2263" y="3293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93"/>
            <p:cNvCxnSpPr>
              <a:cxnSpLocks noChangeShapeType="1"/>
            </p:cNvCxnSpPr>
            <p:nvPr/>
          </p:nvCxnSpPr>
          <p:spPr bwMode="auto">
            <a:xfrm>
              <a:off x="2455" y="3293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6" name="Line 94"/>
            <p:cNvSpPr>
              <a:spLocks noChangeShapeType="1"/>
            </p:cNvSpPr>
            <p:nvPr/>
          </p:nvSpPr>
          <p:spPr bwMode="auto">
            <a:xfrm>
              <a:off x="2455" y="3293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67" name="AutoShape 95"/>
            <p:cNvCxnSpPr>
              <a:cxnSpLocks noChangeShapeType="1"/>
              <a:stCxn id="66" idx="1"/>
            </p:cNvCxnSpPr>
            <p:nvPr/>
          </p:nvCxnSpPr>
          <p:spPr bwMode="auto">
            <a:xfrm flipH="1">
              <a:off x="2599" y="3437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96"/>
            <p:cNvCxnSpPr>
              <a:cxnSpLocks noChangeShapeType="1"/>
              <a:stCxn id="69" idx="0"/>
            </p:cNvCxnSpPr>
            <p:nvPr/>
          </p:nvCxnSpPr>
          <p:spPr bwMode="auto">
            <a:xfrm>
              <a:off x="2695" y="3437"/>
              <a:ext cx="4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Line 97"/>
            <p:cNvSpPr>
              <a:spLocks noChangeShapeType="1"/>
            </p:cNvSpPr>
            <p:nvPr/>
          </p:nvSpPr>
          <p:spPr bwMode="auto">
            <a:xfrm>
              <a:off x="2695" y="3437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70" name="AutoShape 98"/>
            <p:cNvCxnSpPr>
              <a:cxnSpLocks noChangeShapeType="1"/>
            </p:cNvCxnSpPr>
            <p:nvPr/>
          </p:nvCxnSpPr>
          <p:spPr bwMode="auto">
            <a:xfrm flipH="1">
              <a:off x="2119" y="3485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99"/>
            <p:cNvCxnSpPr>
              <a:cxnSpLocks noChangeShapeType="1"/>
            </p:cNvCxnSpPr>
            <p:nvPr/>
          </p:nvCxnSpPr>
          <p:spPr bwMode="auto">
            <a:xfrm>
              <a:off x="2263" y="3485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2" name="Line 100"/>
            <p:cNvSpPr>
              <a:spLocks noChangeShapeType="1"/>
            </p:cNvSpPr>
            <p:nvPr/>
          </p:nvSpPr>
          <p:spPr bwMode="auto">
            <a:xfrm>
              <a:off x="2263" y="348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73" name="AutoShape 101"/>
            <p:cNvCxnSpPr>
              <a:cxnSpLocks noChangeShapeType="1"/>
            </p:cNvCxnSpPr>
            <p:nvPr/>
          </p:nvCxnSpPr>
          <p:spPr bwMode="auto">
            <a:xfrm flipH="1">
              <a:off x="2119" y="3677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102"/>
            <p:cNvCxnSpPr>
              <a:cxnSpLocks noChangeShapeType="1"/>
            </p:cNvCxnSpPr>
            <p:nvPr/>
          </p:nvCxnSpPr>
          <p:spPr bwMode="auto">
            <a:xfrm>
              <a:off x="2263" y="3677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5" name="Line 103"/>
            <p:cNvSpPr>
              <a:spLocks noChangeShapeType="1"/>
            </p:cNvSpPr>
            <p:nvPr/>
          </p:nvSpPr>
          <p:spPr bwMode="auto">
            <a:xfrm>
              <a:off x="2263" y="367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76" name="AutoShape 104"/>
            <p:cNvCxnSpPr>
              <a:cxnSpLocks noChangeShapeType="1"/>
            </p:cNvCxnSpPr>
            <p:nvPr/>
          </p:nvCxnSpPr>
          <p:spPr bwMode="auto">
            <a:xfrm flipH="1">
              <a:off x="2455" y="3629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105"/>
            <p:cNvCxnSpPr>
              <a:cxnSpLocks noChangeShapeType="1"/>
            </p:cNvCxnSpPr>
            <p:nvPr/>
          </p:nvCxnSpPr>
          <p:spPr bwMode="auto">
            <a:xfrm>
              <a:off x="2599" y="3629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" name="Line 106"/>
            <p:cNvSpPr>
              <a:spLocks noChangeShapeType="1"/>
            </p:cNvSpPr>
            <p:nvPr/>
          </p:nvSpPr>
          <p:spPr bwMode="auto">
            <a:xfrm>
              <a:off x="2599" y="362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79" name="AutoShape 107"/>
            <p:cNvCxnSpPr>
              <a:cxnSpLocks noChangeShapeType="1"/>
            </p:cNvCxnSpPr>
            <p:nvPr/>
          </p:nvCxnSpPr>
          <p:spPr bwMode="auto">
            <a:xfrm flipH="1">
              <a:off x="2791" y="3581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0" name="AutoShape 108"/>
            <p:cNvCxnSpPr>
              <a:cxnSpLocks noChangeShapeType="1"/>
            </p:cNvCxnSpPr>
            <p:nvPr/>
          </p:nvCxnSpPr>
          <p:spPr bwMode="auto">
            <a:xfrm>
              <a:off x="2935" y="3581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1" name="Line 109"/>
            <p:cNvSpPr>
              <a:spLocks noChangeShapeType="1"/>
            </p:cNvSpPr>
            <p:nvPr/>
          </p:nvSpPr>
          <p:spPr bwMode="auto">
            <a:xfrm>
              <a:off x="2935" y="358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338"/>
            <a:ext cx="8229600" cy="1143000"/>
          </a:xfrm>
        </p:spPr>
        <p:txBody>
          <a:bodyPr/>
          <a:lstStyle/>
          <a:p>
            <a:r>
              <a:rPr lang="en-US" dirty="0" smtClean="0"/>
              <a:t>File Names and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sz="2800" dirty="0" smtClean="0"/>
              <a:t>File system knows files by descriptor structures</a:t>
            </a:r>
          </a:p>
          <a:p>
            <a:r>
              <a:rPr lang="en-GB" sz="2800" dirty="0" smtClean="0"/>
              <a:t>We must provide more useful names for users</a:t>
            </a:r>
          </a:p>
          <a:p>
            <a:r>
              <a:rPr lang="en-GB" sz="2800" dirty="0" smtClean="0"/>
              <a:t>The file system must handle name-to-file mapping</a:t>
            </a:r>
          </a:p>
          <a:p>
            <a:pPr lvl="1"/>
            <a:r>
              <a:rPr lang="en-GB" sz="2400" dirty="0" smtClean="0"/>
              <a:t>Associating names with new files</a:t>
            </a:r>
          </a:p>
          <a:p>
            <a:pPr lvl="1"/>
            <a:r>
              <a:rPr lang="en-GB" sz="2400" dirty="0" smtClean="0"/>
              <a:t>Finding the underlying representation for a given name</a:t>
            </a:r>
          </a:p>
          <a:p>
            <a:pPr lvl="1"/>
            <a:r>
              <a:rPr lang="en-GB" sz="2400" dirty="0" smtClean="0"/>
              <a:t>Changing names associated with existing files</a:t>
            </a:r>
          </a:p>
          <a:p>
            <a:pPr lvl="1"/>
            <a:r>
              <a:rPr lang="en-GB" sz="2400" dirty="0" smtClean="0"/>
              <a:t>Allowing users to organize files using names</a:t>
            </a:r>
          </a:p>
          <a:p>
            <a:r>
              <a:rPr lang="en-GB" sz="2800" i="1" dirty="0" smtClean="0"/>
              <a:t>Name spaces</a:t>
            </a:r>
            <a:r>
              <a:rPr lang="en-GB" sz="2800" dirty="0" smtClean="0"/>
              <a:t> – the total collection of all names known by some naming mechanism</a:t>
            </a:r>
          </a:p>
          <a:p>
            <a:pPr lvl="1"/>
            <a:r>
              <a:rPr lang="en-GB" dirty="0" smtClean="0"/>
              <a:t>Sometimes all names that </a:t>
            </a:r>
            <a:r>
              <a:rPr lang="en-GB" i="1" dirty="0" smtClean="0"/>
              <a:t>could </a:t>
            </a:r>
            <a:r>
              <a:rPr lang="en-GB" dirty="0" smtClean="0"/>
              <a:t>be created by the mechanism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Actually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the directory that was mounted on </a:t>
            </a:r>
          </a:p>
          <a:p>
            <a:r>
              <a:rPr lang="en-US" dirty="0" smtClean="0"/>
              <a:t>When file system opens that directory, don’t treat it as an ordinary directory</a:t>
            </a:r>
          </a:p>
          <a:p>
            <a:pPr lvl="1"/>
            <a:r>
              <a:rPr lang="en-US" dirty="0" smtClean="0"/>
              <a:t>Instead, consult a table of mounts to figure out where the root of the new file system is</a:t>
            </a:r>
          </a:p>
          <a:p>
            <a:r>
              <a:rPr lang="en-US" dirty="0" smtClean="0"/>
              <a:t>Go to that device and open its root directory</a:t>
            </a:r>
          </a:p>
          <a:p>
            <a:r>
              <a:rPr lang="en-US" dirty="0" smtClean="0"/>
              <a:t>And proceed from there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What Happened To the Real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 smtClean="0"/>
              <a:t>You can mount on top of any directory</a:t>
            </a:r>
          </a:p>
          <a:p>
            <a:pPr lvl="1"/>
            <a:r>
              <a:rPr lang="en-US" dirty="0" smtClean="0"/>
              <a:t>Not just in some special places in the file hierarchy</a:t>
            </a:r>
          </a:p>
          <a:p>
            <a:pPr lvl="1"/>
            <a:r>
              <a:rPr lang="en-US" dirty="0" smtClean="0"/>
              <a:t>Not even just empty directories</a:t>
            </a:r>
          </a:p>
          <a:p>
            <a:r>
              <a:rPr lang="en-US" dirty="0" smtClean="0"/>
              <a:t>Did the mount wipe out the contents of the directory mounted on?</a:t>
            </a:r>
          </a:p>
          <a:p>
            <a:r>
              <a:rPr lang="en-US" dirty="0" smtClean="0"/>
              <a:t>No, it just hid them </a:t>
            </a:r>
          </a:p>
          <a:p>
            <a:pPr lvl="1"/>
            <a:r>
              <a:rPr lang="en-US" dirty="0" smtClean="0"/>
              <a:t>Since traversals jump to a new file system, rather than reading the directory contents</a:t>
            </a:r>
          </a:p>
          <a:p>
            <a:r>
              <a:rPr lang="en-US" dirty="0" smtClean="0"/>
              <a:t>It’s all still there when you </a:t>
            </a:r>
            <a:r>
              <a:rPr lang="en-US" dirty="0" err="1" smtClean="0"/>
              <a:t>unmount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factors in file system performance</a:t>
            </a:r>
          </a:p>
          <a:p>
            <a:pPr lvl="1"/>
            <a:r>
              <a:rPr lang="en-GB" dirty="0" smtClean="0"/>
              <a:t>Head motion</a:t>
            </a:r>
          </a:p>
          <a:p>
            <a:pPr lvl="1"/>
            <a:r>
              <a:rPr lang="en-GB" dirty="0" smtClean="0"/>
              <a:t>Block size</a:t>
            </a:r>
          </a:p>
          <a:p>
            <a:r>
              <a:rPr lang="en-GB" dirty="0" smtClean="0"/>
              <a:t>Possible optimizations for file systems</a:t>
            </a:r>
          </a:p>
          <a:p>
            <a:pPr lvl="1"/>
            <a:r>
              <a:rPr lang="en-GB" dirty="0" smtClean="0"/>
              <a:t>Read-ahead</a:t>
            </a:r>
          </a:p>
          <a:p>
            <a:pPr lvl="1"/>
            <a:r>
              <a:rPr lang="en-GB" dirty="0" smtClean="0"/>
              <a:t>Delayed writes</a:t>
            </a:r>
          </a:p>
          <a:p>
            <a:pPr lvl="1"/>
            <a:r>
              <a:rPr lang="en-GB" dirty="0" smtClean="0"/>
              <a:t>Caching (general and special purpose)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3234" y="502733"/>
            <a:ext cx="7597309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Head Motion and File 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GB" dirty="0" smtClean="0"/>
              <a:t>File system organization affects head motion</a:t>
            </a:r>
          </a:p>
          <a:p>
            <a:pPr lvl="1"/>
            <a:r>
              <a:rPr lang="en-GB" dirty="0" smtClean="0"/>
              <a:t>If blocks in a single file are spread across the disk</a:t>
            </a:r>
          </a:p>
          <a:p>
            <a:pPr lvl="1"/>
            <a:r>
              <a:rPr lang="en-GB" dirty="0" smtClean="0"/>
              <a:t>If files are spread randomly across the disk</a:t>
            </a:r>
          </a:p>
          <a:p>
            <a:pPr lvl="1"/>
            <a:r>
              <a:rPr lang="en-GB" dirty="0" smtClean="0"/>
              <a:t>If files and “meta-data” are widely separated</a:t>
            </a:r>
          </a:p>
          <a:p>
            <a:r>
              <a:rPr lang="en-GB" dirty="0" smtClean="0"/>
              <a:t>All files are not used equally often</a:t>
            </a:r>
          </a:p>
          <a:p>
            <a:pPr lvl="1"/>
            <a:r>
              <a:rPr lang="en-GB" dirty="0" smtClean="0"/>
              <a:t>5% of the files account for 90% of disk accesses</a:t>
            </a:r>
          </a:p>
          <a:p>
            <a:pPr lvl="1"/>
            <a:r>
              <a:rPr lang="en-GB" dirty="0" smtClean="0"/>
              <a:t>File locality should translate into head cylinder locality</a:t>
            </a:r>
          </a:p>
          <a:p>
            <a:r>
              <a:rPr lang="en-US" dirty="0" smtClean="0"/>
              <a:t>So how can we reduce head motion?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Reduce Head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sz="2800" dirty="0" smtClean="0"/>
              <a:t>Keep blocks of a file together</a:t>
            </a:r>
          </a:p>
          <a:p>
            <a:pPr lvl="1"/>
            <a:r>
              <a:rPr lang="en-US" sz="2400" dirty="0" smtClean="0"/>
              <a:t>Easiest to do on original write</a:t>
            </a:r>
          </a:p>
          <a:p>
            <a:pPr lvl="1"/>
            <a:r>
              <a:rPr lang="en-US" sz="2400" dirty="0" smtClean="0"/>
              <a:t>Try to allocate each new block close to the last one</a:t>
            </a:r>
          </a:p>
          <a:p>
            <a:pPr lvl="1"/>
            <a:r>
              <a:rPr lang="en-US" sz="2400" dirty="0" smtClean="0"/>
              <a:t>Especially keep them in the same cylinder</a:t>
            </a:r>
          </a:p>
          <a:p>
            <a:r>
              <a:rPr lang="en-US" sz="2800" dirty="0" smtClean="0"/>
              <a:t>Keep metadata close to files</a:t>
            </a:r>
          </a:p>
          <a:p>
            <a:pPr lvl="1"/>
            <a:r>
              <a:rPr lang="en-US" sz="2400" dirty="0" smtClean="0"/>
              <a:t>Again, easiest to do at creation time</a:t>
            </a:r>
          </a:p>
          <a:p>
            <a:r>
              <a:rPr lang="en-US" sz="2800" dirty="0" smtClean="0"/>
              <a:t>Keep files in the same directory close together</a:t>
            </a:r>
          </a:p>
          <a:p>
            <a:pPr lvl="1"/>
            <a:r>
              <a:rPr lang="en-US" sz="2400" dirty="0" smtClean="0"/>
              <a:t>On the assumption directory implies locality of reference</a:t>
            </a:r>
          </a:p>
          <a:p>
            <a:r>
              <a:rPr lang="en-US" sz="2800" dirty="0" smtClean="0"/>
              <a:t>If performing compaction, move popular files close together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File System Performance and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350"/>
            <a:ext cx="8229600" cy="4525963"/>
          </a:xfrm>
        </p:spPr>
        <p:txBody>
          <a:bodyPr/>
          <a:lstStyle/>
          <a:p>
            <a:r>
              <a:rPr lang="en-GB" sz="2800" dirty="0" smtClean="0"/>
              <a:t>Larger block sizes result in efficient transfers</a:t>
            </a:r>
          </a:p>
          <a:p>
            <a:pPr lvl="1"/>
            <a:r>
              <a:rPr lang="en-GB" sz="2400" dirty="0" smtClean="0"/>
              <a:t>DMA is very fast, once it gets started</a:t>
            </a:r>
          </a:p>
          <a:p>
            <a:pPr lvl="1"/>
            <a:r>
              <a:rPr lang="en-GB" sz="2400" dirty="0" smtClean="0"/>
              <a:t>Per request set-up and head-motion is substantial</a:t>
            </a:r>
          </a:p>
          <a:p>
            <a:r>
              <a:rPr lang="en-GB" sz="2800" dirty="0" smtClean="0"/>
              <a:t>They also result in internal fragmentation</a:t>
            </a:r>
          </a:p>
          <a:p>
            <a:pPr lvl="1"/>
            <a:r>
              <a:rPr lang="en-GB" sz="2400" dirty="0" smtClean="0"/>
              <a:t>Expected waste: ½ block per file</a:t>
            </a:r>
          </a:p>
          <a:p>
            <a:r>
              <a:rPr lang="en-GB" sz="2800" dirty="0" smtClean="0"/>
              <a:t>As disks get larger, speed outweighs wasted space</a:t>
            </a:r>
          </a:p>
          <a:p>
            <a:pPr lvl="1"/>
            <a:r>
              <a:rPr lang="en-GB" sz="2400" dirty="0" smtClean="0"/>
              <a:t>File systems support ever-larger block sizes</a:t>
            </a:r>
          </a:p>
          <a:p>
            <a:r>
              <a:rPr lang="en-GB" sz="2800" dirty="0" smtClean="0"/>
              <a:t>Clever schemes can reduce fragmentation</a:t>
            </a:r>
          </a:p>
          <a:p>
            <a:pPr lvl="1"/>
            <a:r>
              <a:rPr lang="en-GB" sz="2400" dirty="0" smtClean="0"/>
              <a:t>E.g., use smaller block size for the last block of a file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Early, Write 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read blocks before we actually need them, we don’t have to wait for them</a:t>
            </a:r>
          </a:p>
          <a:p>
            <a:pPr lvl="1"/>
            <a:r>
              <a:rPr lang="en-US" dirty="0" smtClean="0"/>
              <a:t>But how can we know which blocks to read early?</a:t>
            </a:r>
          </a:p>
          <a:p>
            <a:r>
              <a:rPr lang="en-US" dirty="0" smtClean="0"/>
              <a:t>If we write blocks long after we told the application it was done, we don’t have to wait</a:t>
            </a:r>
          </a:p>
          <a:p>
            <a:pPr lvl="1"/>
            <a:r>
              <a:rPr lang="en-US" dirty="0" smtClean="0"/>
              <a:t>But are there bad consequences of delaying those writes?</a:t>
            </a:r>
          </a:p>
          <a:p>
            <a:r>
              <a:rPr lang="en-US" dirty="0" smtClean="0"/>
              <a:t>Some optimizations depend on good answers to these questions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5334" y="502733"/>
            <a:ext cx="566600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380"/>
            <a:ext cx="8229600" cy="4525963"/>
          </a:xfrm>
        </p:spPr>
        <p:txBody>
          <a:bodyPr/>
          <a:lstStyle/>
          <a:p>
            <a:r>
              <a:rPr lang="en-US" dirty="0" smtClean="0"/>
              <a:t>Request blocks from the disk before any process asked for them</a:t>
            </a:r>
          </a:p>
          <a:p>
            <a:r>
              <a:rPr lang="en-GB" dirty="0" smtClean="0"/>
              <a:t>Reduces process wait time</a:t>
            </a:r>
          </a:p>
          <a:p>
            <a:r>
              <a:rPr lang="en-GB" dirty="0" smtClean="0"/>
              <a:t>When does it make sense?</a:t>
            </a:r>
          </a:p>
          <a:p>
            <a:pPr lvl="1"/>
            <a:r>
              <a:rPr lang="en-GB" dirty="0" smtClean="0"/>
              <a:t>When client specifically requests sequential access</a:t>
            </a:r>
          </a:p>
          <a:p>
            <a:pPr lvl="1"/>
            <a:r>
              <a:rPr lang="en-GB" dirty="0" smtClean="0"/>
              <a:t>When client seems to be reading sequentially</a:t>
            </a:r>
          </a:p>
          <a:p>
            <a:r>
              <a:rPr lang="en-GB" dirty="0" smtClean="0"/>
              <a:t>What are the risks?</a:t>
            </a:r>
          </a:p>
          <a:p>
            <a:pPr lvl="1"/>
            <a:r>
              <a:rPr lang="en-GB" dirty="0" smtClean="0"/>
              <a:t>May waste disk access time reading unwanted blocks</a:t>
            </a:r>
          </a:p>
          <a:p>
            <a:pPr lvl="1"/>
            <a:r>
              <a:rPr lang="en-GB" dirty="0" smtClean="0"/>
              <a:t>May waste buffer space on unneeded blocks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78"/>
            <a:ext cx="8229600" cy="1143000"/>
          </a:xfrm>
        </p:spPr>
        <p:txBody>
          <a:bodyPr/>
          <a:lstStyle/>
          <a:p>
            <a:r>
              <a:rPr lang="en-US" dirty="0" smtClean="0"/>
              <a:t>Delayed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470"/>
            <a:ext cx="8229600" cy="4525963"/>
          </a:xfrm>
        </p:spPr>
        <p:txBody>
          <a:bodyPr/>
          <a:lstStyle/>
          <a:p>
            <a:r>
              <a:rPr lang="en-US" sz="2800" dirty="0" smtClean="0"/>
              <a:t>Don’t wait for disk write to complete to tell application it can proceed</a:t>
            </a:r>
          </a:p>
          <a:p>
            <a:r>
              <a:rPr lang="en-US" sz="2800" dirty="0" smtClean="0"/>
              <a:t>Written block is in a buffer in memory</a:t>
            </a:r>
          </a:p>
          <a:p>
            <a:r>
              <a:rPr lang="en-US" sz="2800" dirty="0" smtClean="0"/>
              <a:t>Wait until it’s “convenient” to write it to disk</a:t>
            </a:r>
          </a:p>
          <a:p>
            <a:pPr lvl="1"/>
            <a:r>
              <a:rPr lang="en-US" sz="2400" dirty="0" smtClean="0"/>
              <a:t>Handle reads from in-memory buffer </a:t>
            </a:r>
          </a:p>
          <a:p>
            <a:r>
              <a:rPr lang="en-US" sz="2800" dirty="0" smtClean="0"/>
              <a:t>Benefits:</a:t>
            </a:r>
          </a:p>
          <a:p>
            <a:pPr lvl="1"/>
            <a:r>
              <a:rPr lang="en-US" sz="2400" dirty="0" smtClean="0"/>
              <a:t>Applications don’t wait for disk writes</a:t>
            </a:r>
          </a:p>
          <a:p>
            <a:pPr lvl="1"/>
            <a:r>
              <a:rPr lang="en-US" sz="2400" dirty="0" smtClean="0"/>
              <a:t>Writes to disk can be optimally ordered</a:t>
            </a:r>
          </a:p>
          <a:p>
            <a:pPr lvl="1"/>
            <a:r>
              <a:rPr lang="en-US" sz="2400" dirty="0" smtClean="0"/>
              <a:t>If file is deleted soon, may never need to perform disk I/O</a:t>
            </a:r>
          </a:p>
          <a:p>
            <a:r>
              <a:rPr lang="en-US" sz="2800" dirty="0" smtClean="0"/>
              <a:t>Potential problems:</a:t>
            </a:r>
          </a:p>
          <a:p>
            <a:pPr lvl="1"/>
            <a:r>
              <a:rPr lang="en-US" sz="2400" dirty="0" smtClean="0"/>
              <a:t>Lost writes when system crashes</a:t>
            </a:r>
          </a:p>
          <a:p>
            <a:pPr lvl="1"/>
            <a:r>
              <a:rPr lang="en-US" sz="2400" dirty="0" smtClean="0"/>
              <a:t>Buffers holding delayed writes can’t be re-used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performance wins are possible if caches work well</a:t>
            </a:r>
          </a:p>
          <a:p>
            <a:pPr lvl="1"/>
            <a:r>
              <a:rPr lang="en-US" dirty="0" smtClean="0"/>
              <a:t>They typically contain the block you’re looking for</a:t>
            </a:r>
          </a:p>
          <a:p>
            <a:r>
              <a:rPr lang="en-US" dirty="0" smtClean="0"/>
              <a:t>Should we have one big LRU cache for all purposes?</a:t>
            </a:r>
          </a:p>
          <a:p>
            <a:r>
              <a:rPr lang="en-US" dirty="0" smtClean="0"/>
              <a:t>Should we have some special-purpose caches?</a:t>
            </a:r>
          </a:p>
          <a:p>
            <a:pPr lvl="1"/>
            <a:r>
              <a:rPr lang="en-US" dirty="0" smtClean="0"/>
              <a:t>If so, is LRU right for them?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6282" y="502733"/>
            <a:ext cx="6089308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80"/>
            <a:ext cx="8229600" cy="4525963"/>
          </a:xfrm>
        </p:spPr>
        <p:txBody>
          <a:bodyPr/>
          <a:lstStyle/>
          <a:p>
            <a:r>
              <a:rPr lang="en-GB" dirty="0" smtClean="0"/>
              <a:t>There are many ways to structure a name space</a:t>
            </a:r>
          </a:p>
          <a:p>
            <a:pPr lvl="1"/>
            <a:r>
              <a:rPr lang="en-GB" dirty="0" smtClean="0"/>
              <a:t>Flat name spaces</a:t>
            </a:r>
          </a:p>
          <a:p>
            <a:pPr lvl="2"/>
            <a:r>
              <a:rPr lang="en-GB" dirty="0" smtClean="0"/>
              <a:t>All names exist in a single level</a:t>
            </a:r>
          </a:p>
          <a:p>
            <a:pPr lvl="1"/>
            <a:r>
              <a:rPr lang="en-GB" dirty="0" smtClean="0"/>
              <a:t>Hierarchical name spaces</a:t>
            </a:r>
          </a:p>
          <a:p>
            <a:pPr lvl="2"/>
            <a:r>
              <a:rPr lang="en-GB" dirty="0" smtClean="0"/>
              <a:t>A graph approach</a:t>
            </a:r>
          </a:p>
          <a:p>
            <a:pPr lvl="2"/>
            <a:r>
              <a:rPr lang="en-GB" dirty="0" smtClean="0"/>
              <a:t>Can be a strict tree</a:t>
            </a:r>
          </a:p>
          <a:p>
            <a:pPr lvl="2"/>
            <a:r>
              <a:rPr lang="en-GB" dirty="0" smtClean="0"/>
              <a:t>Or a more general graph (usually directed)</a:t>
            </a:r>
          </a:p>
          <a:p>
            <a:r>
              <a:rPr lang="en-GB" dirty="0" smtClean="0"/>
              <a:t>Are all files on the machine under the same name structure?</a:t>
            </a:r>
          </a:p>
          <a:p>
            <a:r>
              <a:rPr lang="en-GB" dirty="0" smtClean="0"/>
              <a:t>Or are there several independent name spaces?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7615" y="502733"/>
            <a:ext cx="536175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Disk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GB" dirty="0" smtClean="0"/>
              <a:t>General block caching</a:t>
            </a:r>
          </a:p>
          <a:p>
            <a:pPr lvl="1"/>
            <a:r>
              <a:rPr lang="en-GB" dirty="0" smtClean="0"/>
              <a:t>Popular files that are read frequently</a:t>
            </a:r>
          </a:p>
          <a:p>
            <a:pPr lvl="1"/>
            <a:r>
              <a:rPr lang="en-GB" dirty="0" smtClean="0"/>
              <a:t>Files that are written and then promptly re-read</a:t>
            </a:r>
          </a:p>
          <a:p>
            <a:pPr lvl="1"/>
            <a:r>
              <a:rPr lang="en-GB" dirty="0" smtClean="0"/>
              <a:t>Provides buffers for read-ahead and deferred write</a:t>
            </a:r>
          </a:p>
          <a:p>
            <a:r>
              <a:rPr lang="en-GB" dirty="0" smtClean="0"/>
              <a:t>Special purpose caches</a:t>
            </a:r>
          </a:p>
          <a:p>
            <a:pPr lvl="1"/>
            <a:r>
              <a:rPr lang="en-GB" dirty="0" smtClean="0"/>
              <a:t>Directory caches speed up searches of same </a:t>
            </a:r>
            <a:r>
              <a:rPr lang="en-GB" dirty="0" err="1" smtClean="0"/>
              <a:t>dirs</a:t>
            </a:r>
            <a:endParaRPr lang="en-GB" dirty="0" smtClean="0"/>
          </a:p>
          <a:p>
            <a:pPr lvl="1"/>
            <a:r>
              <a:rPr lang="en-GB" dirty="0" err="1" smtClean="0"/>
              <a:t>Inode</a:t>
            </a:r>
            <a:r>
              <a:rPr lang="en-GB" dirty="0" smtClean="0"/>
              <a:t> caches speed up re-uses of same file</a:t>
            </a:r>
          </a:p>
          <a:p>
            <a:r>
              <a:rPr lang="en-GB" dirty="0" smtClean="0"/>
              <a:t>Special purpose caches are more complex</a:t>
            </a:r>
          </a:p>
          <a:p>
            <a:pPr lvl="1"/>
            <a:r>
              <a:rPr lang="en-GB" dirty="0" smtClean="0"/>
              <a:t>But they often work much better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Performance Gain For Different Types of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14"/>
          <p:cNvGrpSpPr/>
          <p:nvPr/>
        </p:nvGrpSpPr>
        <p:grpSpPr>
          <a:xfrm>
            <a:off x="1130300" y="1653120"/>
            <a:ext cx="6872767" cy="4409518"/>
            <a:chOff x="1130300" y="1029730"/>
            <a:chExt cx="7245350" cy="4979988"/>
          </a:xfrm>
        </p:grpSpPr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1131888" y="1890155"/>
              <a:ext cx="1468437" cy="4110038"/>
            </a:xfrm>
            <a:custGeom>
              <a:avLst/>
              <a:gdLst/>
              <a:ahLst/>
              <a:cxnLst>
                <a:cxn ang="0">
                  <a:pos x="0" y="11414"/>
                </a:cxn>
                <a:cxn ang="0">
                  <a:pos x="4079" y="505"/>
                </a:cxn>
              </a:cxnLst>
              <a:rect l="0" t="0" r="r" b="b"/>
              <a:pathLst>
                <a:path w="4080" h="11415">
                  <a:moveTo>
                    <a:pt x="0" y="11414"/>
                  </a:moveTo>
                  <a:cubicBezTo>
                    <a:pt x="966" y="0"/>
                    <a:pt x="4079" y="505"/>
                    <a:pt x="4079" y="5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1131888" y="1029730"/>
              <a:ext cx="1587" cy="4979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1130300" y="5998605"/>
              <a:ext cx="72453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" name="Freeform 4"/>
            <p:cNvSpPr>
              <a:spLocks noChangeArrowheads="1"/>
            </p:cNvSpPr>
            <p:nvPr/>
          </p:nvSpPr>
          <p:spPr bwMode="auto">
            <a:xfrm>
              <a:off x="1131888" y="3537980"/>
              <a:ext cx="7223125" cy="2460625"/>
            </a:xfrm>
            <a:custGeom>
              <a:avLst/>
              <a:gdLst/>
              <a:ahLst/>
              <a:cxnLst>
                <a:cxn ang="0">
                  <a:pos x="0" y="6835"/>
                </a:cxn>
                <a:cxn ang="0">
                  <a:pos x="20064" y="0"/>
                </a:cxn>
              </a:cxnLst>
              <a:rect l="0" t="0" r="r" b="b"/>
              <a:pathLst>
                <a:path w="20065" h="6836">
                  <a:moveTo>
                    <a:pt x="0" y="6835"/>
                  </a:moveTo>
                  <a:cubicBezTo>
                    <a:pt x="6482" y="1096"/>
                    <a:pt x="20064" y="0"/>
                    <a:pt x="2006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2601913" y="1844118"/>
              <a:ext cx="4148137" cy="219075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1520" y="0"/>
                </a:cxn>
              </a:cxnLst>
              <a:rect l="0" t="0" r="r" b="b"/>
              <a:pathLst>
                <a:path w="11521" h="607">
                  <a:moveTo>
                    <a:pt x="0" y="606"/>
                  </a:moveTo>
                  <a:cubicBezTo>
                    <a:pt x="5787" y="110"/>
                    <a:pt x="11520" y="0"/>
                    <a:pt x="115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91617" y="3526256"/>
            <a:ext cx="2632031" cy="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General Block Cache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36800" y="2055248"/>
            <a:ext cx="2820484" cy="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Special Purpose Cache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24250" y="6224563"/>
            <a:ext cx="2256026" cy="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ache </a:t>
            </a:r>
            <a:r>
              <a:rPr lang="en-GB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size (bytes)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00" y="1116615"/>
            <a:ext cx="164918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4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 Performance</a:t>
            </a:r>
            <a:endParaRPr lang="en-GB" sz="24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Why Are Special Purpose </a:t>
            </a:r>
            <a:br>
              <a:rPr lang="en-US" dirty="0" smtClean="0"/>
            </a:br>
            <a:r>
              <a:rPr lang="en-US" dirty="0" smtClean="0"/>
              <a:t>Caches More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They match caching granularity to their need</a:t>
            </a:r>
          </a:p>
          <a:p>
            <a:pPr lvl="1"/>
            <a:r>
              <a:rPr lang="en-US" sz="2400" dirty="0" smtClean="0"/>
              <a:t>E.g., cache </a:t>
            </a:r>
            <a:r>
              <a:rPr lang="en-US" sz="2400" dirty="0" err="1" smtClean="0"/>
              <a:t>inodes</a:t>
            </a:r>
            <a:r>
              <a:rPr lang="en-US" sz="2400" dirty="0" smtClean="0"/>
              <a:t> or directory entries</a:t>
            </a:r>
          </a:p>
          <a:p>
            <a:pPr lvl="1"/>
            <a:r>
              <a:rPr lang="en-US" sz="2400" dirty="0" smtClean="0"/>
              <a:t>Rather than full blocks</a:t>
            </a:r>
          </a:p>
          <a:p>
            <a:r>
              <a:rPr lang="en-US" sz="2800" dirty="0" smtClean="0"/>
              <a:t>Why does that help?</a:t>
            </a:r>
          </a:p>
          <a:p>
            <a:r>
              <a:rPr lang="en-US" sz="2800" dirty="0" smtClean="0"/>
              <a:t>Consider an example:</a:t>
            </a:r>
          </a:p>
          <a:p>
            <a:pPr lvl="1"/>
            <a:r>
              <a:rPr lang="en-US" sz="2400" dirty="0" smtClean="0"/>
              <a:t>A block might contain 100 directory entries, only four of which are regularly used</a:t>
            </a:r>
          </a:p>
          <a:p>
            <a:pPr lvl="1"/>
            <a:r>
              <a:rPr lang="en-US" sz="2400" dirty="0" smtClean="0"/>
              <a:t>Caching the other 96 as part of the block is a waste of cache space</a:t>
            </a:r>
          </a:p>
          <a:p>
            <a:pPr lvl="1"/>
            <a:r>
              <a:rPr lang="en-US" sz="2400" dirty="0" smtClean="0"/>
              <a:t>Caching 4 entries allows more popular entries to be cached</a:t>
            </a:r>
          </a:p>
          <a:p>
            <a:pPr lvl="1"/>
            <a:r>
              <a:rPr lang="en-US" sz="2400" dirty="0" smtClean="0"/>
              <a:t>Tending to lead to higher hit ratios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System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824"/>
            <a:ext cx="8229600" cy="4525963"/>
          </a:xfrm>
        </p:spPr>
        <p:txBody>
          <a:bodyPr/>
          <a:lstStyle/>
          <a:p>
            <a:r>
              <a:rPr lang="en-GB" dirty="0" smtClean="0"/>
              <a:t>Common Internet File System (classic client/server)</a:t>
            </a:r>
          </a:p>
          <a:p>
            <a:r>
              <a:rPr lang="en-GB" dirty="0" smtClean="0"/>
              <a:t>Network File System (peer-to-peer file sharing)</a:t>
            </a:r>
          </a:p>
          <a:p>
            <a:r>
              <a:rPr lang="en-GB" dirty="0" smtClean="0"/>
              <a:t>Hyper-Text Transfer Protocol (a different approach)</a:t>
            </a:r>
          </a:p>
          <a:p>
            <a:pPr lvl="1"/>
            <a:endParaRPr lang="en-GB" dirty="0" smtClean="0"/>
          </a:p>
          <a:p>
            <a:pPr>
              <a:lnSpc>
                <a:spcPct val="83000"/>
              </a:lnSpc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8480" y="502733"/>
            <a:ext cx="7039336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Internet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Originally a proprietary Microsoft Protocol</a:t>
            </a:r>
          </a:p>
          <a:p>
            <a:pPr lvl="1"/>
            <a:r>
              <a:rPr lang="en-GB" dirty="0" smtClean="0"/>
              <a:t>Newer versions (CIFS 1.0) are IETF standard</a:t>
            </a:r>
          </a:p>
          <a:p>
            <a:r>
              <a:rPr lang="en-GB" dirty="0" smtClean="0"/>
              <a:t>Designed to enable “work group” computing</a:t>
            </a:r>
          </a:p>
          <a:p>
            <a:pPr lvl="1"/>
            <a:r>
              <a:rPr lang="en-GB" dirty="0" smtClean="0"/>
              <a:t>Group of PCs sharing same data, printers</a:t>
            </a:r>
          </a:p>
          <a:p>
            <a:pPr lvl="1"/>
            <a:r>
              <a:rPr lang="en-GB" dirty="0" smtClean="0"/>
              <a:t>Any PC can export its resources to the group</a:t>
            </a:r>
          </a:p>
          <a:p>
            <a:pPr lvl="1"/>
            <a:r>
              <a:rPr lang="en-GB" dirty="0" smtClean="0"/>
              <a:t>Work group is the union of those resources</a:t>
            </a:r>
          </a:p>
          <a:p>
            <a:r>
              <a:rPr lang="en-GB" dirty="0" smtClean="0"/>
              <a:t>Designed for PC clients and NT servers</a:t>
            </a:r>
          </a:p>
          <a:p>
            <a:pPr lvl="1"/>
            <a:r>
              <a:rPr lang="en-GB" dirty="0" smtClean="0"/>
              <a:t>Originally designed for FAT and NT file systems</a:t>
            </a:r>
          </a:p>
          <a:p>
            <a:pPr lvl="1"/>
            <a:r>
              <a:rPr lang="en-GB" dirty="0" smtClean="0"/>
              <a:t>Now supports clients and servers of all types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8480" y="502733"/>
            <a:ext cx="7039336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Standard remote file access architecture</a:t>
            </a:r>
          </a:p>
          <a:p>
            <a:r>
              <a:rPr lang="en-GB" sz="2800" dirty="0" smtClean="0"/>
              <a:t>State-full per-user client/server sessions</a:t>
            </a:r>
          </a:p>
          <a:p>
            <a:pPr lvl="1"/>
            <a:r>
              <a:rPr lang="en-GB" sz="2400" dirty="0" smtClean="0"/>
              <a:t>Password or challenge/response authentication</a:t>
            </a:r>
          </a:p>
          <a:p>
            <a:pPr lvl="1"/>
            <a:r>
              <a:rPr lang="en-GB" sz="2400" dirty="0" smtClean="0"/>
              <a:t>Server tracks open files, offsets, updates</a:t>
            </a:r>
          </a:p>
          <a:p>
            <a:pPr lvl="1"/>
            <a:r>
              <a:rPr lang="en-GB" sz="2400" dirty="0" smtClean="0"/>
              <a:t>Makes server fail-over much more difficult</a:t>
            </a:r>
          </a:p>
          <a:p>
            <a:r>
              <a:rPr lang="en-GB" sz="2800" dirty="0" smtClean="0"/>
              <a:t>Opportunistic locking</a:t>
            </a:r>
          </a:p>
          <a:p>
            <a:pPr lvl="1"/>
            <a:r>
              <a:rPr lang="en-GB" sz="2400" dirty="0" smtClean="0"/>
              <a:t>Client can cache file if nobody else using/writing it</a:t>
            </a:r>
          </a:p>
          <a:p>
            <a:pPr lvl="1"/>
            <a:r>
              <a:rPr lang="en-GB" sz="2400" dirty="0" smtClean="0"/>
              <a:t>Otherwise all reads/writes must be synchronous</a:t>
            </a:r>
          </a:p>
          <a:p>
            <a:r>
              <a:rPr lang="en-GB" sz="2800" dirty="0" smtClean="0"/>
              <a:t>Servers regularly advertise what they export</a:t>
            </a:r>
          </a:p>
          <a:p>
            <a:pPr lvl="1"/>
            <a:r>
              <a:rPr lang="en-GB" sz="2400" dirty="0" smtClean="0"/>
              <a:t>Enabling clients to “browse” the workgroup</a:t>
            </a:r>
          </a:p>
          <a:p>
            <a:endParaRPr lang="en-GB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Opportunistic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dirty="0" smtClean="0"/>
              <a:t>A big performance win</a:t>
            </a:r>
          </a:p>
          <a:p>
            <a:pPr defTabSz="914400"/>
            <a:r>
              <a:rPr lang="en-US" dirty="0" smtClean="0"/>
              <a:t>Getting permission from server before each write is a huge expense </a:t>
            </a:r>
          </a:p>
          <a:p>
            <a:pPr lvl="1" defTabSz="914400"/>
            <a:r>
              <a:rPr lang="en-US" dirty="0" smtClean="0"/>
              <a:t>In both time and server loading  </a:t>
            </a:r>
          </a:p>
          <a:p>
            <a:pPr defTabSz="914400"/>
            <a:r>
              <a:rPr lang="en-US" dirty="0" smtClean="0"/>
              <a:t>If no conflicting file use 99.99% of the time, opportunistic locks greatly reduce overhead  </a:t>
            </a:r>
          </a:p>
          <a:p>
            <a:pPr defTabSz="914400"/>
            <a:r>
              <a:rPr lang="en-US" dirty="0" smtClean="0"/>
              <a:t>When they can’t be used, CIFS does provide correct centralized serialization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CIFS/SMB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380"/>
            <a:ext cx="8229600" cy="4525963"/>
          </a:xfrm>
        </p:spPr>
        <p:txBody>
          <a:bodyPr/>
          <a:lstStyle/>
          <a:p>
            <a:r>
              <a:rPr lang="en-GB" dirty="0" smtClean="0"/>
              <a:t>SMB (old, proprietary) ran over NetBIOS</a:t>
            </a:r>
          </a:p>
          <a:p>
            <a:pPr lvl="1"/>
            <a:r>
              <a:rPr lang="en-GB" dirty="0" smtClean="0"/>
              <a:t>Provided transport, reliable delivery, sessions, request/response, name service </a:t>
            </a:r>
          </a:p>
          <a:p>
            <a:r>
              <a:rPr lang="en-GB" dirty="0" smtClean="0"/>
              <a:t>CIFS (new, IETF), uses TCP and DNS</a:t>
            </a:r>
          </a:p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Session authentication</a:t>
            </a:r>
          </a:p>
          <a:p>
            <a:pPr lvl="1"/>
            <a:r>
              <a:rPr lang="en-GB" dirty="0" smtClean="0"/>
              <a:t>File and directory access and access control</a:t>
            </a:r>
          </a:p>
          <a:p>
            <a:pPr lvl="1"/>
            <a:r>
              <a:rPr lang="en-GB" dirty="0" smtClean="0"/>
              <a:t>File and record-level locking (opportunistic)</a:t>
            </a:r>
          </a:p>
          <a:p>
            <a:pPr lvl="1"/>
            <a:r>
              <a:rPr lang="en-GB" dirty="0" smtClean="0"/>
              <a:t>File and directory change notification</a:t>
            </a:r>
          </a:p>
          <a:p>
            <a:pPr lvl="1"/>
            <a:r>
              <a:rPr lang="en-GB" dirty="0" smtClean="0"/>
              <a:t>Remote printing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CIFS/SMB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Performance/Scalability</a:t>
            </a:r>
          </a:p>
          <a:p>
            <a:pPr lvl="1"/>
            <a:r>
              <a:rPr lang="en-GB" sz="2400" dirty="0" smtClean="0"/>
              <a:t>Opportunistic locks enable good performance</a:t>
            </a:r>
          </a:p>
          <a:p>
            <a:pPr lvl="1"/>
            <a:r>
              <a:rPr lang="en-GB" sz="2400" dirty="0" smtClean="0"/>
              <a:t>Otherwise, forced synchronous I/O is slow</a:t>
            </a:r>
          </a:p>
          <a:p>
            <a:r>
              <a:rPr lang="en-GB" sz="2800" dirty="0" smtClean="0"/>
              <a:t>Transparency</a:t>
            </a:r>
          </a:p>
          <a:p>
            <a:pPr lvl="1"/>
            <a:r>
              <a:rPr lang="en-GB" sz="2400" dirty="0" smtClean="0"/>
              <a:t>Very good, especially the global name space</a:t>
            </a:r>
          </a:p>
          <a:p>
            <a:r>
              <a:rPr lang="en-GB" sz="2800" dirty="0" smtClean="0"/>
              <a:t>Conflict Prevention</a:t>
            </a:r>
          </a:p>
          <a:p>
            <a:pPr lvl="1"/>
            <a:r>
              <a:rPr lang="en-GB" sz="2400" dirty="0" smtClean="0"/>
              <a:t>File/record locking and synchronous writes work well</a:t>
            </a:r>
          </a:p>
          <a:p>
            <a:r>
              <a:rPr lang="en-GB" sz="2800" dirty="0" smtClean="0"/>
              <a:t>Robustness</a:t>
            </a:r>
          </a:p>
          <a:p>
            <a:pPr lvl="1"/>
            <a:r>
              <a:rPr lang="en-GB" sz="2400" dirty="0" smtClean="0"/>
              <a:t>State-full servers make seamless fail-over impossible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8"/>
            <a:ext cx="8229600" cy="1143000"/>
          </a:xfrm>
        </p:spPr>
        <p:txBody>
          <a:bodyPr/>
          <a:lstStyle/>
          <a:p>
            <a:r>
              <a:rPr lang="en-US" dirty="0" smtClean="0"/>
              <a:t>The Network File System (NFS)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346"/>
            <a:ext cx="8229600" cy="4525963"/>
          </a:xfrm>
        </p:spPr>
        <p:txBody>
          <a:bodyPr/>
          <a:lstStyle/>
          <a:p>
            <a:r>
              <a:rPr lang="en-GB" dirty="0" smtClean="0"/>
              <a:t>Transparent, heterogeneous file system sharing</a:t>
            </a:r>
          </a:p>
          <a:p>
            <a:pPr lvl="1"/>
            <a:r>
              <a:rPr lang="en-GB" dirty="0" smtClean="0"/>
              <a:t>Local and remote files are indistinguishable</a:t>
            </a:r>
          </a:p>
          <a:p>
            <a:r>
              <a:rPr lang="en-GB" dirty="0" smtClean="0"/>
              <a:t>Peer-to-peer and client-server sharing</a:t>
            </a:r>
          </a:p>
          <a:p>
            <a:pPr lvl="1"/>
            <a:r>
              <a:rPr lang="en-GB" dirty="0" smtClean="0"/>
              <a:t>Disk-full clients can export file systems to others</a:t>
            </a:r>
          </a:p>
          <a:p>
            <a:pPr lvl="1"/>
            <a:r>
              <a:rPr lang="en-GB" dirty="0" smtClean="0"/>
              <a:t>Able to support diskless (or </a:t>
            </a:r>
            <a:r>
              <a:rPr lang="en-GB" dirty="0" err="1" smtClean="0"/>
              <a:t>dataless</a:t>
            </a:r>
            <a:r>
              <a:rPr lang="en-GB" dirty="0" smtClean="0"/>
              <a:t>) clients</a:t>
            </a:r>
          </a:p>
          <a:p>
            <a:pPr lvl="1"/>
            <a:r>
              <a:rPr lang="en-GB" dirty="0" smtClean="0"/>
              <a:t>Minimal client-side administration</a:t>
            </a:r>
          </a:p>
          <a:p>
            <a:r>
              <a:rPr lang="en-GB" dirty="0" smtClean="0"/>
              <a:t>High efficiency and high availability</a:t>
            </a:r>
          </a:p>
          <a:p>
            <a:pPr lvl="1"/>
            <a:r>
              <a:rPr lang="en-GB" dirty="0" smtClean="0"/>
              <a:t>Read performance competitive with local disks</a:t>
            </a:r>
          </a:p>
          <a:p>
            <a:pPr lvl="1"/>
            <a:r>
              <a:rPr lang="en-GB" dirty="0" smtClean="0"/>
              <a:t>Scalable to huge numbers of clients</a:t>
            </a:r>
          </a:p>
          <a:p>
            <a:pPr lvl="1"/>
            <a:r>
              <a:rPr lang="en-GB" dirty="0" smtClean="0"/>
              <a:t>Seamless fail-over for all readers and some writers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527" y="437263"/>
            <a:ext cx="7549968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788"/>
            <a:ext cx="8229600" cy="1143000"/>
          </a:xfrm>
        </p:spPr>
        <p:txBody>
          <a:bodyPr/>
          <a:lstStyle/>
          <a:p>
            <a:r>
              <a:rPr lang="en-US" dirty="0" smtClean="0"/>
              <a:t>Some Issues in Name </a:t>
            </a:r>
            <a:br>
              <a:rPr lang="en-US" dirty="0" smtClean="0"/>
            </a:br>
            <a:r>
              <a:rPr lang="en-US" dirty="0" smtClean="0"/>
              <a:t>Space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GB" sz="2800" dirty="0" smtClean="0"/>
              <a:t>How many files can have the same name?</a:t>
            </a:r>
          </a:p>
          <a:p>
            <a:pPr lvl="1"/>
            <a:r>
              <a:rPr lang="en-GB" sz="2400" dirty="0" smtClean="0"/>
              <a:t>One per file system ... flat name spaces</a:t>
            </a:r>
          </a:p>
          <a:p>
            <a:pPr lvl="1"/>
            <a:r>
              <a:rPr lang="en-GB" sz="2400" dirty="0" smtClean="0"/>
              <a:t>One per directory ... hierarchical name spaces</a:t>
            </a:r>
          </a:p>
          <a:p>
            <a:r>
              <a:rPr lang="en-GB" sz="2800" dirty="0" smtClean="0"/>
              <a:t>How many different names can one file have?</a:t>
            </a:r>
          </a:p>
          <a:p>
            <a:pPr lvl="1"/>
            <a:r>
              <a:rPr lang="en-GB" sz="2400" dirty="0" smtClean="0"/>
              <a:t>A single “true name”</a:t>
            </a:r>
          </a:p>
          <a:p>
            <a:pPr lvl="1"/>
            <a:r>
              <a:rPr lang="en-GB" sz="2400" dirty="0" smtClean="0"/>
              <a:t>Only one “true name”, but aliases are allowed</a:t>
            </a:r>
          </a:p>
          <a:p>
            <a:pPr lvl="1"/>
            <a:r>
              <a:rPr lang="en-GB" sz="2400" dirty="0" smtClean="0"/>
              <a:t>Arbitrarily many</a:t>
            </a:r>
          </a:p>
          <a:p>
            <a:pPr lvl="1"/>
            <a:r>
              <a:rPr lang="en-GB" sz="2400" dirty="0" smtClean="0"/>
              <a:t>What’s different about “true names”?</a:t>
            </a:r>
          </a:p>
          <a:p>
            <a:r>
              <a:rPr lang="en-GB" sz="2800" dirty="0" smtClean="0"/>
              <a:t>Do different names have different characteristics?</a:t>
            </a:r>
          </a:p>
          <a:p>
            <a:pPr lvl="1"/>
            <a:r>
              <a:rPr lang="en-GB" sz="2400" dirty="0" smtClean="0"/>
              <a:t>Does deleting one name make others disappear too?</a:t>
            </a:r>
          </a:p>
          <a:p>
            <a:pPr lvl="1"/>
            <a:r>
              <a:rPr lang="en-GB" sz="2400" dirty="0" smtClean="0"/>
              <a:t>Do all names see the same access permissions?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NFS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96"/>
            <a:ext cx="8229600" cy="4525963"/>
          </a:xfrm>
        </p:spPr>
        <p:txBody>
          <a:bodyPr/>
          <a:lstStyle/>
          <a:p>
            <a:r>
              <a:rPr lang="en-GB" sz="2800" dirty="0" smtClean="0"/>
              <a:t>Relies on idempotent operations and stateless server</a:t>
            </a:r>
          </a:p>
          <a:p>
            <a:pPr lvl="1"/>
            <a:r>
              <a:rPr lang="en-GB" sz="2400" dirty="0" smtClean="0"/>
              <a:t>Built on top of a remote procedure call protocol</a:t>
            </a:r>
          </a:p>
          <a:p>
            <a:pPr lvl="1"/>
            <a:r>
              <a:rPr lang="en-GB" sz="2400" dirty="0" smtClean="0"/>
              <a:t>With </a:t>
            </a:r>
            <a:r>
              <a:rPr lang="en-GB" sz="2400" dirty="0" err="1" smtClean="0"/>
              <a:t>eXternal</a:t>
            </a:r>
            <a:r>
              <a:rPr lang="en-GB" sz="2400" dirty="0" smtClean="0"/>
              <a:t> Data Representation, server binding</a:t>
            </a:r>
          </a:p>
          <a:p>
            <a:pPr lvl="1"/>
            <a:r>
              <a:rPr lang="en-GB" sz="2400" dirty="0" smtClean="0"/>
              <a:t>Versions of RPC over both TCP or UDP</a:t>
            </a:r>
          </a:p>
          <a:p>
            <a:pPr lvl="1"/>
            <a:r>
              <a:rPr lang="en-GB" sz="2400" dirty="0" smtClean="0"/>
              <a:t>Optional encryption (may be provided at lower level)</a:t>
            </a:r>
          </a:p>
          <a:p>
            <a:r>
              <a:rPr lang="en-GB" sz="2800" dirty="0" smtClean="0"/>
              <a:t>Scope – basic file operations only</a:t>
            </a:r>
          </a:p>
          <a:p>
            <a:pPr lvl="1"/>
            <a:r>
              <a:rPr lang="en-GB" sz="2400" dirty="0" smtClean="0"/>
              <a:t>Lookup (open), read, write, read-directory, stat</a:t>
            </a:r>
          </a:p>
          <a:p>
            <a:pPr lvl="1"/>
            <a:r>
              <a:rPr lang="en-GB" sz="2400" dirty="0" smtClean="0"/>
              <a:t>Supports client or server-side authentication</a:t>
            </a:r>
          </a:p>
          <a:p>
            <a:pPr lvl="1"/>
            <a:r>
              <a:rPr lang="en-GB" sz="2400" dirty="0" smtClean="0"/>
              <a:t>Supports client-side caching of file contents</a:t>
            </a:r>
          </a:p>
          <a:p>
            <a:pPr lvl="1"/>
            <a:r>
              <a:rPr lang="en-GB" sz="2400" dirty="0" smtClean="0"/>
              <a:t>Locking and auto-mounting done with another protocol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286"/>
            <a:ext cx="8229600" cy="4525963"/>
          </a:xfrm>
        </p:spPr>
        <p:txBody>
          <a:bodyPr/>
          <a:lstStyle/>
          <a:p>
            <a:pPr defTabSz="914400"/>
            <a:r>
              <a:rPr lang="en-US" dirty="0" smtClean="0"/>
              <a:t>How can we trust NSF clients to authenticate themselves?</a:t>
            </a:r>
          </a:p>
          <a:p>
            <a:pPr defTabSz="914400"/>
            <a:r>
              <a:rPr lang="en-US" dirty="0" smtClean="0"/>
              <a:t>NFS not not designed for direct use by user applications</a:t>
            </a:r>
          </a:p>
          <a:p>
            <a:pPr defTabSz="914400"/>
            <a:r>
              <a:rPr lang="en-US" dirty="0" smtClean="0"/>
              <a:t>It permits one operating system instance to access files belonging to another OS instance</a:t>
            </a:r>
          </a:p>
          <a:p>
            <a:pPr defTabSz="914400"/>
            <a:r>
              <a:rPr lang="en-US" dirty="0" smtClean="0"/>
              <a:t>If we trust the remote OS to see the files, might as well trust it to authenticate the user</a:t>
            </a:r>
          </a:p>
          <a:p>
            <a:pPr defTabSz="914400"/>
            <a:r>
              <a:rPr lang="en-US" dirty="0" smtClean="0"/>
              <a:t>Obviously, don’t use NFS if you don’t trust the remote OS . . 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756"/>
            <a:ext cx="8229600" cy="4525963"/>
          </a:xfrm>
        </p:spPr>
        <p:txBody>
          <a:bodyPr/>
          <a:lstStyle/>
          <a:p>
            <a:r>
              <a:rPr lang="en-GB" dirty="0" smtClean="0"/>
              <a:t>NFS file systems can be replicated</a:t>
            </a:r>
          </a:p>
          <a:p>
            <a:pPr lvl="1"/>
            <a:r>
              <a:rPr lang="en-GB" dirty="0" smtClean="0"/>
              <a:t>Improves read performance and availability</a:t>
            </a:r>
          </a:p>
          <a:p>
            <a:pPr lvl="1"/>
            <a:r>
              <a:rPr lang="en-GB" dirty="0" smtClean="0"/>
              <a:t>Only one replica can be written to</a:t>
            </a:r>
          </a:p>
          <a:p>
            <a:r>
              <a:rPr lang="en-GB" dirty="0" smtClean="0"/>
              <a:t>Client-side agent (in OS) handles fail-over</a:t>
            </a:r>
          </a:p>
          <a:p>
            <a:pPr lvl="1"/>
            <a:r>
              <a:rPr lang="en-GB" dirty="0" smtClean="0"/>
              <a:t>Detects server failure, rebinds to new server</a:t>
            </a:r>
          </a:p>
          <a:p>
            <a:r>
              <a:rPr lang="en-GB" dirty="0" smtClean="0"/>
              <a:t>Limited transparency for server failures</a:t>
            </a:r>
          </a:p>
          <a:p>
            <a:pPr lvl="1"/>
            <a:r>
              <a:rPr lang="en-GB" dirty="0" smtClean="0"/>
              <a:t>Most readers will not notice failure (only brief delay)</a:t>
            </a:r>
          </a:p>
          <a:p>
            <a:pPr lvl="1"/>
            <a:r>
              <a:rPr lang="en-GB" dirty="0" smtClean="0"/>
              <a:t>Users of changed files may get “stale handle” error</a:t>
            </a:r>
          </a:p>
          <a:p>
            <a:pPr lvl="1"/>
            <a:r>
              <a:rPr lang="en-GB" dirty="0" smtClean="0"/>
              <a:t>Active locks may have to be re-obtained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GB" sz="2800" dirty="0" smtClean="0"/>
              <a:t>An NFS server does not prevent conflicting updates</a:t>
            </a:r>
          </a:p>
          <a:p>
            <a:pPr lvl="1"/>
            <a:r>
              <a:rPr lang="en-GB" sz="2400" dirty="0" smtClean="0"/>
              <a:t>As with local file systems, this is application’s job</a:t>
            </a:r>
          </a:p>
          <a:p>
            <a:r>
              <a:rPr lang="en-GB" sz="2800" dirty="0" smtClean="0"/>
              <a:t>Auxiliary server/protocol for file and record locking</a:t>
            </a:r>
          </a:p>
          <a:p>
            <a:pPr lvl="1"/>
            <a:r>
              <a:rPr lang="en-GB" sz="2400" dirty="0" smtClean="0"/>
              <a:t>All leases are maintained on the lock server</a:t>
            </a:r>
          </a:p>
          <a:p>
            <a:pPr lvl="1"/>
            <a:r>
              <a:rPr lang="en-GB" sz="2400" dirty="0" smtClean="0"/>
              <a:t>All lock/unlock operations handed by lock server</a:t>
            </a:r>
          </a:p>
          <a:p>
            <a:r>
              <a:rPr lang="en-GB" sz="2800" dirty="0" smtClean="0"/>
              <a:t>Client/network failure handling</a:t>
            </a:r>
          </a:p>
          <a:p>
            <a:pPr lvl="1"/>
            <a:r>
              <a:rPr lang="en-GB" sz="2400" dirty="0" smtClean="0"/>
              <a:t>Server can break locks if client dies or times out</a:t>
            </a:r>
          </a:p>
          <a:p>
            <a:pPr lvl="1"/>
            <a:r>
              <a:rPr lang="en-GB" sz="2400" dirty="0" smtClean="0"/>
              <a:t>“Stale-handle” errors inform client of broken lock</a:t>
            </a:r>
          </a:p>
          <a:p>
            <a:pPr lvl="1"/>
            <a:r>
              <a:rPr lang="en-GB" sz="2400" dirty="0" smtClean="0"/>
              <a:t>Client response to these errors are application specific</a:t>
            </a:r>
          </a:p>
          <a:p>
            <a:r>
              <a:rPr lang="en-GB" sz="2800" dirty="0" smtClean="0"/>
              <a:t>Lock server failure handling is very complex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380"/>
            <a:ext cx="8229600" cy="4525963"/>
          </a:xfrm>
        </p:spPr>
        <p:txBody>
          <a:bodyPr/>
          <a:lstStyle/>
          <a:p>
            <a:r>
              <a:rPr lang="en-GB" dirty="0" smtClean="0"/>
              <a:t>Transparency/Heterogeneity</a:t>
            </a:r>
          </a:p>
          <a:p>
            <a:pPr lvl="1"/>
            <a:r>
              <a:rPr lang="en-GB" dirty="0" smtClean="0"/>
              <a:t>Local/remote transparency is excellent</a:t>
            </a:r>
          </a:p>
          <a:p>
            <a:pPr lvl="1"/>
            <a:r>
              <a:rPr lang="en-GB" dirty="0" smtClean="0"/>
              <a:t>NFS works with all major </a:t>
            </a:r>
            <a:r>
              <a:rPr lang="en-GB" dirty="0" err="1" smtClean="0"/>
              <a:t>ISAs</a:t>
            </a:r>
            <a:r>
              <a:rPr lang="en-GB" dirty="0" smtClean="0"/>
              <a:t>, </a:t>
            </a:r>
            <a:r>
              <a:rPr lang="en-GB" dirty="0" err="1" smtClean="0"/>
              <a:t>OSs</a:t>
            </a:r>
            <a:r>
              <a:rPr lang="en-GB" dirty="0" smtClean="0"/>
              <a:t>, and </a:t>
            </a:r>
            <a:r>
              <a:rPr lang="en-GB" dirty="0" err="1" smtClean="0"/>
              <a:t>FSs</a:t>
            </a:r>
            <a:r>
              <a:rPr lang="en-GB" dirty="0" smtClean="0"/>
              <a:t> </a:t>
            </a:r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Read performance may be better than local disk</a:t>
            </a:r>
          </a:p>
          <a:p>
            <a:pPr lvl="1"/>
            <a:r>
              <a:rPr lang="en-GB" dirty="0" smtClean="0"/>
              <a:t>Replication option for scalable read bandwidth</a:t>
            </a:r>
          </a:p>
          <a:p>
            <a:pPr lvl="1"/>
            <a:r>
              <a:rPr lang="en-GB" dirty="0" smtClean="0"/>
              <a:t>Write performance slower than local disk</a:t>
            </a:r>
          </a:p>
          <a:p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Transparent fail-over capability for readers</a:t>
            </a:r>
          </a:p>
          <a:p>
            <a:pPr lvl="1"/>
            <a:r>
              <a:rPr lang="en-GB" dirty="0" smtClean="0"/>
              <a:t>Recoverable fail-over capability for writers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Vs. CIFS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260"/>
            <a:ext cx="8229600" cy="4525963"/>
          </a:xfrm>
        </p:spPr>
        <p:txBody>
          <a:bodyPr/>
          <a:lstStyle/>
          <a:p>
            <a:r>
              <a:rPr lang="en-GB" dirty="0" smtClean="0"/>
              <a:t>Functionality</a:t>
            </a:r>
          </a:p>
          <a:p>
            <a:pPr lvl="1"/>
            <a:r>
              <a:rPr lang="en-GB" dirty="0" smtClean="0"/>
              <a:t>NFS is much more portable (platforms, OS, FS)</a:t>
            </a:r>
          </a:p>
          <a:p>
            <a:pPr lvl="1"/>
            <a:r>
              <a:rPr lang="en-GB" dirty="0" smtClean="0"/>
              <a:t>CIFS provides much better write serialization</a:t>
            </a:r>
          </a:p>
          <a:p>
            <a:r>
              <a:rPr lang="en-GB" dirty="0" smtClean="0"/>
              <a:t>Performance and robustness</a:t>
            </a:r>
          </a:p>
          <a:p>
            <a:pPr lvl="1"/>
            <a:r>
              <a:rPr lang="en-GB" dirty="0" smtClean="0"/>
              <a:t>NFS provides much greater read scalability</a:t>
            </a:r>
          </a:p>
          <a:p>
            <a:pPr lvl="1"/>
            <a:r>
              <a:rPr lang="en-GB" dirty="0" smtClean="0"/>
              <a:t>NFS has much better fail-over characteristics</a:t>
            </a:r>
          </a:p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NFS supports more security models</a:t>
            </a:r>
          </a:p>
          <a:p>
            <a:pPr lvl="1"/>
            <a:r>
              <a:rPr lang="en-GB" dirty="0" smtClean="0"/>
              <a:t>CIFS gives the server better authorization control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Andrew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AFS</a:t>
            </a:r>
          </a:p>
          <a:p>
            <a:r>
              <a:rPr lang="en-US" dirty="0" smtClean="0"/>
              <a:t>Developed at CMU</a:t>
            </a:r>
          </a:p>
          <a:p>
            <a:r>
              <a:rPr lang="en-US" dirty="0" smtClean="0"/>
              <a:t>Designed originally to support student and faculty use </a:t>
            </a:r>
          </a:p>
          <a:p>
            <a:pPr lvl="1"/>
            <a:r>
              <a:rPr lang="en-US" dirty="0" smtClean="0"/>
              <a:t>Generally, large numbers of users of a </a:t>
            </a:r>
            <a:r>
              <a:rPr lang="en-US" smtClean="0"/>
              <a:t>single organization</a:t>
            </a:r>
          </a:p>
          <a:p>
            <a:r>
              <a:rPr lang="en-US" dirty="0" smtClean="0"/>
              <a:t>Uses a client/server model</a:t>
            </a:r>
          </a:p>
          <a:p>
            <a:r>
              <a:rPr lang="en-US" dirty="0" smtClean="0"/>
              <a:t>Makes use of whole-file caching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2200" y="502733"/>
            <a:ext cx="5978793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04"/>
            <a:ext cx="8229600" cy="4525963"/>
          </a:xfrm>
        </p:spPr>
        <p:txBody>
          <a:bodyPr/>
          <a:lstStyle/>
          <a:p>
            <a:r>
              <a:rPr lang="en-GB" dirty="0" smtClean="0"/>
              <a:t>Designed for scalability, performance</a:t>
            </a:r>
          </a:p>
          <a:p>
            <a:pPr lvl="1"/>
            <a:r>
              <a:rPr lang="en-GB" dirty="0" smtClean="0"/>
              <a:t>Large numbers of clients and very few servers</a:t>
            </a:r>
          </a:p>
          <a:p>
            <a:pPr lvl="1"/>
            <a:r>
              <a:rPr lang="en-GB" dirty="0" smtClean="0"/>
              <a:t>Needed performance of local file systems</a:t>
            </a:r>
          </a:p>
          <a:p>
            <a:pPr lvl="1"/>
            <a:r>
              <a:rPr lang="en-GB" dirty="0" smtClean="0"/>
              <a:t>Very low per-client load imposed on servers</a:t>
            </a:r>
          </a:p>
          <a:p>
            <a:pPr lvl="1"/>
            <a:r>
              <a:rPr lang="en-GB" dirty="0" smtClean="0"/>
              <a:t>No administration or back-up for client disks</a:t>
            </a:r>
          </a:p>
          <a:p>
            <a:r>
              <a:rPr lang="en-GB" dirty="0" smtClean="0"/>
              <a:t>Master files reside on a file server</a:t>
            </a:r>
          </a:p>
          <a:p>
            <a:pPr lvl="1"/>
            <a:r>
              <a:rPr lang="en-GB" dirty="0" smtClean="0"/>
              <a:t>Local file system is used as a local cache</a:t>
            </a:r>
          </a:p>
          <a:p>
            <a:pPr lvl="1"/>
            <a:r>
              <a:rPr lang="en-GB" dirty="0" smtClean="0"/>
              <a:t>Local reads satisfied from cache when possible</a:t>
            </a:r>
          </a:p>
          <a:p>
            <a:pPr lvl="1"/>
            <a:r>
              <a:rPr lang="en-GB" dirty="0" smtClean="0"/>
              <a:t>Files are only read from server if not in cache</a:t>
            </a:r>
          </a:p>
          <a:p>
            <a:r>
              <a:rPr lang="en-GB" dirty="0" smtClean="0"/>
              <a:t>Simple synchronization of updates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845807" y="3209229"/>
            <a:ext cx="973138" cy="34448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15632" y="4118867"/>
            <a:ext cx="121920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block I/O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 rot="5400000">
            <a:off x="1445088" y="3238598"/>
            <a:ext cx="1066800" cy="3444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Andrew Relay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779132" y="2437704"/>
            <a:ext cx="1752600" cy="382588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79132" y="2801242"/>
            <a:ext cx="304800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225344" y="2801242"/>
            <a:ext cx="306388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581069" y="2437704"/>
            <a:ext cx="533400" cy="6096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1033132" y="4720529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3549319" y="4644329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NIC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3293732" y="3106042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UDP</a:t>
            </a: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3581069" y="3563242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IP</a:t>
            </a: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3581069" y="4020442"/>
            <a:ext cx="533400" cy="3810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MAC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driver</a:t>
            </a:r>
          </a:p>
        </p:txBody>
      </p:sp>
      <p:sp>
        <p:nvSpPr>
          <p:cNvPr id="16" name="AutoShape 32"/>
          <p:cNvSpPr>
            <a:spLocks noChangeArrowheads="1"/>
          </p:cNvSpPr>
          <p:nvPr/>
        </p:nvSpPr>
        <p:spPr bwMode="auto">
          <a:xfrm>
            <a:off x="7230732" y="5568254"/>
            <a:ext cx="1219200" cy="609600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>
                <a:latin typeface="Times New Roman"/>
                <a:ea typeface="Arial" charset="0"/>
                <a:cs typeface="Times New Roman"/>
              </a:rPr>
              <a:t>remote server</a:t>
            </a:r>
          </a:p>
          <a:p>
            <a:pPr algn="ctr" defTabSz="912813"/>
            <a:r>
              <a:rPr lang="en-US" sz="1200">
                <a:latin typeface="Times New Roman"/>
                <a:ea typeface="Arial" charset="0"/>
                <a:cs typeface="Times New Roman"/>
              </a:rPr>
              <a:t>file system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535113" y="1160486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>
                <a:latin typeface="Times New Roman"/>
                <a:ea typeface="Arial" charset="0"/>
                <a:cs typeface="Times New Roman"/>
              </a:rPr>
              <a:t>client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59513" y="1160486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dirty="0">
                <a:latin typeface="Times New Roman"/>
                <a:ea typeface="Arial" charset="0"/>
                <a:cs typeface="Times New Roman"/>
              </a:rPr>
              <a:t>server</a:t>
            </a:r>
          </a:p>
        </p:txBody>
      </p:sp>
      <p:cxnSp>
        <p:nvCxnSpPr>
          <p:cNvPr id="19" name="AutoShape 35"/>
          <p:cNvCxnSpPr>
            <a:cxnSpLocks noChangeShapeType="1"/>
            <a:stCxn id="40" idx="3"/>
            <a:endCxn id="10" idx="0"/>
          </p:cNvCxnSpPr>
          <p:nvPr/>
        </p:nvCxnSpPr>
        <p:spPr bwMode="auto">
          <a:xfrm>
            <a:off x="3598532" y="1924942"/>
            <a:ext cx="249237" cy="5127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" name="AutoShape 36"/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3847769" y="3047304"/>
            <a:ext cx="6350" cy="159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37"/>
          <p:cNvCxnSpPr>
            <a:cxnSpLocks noChangeShapeType="1"/>
            <a:stCxn id="12" idx="2"/>
            <a:endCxn id="30" idx="2"/>
          </p:cNvCxnSpPr>
          <p:nvPr/>
        </p:nvCxnSpPr>
        <p:spPr bwMode="auto">
          <a:xfrm rot="5400000" flipH="1" flipV="1">
            <a:off x="5074112" y="3925986"/>
            <a:ext cx="17463" cy="2457450"/>
          </a:xfrm>
          <a:prstGeom prst="curvedConnector3">
            <a:avLst>
              <a:gd name="adj1" fmla="val -36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3882694" y="3106042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TCP</a:t>
            </a: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141832" y="4020442"/>
            <a:ext cx="137160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block I/O</a:t>
            </a:r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 rot="5400000">
            <a:off x="7377575" y="3148111"/>
            <a:ext cx="885825" cy="34448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7102144" y="2420242"/>
            <a:ext cx="1447800" cy="38258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7102144" y="2801242"/>
            <a:ext cx="304800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8245144" y="2801242"/>
            <a:ext cx="306388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6038519" y="2420242"/>
            <a:ext cx="533400" cy="6096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7535532" y="4706242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30" name="AutoShape 50"/>
          <p:cNvSpPr>
            <a:spLocks noChangeArrowheads="1"/>
          </p:cNvSpPr>
          <p:nvPr/>
        </p:nvSpPr>
        <p:spPr bwMode="auto">
          <a:xfrm>
            <a:off x="6006769" y="4626867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NIC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5751182" y="3088579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UDP</a:t>
            </a: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6038519" y="3545779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IP</a:t>
            </a: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6038519" y="4002979"/>
            <a:ext cx="533400" cy="3810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MAC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driver</a:t>
            </a:r>
          </a:p>
        </p:txBody>
      </p:sp>
      <p:cxnSp>
        <p:nvCxnSpPr>
          <p:cNvPr id="34" name="AutoShape 54"/>
          <p:cNvCxnSpPr>
            <a:cxnSpLocks noChangeShapeType="1"/>
            <a:stCxn id="28" idx="0"/>
            <a:endCxn id="37" idx="1"/>
          </p:cNvCxnSpPr>
          <p:nvPr/>
        </p:nvCxnSpPr>
        <p:spPr bwMode="auto">
          <a:xfrm rot="16200000">
            <a:off x="6494132" y="1812229"/>
            <a:ext cx="419100" cy="796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" name="AutoShape 55"/>
          <p:cNvCxnSpPr>
            <a:cxnSpLocks noChangeShapeType="1"/>
            <a:stCxn id="30" idx="0"/>
            <a:endCxn id="28" idx="2"/>
          </p:cNvCxnSpPr>
          <p:nvPr/>
        </p:nvCxnSpPr>
        <p:spPr bwMode="auto">
          <a:xfrm flipH="1" flipV="1">
            <a:off x="6305219" y="3029842"/>
            <a:ext cx="6350" cy="159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Rectangle 56"/>
          <p:cNvSpPr>
            <a:spLocks noChangeArrowheads="1"/>
          </p:cNvSpPr>
          <p:nvPr/>
        </p:nvSpPr>
        <p:spPr bwMode="auto">
          <a:xfrm>
            <a:off x="6340144" y="3088579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TCP</a:t>
            </a: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7102144" y="1810642"/>
            <a:ext cx="1447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Andrew Agent</a:t>
            </a:r>
          </a:p>
        </p:txBody>
      </p:sp>
      <p:cxnSp>
        <p:nvCxnSpPr>
          <p:cNvPr id="38" name="AutoShape 58"/>
          <p:cNvCxnSpPr>
            <a:cxnSpLocks noChangeShapeType="1"/>
            <a:stCxn id="37" idx="2"/>
            <a:endCxn id="16" idx="1"/>
          </p:cNvCxnSpPr>
          <p:nvPr/>
        </p:nvCxnSpPr>
        <p:spPr bwMode="auto">
          <a:xfrm>
            <a:off x="7826044" y="2191642"/>
            <a:ext cx="14288" cy="337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AutoShape 59"/>
          <p:cNvSpPr>
            <a:spLocks noChangeArrowheads="1"/>
          </p:cNvSpPr>
          <p:nvPr/>
        </p:nvSpPr>
        <p:spPr bwMode="auto">
          <a:xfrm>
            <a:off x="728332" y="5544442"/>
            <a:ext cx="1219200" cy="609600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>
                <a:latin typeface="Times New Roman"/>
                <a:ea typeface="Arial" charset="0"/>
                <a:cs typeface="Times New Roman"/>
              </a:rPr>
              <a:t>local FS</a:t>
            </a:r>
          </a:p>
          <a:p>
            <a:pPr algn="ctr" defTabSz="912813"/>
            <a:r>
              <a:rPr lang="en-US" sz="1200">
                <a:latin typeface="Times New Roman"/>
                <a:ea typeface="Arial" charset="0"/>
                <a:cs typeface="Times New Roman"/>
              </a:rPr>
              <a:t>(cache only)</a:t>
            </a: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2150732" y="1658242"/>
            <a:ext cx="1447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Andrew cache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mangaer</a:t>
            </a:r>
          </a:p>
        </p:txBody>
      </p:sp>
      <p:cxnSp>
        <p:nvCxnSpPr>
          <p:cNvPr id="41" name="AutoShape 61"/>
          <p:cNvCxnSpPr>
            <a:cxnSpLocks noChangeShapeType="1"/>
            <a:stCxn id="6" idx="0"/>
            <a:endCxn id="40" idx="2"/>
          </p:cNvCxnSpPr>
          <p:nvPr/>
        </p:nvCxnSpPr>
        <p:spPr bwMode="auto">
          <a:xfrm flipV="1">
            <a:off x="2152319" y="2191642"/>
            <a:ext cx="722313" cy="1220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2" name="AutoShape 62"/>
          <p:cNvCxnSpPr>
            <a:cxnSpLocks noChangeShapeType="1"/>
            <a:stCxn id="40" idx="1"/>
            <a:endCxn id="39" idx="1"/>
          </p:cNvCxnSpPr>
          <p:nvPr/>
        </p:nvCxnSpPr>
        <p:spPr bwMode="auto">
          <a:xfrm rot="10800000" flipV="1">
            <a:off x="1337932" y="1924942"/>
            <a:ext cx="812800" cy="3619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" name="AutoShape 65"/>
          <p:cNvCxnSpPr>
            <a:cxnSpLocks noChangeShapeType="1"/>
            <a:stCxn id="6" idx="2"/>
            <a:endCxn id="39" idx="1"/>
          </p:cNvCxnSpPr>
          <p:nvPr/>
        </p:nvCxnSpPr>
        <p:spPr bwMode="auto">
          <a:xfrm rot="10800000" flipV="1">
            <a:off x="1337932" y="3412429"/>
            <a:ext cx="469900" cy="21320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000"/>
                            </p:stCondLst>
                            <p:childTnLst>
                              <p:par>
                                <p:cTn id="1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9" grpId="0" animBg="1"/>
      <p:bldP spid="4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92"/>
            <a:ext cx="8229600" cy="4525963"/>
          </a:xfrm>
        </p:spPr>
        <p:txBody>
          <a:bodyPr/>
          <a:lstStyle/>
          <a:p>
            <a:r>
              <a:rPr lang="en-GB" sz="2800" dirty="0" smtClean="0"/>
              <a:t>One replica at server, possibly many at clients</a:t>
            </a:r>
          </a:p>
          <a:p>
            <a:r>
              <a:rPr lang="en-GB" sz="2800" dirty="0" smtClean="0"/>
              <a:t>Check for local copies in cache at open time</a:t>
            </a:r>
          </a:p>
          <a:p>
            <a:pPr lvl="1"/>
            <a:r>
              <a:rPr lang="en-GB" sz="2400" dirty="0" smtClean="0"/>
              <a:t>If no local copy exists, fetch it from server</a:t>
            </a:r>
          </a:p>
          <a:p>
            <a:pPr lvl="1"/>
            <a:r>
              <a:rPr lang="en-GB" sz="2400" dirty="0" smtClean="0"/>
              <a:t>If local copy exists, see if it is still up-to-date</a:t>
            </a:r>
          </a:p>
          <a:p>
            <a:pPr lvl="2"/>
            <a:r>
              <a:rPr lang="en-GB" sz="2000" dirty="0" smtClean="0"/>
              <a:t>Compare file size and modification time with server</a:t>
            </a:r>
          </a:p>
          <a:p>
            <a:pPr lvl="1"/>
            <a:r>
              <a:rPr lang="en-GB" sz="2400" dirty="0" smtClean="0"/>
              <a:t>Optimizations reduce overhead of checking</a:t>
            </a:r>
          </a:p>
          <a:p>
            <a:pPr lvl="2"/>
            <a:r>
              <a:rPr lang="en-GB" sz="2000" dirty="0" smtClean="0"/>
              <a:t>Subscribe/broadcast change notifications</a:t>
            </a:r>
          </a:p>
          <a:p>
            <a:pPr lvl="2"/>
            <a:r>
              <a:rPr lang="en-GB" sz="2000" dirty="0" smtClean="0"/>
              <a:t>Time-to-live on cached file attributes and contents</a:t>
            </a:r>
          </a:p>
          <a:p>
            <a:r>
              <a:rPr lang="en-GB" sz="2800" dirty="0" smtClean="0"/>
              <a:t>Send updates to server when file is closed</a:t>
            </a:r>
          </a:p>
          <a:p>
            <a:pPr lvl="1"/>
            <a:r>
              <a:rPr lang="en-GB" sz="2400" dirty="0" smtClean="0"/>
              <a:t>Wait for all changes to be completed</a:t>
            </a:r>
          </a:p>
          <a:p>
            <a:pPr lvl="1"/>
            <a:r>
              <a:rPr lang="en-GB" sz="2400" dirty="0" smtClean="0"/>
              <a:t>File may be deleted before it is closed	</a:t>
            </a:r>
          </a:p>
          <a:p>
            <a:pPr lvl="2"/>
            <a:r>
              <a:rPr lang="en-GB" sz="2000" dirty="0" smtClean="0"/>
              <a:t>E.g., temporary files that servers need not know about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698"/>
            <a:ext cx="8229600" cy="1143000"/>
          </a:xfrm>
        </p:spPr>
        <p:txBody>
          <a:bodyPr/>
          <a:lstStyle/>
          <a:p>
            <a:r>
              <a:rPr lang="en-US" dirty="0" smtClean="0"/>
              <a:t>Flat 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330"/>
            <a:ext cx="8229600" cy="4525963"/>
          </a:xfrm>
        </p:spPr>
        <p:txBody>
          <a:bodyPr/>
          <a:lstStyle/>
          <a:p>
            <a:r>
              <a:rPr lang="en-GB" dirty="0" smtClean="0"/>
              <a:t>There is one naming context per file system</a:t>
            </a:r>
          </a:p>
          <a:p>
            <a:pPr lvl="1"/>
            <a:r>
              <a:rPr lang="en-GB" dirty="0" smtClean="0"/>
              <a:t>All file names must be unique within that context</a:t>
            </a:r>
          </a:p>
          <a:p>
            <a:r>
              <a:rPr lang="en-GB" dirty="0" smtClean="0"/>
              <a:t>All files have exactly one true name</a:t>
            </a:r>
          </a:p>
          <a:p>
            <a:pPr lvl="1"/>
            <a:r>
              <a:rPr lang="en-GB" dirty="0" smtClean="0"/>
              <a:t>These names are probably very long</a:t>
            </a:r>
          </a:p>
          <a:p>
            <a:r>
              <a:rPr lang="en-GB" dirty="0" smtClean="0"/>
              <a:t>File names may have some structure</a:t>
            </a:r>
          </a:p>
          <a:p>
            <a:pPr lvl="1"/>
            <a:r>
              <a:rPr lang="en-GB" dirty="0" smtClean="0"/>
              <a:t>E.g., </a:t>
            </a:r>
            <a:r>
              <a:rPr lang="en-GB" sz="2400" dirty="0" smtClean="0"/>
              <a:t>CAC101.CS111.SECTION1.SLIDES.LECTURE_13</a:t>
            </a:r>
          </a:p>
          <a:p>
            <a:pPr lvl="1"/>
            <a:r>
              <a:rPr lang="en-GB" dirty="0" smtClean="0"/>
              <a:t>This structure may be used to optimize searches</a:t>
            </a:r>
          </a:p>
          <a:p>
            <a:pPr lvl="1"/>
            <a:r>
              <a:rPr lang="en-GB" dirty="0" smtClean="0"/>
              <a:t>The structure is very useful to users</a:t>
            </a:r>
          </a:p>
          <a:p>
            <a:pPr lvl="1"/>
            <a:r>
              <a:rPr lang="en-GB" dirty="0" smtClean="0"/>
              <a:t>But the structure has no meaning to the file </a:t>
            </a:r>
            <a:r>
              <a:rPr lang="en-GB" dirty="0" smtClean="0"/>
              <a:t>system</a:t>
            </a:r>
          </a:p>
          <a:p>
            <a:r>
              <a:rPr lang="en-GB" sz="2800" dirty="0" smtClean="0"/>
              <a:t>No longer a widely used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44547" y="4061550"/>
            <a:ext cx="1349277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5187" y="4068420"/>
            <a:ext cx="1011699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1899" y="4075290"/>
            <a:ext cx="1626547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50012" y="4082160"/>
            <a:ext cx="1157729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54829" y="4089030"/>
            <a:ext cx="1705400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96170" y="4069440"/>
            <a:ext cx="490630" cy="47627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04"/>
            <a:ext cx="8229600" cy="4525963"/>
          </a:xfrm>
        </p:spPr>
        <p:txBody>
          <a:bodyPr/>
          <a:lstStyle/>
          <a:p>
            <a:r>
              <a:rPr lang="en-GB" dirty="0" smtClean="0"/>
              <a:t>Client sends updates to server when local copy closed</a:t>
            </a:r>
          </a:p>
          <a:p>
            <a:r>
              <a:rPr lang="en-GB" dirty="0" smtClean="0"/>
              <a:t>Server notifies all clients of change</a:t>
            </a:r>
          </a:p>
          <a:p>
            <a:pPr lvl="1"/>
            <a:r>
              <a:rPr lang="en-GB" dirty="0" smtClean="0"/>
              <a:t>Warns them to invalidate their local copy</a:t>
            </a:r>
          </a:p>
          <a:p>
            <a:pPr lvl="1"/>
            <a:r>
              <a:rPr lang="en-GB" dirty="0" smtClean="0"/>
              <a:t>Warns them of potential write conflicts</a:t>
            </a:r>
          </a:p>
          <a:p>
            <a:r>
              <a:rPr lang="en-GB" dirty="0" smtClean="0"/>
              <a:t>Server supports only advisory file locking</a:t>
            </a:r>
          </a:p>
          <a:p>
            <a:pPr lvl="1"/>
            <a:r>
              <a:rPr lang="en-GB" dirty="0" smtClean="0"/>
              <a:t>Distributed file locking is extremely complex</a:t>
            </a:r>
          </a:p>
          <a:p>
            <a:r>
              <a:rPr lang="en-GB" dirty="0" smtClean="0"/>
              <a:t>Clients are expected to handle conflicts</a:t>
            </a:r>
          </a:p>
          <a:p>
            <a:pPr lvl="1"/>
            <a:r>
              <a:rPr lang="en-GB" dirty="0" smtClean="0"/>
              <a:t>Noticing updates to files open for write access</a:t>
            </a:r>
          </a:p>
          <a:p>
            <a:pPr lvl="1"/>
            <a:r>
              <a:rPr lang="en-GB" dirty="0" smtClean="0"/>
              <a:t>Notification/reconciliation strategy is unspecified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824"/>
            <a:ext cx="8229600" cy="4525963"/>
          </a:xfrm>
        </p:spPr>
        <p:txBody>
          <a:bodyPr/>
          <a:lstStyle/>
          <a:p>
            <a:r>
              <a:rPr lang="en-GB" sz="2800" dirty="0" smtClean="0"/>
              <a:t>Performance and Scalability</a:t>
            </a:r>
          </a:p>
          <a:p>
            <a:pPr lvl="1"/>
            <a:r>
              <a:rPr lang="en-GB" sz="2400" dirty="0" smtClean="0"/>
              <a:t>All file access by user/applications is local</a:t>
            </a:r>
          </a:p>
          <a:p>
            <a:pPr lvl="1"/>
            <a:r>
              <a:rPr lang="en-GB" sz="2400" dirty="0" smtClean="0"/>
              <a:t>Update checking (with time-to-live) is relatively cheap</a:t>
            </a:r>
          </a:p>
          <a:p>
            <a:pPr lvl="1"/>
            <a:r>
              <a:rPr lang="en-GB" sz="2400" dirty="0" smtClean="0"/>
              <a:t>Both fetch and update propagation are very efficient</a:t>
            </a:r>
          </a:p>
          <a:p>
            <a:pPr lvl="1"/>
            <a:r>
              <a:rPr lang="en-GB" sz="2400" dirty="0" smtClean="0"/>
              <a:t>Minimal per-client server load (once cache filled)</a:t>
            </a:r>
          </a:p>
          <a:p>
            <a:r>
              <a:rPr lang="en-GB" sz="2800" dirty="0" smtClean="0"/>
              <a:t>Robustness</a:t>
            </a:r>
          </a:p>
          <a:p>
            <a:pPr lvl="1"/>
            <a:r>
              <a:rPr lang="en-GB" sz="2400" dirty="0" smtClean="0"/>
              <a:t>No server fail-over, but have local copies of most files</a:t>
            </a:r>
          </a:p>
          <a:p>
            <a:r>
              <a:rPr lang="en-GB" sz="2800" dirty="0" smtClean="0"/>
              <a:t>Transparency</a:t>
            </a:r>
          </a:p>
          <a:p>
            <a:pPr lvl="1"/>
            <a:r>
              <a:rPr lang="en-GB" sz="2400" dirty="0" smtClean="0"/>
              <a:t>Mostly perfect - all file access operations are local</a:t>
            </a:r>
          </a:p>
          <a:p>
            <a:pPr lvl="1"/>
            <a:r>
              <a:rPr lang="en-GB" sz="2400" dirty="0" smtClean="0"/>
              <a:t>Pray that we don't have any update conflicts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 vs.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Basic designs</a:t>
            </a:r>
          </a:p>
          <a:p>
            <a:pPr lvl="1"/>
            <a:r>
              <a:rPr lang="en-GB" sz="2400" dirty="0" smtClean="0"/>
              <a:t>Both designed for continuous connection client/server</a:t>
            </a:r>
          </a:p>
          <a:p>
            <a:pPr lvl="1"/>
            <a:r>
              <a:rPr lang="en-GB" sz="2400" dirty="0" smtClean="0"/>
              <a:t>NFS supports diskless clients without local file systems</a:t>
            </a:r>
          </a:p>
          <a:p>
            <a:r>
              <a:rPr lang="en-GB" sz="2800" dirty="0" smtClean="0"/>
              <a:t>Performance</a:t>
            </a:r>
          </a:p>
          <a:p>
            <a:pPr lvl="1"/>
            <a:r>
              <a:rPr lang="en-GB" sz="2400" dirty="0" smtClean="0"/>
              <a:t>AFS generates much less network traffic, server load</a:t>
            </a:r>
          </a:p>
          <a:p>
            <a:pPr lvl="1"/>
            <a:r>
              <a:rPr lang="en-GB" sz="2400" dirty="0" smtClean="0"/>
              <a:t>They yield similar client response times</a:t>
            </a:r>
          </a:p>
          <a:p>
            <a:r>
              <a:rPr lang="en-GB" sz="2800" dirty="0" smtClean="0"/>
              <a:t>Ease of use</a:t>
            </a:r>
          </a:p>
          <a:p>
            <a:pPr lvl="1"/>
            <a:r>
              <a:rPr lang="en-GB" sz="2400" dirty="0" smtClean="0"/>
              <a:t>NFS provides for better transparency</a:t>
            </a:r>
          </a:p>
          <a:p>
            <a:pPr lvl="1"/>
            <a:r>
              <a:rPr lang="en-GB" sz="2400" dirty="0" smtClean="0"/>
              <a:t>NFS has enforced locking and limited fail-over</a:t>
            </a:r>
          </a:p>
          <a:p>
            <a:r>
              <a:rPr lang="en-GB" sz="2800" dirty="0" smtClean="0"/>
              <a:t>NFS requires more support in operating system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790"/>
            <a:ext cx="8229600" cy="4525963"/>
          </a:xfrm>
        </p:spPr>
        <p:txBody>
          <a:bodyPr/>
          <a:lstStyle/>
          <a:p>
            <a:r>
              <a:rPr lang="en-US" sz="2800" dirty="0" smtClean="0"/>
              <a:t>A different approach, for a different purpose</a:t>
            </a:r>
          </a:p>
          <a:p>
            <a:r>
              <a:rPr lang="en-US" sz="2800" dirty="0" smtClean="0"/>
              <a:t>Stateless protocol with idempotent operations</a:t>
            </a:r>
          </a:p>
          <a:p>
            <a:pPr lvl="1"/>
            <a:r>
              <a:rPr lang="en-US" sz="2400" dirty="0" smtClean="0"/>
              <a:t>Implemented atop TCP (or other reliable transport)</a:t>
            </a:r>
          </a:p>
          <a:p>
            <a:pPr lvl="1"/>
            <a:r>
              <a:rPr lang="en-US" sz="2400" dirty="0" smtClean="0"/>
              <a:t>Whole file transport (not remote data access)</a:t>
            </a:r>
          </a:p>
          <a:p>
            <a:pPr lvl="2"/>
            <a:r>
              <a:rPr lang="en-US" sz="2000" b="1" dirty="0" smtClean="0"/>
              <a:t>get</a:t>
            </a:r>
            <a:r>
              <a:rPr lang="en-US" sz="2000" dirty="0" smtClean="0"/>
              <a:t> file, </a:t>
            </a:r>
            <a:r>
              <a:rPr lang="en-US" sz="2000" b="1" dirty="0" smtClean="0"/>
              <a:t>put</a:t>
            </a:r>
            <a:r>
              <a:rPr lang="en-US" sz="2000" dirty="0" smtClean="0"/>
              <a:t> file, </a:t>
            </a:r>
            <a:r>
              <a:rPr lang="en-US" sz="2000" b="1" dirty="0" smtClean="0"/>
              <a:t>delete</a:t>
            </a:r>
            <a:r>
              <a:rPr lang="en-US" sz="2000" dirty="0" smtClean="0"/>
              <a:t> file, </a:t>
            </a:r>
            <a:r>
              <a:rPr lang="en-US" sz="2000" b="1" dirty="0" smtClean="0"/>
              <a:t>post</a:t>
            </a:r>
            <a:r>
              <a:rPr lang="en-US" sz="2000" dirty="0" smtClean="0"/>
              <a:t> form-contents</a:t>
            </a:r>
          </a:p>
          <a:p>
            <a:pPr lvl="1"/>
            <a:r>
              <a:rPr lang="en-US" sz="2400" dirty="0" smtClean="0"/>
              <a:t>Anonymous file access, but secure (SSL) transfers</a:t>
            </a:r>
          </a:p>
          <a:p>
            <a:pPr lvl="1"/>
            <a:r>
              <a:rPr lang="en-US" sz="2400" dirty="0" smtClean="0"/>
              <a:t>Keep-alive sessions (for performance only)</a:t>
            </a:r>
          </a:p>
          <a:p>
            <a:r>
              <a:rPr lang="en-US" sz="2800" dirty="0" smtClean="0"/>
              <a:t>A truly global file namespace (URLs)</a:t>
            </a:r>
          </a:p>
          <a:p>
            <a:pPr lvl="1"/>
            <a:r>
              <a:rPr lang="en-US" sz="2400" dirty="0" smtClean="0"/>
              <a:t>Client and in-network caching to reduce server load</a:t>
            </a:r>
          </a:p>
          <a:p>
            <a:pPr lvl="1"/>
            <a:r>
              <a:rPr lang="en-US" sz="2400" dirty="0" smtClean="0"/>
              <a:t>A wide range of client redirection options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618561" y="502733"/>
            <a:ext cx="184132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038"/>
            <a:ext cx="8229600" cy="4525963"/>
          </a:xfrm>
        </p:spPr>
        <p:txBody>
          <a:bodyPr/>
          <a:lstStyle/>
          <a:p>
            <a:r>
              <a:rPr lang="en-US" sz="2800" dirty="0" smtClean="0"/>
              <a:t>Not a traditional remote file access mechanism</a:t>
            </a:r>
          </a:p>
          <a:p>
            <a:r>
              <a:rPr lang="en-US" sz="2800" dirty="0" smtClean="0"/>
              <a:t>We do not try to make it look like local file access</a:t>
            </a:r>
          </a:p>
          <a:p>
            <a:pPr lvl="1"/>
            <a:r>
              <a:rPr lang="en-US" sz="2400" dirty="0" smtClean="0"/>
              <a:t>Apps are written to HTTP or other web-aware APIs</a:t>
            </a:r>
          </a:p>
          <a:p>
            <a:pPr lvl="1"/>
            <a:r>
              <a:rPr lang="en-US" sz="2400" dirty="0" smtClean="0"/>
              <a:t>No interception and translation of local file operations</a:t>
            </a:r>
          </a:p>
          <a:p>
            <a:pPr lvl="1"/>
            <a:r>
              <a:rPr lang="en-US" sz="2400" dirty="0" smtClean="0"/>
              <a:t>But URLs can be constructed for local files</a:t>
            </a:r>
          </a:p>
          <a:p>
            <a:r>
              <a:rPr lang="en-US" sz="2800" dirty="0" smtClean="0"/>
              <a:t>Server is entirely implemented in user-mode</a:t>
            </a:r>
          </a:p>
          <a:p>
            <a:pPr lvl="1"/>
            <a:r>
              <a:rPr lang="en-US" sz="2400" dirty="0" smtClean="0"/>
              <a:t>Authentication via SSL or higher level dialogs</a:t>
            </a:r>
          </a:p>
          <a:p>
            <a:pPr lvl="1"/>
            <a:r>
              <a:rPr lang="en-US" sz="2400" dirty="0" smtClean="0"/>
              <a:t>All data is assumed readable by all clients</a:t>
            </a:r>
          </a:p>
          <a:p>
            <a:r>
              <a:rPr lang="en-US" sz="2800" dirty="0" smtClean="0"/>
              <a:t>HTTP servers provide more than remote file access</a:t>
            </a:r>
          </a:p>
          <a:p>
            <a:pPr lvl="1"/>
            <a:r>
              <a:rPr lang="en-US" sz="2400" dirty="0" smtClean="0"/>
              <a:t>POST operations invoke server-side processing</a:t>
            </a:r>
          </a:p>
          <a:p>
            <a:r>
              <a:rPr lang="en-US" sz="2800" dirty="0" smtClean="0"/>
              <a:t>No attempt to provide write locking or serialization</a:t>
            </a:r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910"/>
            <a:ext cx="8229600" cy="4525963"/>
          </a:xfrm>
        </p:spPr>
        <p:txBody>
          <a:bodyPr/>
          <a:lstStyle/>
          <a:p>
            <a:r>
              <a:rPr lang="en-US" sz="2800" dirty="0" smtClean="0"/>
              <a:t>Transparency</a:t>
            </a:r>
          </a:p>
          <a:p>
            <a:pPr lvl="1"/>
            <a:r>
              <a:rPr lang="en-US" sz="2400" dirty="0" smtClean="0"/>
              <a:t>Universal namespace for heterogeneous data</a:t>
            </a:r>
          </a:p>
          <a:p>
            <a:pPr lvl="1"/>
            <a:r>
              <a:rPr lang="en-US" sz="2400" dirty="0" smtClean="0"/>
              <a:t>Requires use of new APIs and namespace</a:t>
            </a:r>
          </a:p>
          <a:p>
            <a:pPr lvl="1"/>
            <a:r>
              <a:rPr lang="en-US" sz="2400" dirty="0" smtClean="0"/>
              <a:t>No attempt at compatibility with old semantics</a:t>
            </a:r>
          </a:p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/>
              <a:t>Simple implementations, efficient transport</a:t>
            </a:r>
          </a:p>
          <a:p>
            <a:pPr lvl="1"/>
            <a:r>
              <a:rPr lang="en-US" sz="2400" u="sng" dirty="0" smtClean="0"/>
              <a:t>Unlimited</a:t>
            </a:r>
            <a:r>
              <a:rPr lang="en-US" sz="2400" dirty="0" smtClean="0"/>
              <a:t> read throughput scalability</a:t>
            </a:r>
          </a:p>
          <a:p>
            <a:pPr lvl="1"/>
            <a:r>
              <a:rPr lang="en-US" sz="2400" dirty="0" smtClean="0"/>
              <a:t>Excellent caching and load balancing</a:t>
            </a:r>
          </a:p>
          <a:p>
            <a:r>
              <a:rPr lang="en-US" sz="2800" dirty="0" smtClean="0"/>
              <a:t>Robustness</a:t>
            </a:r>
          </a:p>
          <a:p>
            <a:pPr lvl="1"/>
            <a:r>
              <a:rPr lang="en-US" sz="2400" dirty="0" smtClean="0"/>
              <a:t>Automatic </a:t>
            </a:r>
            <a:r>
              <a:rPr lang="en-US" sz="2400" dirty="0" err="1" smtClean="0"/>
              <a:t>retrys</a:t>
            </a:r>
            <a:r>
              <a:rPr lang="en-US" sz="2400" dirty="0" smtClean="0"/>
              <a:t>, seamless fail-over, easy redirects</a:t>
            </a:r>
          </a:p>
          <a:p>
            <a:pPr lvl="1"/>
            <a:r>
              <a:rPr lang="en-US" sz="2400" dirty="0" smtClean="0"/>
              <a:t>Not much attempt to handle issues related to writes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vs. NFS/CIFS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sz="2800" dirty="0" smtClean="0"/>
              <a:t>The file model and services provided by HTTP are much weaker than those provided by CIFS or NFS  </a:t>
            </a:r>
          </a:p>
          <a:p>
            <a:pPr defTabSz="914400"/>
            <a:r>
              <a:rPr lang="en-US" sz="2800" dirty="0" smtClean="0"/>
              <a:t>So why would anyone choose to use HTTP for remote file access?</a:t>
            </a:r>
          </a:p>
          <a:p>
            <a:pPr defTabSz="914400"/>
            <a:r>
              <a:rPr lang="en-US" sz="2800" dirty="0" smtClean="0"/>
              <a:t>It’s easy to use, provides excellent performance, scalability and availability, and is ubiquitous </a:t>
            </a:r>
          </a:p>
          <a:p>
            <a:pPr defTabSz="914400"/>
            <a:r>
              <a:rPr lang="en-US" sz="2800" dirty="0" smtClean="0"/>
              <a:t>If I don’t need per-user authorization, walk-able name spaces, and synchronized updates, </a:t>
            </a:r>
          </a:p>
          <a:p>
            <a:pPr lvl="1" defTabSz="914400"/>
            <a:r>
              <a:rPr lang="en-US" sz="2400" dirty="0" smtClean="0"/>
              <a:t>Why pay the costs of more elaborate protocols?</a:t>
            </a:r>
          </a:p>
          <a:p>
            <a:pPr lvl="1" defTabSz="914400"/>
            <a:r>
              <a:rPr lang="en-US" sz="2400" dirty="0" smtClean="0"/>
              <a:t>If I do need, them, though, . . .</a:t>
            </a:r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944"/>
            <a:ext cx="8229600" cy="4525963"/>
          </a:xfrm>
        </p:spPr>
        <p:txBody>
          <a:bodyPr/>
          <a:lstStyle/>
          <a:p>
            <a:r>
              <a:rPr lang="en-GB" sz="2800" dirty="0" smtClean="0"/>
              <a:t>Be clear about your remote file system requirements</a:t>
            </a:r>
          </a:p>
          <a:p>
            <a:pPr lvl="1"/>
            <a:r>
              <a:rPr lang="en-GB" sz="2400" dirty="0" smtClean="0"/>
              <a:t>Different priorities lead to different tradeoffs &amp; designs</a:t>
            </a:r>
          </a:p>
          <a:p>
            <a:r>
              <a:rPr lang="en-GB" sz="2800" dirty="0" smtClean="0"/>
              <a:t>The remote file access protocol is the key</a:t>
            </a:r>
          </a:p>
          <a:p>
            <a:pPr lvl="1"/>
            <a:r>
              <a:rPr lang="en-GB" sz="2400" dirty="0" smtClean="0"/>
              <a:t>It determines the performance and robustness</a:t>
            </a:r>
          </a:p>
          <a:p>
            <a:pPr lvl="1"/>
            <a:r>
              <a:rPr lang="en-GB" sz="2400" dirty="0" smtClean="0"/>
              <a:t>It imposes or presumes security mechanisms</a:t>
            </a:r>
          </a:p>
          <a:p>
            <a:pPr lvl="1"/>
            <a:r>
              <a:rPr lang="en-GB" sz="2400" dirty="0" smtClean="0"/>
              <a:t>It is designed around synchronization &amp; fail-over mechanisms</a:t>
            </a:r>
          </a:p>
          <a:p>
            <a:r>
              <a:rPr lang="en-GB" sz="2800" dirty="0" smtClean="0"/>
              <a:t>Stateless protocols with idempotent ops are limiting</a:t>
            </a:r>
          </a:p>
          <a:p>
            <a:pPr lvl="1"/>
            <a:r>
              <a:rPr lang="en-GB" sz="2400" dirty="0" smtClean="0"/>
              <a:t>But </a:t>
            </a:r>
            <a:r>
              <a:rPr lang="en-GB" sz="2400" u="sng" dirty="0" smtClean="0"/>
              <a:t>very rewarding</a:t>
            </a:r>
            <a:r>
              <a:rPr lang="en-GB" sz="2400" dirty="0" smtClean="0"/>
              <a:t> if you can accept those limitations</a:t>
            </a:r>
          </a:p>
          <a:p>
            <a:r>
              <a:rPr lang="en-GB" sz="2800" dirty="0" smtClean="0"/>
              <a:t>Read-only content is a pleasure to work with</a:t>
            </a:r>
          </a:p>
          <a:p>
            <a:pPr lvl="1"/>
            <a:r>
              <a:rPr lang="en-GB" sz="2400" dirty="0" smtClean="0"/>
              <a:t>Synchronized and replicated updates are very hard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86492" y="502733"/>
            <a:ext cx="2797124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Flat File System - MVS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sz="2800" dirty="0" smtClean="0"/>
              <a:t>A file system used in IBM mainframes in 60s and 70s</a:t>
            </a:r>
          </a:p>
          <a:p>
            <a:r>
              <a:rPr lang="en-GB" sz="2800" dirty="0" smtClean="0"/>
              <a:t>Each file has a unique name</a:t>
            </a:r>
          </a:p>
          <a:p>
            <a:pPr lvl="1"/>
            <a:r>
              <a:rPr lang="en-GB" sz="2400" dirty="0" smtClean="0"/>
              <a:t>File name (usually very long) stored in the file's descriptor</a:t>
            </a:r>
          </a:p>
          <a:p>
            <a:r>
              <a:rPr lang="en-GB" sz="2800" dirty="0" smtClean="0"/>
              <a:t>There is one master </a:t>
            </a:r>
            <a:r>
              <a:rPr lang="en-GB" sz="2800" dirty="0" err="1" smtClean="0"/>
              <a:t>catalog</a:t>
            </a:r>
            <a:r>
              <a:rPr lang="en-GB" sz="2800" dirty="0" smtClean="0"/>
              <a:t> file per volume</a:t>
            </a:r>
          </a:p>
          <a:p>
            <a:pPr lvl="1"/>
            <a:r>
              <a:rPr lang="en-GB" sz="2400" dirty="0" smtClean="0"/>
              <a:t>Lists names and descriptor locations for every file</a:t>
            </a:r>
          </a:p>
          <a:p>
            <a:pPr lvl="1"/>
            <a:r>
              <a:rPr lang="en-GB" sz="2400" dirty="0" smtClean="0"/>
              <a:t>Used to speed up searches</a:t>
            </a:r>
          </a:p>
          <a:p>
            <a:r>
              <a:rPr lang="en-GB" sz="2800" dirty="0" smtClean="0"/>
              <a:t>The </a:t>
            </a:r>
            <a:r>
              <a:rPr lang="en-GB" sz="2800" dirty="0" err="1" smtClean="0"/>
              <a:t>catalog</a:t>
            </a:r>
            <a:r>
              <a:rPr lang="en-GB" sz="2800" dirty="0" smtClean="0"/>
              <a:t> is not critical</a:t>
            </a:r>
          </a:p>
          <a:p>
            <a:pPr lvl="1"/>
            <a:r>
              <a:rPr lang="en-GB" sz="2400" dirty="0" smtClean="0"/>
              <a:t>It can be deleted and recreated at any time</a:t>
            </a:r>
          </a:p>
          <a:p>
            <a:pPr lvl="1"/>
            <a:r>
              <a:rPr lang="en-GB" sz="2400" dirty="0" smtClean="0"/>
              <a:t>Files can be found without </a:t>
            </a:r>
            <a:r>
              <a:rPr lang="en-GB" sz="2400" dirty="0" err="1" smtClean="0"/>
              <a:t>catalog</a:t>
            </a:r>
            <a:r>
              <a:rPr lang="en-GB" sz="2400" dirty="0" smtClean="0"/>
              <a:t> ... it just takes longer</a:t>
            </a:r>
            <a:endParaRPr lang="en-GB" sz="2400" dirty="0" smtClean="0"/>
          </a:p>
          <a:p>
            <a:pPr lvl="1"/>
            <a:r>
              <a:rPr lang="en-GB" sz="2400" dirty="0" smtClean="0"/>
              <a:t>Some files are not listed in </a:t>
            </a:r>
            <a:r>
              <a:rPr lang="en-GB" sz="2400" dirty="0" err="1" smtClean="0"/>
              <a:t>catalog</a:t>
            </a:r>
            <a:r>
              <a:rPr lang="en-GB" sz="2400" dirty="0" smtClean="0"/>
              <a:t>, for secrecy</a:t>
            </a:r>
          </a:p>
          <a:p>
            <a:pPr lvl="2"/>
            <a:r>
              <a:rPr lang="en-GB" sz="2000" dirty="0" smtClean="0"/>
              <a:t>They cannot be found by “browsing” the name space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MVS Names and Catalogs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6913" y="15700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Times New Roman"/>
                <a:cs typeface="Times New Roman"/>
              </a:rPr>
              <a:t>Volume Catalog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801813" y="4083050"/>
            <a:ext cx="2362200" cy="2195512"/>
            <a:chOff x="1783" y="2765"/>
            <a:chExt cx="1488" cy="138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75" y="299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name: mark.file1.txt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75" y="3188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other attributes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75" y="3380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1</a:t>
              </a:r>
              <a:r>
                <a:rPr lang="en-US" sz="1600" b="0" baseline="30000">
                  <a:latin typeface="Times New Roman"/>
                  <a:cs typeface="Times New Roman"/>
                </a:rPr>
                <a:t>st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75" y="3572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2</a:t>
              </a:r>
              <a:r>
                <a:rPr lang="en-US" sz="1600" b="0" baseline="30000">
                  <a:latin typeface="Times New Roman"/>
                  <a:cs typeface="Times New Roman"/>
                </a:rPr>
                <a:t>nd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75" y="3764"/>
              <a:ext cx="1152" cy="191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3</a:t>
              </a:r>
              <a:r>
                <a:rPr lang="en-US" sz="1600" b="0" baseline="30000">
                  <a:latin typeface="Times New Roman"/>
                  <a:cs typeface="Times New Roman"/>
                </a:rPr>
                <a:t>rd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75" y="395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…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783" y="2765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0" tIns="45716" rIns="91430" bIns="45716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Times New Roman"/>
                  <a:cs typeface="Times New Roman"/>
                </a:rPr>
                <a:t>DSCB #101, type 1</a:t>
              </a: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011613" y="4083050"/>
            <a:ext cx="2362200" cy="2195512"/>
            <a:chOff x="3175" y="2765"/>
            <a:chExt cx="1488" cy="1383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67" y="299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name: mark.file2.txt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367" y="3188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other attributes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367" y="3380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1</a:t>
              </a:r>
              <a:r>
                <a:rPr lang="en-US" sz="1600" b="0" baseline="30000">
                  <a:latin typeface="Times New Roman"/>
                  <a:cs typeface="Times New Roman"/>
                </a:rPr>
                <a:t>st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67" y="3572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2</a:t>
              </a:r>
              <a:r>
                <a:rPr lang="en-US" sz="1600" b="0" baseline="30000">
                  <a:latin typeface="Times New Roman"/>
                  <a:cs typeface="Times New Roman"/>
                </a:rPr>
                <a:t>nd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367" y="3764"/>
              <a:ext cx="1152" cy="191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3</a:t>
              </a:r>
              <a:r>
                <a:rPr lang="en-US" sz="1600" b="0" baseline="30000">
                  <a:latin typeface="Times New Roman"/>
                  <a:cs typeface="Times New Roman"/>
                </a:rPr>
                <a:t>rd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7" y="395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…</a:t>
              </a: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175" y="2765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0" tIns="45716" rIns="91430" bIns="45716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Times New Roman"/>
                  <a:cs typeface="Times New Roman"/>
                </a:rPr>
                <a:t>DSCB #102, type 1</a:t>
              </a:r>
            </a:p>
          </p:txBody>
        </p:sp>
      </p:grp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6221413" y="4083050"/>
            <a:ext cx="2362200" cy="2195512"/>
            <a:chOff x="4567" y="2765"/>
            <a:chExt cx="1488" cy="1383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711" y="299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name: mark.file3.txt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711" y="3188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other attributes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711" y="3380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1</a:t>
              </a:r>
              <a:r>
                <a:rPr lang="en-US" sz="1600" b="0" baseline="30000">
                  <a:latin typeface="Times New Roman"/>
                  <a:cs typeface="Times New Roman"/>
                </a:rPr>
                <a:t>st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711" y="3572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2</a:t>
              </a:r>
              <a:r>
                <a:rPr lang="en-US" sz="1600" b="0" baseline="30000">
                  <a:latin typeface="Times New Roman"/>
                  <a:cs typeface="Times New Roman"/>
                </a:rPr>
                <a:t>nd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711" y="3764"/>
              <a:ext cx="1152" cy="191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3</a:t>
              </a:r>
              <a:r>
                <a:rPr lang="en-US" sz="1600" b="0" baseline="30000">
                  <a:latin typeface="Times New Roman"/>
                  <a:cs typeface="Times New Roman"/>
                </a:rPr>
                <a:t>rd</a:t>
              </a:r>
              <a:r>
                <a:rPr lang="en-US" sz="1600" b="0">
                  <a:latin typeface="Times New Roman"/>
                  <a:cs typeface="Times New Roman"/>
                </a:rPr>
                <a:t> extent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711" y="3956"/>
              <a:ext cx="1152" cy="1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Times New Roman"/>
                  <a:cs typeface="Times New Roman"/>
                </a:rPr>
                <a:t>…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567" y="2765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0" tIns="45716" rIns="91430" bIns="45716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Times New Roman"/>
                  <a:cs typeface="Times New Roman"/>
                </a:rPr>
                <a:t>DSCB #103, type 1</a:t>
              </a: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57200" y="202723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name               DSCB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33400" y="2484438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>
                <a:latin typeface="Times New Roman"/>
                <a:cs typeface="Times New Roman"/>
              </a:rPr>
              <a:t>mark.file1.txt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981200" y="2484438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1600" b="0">
                <a:latin typeface="Times New Roman"/>
                <a:cs typeface="Times New Roman"/>
              </a:rPr>
              <a:t>101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33400" y="2789238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>
                <a:latin typeface="Times New Roman"/>
                <a:cs typeface="Times New Roman"/>
              </a:rPr>
              <a:t>mark.file2.txt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1981200" y="2789238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1600" b="0">
                <a:latin typeface="Times New Roman"/>
                <a:cs typeface="Times New Roman"/>
              </a:rPr>
              <a:t>102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33400" y="3094038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>
                <a:latin typeface="Times New Roman"/>
                <a:cs typeface="Times New Roman"/>
              </a:rPr>
              <a:t>mark.file3.txt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981200" y="3094038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1600" b="0">
                <a:latin typeface="Times New Roman"/>
                <a:cs typeface="Times New Roman"/>
              </a:rPr>
              <a:t>103</a:t>
            </a:r>
          </a:p>
        </p:txBody>
      </p:sp>
      <p:cxnSp>
        <p:nvCxnSpPr>
          <p:cNvPr id="36" name="AutoShape 36"/>
          <p:cNvCxnSpPr>
            <a:cxnSpLocks noChangeShapeType="1"/>
            <a:stCxn id="31" idx="3"/>
            <a:endCxn id="12" idx="0"/>
          </p:cNvCxnSpPr>
          <p:nvPr/>
        </p:nvCxnSpPr>
        <p:spPr bwMode="auto">
          <a:xfrm>
            <a:off x="2819400" y="2636838"/>
            <a:ext cx="163513" cy="1446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37"/>
          <p:cNvCxnSpPr>
            <a:cxnSpLocks noChangeShapeType="1"/>
            <a:stCxn id="33" idx="3"/>
            <a:endCxn id="20" idx="0"/>
          </p:cNvCxnSpPr>
          <p:nvPr/>
        </p:nvCxnSpPr>
        <p:spPr bwMode="auto">
          <a:xfrm>
            <a:off x="2819400" y="2941638"/>
            <a:ext cx="2373313" cy="1141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38"/>
          <p:cNvCxnSpPr>
            <a:cxnSpLocks noChangeShapeType="1"/>
            <a:stCxn id="35" idx="3"/>
            <a:endCxn id="28" idx="0"/>
          </p:cNvCxnSpPr>
          <p:nvPr/>
        </p:nvCxnSpPr>
        <p:spPr bwMode="auto">
          <a:xfrm>
            <a:off x="2819400" y="3246438"/>
            <a:ext cx="4583113" cy="8366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47397</TotalTime>
  <Words>5529</Words>
  <Application>Microsoft Macintosh PowerPoint</Application>
  <PresentationFormat>On-screen Show (4:3)</PresentationFormat>
  <Paragraphs>929</Paragraphs>
  <Slides>77</Slides>
  <Notes>1</Notes>
  <HiddenSlides>31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Default Theme</vt:lpstr>
      <vt:lpstr>File Systems: Naming and Performance CS 111 Operating Systems  Peter Reiher </vt:lpstr>
      <vt:lpstr>Outline</vt:lpstr>
      <vt:lpstr>Naming in File Systems </vt:lpstr>
      <vt:lpstr>File Names and Binding</vt:lpstr>
      <vt:lpstr>Name Space Structure</vt:lpstr>
      <vt:lpstr>Some Issues in Name  Space Structure</vt:lpstr>
      <vt:lpstr>Flat Name Spaces</vt:lpstr>
      <vt:lpstr>A Sample Flat File System - MVS</vt:lpstr>
      <vt:lpstr>MVS Names and Catalogs</vt:lpstr>
      <vt:lpstr>Hierarchical Name Spaces</vt:lpstr>
      <vt:lpstr>A Rooted Directory Tree</vt:lpstr>
      <vt:lpstr>Directories Are Files</vt:lpstr>
      <vt:lpstr>Traversing the Directory Tree</vt:lpstr>
      <vt:lpstr>Example: The DOS File System</vt:lpstr>
      <vt:lpstr>DOS File System Directories</vt:lpstr>
      <vt:lpstr>File Names Vs. Path Names</vt:lpstr>
      <vt:lpstr>Example:  Unix Directories</vt:lpstr>
      <vt:lpstr>Unix Directories</vt:lpstr>
      <vt:lpstr>Multiple File Names In Unix</vt:lpstr>
      <vt:lpstr>Links and De-allocation</vt:lpstr>
      <vt:lpstr>Unix Hard Link Example</vt:lpstr>
      <vt:lpstr>Hard Links, Directories, and Files</vt:lpstr>
      <vt:lpstr>A Potential Problem With  Hard Links</vt:lpstr>
      <vt:lpstr>Illustrating the Problem</vt:lpstr>
      <vt:lpstr>Solving the Problem</vt:lpstr>
      <vt:lpstr>Symbolic Links</vt:lpstr>
      <vt:lpstr>Symbolic Link Example</vt:lpstr>
      <vt:lpstr>Symbolic Links, Files, and Directories</vt:lpstr>
      <vt:lpstr>What About Looping Problems?</vt:lpstr>
      <vt:lpstr>File Systems and Multiple Disks</vt:lpstr>
      <vt:lpstr>How About the Other Way Around?</vt:lpstr>
      <vt:lpstr>Disk Partitioning Mechanisms</vt:lpstr>
      <vt:lpstr>Example: FDISK Disk Partitioning</vt:lpstr>
      <vt:lpstr>Master Boot Records and  Partition Boot Records</vt:lpstr>
      <vt:lpstr>Working With Multiple File Systems</vt:lpstr>
      <vt:lpstr>Finding Files With Multiple File Systems</vt:lpstr>
      <vt:lpstr>Options for Naming With  Multiple Partitions</vt:lpstr>
      <vt:lpstr>Unix File System Mounts</vt:lpstr>
      <vt:lpstr>Unix Mounted File System Example</vt:lpstr>
      <vt:lpstr>How Does This Actually Work?</vt:lpstr>
      <vt:lpstr>What Happened To the Real Directory?</vt:lpstr>
      <vt:lpstr>File System Performance Issues</vt:lpstr>
      <vt:lpstr>Head Motion and File System Performance</vt:lpstr>
      <vt:lpstr>Ways To Reduce Head Motion</vt:lpstr>
      <vt:lpstr>File System Performance and Block Size</vt:lpstr>
      <vt:lpstr>Read Early, Write Late</vt:lpstr>
      <vt:lpstr>Read-Ahead</vt:lpstr>
      <vt:lpstr>Delayed Writes</vt:lpstr>
      <vt:lpstr>Caching and Performance</vt:lpstr>
      <vt:lpstr>Common Types of Disk Caching</vt:lpstr>
      <vt:lpstr>Performance Gain For Different Types of Caches</vt:lpstr>
      <vt:lpstr>Why Are Special Purpose  Caches More Effective?</vt:lpstr>
      <vt:lpstr>Remote File System Examples</vt:lpstr>
      <vt:lpstr>Common Internet File System</vt:lpstr>
      <vt:lpstr>CIFS Architecture</vt:lpstr>
      <vt:lpstr>Benefits of Opportunistic Locking</vt:lpstr>
      <vt:lpstr>CIFS/SMB Protocol</vt:lpstr>
      <vt:lpstr>CIFS/SMB Pros and Cons</vt:lpstr>
      <vt:lpstr>The Network File System (NFS)</vt:lpstr>
      <vt:lpstr>The NFS Protocol</vt:lpstr>
      <vt:lpstr>NFS Authentication</vt:lpstr>
      <vt:lpstr>NFS Replication</vt:lpstr>
      <vt:lpstr>NFS and Updates</vt:lpstr>
      <vt:lpstr>NFS Pros and Cons</vt:lpstr>
      <vt:lpstr>NFS Vs. CIFS</vt:lpstr>
      <vt:lpstr>The Andrew File System</vt:lpstr>
      <vt:lpstr>AFS Basics</vt:lpstr>
      <vt:lpstr>AFS Architecture</vt:lpstr>
      <vt:lpstr>AFS Replication</vt:lpstr>
      <vt:lpstr>AFS Reconciliation</vt:lpstr>
      <vt:lpstr>AFS Pros and Cons</vt:lpstr>
      <vt:lpstr>AFS vs. NFS</vt:lpstr>
      <vt:lpstr>HTTP</vt:lpstr>
      <vt:lpstr>HTTP Architecture</vt:lpstr>
      <vt:lpstr>HTTP Pros and Cons</vt:lpstr>
      <vt:lpstr>HTTP vs. NFS/CIFS</vt:lpstr>
      <vt:lpstr>Conclusion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53</cp:revision>
  <cp:lastPrinted>2015-05-15T22:38:12Z</cp:lastPrinted>
  <dcterms:created xsi:type="dcterms:W3CDTF">2015-05-15T22:13:40Z</dcterms:created>
  <dcterms:modified xsi:type="dcterms:W3CDTF">2015-05-15T22:40:41Z</dcterms:modified>
</cp:coreProperties>
</file>