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19" r:id="rId2"/>
    <p:sldId id="32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94" r:id="rId18"/>
    <p:sldId id="348" r:id="rId19"/>
    <p:sldId id="396" r:id="rId20"/>
    <p:sldId id="351" r:id="rId21"/>
    <p:sldId id="397" r:id="rId22"/>
    <p:sldId id="359" r:id="rId23"/>
    <p:sldId id="360" r:id="rId24"/>
    <p:sldId id="398" r:id="rId25"/>
    <p:sldId id="363" r:id="rId26"/>
    <p:sldId id="364" r:id="rId27"/>
    <p:sldId id="399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5/22/15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15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2015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8634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Networking for Operating Systems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18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13"/>
            <a:ext cx="8229600" cy="1143000"/>
          </a:xfrm>
        </p:spPr>
        <p:txBody>
          <a:bodyPr/>
          <a:lstStyle/>
          <a:p>
            <a:r>
              <a:rPr lang="en-US" dirty="0" smtClean="0"/>
              <a:t>In-Kernel Protocol Implementations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0432" y="1534058"/>
            <a:ext cx="3589338" cy="4445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Times New Roman"/>
                <a:cs typeface="Times New Roman"/>
              </a:rPr>
              <a:t>SMTP – mail delivery application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50432" y="3239033"/>
            <a:ext cx="3589338" cy="4445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Times New Roman"/>
                <a:cs typeface="Times New Roman"/>
              </a:rPr>
              <a:t>TCP session management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1632" y="4055008"/>
            <a:ext cx="3589338" cy="4445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Times New Roman"/>
                <a:cs typeface="Times New Roman"/>
              </a:rPr>
              <a:t>IP transport &amp; routing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1632" y="4869395"/>
            <a:ext cx="3589338" cy="4445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Times New Roman"/>
                <a:cs typeface="Times New Roman"/>
              </a:rPr>
              <a:t>802.12 Wireless LAN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21632" y="6055258"/>
            <a:ext cx="3589338" cy="4445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Times New Roman"/>
                <a:cs typeface="Times New Roman"/>
              </a:rPr>
              <a:t>Linksys WaveLAN m-port driver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24607" y="2380195"/>
            <a:ext cx="7018338" cy="4445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ockets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053607" y="5505983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Times New Roman"/>
                <a:cs typeface="Times New Roman"/>
              </a:rPr>
              <a:t>Data Link Provider Interface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444007" y="2018245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S</a:t>
            </a:r>
            <a:r>
              <a:rPr lang="en-US" sz="1600" dirty="0" smtClean="0">
                <a:latin typeface="Times New Roman"/>
                <a:cs typeface="Times New Roman"/>
              </a:rPr>
              <a:t>ocket </a:t>
            </a:r>
            <a:r>
              <a:rPr lang="en-US" sz="1600" dirty="0">
                <a:latin typeface="Times New Roman"/>
                <a:cs typeface="Times New Roman"/>
              </a:rPr>
              <a:t>API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349007" y="2878670"/>
            <a:ext cx="534988" cy="296863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883995" y="2856445"/>
            <a:ext cx="992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S</a:t>
            </a:r>
            <a:r>
              <a:rPr lang="en-US" sz="1600" dirty="0" smtClean="0">
                <a:latin typeface="Times New Roman"/>
                <a:cs typeface="Times New Roman"/>
              </a:rPr>
              <a:t>treams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349007" y="3729570"/>
            <a:ext cx="534988" cy="296863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4520207" y="4555070"/>
            <a:ext cx="534988" cy="296863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055195" y="4542370"/>
            <a:ext cx="992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S</a:t>
            </a:r>
            <a:r>
              <a:rPr lang="en-US" sz="1600" dirty="0" smtClean="0">
                <a:latin typeface="Times New Roman"/>
                <a:cs typeface="Times New Roman"/>
              </a:rPr>
              <a:t>treams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6349007" y="2053170"/>
            <a:ext cx="534988" cy="296863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4520207" y="5388508"/>
            <a:ext cx="534988" cy="593725"/>
          </a:xfrm>
          <a:prstGeom prst="upDownArrow">
            <a:avLst>
              <a:gd name="adj1" fmla="val 50000"/>
              <a:gd name="adj2" fmla="val 221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1777007" y="3240620"/>
            <a:ext cx="3200400" cy="4445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Times New Roman"/>
                <a:cs typeface="Times New Roman"/>
              </a:rPr>
              <a:t>UDP datagrams</a:t>
            </a: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3221632" y="2899308"/>
            <a:ext cx="534988" cy="2968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3756620" y="2877083"/>
            <a:ext cx="992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S</a:t>
            </a:r>
            <a:r>
              <a:rPr lang="en-US" sz="1600" dirty="0" smtClean="0">
                <a:latin typeface="Times New Roman"/>
                <a:cs typeface="Times New Roman"/>
              </a:rPr>
              <a:t>treams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3148607" y="3731158"/>
            <a:ext cx="534988" cy="2968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367807" y="3729570"/>
            <a:ext cx="99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S</a:t>
            </a:r>
            <a:r>
              <a:rPr lang="en-US" sz="1600" dirty="0" smtClean="0">
                <a:latin typeface="Times New Roman"/>
                <a:cs typeface="Times New Roman"/>
              </a:rPr>
              <a:t>treams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1386482" y="1541995"/>
            <a:ext cx="3589338" cy="4445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nstant </a:t>
            </a:r>
            <a:r>
              <a:rPr lang="en-US" dirty="0">
                <a:latin typeface="Times New Roman"/>
                <a:cs typeface="Times New Roman"/>
              </a:rPr>
              <a:t>messaging application</a:t>
            </a:r>
          </a:p>
        </p:txBody>
      </p:sp>
      <p:sp>
        <p:nvSpPr>
          <p:cNvPr id="25" name="AutoShape 37"/>
          <p:cNvSpPr>
            <a:spLocks noChangeArrowheads="1"/>
          </p:cNvSpPr>
          <p:nvPr/>
        </p:nvSpPr>
        <p:spPr bwMode="auto">
          <a:xfrm>
            <a:off x="2694582" y="2051583"/>
            <a:ext cx="534988" cy="2968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352429" y="1775358"/>
            <a:ext cx="17526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user mode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Times New Roman"/>
                <a:cs typeface="Times New Roman"/>
              </a:rPr>
              <a:t>kernel mode</a:t>
            </a: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>
            <a:off x="413345" y="2156358"/>
            <a:ext cx="8305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Left Arrow 27"/>
          <p:cNvSpPr/>
          <p:nvPr/>
        </p:nvSpPr>
        <p:spPr>
          <a:xfrm rot="16200000" flipV="1">
            <a:off x="6243605" y="2050960"/>
            <a:ext cx="789369" cy="23954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6200000" flipV="1">
            <a:off x="6250497" y="2851630"/>
            <a:ext cx="789369" cy="23954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 rot="16200000" flipV="1">
            <a:off x="6244161" y="3705220"/>
            <a:ext cx="789369" cy="23954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Bent Arrow 33"/>
          <p:cNvSpPr/>
          <p:nvPr/>
        </p:nvSpPr>
        <p:spPr>
          <a:xfrm rot="16200000" flipH="1">
            <a:off x="5180978" y="3625985"/>
            <a:ext cx="912550" cy="2101808"/>
          </a:xfrm>
          <a:prstGeom prst="bentArrow">
            <a:avLst>
              <a:gd name="adj1" fmla="val 984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 rot="16200000" flipV="1">
            <a:off x="4212519" y="5615039"/>
            <a:ext cx="1204532" cy="23954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9626" y="5090484"/>
            <a:ext cx="2922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And off to the packet’s destination!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Left Arrow 36"/>
          <p:cNvSpPr/>
          <p:nvPr/>
        </p:nvSpPr>
        <p:spPr>
          <a:xfrm flipV="1">
            <a:off x="2105029" y="6126163"/>
            <a:ext cx="2481320" cy="23954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Ethernet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05239" y="3359150"/>
            <a:ext cx="5124450" cy="17653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65714" y="4535488"/>
            <a:ext cx="2435225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routing &amp; addressing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277" y="4846638"/>
            <a:ext cx="2351087" cy="5873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Interface configuration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73514" y="3443288"/>
            <a:ext cx="1008063" cy="1597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route</a:t>
            </a:r>
          </a:p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table</a:t>
            </a:r>
          </a:p>
        </p:txBody>
      </p:sp>
      <p:cxnSp>
        <p:nvCxnSpPr>
          <p:cNvPr id="8" name="AutoShape 7"/>
          <p:cNvCxnSpPr>
            <a:cxnSpLocks noChangeShapeType="1"/>
            <a:stCxn id="26" idx="3"/>
            <a:endCxn id="7" idx="0"/>
          </p:cNvCxnSpPr>
          <p:nvPr/>
        </p:nvCxnSpPr>
        <p:spPr bwMode="auto">
          <a:xfrm>
            <a:off x="3196152" y="3277394"/>
            <a:ext cx="1181394" cy="16589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73514" y="5291138"/>
            <a:ext cx="1008063" cy="42068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interfaces</a:t>
            </a:r>
          </a:p>
        </p:txBody>
      </p:sp>
      <p:cxnSp>
        <p:nvCxnSpPr>
          <p:cNvPr id="10" name="AutoShape 9"/>
          <p:cNvCxnSpPr>
            <a:cxnSpLocks noChangeShapeType="1"/>
            <a:stCxn id="6" idx="2"/>
            <a:endCxn id="22" idx="1"/>
          </p:cNvCxnSpPr>
          <p:nvPr/>
        </p:nvCxnSpPr>
        <p:spPr bwMode="auto">
          <a:xfrm rot="16200000" flipH="1">
            <a:off x="2600987" y="4648847"/>
            <a:ext cx="319087" cy="188941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65714" y="5291138"/>
            <a:ext cx="2435225" cy="42068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MAC driver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65714" y="5795963"/>
            <a:ext cx="2435225" cy="419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NIC driver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25852" y="1862138"/>
            <a:ext cx="2436812" cy="50323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stream packetizing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25852" y="2449513"/>
            <a:ext cx="1176337" cy="50482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flow</a:t>
            </a:r>
          </a:p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02189" y="2449513"/>
            <a:ext cx="1260475" cy="50482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error</a:t>
            </a:r>
          </a:p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control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965714" y="3443288"/>
            <a:ext cx="2435225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datagram frag/assy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65714" y="4032250"/>
            <a:ext cx="2435225" cy="419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ICMP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25852" y="1273175"/>
            <a:ext cx="2436812" cy="50482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connections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357577" y="1189038"/>
            <a:ext cx="3657600" cy="1849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24577" y="1795463"/>
            <a:ext cx="9906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TCP</a:t>
            </a:r>
          </a:p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IETF 793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580327" y="3863975"/>
            <a:ext cx="1106467" cy="56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IP/ICMP</a:t>
            </a:r>
          </a:p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IETF 791-2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05239" y="5207000"/>
            <a:ext cx="5124450" cy="1092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583502" y="5476875"/>
            <a:ext cx="1101019" cy="56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ethernet</a:t>
            </a:r>
          </a:p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IEEE 802.3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8514" y="3898900"/>
            <a:ext cx="2687638" cy="671513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Address Resolution Protocol</a:t>
            </a:r>
          </a:p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IETF 826</a:t>
            </a:r>
          </a:p>
        </p:txBody>
      </p:sp>
      <p:cxnSp>
        <p:nvCxnSpPr>
          <p:cNvPr id="25" name="AutoShape 24"/>
          <p:cNvCxnSpPr>
            <a:cxnSpLocks noChangeShapeType="1"/>
            <a:stCxn id="24" idx="3"/>
            <a:endCxn id="7" idx="1"/>
          </p:cNvCxnSpPr>
          <p:nvPr/>
        </p:nvCxnSpPr>
        <p:spPr bwMode="auto">
          <a:xfrm>
            <a:off x="3196152" y="4234657"/>
            <a:ext cx="677362" cy="714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8514" y="2941638"/>
            <a:ext cx="2687638" cy="6715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Border Gateway Protocol</a:t>
            </a:r>
          </a:p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IETF 1267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7259652" y="2408238"/>
            <a:ext cx="1355725" cy="50482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datagrams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7091377" y="1189038"/>
            <a:ext cx="1752600" cy="1849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7472377" y="1493838"/>
            <a:ext cx="9906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UDP</a:t>
            </a:r>
          </a:p>
          <a:p>
            <a:pPr defTabSz="1008063"/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IETF 768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pPr eaLnBrk="1"/>
            <a:r>
              <a:rPr lang="en-GB" dirty="0" smtClean="0"/>
              <a:t>IPC used to be occasionally used for pipes</a:t>
            </a:r>
          </a:p>
          <a:p>
            <a:pPr lvl="1" eaLnBrk="1"/>
            <a:r>
              <a:rPr lang="en-GB" dirty="0" smtClean="0"/>
              <a:t>Now it is used for all types of services</a:t>
            </a:r>
          </a:p>
          <a:p>
            <a:pPr lvl="2" eaLnBrk="1"/>
            <a:r>
              <a:rPr lang="en-GB" dirty="0" smtClean="0"/>
              <a:t>Demanding richer semantics, and better performance</a:t>
            </a:r>
          </a:p>
          <a:p>
            <a:pPr eaLnBrk="1"/>
            <a:r>
              <a:rPr lang="en-GB" dirty="0" smtClean="0"/>
              <a:t>Previously connected local processes</a:t>
            </a:r>
          </a:p>
          <a:p>
            <a:pPr lvl="1" eaLnBrk="1"/>
            <a:r>
              <a:rPr lang="en-GB" dirty="0" smtClean="0"/>
              <a:t>Now it interconnects agents all over the world</a:t>
            </a:r>
          </a:p>
          <a:p>
            <a:pPr lvl="2" eaLnBrk="1"/>
            <a:r>
              <a:rPr lang="en-GB" dirty="0" smtClean="0"/>
              <a:t>Need naming service to register &amp; find partners</a:t>
            </a:r>
          </a:p>
          <a:p>
            <a:pPr lvl="2" eaLnBrk="1"/>
            <a:r>
              <a:rPr lang="en-GB" dirty="0" smtClean="0"/>
              <a:t>Must interoperate with other </a:t>
            </a:r>
            <a:r>
              <a:rPr lang="en-GB" dirty="0" err="1" smtClean="0"/>
              <a:t>OSes</a:t>
            </a:r>
            <a:r>
              <a:rPr lang="en-GB" dirty="0" smtClean="0"/>
              <a:t> IPC mechanisms</a:t>
            </a:r>
          </a:p>
          <a:p>
            <a:pPr eaLnBrk="1"/>
            <a:r>
              <a:rPr lang="en-GB" dirty="0" smtClean="0"/>
              <a:t>Used to be simple and fast inside the OS</a:t>
            </a:r>
          </a:p>
          <a:p>
            <a:pPr lvl="1" eaLnBrk="1"/>
            <a:r>
              <a:rPr lang="en-GB" dirty="0" smtClean="0"/>
              <a:t>We can no longer depend on shared memory</a:t>
            </a:r>
          </a:p>
          <a:p>
            <a:pPr lvl="1" eaLnBrk="1"/>
            <a:r>
              <a:rPr lang="en-GB" dirty="0" smtClean="0"/>
              <a:t>We must be prepared for new modes of failure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Our OS Plumbing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GB" dirty="0" smtClean="0"/>
              <a:t>Protocol stack performance becomes critical</a:t>
            </a:r>
          </a:p>
          <a:p>
            <a:pPr lvl="1" eaLnBrk="1"/>
            <a:r>
              <a:rPr lang="en-GB" dirty="0" smtClean="0"/>
              <a:t>To support file access, network servers</a:t>
            </a:r>
          </a:p>
          <a:p>
            <a:pPr eaLnBrk="1"/>
            <a:r>
              <a:rPr lang="en-GB" dirty="0" smtClean="0"/>
              <a:t>High performance plumbing: UNIX Streams</a:t>
            </a:r>
          </a:p>
          <a:p>
            <a:pPr lvl="1" eaLnBrk="1"/>
            <a:r>
              <a:rPr lang="en-GB" dirty="0" smtClean="0"/>
              <a:t>General bi-directional in-kernel communications</a:t>
            </a:r>
          </a:p>
          <a:p>
            <a:pPr lvl="2" eaLnBrk="1"/>
            <a:r>
              <a:rPr lang="en-GB" dirty="0" smtClean="0"/>
              <a:t>Can interconnect any two modules in kernel</a:t>
            </a:r>
          </a:p>
          <a:p>
            <a:pPr lvl="2" eaLnBrk="1"/>
            <a:r>
              <a:rPr lang="en-GB" dirty="0" smtClean="0"/>
              <a:t>Can be created automatically or manually</a:t>
            </a:r>
          </a:p>
          <a:p>
            <a:pPr lvl="1" eaLnBrk="1"/>
            <a:r>
              <a:rPr lang="en-GB" dirty="0" smtClean="0"/>
              <a:t>Message based communication</a:t>
            </a:r>
          </a:p>
          <a:p>
            <a:pPr lvl="2" eaLnBrk="1"/>
            <a:r>
              <a:rPr lang="en-GB" dirty="0" smtClean="0"/>
              <a:t>Put (to stream head) and service (queued messages)</a:t>
            </a:r>
          </a:p>
          <a:p>
            <a:pPr lvl="2" eaLnBrk="1"/>
            <a:r>
              <a:rPr lang="en-GB" dirty="0" smtClean="0"/>
              <a:t>Accessible via read/write/</a:t>
            </a:r>
            <a:r>
              <a:rPr lang="en-GB" dirty="0" err="1" smtClean="0"/>
              <a:t>putmsg/getmsg</a:t>
            </a:r>
            <a:r>
              <a:rPr lang="en-GB" dirty="0" smtClean="0"/>
              <a:t> system calls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Protocol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GB" sz="2800" dirty="0" smtClean="0"/>
              <a:t>Layered implementation is flexible and modular</a:t>
            </a:r>
          </a:p>
          <a:p>
            <a:pPr lvl="1" eaLnBrk="1"/>
            <a:r>
              <a:rPr lang="en-GB" sz="2400" dirty="0" smtClean="0"/>
              <a:t>But all those layers add overhead</a:t>
            </a:r>
          </a:p>
          <a:p>
            <a:pPr lvl="2" eaLnBrk="1"/>
            <a:r>
              <a:rPr lang="en-GB" sz="2000" dirty="0" smtClean="0"/>
              <a:t>Calls, context switches and queuing between layers</a:t>
            </a:r>
          </a:p>
          <a:p>
            <a:pPr lvl="2" eaLnBrk="1"/>
            <a:r>
              <a:rPr lang="en-GB" sz="2000" dirty="0" smtClean="0"/>
              <a:t>Potential data recopy at boundary of </a:t>
            </a:r>
            <a:r>
              <a:rPr lang="en-GB" sz="2000" u="sng" dirty="0" smtClean="0"/>
              <a:t>each</a:t>
            </a:r>
            <a:r>
              <a:rPr lang="en-GB" sz="2000" dirty="0" smtClean="0"/>
              <a:t> layer</a:t>
            </a:r>
          </a:p>
          <a:p>
            <a:pPr lvl="1" eaLnBrk="1"/>
            <a:r>
              <a:rPr lang="en-GB" sz="2400" dirty="0" smtClean="0"/>
              <a:t>Protocol stack plumbing must also be high performance</a:t>
            </a:r>
          </a:p>
          <a:p>
            <a:pPr lvl="2" eaLnBrk="1"/>
            <a:r>
              <a:rPr lang="en-GB" sz="2000" dirty="0" smtClean="0"/>
              <a:t>High bandwidth, low overhead</a:t>
            </a:r>
          </a:p>
          <a:p>
            <a:pPr eaLnBrk="1"/>
            <a:r>
              <a:rPr lang="en-GB" sz="2800" dirty="0" smtClean="0"/>
              <a:t>Copies can be avoided by clever data structures</a:t>
            </a:r>
          </a:p>
          <a:p>
            <a:pPr lvl="1" eaLnBrk="1"/>
            <a:r>
              <a:rPr lang="en-GB" sz="2400" dirty="0" smtClean="0"/>
              <a:t>Messages can be assembled from  multiple buffers</a:t>
            </a:r>
          </a:p>
          <a:p>
            <a:pPr lvl="2" eaLnBrk="1"/>
            <a:r>
              <a:rPr lang="en-GB" sz="2000" dirty="0" smtClean="0"/>
              <a:t>Pass buffer pointers rather than copying messages</a:t>
            </a:r>
          </a:p>
          <a:p>
            <a:pPr lvl="2" eaLnBrk="1"/>
            <a:r>
              <a:rPr lang="en-GB" sz="2000" dirty="0" smtClean="0"/>
              <a:t>Network adaptor drivers support scatter/gather</a:t>
            </a:r>
          </a:p>
          <a:p>
            <a:pPr eaLnBrk="1"/>
            <a:r>
              <a:rPr lang="en-GB" sz="2800" dirty="0" smtClean="0"/>
              <a:t>Increasingly more of the protocol stack is in the NIC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118"/>
            <a:ext cx="8229600" cy="1143000"/>
          </a:xfrm>
        </p:spPr>
        <p:txBody>
          <a:bodyPr/>
          <a:lstStyle/>
          <a:p>
            <a:r>
              <a:rPr lang="en-US" dirty="0" smtClean="0"/>
              <a:t>Implications of Networking for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8680"/>
            <a:ext cx="8229600" cy="4525963"/>
          </a:xfrm>
        </p:spPr>
        <p:txBody>
          <a:bodyPr/>
          <a:lstStyle/>
          <a:p>
            <a:pPr eaLnBrk="1"/>
            <a:r>
              <a:rPr lang="en-GB" dirty="0" smtClean="0"/>
              <a:t>Centralized system management</a:t>
            </a:r>
          </a:p>
          <a:p>
            <a:pPr eaLnBrk="1"/>
            <a:r>
              <a:rPr lang="en-GB" dirty="0" smtClean="0"/>
              <a:t>Centralized services and servers</a:t>
            </a:r>
          </a:p>
          <a:p>
            <a:pPr eaLnBrk="1"/>
            <a:r>
              <a:rPr lang="en-GB" dirty="0" smtClean="0"/>
              <a:t>The end of “self-contained” systems</a:t>
            </a:r>
          </a:p>
          <a:p>
            <a:pPr eaLnBrk="1"/>
            <a:r>
              <a:rPr lang="en-GB" dirty="0" smtClean="0"/>
              <a:t>A new view of architecture</a:t>
            </a:r>
          </a:p>
          <a:p>
            <a:pPr eaLnBrk="1"/>
            <a:r>
              <a:rPr lang="en-GB" dirty="0" smtClean="0"/>
              <a:t>Performance, scalability, and availability</a:t>
            </a:r>
          </a:p>
          <a:p>
            <a:pPr eaLnBrk="1"/>
            <a:r>
              <a:rPr lang="en-GB" dirty="0" smtClean="0"/>
              <a:t>The rise </a:t>
            </a:r>
            <a:r>
              <a:rPr lang="en-GB" smtClean="0"/>
              <a:t>of middleware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5199" y="522763"/>
            <a:ext cx="7226922" cy="129591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System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pPr eaLnBrk="1"/>
            <a:r>
              <a:rPr lang="en-GB" dirty="0" smtClean="0"/>
              <a:t>For all computers in one local network, manage them as a single type of resource</a:t>
            </a:r>
          </a:p>
          <a:p>
            <a:pPr lvl="1" eaLnBrk="1"/>
            <a:r>
              <a:rPr lang="en-GB" dirty="0" smtClean="0"/>
              <a:t>Ensure consistent service configuration</a:t>
            </a:r>
          </a:p>
          <a:p>
            <a:pPr lvl="1" eaLnBrk="1"/>
            <a:r>
              <a:rPr lang="en-GB" dirty="0" smtClean="0"/>
              <a:t>Eliminate problems with </a:t>
            </a:r>
            <a:r>
              <a:rPr lang="en-GB" dirty="0" err="1" smtClean="0"/>
              <a:t>mis</a:t>
            </a:r>
            <a:r>
              <a:rPr lang="en-GB" dirty="0" smtClean="0"/>
              <a:t>-configured clients</a:t>
            </a:r>
          </a:p>
          <a:p>
            <a:pPr eaLnBrk="1"/>
            <a:r>
              <a:rPr lang="en-GB" dirty="0" smtClean="0"/>
              <a:t>Have all management done across the network</a:t>
            </a:r>
          </a:p>
          <a:p>
            <a:pPr lvl="1" eaLnBrk="1"/>
            <a:r>
              <a:rPr lang="en-GB" dirty="0" smtClean="0"/>
              <a:t>To a large extent, in an automated fashion</a:t>
            </a:r>
          </a:p>
          <a:p>
            <a:pPr lvl="1" eaLnBrk="1"/>
            <a:r>
              <a:rPr lang="en-GB" dirty="0" smtClean="0"/>
              <a:t>E.g., automatically apply software upgrades to all machines at one time</a:t>
            </a:r>
          </a:p>
          <a:p>
            <a:pPr eaLnBrk="1"/>
            <a:r>
              <a:rPr lang="en-GB" dirty="0" smtClean="0"/>
              <a:t>Possibly from one central machine</a:t>
            </a:r>
          </a:p>
          <a:p>
            <a:pPr lvl="1" eaLnBrk="1"/>
            <a:r>
              <a:rPr lang="en-GB" dirty="0" smtClean="0"/>
              <a:t>For high scale, maybe more distributed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083"/>
            <a:ext cx="8229600" cy="1143000"/>
          </a:xfrm>
        </p:spPr>
        <p:txBody>
          <a:bodyPr/>
          <a:lstStyle/>
          <a:p>
            <a:r>
              <a:rPr lang="en-US" dirty="0" smtClean="0"/>
              <a:t>Centralized System Management –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5785"/>
            <a:ext cx="8229600" cy="4525963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US" dirty="0" smtClean="0"/>
              <a:t>No client-side administration eases management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 Uniform, ubiquitous services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Easier security problems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Loss of local autonomy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Screw-ups become ubiquitous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Increases </a:t>
            </a:r>
            <a:r>
              <a:rPr lang="en-US" dirty="0" err="1" smtClean="0"/>
              <a:t>sysadmin</a:t>
            </a:r>
            <a:r>
              <a:rPr lang="en-US" dirty="0" smtClean="0"/>
              <a:t> power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Harder security problems</a:t>
            </a:r>
          </a:p>
          <a:p>
            <a:pPr>
              <a:buFont typeface="Lucida Grande"/>
              <a:buChar char="-"/>
            </a:pPr>
            <a:endParaRPr lang="en-US" dirty="0" smtClean="0"/>
          </a:p>
          <a:p>
            <a:pPr>
              <a:buFont typeface="Lucida Grande"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Services and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305"/>
            <a:ext cx="8229600" cy="4525963"/>
          </a:xfrm>
        </p:spPr>
        <p:txBody>
          <a:bodyPr/>
          <a:lstStyle/>
          <a:p>
            <a:r>
              <a:rPr lang="en-US" dirty="0" smtClean="0"/>
              <a:t>Networking encourages tendency to move services from all machines to one machine</a:t>
            </a:r>
          </a:p>
          <a:p>
            <a:pPr lvl="1"/>
            <a:r>
              <a:rPr lang="en-US" dirty="0" smtClean="0"/>
              <a:t>E.g. file servers, web servers, authentication servers</a:t>
            </a:r>
          </a:p>
          <a:p>
            <a:r>
              <a:rPr lang="en-US" dirty="0" smtClean="0"/>
              <a:t>Other machines can access and use the services remotely</a:t>
            </a:r>
          </a:p>
          <a:p>
            <a:pPr lvl="1"/>
            <a:r>
              <a:rPr lang="en-US" dirty="0" smtClean="0"/>
              <a:t>So they don’t need local versions</a:t>
            </a:r>
          </a:p>
          <a:p>
            <a:pPr lvl="1"/>
            <a:r>
              <a:rPr lang="en-US" dirty="0" smtClean="0"/>
              <a:t>Or perhaps only simplified local versions</a:t>
            </a:r>
          </a:p>
          <a:p>
            <a:r>
              <a:rPr lang="en-US" dirty="0" smtClean="0"/>
              <a:t>Includes services that store lots of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083"/>
            <a:ext cx="8229600" cy="1143000"/>
          </a:xfrm>
        </p:spPr>
        <p:txBody>
          <a:bodyPr/>
          <a:lstStyle/>
          <a:p>
            <a:r>
              <a:rPr lang="en-US" dirty="0" smtClean="0"/>
              <a:t>Centralized Services –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025"/>
            <a:ext cx="8229600" cy="4525963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US" dirty="0" smtClean="0"/>
              <a:t> Easier to ensure reliability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 Price/performance advantages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 Ease of use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Forces reliance on network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Potential for huge security and privacy breaches</a:t>
            </a:r>
          </a:p>
          <a:p>
            <a:pPr>
              <a:buFont typeface="Lucida Grande"/>
              <a:buChar char="-"/>
            </a:pPr>
            <a:endParaRPr lang="en-US" dirty="0" smtClean="0"/>
          </a:p>
          <a:p>
            <a:pPr>
              <a:buFont typeface="Lucida Grande"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implications for operating systems</a:t>
            </a:r>
          </a:p>
          <a:p>
            <a:r>
              <a:rPr lang="en-US" dirty="0" smtClean="0"/>
              <a:t>Networking and distributed systems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61431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of Self Contained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50"/>
            <a:ext cx="8229600" cy="4525963"/>
          </a:xfrm>
        </p:spPr>
        <p:txBody>
          <a:bodyPr/>
          <a:lstStyle/>
          <a:p>
            <a:r>
              <a:rPr lang="en-US" dirty="0" smtClean="0"/>
              <a:t>Years ago, each computer was nearly totally self-sufficient</a:t>
            </a:r>
          </a:p>
          <a:p>
            <a:r>
              <a:rPr lang="en-US" dirty="0" smtClean="0"/>
              <a:t>Maybe you got some data or used specialized hardware on some other machine</a:t>
            </a:r>
          </a:p>
          <a:p>
            <a:r>
              <a:rPr lang="en-US" dirty="0" smtClean="0"/>
              <a:t>But your computer could do almost all of what you wanted to do, on its own</a:t>
            </a:r>
          </a:p>
          <a:p>
            <a:r>
              <a:rPr lang="en-US" dirty="0" smtClean="0"/>
              <a:t>Now vital services provided over the network</a:t>
            </a:r>
          </a:p>
          <a:p>
            <a:pPr lvl="1"/>
            <a:r>
              <a:rPr lang="en-US" dirty="0" smtClean="0"/>
              <a:t>Authentication, configuration and control, data storage, remote devices, remote boot,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3153"/>
            <a:ext cx="8229600" cy="1143000"/>
          </a:xfrm>
        </p:spPr>
        <p:txBody>
          <a:bodyPr/>
          <a:lstStyle/>
          <a:p>
            <a:r>
              <a:rPr lang="en-US" dirty="0" smtClean="0"/>
              <a:t>Non-Self Contained Systems –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025"/>
            <a:ext cx="8229600" cy="4525963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US" dirty="0" smtClean="0"/>
              <a:t> Specialized machines may do work better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 You don’t burn local resources on offloaded tasks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 Getting rid of </a:t>
            </a:r>
            <a:r>
              <a:rPr lang="en-US" dirty="0" err="1" smtClean="0"/>
              <a:t>sysadmin</a:t>
            </a:r>
            <a:r>
              <a:rPr lang="en-US" dirty="0" smtClean="0"/>
              <a:t> burdens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Again, forces reliance on network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Your privacy and security are not entirely under your own control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Less customization possible</a:t>
            </a:r>
          </a:p>
          <a:p>
            <a:pPr>
              <a:buFont typeface="Lucida Grande"/>
              <a:buChar char="-"/>
            </a:pPr>
            <a:endParaRPr lang="en-US" dirty="0" smtClean="0"/>
          </a:p>
          <a:p>
            <a:pPr>
              <a:buFont typeface="Lucida Grande"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738"/>
            <a:ext cx="8229600" cy="1143000"/>
          </a:xfrm>
        </p:spPr>
        <p:txBody>
          <a:bodyPr/>
          <a:lstStyle/>
          <a:p>
            <a:r>
              <a:rPr lang="en-US" dirty="0" smtClean="0"/>
              <a:t>Achieving Performance, Availability, and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150"/>
            <a:ext cx="8229600" cy="4525963"/>
          </a:xfrm>
        </p:spPr>
        <p:txBody>
          <a:bodyPr/>
          <a:lstStyle/>
          <a:p>
            <a:r>
              <a:rPr lang="en-US" dirty="0" smtClean="0"/>
              <a:t>There used to be an easy answer for these:</a:t>
            </a:r>
          </a:p>
          <a:p>
            <a:pPr lvl="1"/>
            <a:r>
              <a:rPr lang="en-US" dirty="0" smtClean="0"/>
              <a:t>Moore’s law (and its friends)</a:t>
            </a:r>
          </a:p>
          <a:p>
            <a:r>
              <a:rPr lang="en-US" dirty="0" smtClean="0"/>
              <a:t>The CPUs (and everything else) got faster and cheaper</a:t>
            </a:r>
          </a:p>
          <a:p>
            <a:pPr lvl="1"/>
            <a:r>
              <a:rPr lang="en-US" dirty="0" smtClean="0"/>
              <a:t>So performance got better</a:t>
            </a:r>
          </a:p>
          <a:p>
            <a:pPr lvl="1"/>
            <a:r>
              <a:rPr lang="en-US" dirty="0" smtClean="0"/>
              <a:t>More people could afford machines that did particular things</a:t>
            </a:r>
          </a:p>
          <a:p>
            <a:pPr lvl="1"/>
            <a:r>
              <a:rPr lang="en-US" dirty="0" smtClean="0"/>
              <a:t>Problems too big to solve today fell down when speeds got fast enough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Way Vs.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pPr eaLnBrk="1"/>
            <a:r>
              <a:rPr lang="en-US" dirty="0" smtClean="0"/>
              <a:t>The old way – better components (4-40%/year)</a:t>
            </a:r>
          </a:p>
          <a:p>
            <a:pPr lvl="1" eaLnBrk="1"/>
            <a:r>
              <a:rPr lang="en-US" dirty="0" smtClean="0"/>
              <a:t>Find and optimize all avoidable overhead</a:t>
            </a:r>
          </a:p>
          <a:p>
            <a:pPr lvl="1" eaLnBrk="1"/>
            <a:r>
              <a:rPr lang="en-US" dirty="0" smtClean="0"/>
              <a:t>Get the OS to be as reliable as possible</a:t>
            </a:r>
          </a:p>
          <a:p>
            <a:pPr lvl="1" eaLnBrk="1"/>
            <a:r>
              <a:rPr lang="en-US" dirty="0" smtClean="0"/>
              <a:t>Run on the fastest and newest hardware</a:t>
            </a:r>
          </a:p>
          <a:p>
            <a:pPr eaLnBrk="1"/>
            <a:r>
              <a:rPr lang="en-US" dirty="0" smtClean="0"/>
              <a:t>The new way – better systems (1000x)</a:t>
            </a:r>
          </a:p>
          <a:p>
            <a:pPr lvl="1" eaLnBrk="1"/>
            <a:r>
              <a:rPr lang="en-US" dirty="0" smtClean="0"/>
              <a:t>Add more $150 blades and a bigger switch </a:t>
            </a:r>
          </a:p>
          <a:p>
            <a:pPr lvl="1" eaLnBrk="1"/>
            <a:r>
              <a:rPr lang="en-US" dirty="0" smtClean="0"/>
              <a:t>Spreading the work over many nodes is a huge win</a:t>
            </a:r>
          </a:p>
          <a:p>
            <a:pPr lvl="2" eaLnBrk="1"/>
            <a:r>
              <a:rPr lang="en-US" dirty="0" smtClean="0"/>
              <a:t>Performance – may be linear with the number of blades</a:t>
            </a:r>
          </a:p>
          <a:p>
            <a:pPr lvl="2" eaLnBrk="1"/>
            <a:r>
              <a:rPr lang="en-US" dirty="0" smtClean="0"/>
              <a:t>Availability – service continues despite node failures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083"/>
            <a:ext cx="8229600" cy="1143000"/>
          </a:xfrm>
        </p:spPr>
        <p:txBody>
          <a:bodyPr/>
          <a:lstStyle/>
          <a:p>
            <a:r>
              <a:rPr lang="en-US" dirty="0" smtClean="0"/>
              <a:t>The New Performance Approach –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025"/>
            <a:ext cx="8229600" cy="4525963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US" dirty="0" smtClean="0"/>
              <a:t> Adding independent HW easier than squeezing new improvements out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 Generally cheaper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Swaps hard HW design problems for hard SW design problems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Performance improvements less predictable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Systems built this way not very well understood</a:t>
            </a:r>
          </a:p>
          <a:p>
            <a:pPr>
              <a:buFont typeface="Lucida Grande"/>
              <a:buChar char="-"/>
            </a:pPr>
            <a:endParaRPr lang="en-US" dirty="0" smtClean="0"/>
          </a:p>
          <a:p>
            <a:pPr>
              <a:buFont typeface="Lucida Grande"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r>
              <a:rPr lang="en-US" sz="2800" dirty="0" smtClean="0"/>
              <a:t>Traditionally, there was the OS and your application</a:t>
            </a:r>
          </a:p>
          <a:p>
            <a:pPr lvl="1"/>
            <a:r>
              <a:rPr lang="en-US" sz="2400" dirty="0" smtClean="0"/>
              <a:t>With little or nothing between them</a:t>
            </a:r>
          </a:p>
          <a:p>
            <a:r>
              <a:rPr lang="en-US" sz="2800" dirty="0" smtClean="0"/>
              <a:t>Since your application was “obviously” written to run on your OS</a:t>
            </a:r>
          </a:p>
          <a:p>
            <a:r>
              <a:rPr lang="en-US" sz="2800" dirty="0" smtClean="0"/>
              <a:t>Now, the same application must run on many machines, with different </a:t>
            </a:r>
            <a:r>
              <a:rPr lang="en-US" sz="2800" dirty="0" err="1" smtClean="0"/>
              <a:t>OSes</a:t>
            </a:r>
            <a:endParaRPr lang="en-US" sz="2800" dirty="0" smtClean="0"/>
          </a:p>
          <a:p>
            <a:r>
              <a:rPr lang="en-US" sz="2800" dirty="0" smtClean="0"/>
              <a:t>Enabled by powerful middleware</a:t>
            </a:r>
          </a:p>
          <a:p>
            <a:pPr lvl="1"/>
            <a:r>
              <a:rPr lang="en-US" sz="2400" dirty="0" smtClean="0"/>
              <a:t>Which offer execution abstractions at higher levels than the OS</a:t>
            </a:r>
          </a:p>
          <a:p>
            <a:pPr lvl="1"/>
            <a:r>
              <a:rPr lang="en-US" sz="2400" dirty="0" smtClean="0"/>
              <a:t>Essentially, powerful virtual machines that hide grubby physical machines and their </a:t>
            </a:r>
            <a:r>
              <a:rPr lang="en-US" sz="2400" dirty="0" err="1" smtClean="0"/>
              <a:t>OSes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and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380"/>
            <a:ext cx="8229600" cy="4525963"/>
          </a:xfrm>
        </p:spPr>
        <p:txBody>
          <a:bodyPr/>
          <a:lstStyle/>
          <a:p>
            <a:pPr eaLnBrk="1"/>
            <a:r>
              <a:rPr lang="en-US" dirty="0" smtClean="0"/>
              <a:t>Old model – the OS was the platform</a:t>
            </a:r>
          </a:p>
          <a:p>
            <a:pPr lvl="1" eaLnBrk="1"/>
            <a:r>
              <a:rPr lang="en-US" dirty="0" smtClean="0"/>
              <a:t>Applications are written for an operating system</a:t>
            </a:r>
          </a:p>
          <a:p>
            <a:pPr lvl="1" eaLnBrk="1"/>
            <a:r>
              <a:rPr lang="en-US" dirty="0" smtClean="0"/>
              <a:t>OS implements resources to enable applications</a:t>
            </a:r>
          </a:p>
          <a:p>
            <a:pPr eaLnBrk="1"/>
            <a:r>
              <a:rPr lang="en-US" dirty="0" smtClean="0"/>
              <a:t>New model – the OS enables the platform</a:t>
            </a:r>
          </a:p>
          <a:p>
            <a:pPr lvl="1" eaLnBrk="1"/>
            <a:r>
              <a:rPr lang="en-US" dirty="0" smtClean="0"/>
              <a:t>Applications are written to a middleware layer</a:t>
            </a:r>
          </a:p>
          <a:p>
            <a:pPr lvl="2" eaLnBrk="1"/>
            <a:r>
              <a:rPr lang="en-US" dirty="0" smtClean="0"/>
              <a:t>E.g., Enterprise Java Beans, Component Object Model, etc.</a:t>
            </a:r>
          </a:p>
          <a:p>
            <a:pPr lvl="1" eaLnBrk="1"/>
            <a:r>
              <a:rPr lang="en-US" dirty="0" smtClean="0"/>
              <a:t>Object management is user-mode and distributed</a:t>
            </a:r>
          </a:p>
          <a:p>
            <a:pPr lvl="2" eaLnBrk="1"/>
            <a:r>
              <a:rPr lang="en-US" dirty="0" smtClean="0"/>
              <a:t>E.g., CORBA, SOAP</a:t>
            </a:r>
          </a:p>
          <a:p>
            <a:pPr lvl="1" eaLnBrk="1"/>
            <a:r>
              <a:rPr lang="en-US" dirty="0" smtClean="0"/>
              <a:t>OS APIs less relevant to applications developers</a:t>
            </a:r>
          </a:p>
          <a:p>
            <a:pPr lvl="2" eaLnBrk="1"/>
            <a:r>
              <a:rPr lang="en-US" dirty="0" smtClean="0"/>
              <a:t>The network </a:t>
            </a:r>
            <a:r>
              <a:rPr lang="en-US" u="sng" dirty="0" smtClean="0"/>
              <a:t>is</a:t>
            </a:r>
            <a:r>
              <a:rPr lang="en-US" dirty="0" smtClean="0"/>
              <a:t> the computer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083"/>
            <a:ext cx="8229600" cy="1143000"/>
          </a:xfrm>
        </p:spPr>
        <p:txBody>
          <a:bodyPr/>
          <a:lstStyle/>
          <a:p>
            <a:r>
              <a:rPr lang="en-US" dirty="0" smtClean="0"/>
              <a:t>The Middleware Approach –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025"/>
            <a:ext cx="8229600" cy="4525963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US" dirty="0" smtClean="0"/>
              <a:t> Easy portability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 Allows programmers to work with higher level abstractions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Not always as portable and transparent as one would hope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Those higher level abstractions impact performance</a:t>
            </a:r>
          </a:p>
          <a:p>
            <a:pPr>
              <a:buFont typeface="Lucida Grande"/>
              <a:buChar char="-"/>
            </a:pPr>
            <a:endParaRPr lang="en-US" dirty="0" smtClean="0"/>
          </a:p>
          <a:p>
            <a:pPr>
              <a:buFont typeface="Lucida Grande"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118"/>
            <a:ext cx="8229600" cy="1143000"/>
          </a:xfrm>
        </p:spPr>
        <p:txBody>
          <a:bodyPr/>
          <a:lstStyle/>
          <a:p>
            <a:r>
              <a:rPr lang="en-US" dirty="0" smtClean="0"/>
              <a:t>Networking and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8680"/>
            <a:ext cx="8229600" cy="4525963"/>
          </a:xfrm>
        </p:spPr>
        <p:txBody>
          <a:bodyPr/>
          <a:lstStyle/>
          <a:p>
            <a:pPr eaLnBrk="1"/>
            <a:r>
              <a:rPr lang="en-GB" dirty="0" smtClean="0"/>
              <a:t>Challenges of distributed computing</a:t>
            </a:r>
          </a:p>
          <a:p>
            <a:pPr eaLnBrk="1"/>
            <a:r>
              <a:rPr lang="en-GB" dirty="0" smtClean="0"/>
              <a:t>Distributed synchronization</a:t>
            </a:r>
          </a:p>
          <a:p>
            <a:pPr eaLnBrk="1"/>
            <a:r>
              <a:rPr lang="en-GB" dirty="0" smtClean="0"/>
              <a:t>Distributed consensus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5199" y="522763"/>
            <a:ext cx="7226922" cy="129591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Distributed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90"/>
            <a:ext cx="8229600" cy="4525963"/>
          </a:xfrm>
        </p:spPr>
        <p:txBody>
          <a:bodyPr/>
          <a:lstStyle/>
          <a:p>
            <a:pPr eaLnBrk="1"/>
            <a:r>
              <a:rPr lang="en-US" dirty="0" smtClean="0"/>
              <a:t>Having more than one computer work cooperatively on some task</a:t>
            </a:r>
          </a:p>
          <a:p>
            <a:pPr eaLnBrk="1"/>
            <a:r>
              <a:rPr lang="en-US" dirty="0" smtClean="0"/>
              <a:t>Implies the use of some form of communication</a:t>
            </a:r>
          </a:p>
          <a:p>
            <a:pPr lvl="1" eaLnBrk="1"/>
            <a:r>
              <a:rPr lang="en-US" dirty="0" smtClean="0"/>
              <a:t>Usually networking</a:t>
            </a:r>
          </a:p>
          <a:p>
            <a:pPr eaLnBrk="1"/>
            <a:r>
              <a:rPr lang="en-US" dirty="0" smtClean="0"/>
              <a:t>Adding the second computer immensely complicates all problems</a:t>
            </a:r>
          </a:p>
          <a:p>
            <a:pPr lvl="1" eaLnBrk="1"/>
            <a:r>
              <a:rPr lang="en-US" dirty="0" smtClean="0"/>
              <a:t>And adding a third makes it worse</a:t>
            </a: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70319" y="502421"/>
            <a:ext cx="7716366" cy="84906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498"/>
            <a:ext cx="8229600" cy="1143000"/>
          </a:xfrm>
        </p:spPr>
        <p:txBody>
          <a:bodyPr/>
          <a:lstStyle/>
          <a:p>
            <a:r>
              <a:rPr lang="en-US" dirty="0" smtClean="0"/>
              <a:t>Networking Implications </a:t>
            </a:r>
            <a:br>
              <a:rPr lang="en-US" dirty="0" smtClean="0"/>
            </a:br>
            <a:r>
              <a:rPr lang="en-US" dirty="0" smtClean="0"/>
              <a:t>for the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4060"/>
            <a:ext cx="8229600" cy="4525963"/>
          </a:xfrm>
        </p:spPr>
        <p:txBody>
          <a:bodyPr/>
          <a:lstStyle/>
          <a:p>
            <a:pPr eaLnBrk="1"/>
            <a:r>
              <a:rPr lang="en-GB" dirty="0" smtClean="0"/>
              <a:t>Networking requires serious operating system support</a:t>
            </a:r>
          </a:p>
          <a:p>
            <a:pPr eaLnBrk="1"/>
            <a:r>
              <a:rPr lang="en-GB" dirty="0" smtClean="0"/>
              <a:t>Changes in the clients</a:t>
            </a:r>
          </a:p>
          <a:p>
            <a:pPr eaLnBrk="1"/>
            <a:r>
              <a:rPr lang="en-GB" dirty="0" smtClean="0"/>
              <a:t>Changes in protocol implementations</a:t>
            </a:r>
          </a:p>
          <a:p>
            <a:pPr eaLnBrk="1"/>
            <a:r>
              <a:rPr lang="en-GB" dirty="0" smtClean="0"/>
              <a:t>Changes to IPC and inter-module plumbing</a:t>
            </a:r>
          </a:p>
          <a:p>
            <a:pPr eaLnBrk="1"/>
            <a:r>
              <a:rPr lang="en-GB" dirty="0" smtClean="0"/>
              <a:t>Changes to object implementations and semantics</a:t>
            </a:r>
          </a:p>
          <a:p>
            <a:pPr eaLnBrk="1"/>
            <a:r>
              <a:rPr lang="en-GB" dirty="0" smtClean="0"/>
              <a:t>Challenges of distributed computing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4319" y="481373"/>
            <a:ext cx="6155445" cy="128268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843"/>
            <a:ext cx="8229600" cy="1143000"/>
          </a:xfrm>
        </p:spPr>
        <p:txBody>
          <a:bodyPr/>
          <a:lstStyle/>
          <a:p>
            <a:r>
              <a:rPr lang="en-US" dirty="0" smtClean="0"/>
              <a:t>The Big Goal for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transparency</a:t>
            </a:r>
          </a:p>
          <a:p>
            <a:r>
              <a:rPr lang="en-US" dirty="0" smtClean="0"/>
              <a:t>Entirely hide the fact that the computation/service is being offered by a distributed system</a:t>
            </a:r>
          </a:p>
          <a:p>
            <a:r>
              <a:rPr lang="en-US" dirty="0" smtClean="0"/>
              <a:t>Make it look as if it is running entirely on a single machine</a:t>
            </a:r>
          </a:p>
          <a:p>
            <a:pPr lvl="1"/>
            <a:r>
              <a:rPr lang="en-US" dirty="0" smtClean="0"/>
              <a:t>Usually the user’s own local machine</a:t>
            </a:r>
          </a:p>
          <a:p>
            <a:r>
              <a:rPr lang="en-US" dirty="0" smtClean="0"/>
              <a:t>Make the remote and distributed appear local and centralized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88"/>
            <a:ext cx="8229600" cy="1143000"/>
          </a:xfrm>
        </p:spPr>
        <p:txBody>
          <a:bodyPr/>
          <a:lstStyle/>
          <a:p>
            <a:r>
              <a:rPr lang="en-US" dirty="0" smtClean="0"/>
              <a:t>Challenges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80"/>
            <a:ext cx="8229600" cy="4525963"/>
          </a:xfrm>
        </p:spPr>
        <p:txBody>
          <a:bodyPr/>
          <a:lstStyle/>
          <a:p>
            <a:pPr eaLnBrk="1"/>
            <a:r>
              <a:rPr lang="en-US" sz="2800" dirty="0" smtClean="0"/>
              <a:t>Heterogeneity</a:t>
            </a:r>
          </a:p>
          <a:p>
            <a:pPr lvl="1" eaLnBrk="1"/>
            <a:r>
              <a:rPr lang="en-US" sz="2400" dirty="0" smtClean="0"/>
              <a:t>Different CPUs have different data representation</a:t>
            </a:r>
          </a:p>
          <a:p>
            <a:pPr lvl="1" eaLnBrk="1"/>
            <a:r>
              <a:rPr lang="en-US" sz="2400" dirty="0" smtClean="0"/>
              <a:t>Different </a:t>
            </a:r>
            <a:r>
              <a:rPr lang="en-US" sz="2400" dirty="0" err="1" smtClean="0"/>
              <a:t>OSes</a:t>
            </a:r>
            <a:r>
              <a:rPr lang="en-US" sz="2400" dirty="0" smtClean="0"/>
              <a:t> have different object semantics and operations</a:t>
            </a:r>
          </a:p>
          <a:p>
            <a:pPr eaLnBrk="1"/>
            <a:r>
              <a:rPr lang="en-US" sz="2800" dirty="0" smtClean="0"/>
              <a:t>Intermittent Connectivity</a:t>
            </a:r>
          </a:p>
          <a:p>
            <a:pPr lvl="1" eaLnBrk="1"/>
            <a:r>
              <a:rPr lang="en-US" sz="2400" dirty="0" smtClean="0"/>
              <a:t>Remote resources will not always be available</a:t>
            </a:r>
          </a:p>
          <a:p>
            <a:pPr lvl="1" eaLnBrk="1"/>
            <a:r>
              <a:rPr lang="en-US" sz="2400" dirty="0" smtClean="0"/>
              <a:t>We must recover from failures in mid-computation</a:t>
            </a:r>
          </a:p>
          <a:p>
            <a:pPr lvl="1" eaLnBrk="1"/>
            <a:r>
              <a:rPr lang="en-US" sz="2400" dirty="0" smtClean="0"/>
              <a:t>We must be prepared for conflicts when we reconnect</a:t>
            </a:r>
          </a:p>
          <a:p>
            <a:pPr eaLnBrk="1"/>
            <a:r>
              <a:rPr lang="en-US" sz="2800" dirty="0" smtClean="0"/>
              <a:t>Distributed Object Coherence</a:t>
            </a:r>
          </a:p>
          <a:p>
            <a:pPr lvl="1" eaLnBrk="1"/>
            <a:r>
              <a:rPr lang="en-US" sz="2400" dirty="0" smtClean="0"/>
              <a:t>Object management is easy with one in-memory copy</a:t>
            </a:r>
          </a:p>
          <a:p>
            <a:pPr lvl="1" eaLnBrk="1"/>
            <a:r>
              <a:rPr lang="en-US" sz="2400" dirty="0" smtClean="0"/>
              <a:t>How do we ensure multiple hosts agree on state of object?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8498"/>
            <a:ext cx="8432157" cy="1143000"/>
          </a:xfrm>
        </p:spPr>
        <p:txBody>
          <a:bodyPr/>
          <a:lstStyle/>
          <a:p>
            <a:r>
              <a:rPr lang="en-GB" dirty="0" smtClean="0"/>
              <a:t>Deutsch's “Seven Fallacies of Network Computing”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750"/>
            <a:ext cx="8229600" cy="4525963"/>
          </a:xfrm>
        </p:spPr>
        <p:txBody>
          <a:bodyPr/>
          <a:lstStyle/>
          <a:p>
            <a:pPr eaLnBrk="1">
              <a:buFontTx/>
              <a:buNone/>
            </a:pPr>
            <a:r>
              <a:rPr lang="en-GB" sz="2800" dirty="0" smtClean="0"/>
              <a:t>1. The network is reliable</a:t>
            </a:r>
          </a:p>
          <a:p>
            <a:pPr eaLnBrk="1">
              <a:buFontTx/>
              <a:buNone/>
            </a:pPr>
            <a:r>
              <a:rPr lang="en-GB" sz="2800" dirty="0" smtClean="0"/>
              <a:t>2. There is no latency (instant response time)</a:t>
            </a:r>
          </a:p>
          <a:p>
            <a:pPr eaLnBrk="1">
              <a:buFontTx/>
              <a:buNone/>
            </a:pPr>
            <a:r>
              <a:rPr lang="en-GB" sz="2800" dirty="0" smtClean="0"/>
              <a:t>3. The available bandwidth is infinite</a:t>
            </a:r>
          </a:p>
          <a:p>
            <a:pPr eaLnBrk="1">
              <a:buFontTx/>
              <a:buNone/>
            </a:pPr>
            <a:r>
              <a:rPr lang="en-GB" sz="2800" dirty="0" smtClean="0"/>
              <a:t>4. The network is secure</a:t>
            </a:r>
          </a:p>
          <a:p>
            <a:pPr eaLnBrk="1">
              <a:buFontTx/>
              <a:buNone/>
            </a:pPr>
            <a:r>
              <a:rPr lang="en-GB" sz="2800" dirty="0" smtClean="0"/>
              <a:t>5. The topology of the network does not change</a:t>
            </a:r>
          </a:p>
          <a:p>
            <a:pPr eaLnBrk="1">
              <a:buFontTx/>
              <a:buNone/>
            </a:pPr>
            <a:r>
              <a:rPr lang="en-GB" sz="2800" dirty="0" smtClean="0"/>
              <a:t>6. There is one administrator for the whole network</a:t>
            </a:r>
          </a:p>
          <a:p>
            <a:pPr eaLnBrk="1">
              <a:buFontTx/>
              <a:buNone/>
            </a:pPr>
            <a:r>
              <a:rPr lang="en-GB" sz="2800" dirty="0" smtClean="0"/>
              <a:t>7. The cost of transporting additional data is zero</a:t>
            </a:r>
          </a:p>
          <a:p>
            <a:pPr eaLnBrk="1">
              <a:buFontTx/>
              <a:buNone/>
            </a:pPr>
            <a:r>
              <a:rPr lang="en-GB" sz="2800" dirty="0" smtClean="0"/>
              <a:t>Bottom Line: true transparency is not achievable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we’ve already seen, synchronization is crucial in proper computer system behavior</a:t>
            </a:r>
          </a:p>
          <a:p>
            <a:r>
              <a:rPr lang="en-US" dirty="0" smtClean="0"/>
              <a:t>When things don’t happen in the required order, we get bad results</a:t>
            </a:r>
          </a:p>
          <a:p>
            <a:r>
              <a:rPr lang="en-US" dirty="0" smtClean="0"/>
              <a:t>Distributed computing has all the synchronization problems of single machines</a:t>
            </a:r>
          </a:p>
          <a:p>
            <a:r>
              <a:rPr lang="en-US" dirty="0" smtClean="0"/>
              <a:t>Plus genuinely independent interpreters and memories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99439" y="502421"/>
            <a:ext cx="6830084" cy="84906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33"/>
            <a:ext cx="8229600" cy="1143000"/>
          </a:xfrm>
        </p:spPr>
        <p:txBody>
          <a:bodyPr/>
          <a:lstStyle/>
          <a:p>
            <a:r>
              <a:rPr lang="en-US" dirty="0" smtClean="0"/>
              <a:t>Why Is Distributed Synchronization Harder?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GB" dirty="0" smtClean="0"/>
              <a:t>Spatial separation</a:t>
            </a:r>
          </a:p>
          <a:p>
            <a:pPr lvl="1" eaLnBrk="1"/>
            <a:r>
              <a:rPr lang="en-GB" dirty="0" smtClean="0"/>
              <a:t>Different processes run on different systems</a:t>
            </a:r>
          </a:p>
          <a:p>
            <a:pPr lvl="1" eaLnBrk="1"/>
            <a:r>
              <a:rPr lang="en-GB" dirty="0" smtClean="0"/>
              <a:t>No shared memory for (atomic instruction) locks</a:t>
            </a:r>
          </a:p>
          <a:p>
            <a:pPr lvl="1" eaLnBrk="1"/>
            <a:r>
              <a:rPr lang="en-GB" dirty="0" smtClean="0"/>
              <a:t>They are controlled by different operating systems</a:t>
            </a:r>
          </a:p>
          <a:p>
            <a:pPr eaLnBrk="1"/>
            <a:r>
              <a:rPr lang="en-GB" dirty="0" smtClean="0"/>
              <a:t>Temporal separation</a:t>
            </a:r>
          </a:p>
          <a:p>
            <a:pPr lvl="1" eaLnBrk="1"/>
            <a:r>
              <a:rPr lang="en-GB" dirty="0" smtClean="0"/>
              <a:t>Can’t “totally order” spatially separated events</a:t>
            </a:r>
          </a:p>
          <a:p>
            <a:pPr lvl="1" eaLnBrk="1"/>
            <a:r>
              <a:rPr lang="en-GB" dirty="0" smtClean="0"/>
              <a:t>“Before/simultaneous/after” become fuzzy</a:t>
            </a:r>
          </a:p>
          <a:p>
            <a:pPr eaLnBrk="1"/>
            <a:r>
              <a:rPr lang="en-GB" dirty="0" smtClean="0"/>
              <a:t>Independent modes of failure</a:t>
            </a:r>
          </a:p>
          <a:p>
            <a:pPr lvl="1" eaLnBrk="1"/>
            <a:r>
              <a:rPr lang="en-GB" dirty="0" smtClean="0"/>
              <a:t>One partner can die, while others continue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88"/>
            <a:ext cx="8229600" cy="1143000"/>
          </a:xfrm>
        </p:spPr>
        <p:txBody>
          <a:bodyPr/>
          <a:lstStyle/>
          <a:p>
            <a:r>
              <a:rPr lang="en-US" dirty="0" smtClean="0"/>
              <a:t>How Do We Manage </a:t>
            </a:r>
            <a:br>
              <a:rPr lang="en-US" dirty="0" smtClean="0"/>
            </a:br>
            <a:r>
              <a:rPr lang="en-US" dirty="0" smtClean="0"/>
              <a:t>Distributed Synchronization?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analogs to what we do in a single machine</a:t>
            </a:r>
          </a:p>
          <a:p>
            <a:r>
              <a:rPr lang="en-US" dirty="0" smtClean="0"/>
              <a:t>But they are constrained by the fundamental differences of distributed environments</a:t>
            </a:r>
          </a:p>
          <a:p>
            <a:r>
              <a:rPr lang="en-US" dirty="0" smtClean="0"/>
              <a:t>They tend to be:</a:t>
            </a:r>
          </a:p>
          <a:p>
            <a:pPr lvl="1"/>
            <a:r>
              <a:rPr lang="en-US" dirty="0" smtClean="0"/>
              <a:t>Less efficient</a:t>
            </a:r>
          </a:p>
          <a:p>
            <a:pPr lvl="1"/>
            <a:r>
              <a:rPr lang="en-US" dirty="0" smtClean="0"/>
              <a:t>More fragile and error prone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Often all three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60"/>
            <a:ext cx="8229600" cy="4525963"/>
          </a:xfrm>
        </p:spPr>
        <p:txBody>
          <a:bodyPr/>
          <a:lstStyle/>
          <a:p>
            <a:r>
              <a:rPr lang="en-US" sz="2800" dirty="0" smtClean="0"/>
              <a:t>A relative of locks</a:t>
            </a:r>
          </a:p>
          <a:p>
            <a:pPr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 smtClean="0"/>
              <a:t>Obtained from an entity that manages a resource</a:t>
            </a:r>
          </a:p>
          <a:p>
            <a:pPr lvl="1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Gives client exclusive right to update the file</a:t>
            </a:r>
          </a:p>
          <a:p>
            <a:pPr lvl="1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The lease “cookie” must be passed to server with an update</a:t>
            </a:r>
          </a:p>
          <a:p>
            <a:pPr lvl="1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Lease can be released at end of critical section</a:t>
            </a:r>
          </a:p>
          <a:p>
            <a:pPr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 smtClean="0"/>
              <a:t>Only valid for a limited period of time</a:t>
            </a:r>
          </a:p>
          <a:p>
            <a:pPr lvl="1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After which the lease cookie expires</a:t>
            </a:r>
          </a:p>
          <a:p>
            <a:pPr lvl="2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/>
              <a:t>Updates with stale cookies are not permitted</a:t>
            </a:r>
          </a:p>
          <a:p>
            <a:pPr lvl="1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After which new leases can be granted</a:t>
            </a:r>
          </a:p>
          <a:p>
            <a:pPr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 smtClean="0"/>
              <a:t>Handles a wide range of failures</a:t>
            </a:r>
          </a:p>
          <a:p>
            <a:pPr lvl="1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Process, node, network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21989" y="2619501"/>
            <a:ext cx="1838721" cy="2050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noFill/>
                <a:latin typeface="Times New Roman"/>
                <a:cs typeface="Times New Roman"/>
              </a:rPr>
              <a:t>Resource </a:t>
            </a:r>
          </a:p>
          <a:p>
            <a:pPr algn="ctr"/>
            <a:r>
              <a:rPr lang="en-US" sz="2800" dirty="0" smtClean="0">
                <a:noFill/>
                <a:latin typeface="Times New Roman"/>
                <a:cs typeface="Times New Roman"/>
              </a:rPr>
              <a:t>Manager</a:t>
            </a:r>
            <a:endParaRPr lang="en-US" sz="2800" dirty="0">
              <a:noFill/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69908" y="1918322"/>
            <a:ext cx="1150854" cy="99223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Client</a:t>
            </a:r>
          </a:p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A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69908" y="4438857"/>
            <a:ext cx="1150854" cy="992235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Client</a:t>
            </a:r>
          </a:p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B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7" name="Can 6"/>
          <p:cNvSpPr/>
          <p:nvPr/>
        </p:nvSpPr>
        <p:spPr>
          <a:xfrm>
            <a:off x="7460710" y="4670121"/>
            <a:ext cx="1018572" cy="1456042"/>
          </a:xfrm>
          <a:prstGeom prst="can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7764959" y="5199313"/>
            <a:ext cx="410075" cy="582112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X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20762" y="2553357"/>
            <a:ext cx="3201227" cy="648260"/>
          </a:xfrm>
          <a:prstGeom prst="straightConnector1">
            <a:avLst/>
          </a:prstGeom>
          <a:ln w="3810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7608" y="218402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Request lease on file X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1830" y="2705757"/>
            <a:ext cx="3300159" cy="648260"/>
          </a:xfrm>
          <a:prstGeom prst="straightConnector1">
            <a:avLst/>
          </a:prstGeom>
          <a:ln w="38100">
            <a:solidFill>
              <a:srgbClr val="000000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9362" y="335401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Lease on file X granted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5" name="Vertical Scroll 14"/>
          <p:cNvSpPr/>
          <p:nvPr/>
        </p:nvSpPr>
        <p:spPr>
          <a:xfrm>
            <a:off x="7460710" y="1892965"/>
            <a:ext cx="1226090" cy="1017592"/>
          </a:xfrm>
          <a:prstGeom prst="verticalScroll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noFill/>
                <a:latin typeface="Times New Roman"/>
                <a:cs typeface="Times New Roman"/>
              </a:rPr>
              <a:t>Client A has leased file X till 2 PM</a:t>
            </a:r>
            <a:endParaRPr lang="en-US" sz="1400" dirty="0">
              <a:noFill/>
              <a:latin typeface="Times New Roman"/>
              <a:cs typeface="Times New Roman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52374" y="1250938"/>
            <a:ext cx="1441875" cy="1284054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447648" y="1250938"/>
            <a:ext cx="45719" cy="673643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6525650" y="1498609"/>
            <a:ext cx="45719" cy="430308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  <a:scene3d>
            <a:camera prst="orthographicFront">
              <a:rot lat="0" lon="0" rev="4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Vertical Scroll 20"/>
          <p:cNvSpPr/>
          <p:nvPr/>
        </p:nvSpPr>
        <p:spPr>
          <a:xfrm>
            <a:off x="4086171" y="3301097"/>
            <a:ext cx="664166" cy="527965"/>
          </a:xfrm>
          <a:prstGeom prst="vertic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noFill/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0956" y="182045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Update file 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7771851" y="5192953"/>
            <a:ext cx="410075" cy="582112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X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24" name="Isosceles Triangle 23"/>
          <p:cNvSpPr/>
          <p:nvPr/>
        </p:nvSpPr>
        <p:spPr>
          <a:xfrm rot="5400000">
            <a:off x="6596761" y="1582442"/>
            <a:ext cx="45719" cy="430308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flipV="1">
            <a:off x="6441312" y="1839928"/>
            <a:ext cx="45719" cy="673643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Vertical Scroll 25"/>
          <p:cNvSpPr/>
          <p:nvPr/>
        </p:nvSpPr>
        <p:spPr>
          <a:xfrm>
            <a:off x="1427279" y="2937634"/>
            <a:ext cx="664166" cy="527965"/>
          </a:xfrm>
          <a:prstGeom prst="vertic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noFill/>
              <a:latin typeface="Times New Roman"/>
              <a:cs typeface="Times New Roman"/>
            </a:endParaRPr>
          </a:p>
        </p:txBody>
      </p:sp>
      <p:cxnSp>
        <p:nvCxnSpPr>
          <p:cNvPr id="28" name="Straight Arrow Connector 27"/>
          <p:cNvCxnSpPr>
            <a:stCxn id="6" idx="6"/>
          </p:cNvCxnSpPr>
          <p:nvPr/>
        </p:nvCxnSpPr>
        <p:spPr>
          <a:xfrm flipV="1">
            <a:off x="2420762" y="4207078"/>
            <a:ext cx="3201227" cy="72789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50181" y="414890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Request lease on file X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321830" y="4359479"/>
            <a:ext cx="3320279" cy="833474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27884" y="4969427"/>
            <a:ext cx="192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REJECTED!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21830" y="2931094"/>
            <a:ext cx="192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REJECTED!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8691E-7 -6.13157E-6 L -0.37774 -0.08108 " pathEditMode="relative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8691E-7 -3.28932E-7 L 0.38485 0.07436 " pathEditMode="relative" ptsTypes="AA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1" grpId="1"/>
      <p:bldP spid="14" grpId="0"/>
      <p:bldP spid="14" grpId="1"/>
      <p:bldP spid="15" grpId="0" animBg="1"/>
      <p:bldP spid="15" grpId="1" animBg="1"/>
      <p:bldP spid="16" grpId="0" animBg="1"/>
      <p:bldP spid="17" grpId="0" animBg="1"/>
      <p:bldP spid="17" grpId="1" animBg="1"/>
      <p:bldP spid="17" grpId="2" animBg="1"/>
      <p:bldP spid="20" grpId="0" animBg="1"/>
      <p:bldP spid="20" grpId="1" animBg="1"/>
      <p:bldP spid="21" grpId="0" animBg="1"/>
      <p:bldP spid="21" grpId="1" animBg="1"/>
      <p:bldP spid="22" grpId="0"/>
      <p:bldP spid="22" grpId="1"/>
      <p:bldP spid="22" grpId="2"/>
      <p:bldP spid="22" grpId="3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9" grpId="0"/>
      <p:bldP spid="29" grpId="1"/>
      <p:bldP spid="32" grpId="0"/>
      <p:bldP spid="32" grpId="1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Lease?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US" dirty="0" smtClean="0"/>
              <a:t>It’s essentially a ticket that allows the </a:t>
            </a:r>
            <a:r>
              <a:rPr lang="en-US" dirty="0" err="1" smtClean="0"/>
              <a:t>leasee</a:t>
            </a:r>
            <a:r>
              <a:rPr lang="en-US" dirty="0" smtClean="0"/>
              <a:t> to do something</a:t>
            </a:r>
          </a:p>
          <a:p>
            <a:pPr lvl="1"/>
            <a:r>
              <a:rPr lang="en-US" dirty="0" smtClean="0"/>
              <a:t>In our example, update file X</a:t>
            </a:r>
          </a:p>
          <a:p>
            <a:r>
              <a:rPr lang="en-US" dirty="0" smtClean="0"/>
              <a:t>In other words, it’s a bunch of bits</a:t>
            </a:r>
          </a:p>
          <a:p>
            <a:r>
              <a:rPr lang="en-US" dirty="0" smtClean="0"/>
              <a:t>But proper synchronization requires that only the manager create one</a:t>
            </a:r>
          </a:p>
          <a:p>
            <a:r>
              <a:rPr lang="en-US" dirty="0" smtClean="0"/>
              <a:t>So it can’t be forgeable</a:t>
            </a:r>
          </a:p>
          <a:p>
            <a:r>
              <a:rPr lang="en-US" dirty="0" smtClean="0"/>
              <a:t>How do we create an </a:t>
            </a:r>
            <a:r>
              <a:rPr lang="en-US" dirty="0" err="1" smtClean="0"/>
              <a:t>unforgeable</a:t>
            </a:r>
            <a:r>
              <a:rPr lang="en-US" dirty="0" smtClean="0"/>
              <a:t> bunch of bits?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Good About Leases?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740"/>
            <a:ext cx="8229600" cy="4525963"/>
          </a:xfrm>
        </p:spPr>
        <p:txBody>
          <a:bodyPr/>
          <a:lstStyle/>
          <a:p>
            <a:r>
              <a:rPr lang="en-US" dirty="0" smtClean="0"/>
              <a:t>The resource manager controls access centrally</a:t>
            </a:r>
          </a:p>
          <a:p>
            <a:pPr lvl="1"/>
            <a:r>
              <a:rPr lang="en-US" dirty="0" smtClean="0"/>
              <a:t>So we don’t need to keep multiple copies of a lock up to date</a:t>
            </a:r>
          </a:p>
          <a:p>
            <a:pPr lvl="1"/>
            <a:r>
              <a:rPr lang="en-US" dirty="0" smtClean="0"/>
              <a:t>Remember, easiest to synchronize updates to data if only one party can write it</a:t>
            </a:r>
          </a:p>
          <a:p>
            <a:r>
              <a:rPr lang="en-US" dirty="0" smtClean="0"/>
              <a:t>The manager uses his own clock for leases</a:t>
            </a:r>
          </a:p>
          <a:p>
            <a:pPr lvl="1"/>
            <a:r>
              <a:rPr lang="en-US" dirty="0" smtClean="0"/>
              <a:t>So we don’t need to synchronize clocks</a:t>
            </a:r>
          </a:p>
          <a:p>
            <a:r>
              <a:rPr lang="en-US" dirty="0" smtClean="0"/>
              <a:t>What if a lease holder dies, losing its lease?</a:t>
            </a:r>
          </a:p>
          <a:p>
            <a:pPr lvl="1"/>
            <a:r>
              <a:rPr lang="en-US" dirty="0" smtClean="0"/>
              <a:t>No big deal, the lease would expire eventually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948"/>
            <a:ext cx="8229600" cy="4525963"/>
          </a:xfrm>
        </p:spPr>
        <p:txBody>
          <a:bodyPr/>
          <a:lstStyle/>
          <a:p>
            <a:pPr eaLnBrk="1"/>
            <a:r>
              <a:rPr lang="en-GB" sz="2800" dirty="0" smtClean="0"/>
              <a:t>Network connectivity becomes “a given”</a:t>
            </a:r>
          </a:p>
          <a:p>
            <a:pPr lvl="1" eaLnBrk="1"/>
            <a:r>
              <a:rPr lang="en-GB" sz="2400" dirty="0" smtClean="0"/>
              <a:t>New applications assume/exploit connectivity</a:t>
            </a:r>
          </a:p>
          <a:p>
            <a:pPr lvl="1" eaLnBrk="1"/>
            <a:r>
              <a:rPr lang="en-GB" sz="2400" dirty="0" smtClean="0"/>
              <a:t>New distributed programming paradigms emerge</a:t>
            </a:r>
          </a:p>
          <a:p>
            <a:pPr lvl="1" eaLnBrk="1"/>
            <a:r>
              <a:rPr lang="en-GB" sz="2400" dirty="0" smtClean="0"/>
              <a:t>New functionality depends on network services</a:t>
            </a:r>
          </a:p>
          <a:p>
            <a:pPr eaLnBrk="1"/>
            <a:r>
              <a:rPr lang="en-GB" sz="2800" dirty="0" smtClean="0"/>
              <a:t>Thus, applications demand new services from the OS:</a:t>
            </a:r>
          </a:p>
          <a:p>
            <a:pPr lvl="1" eaLnBrk="1"/>
            <a:r>
              <a:rPr lang="en-GB" sz="2400" dirty="0" smtClean="0"/>
              <a:t>Location independent operations</a:t>
            </a:r>
          </a:p>
          <a:p>
            <a:pPr lvl="1" eaLnBrk="1"/>
            <a:r>
              <a:rPr lang="en-GB" sz="2400" dirty="0" smtClean="0"/>
              <a:t>Rendezvous between cooperating processes</a:t>
            </a:r>
          </a:p>
          <a:p>
            <a:pPr lvl="1" eaLnBrk="1"/>
            <a:r>
              <a:rPr lang="en-GB" sz="2400" dirty="0" smtClean="0"/>
              <a:t>WAN scale communication, synchronization</a:t>
            </a:r>
          </a:p>
          <a:p>
            <a:pPr lvl="1" eaLnBrk="1"/>
            <a:r>
              <a:rPr lang="en-GB" sz="2400" dirty="0" smtClean="0"/>
              <a:t>Support for splitting and migrating computations</a:t>
            </a:r>
          </a:p>
          <a:p>
            <a:pPr lvl="1" eaLnBrk="1"/>
            <a:r>
              <a:rPr lang="en-GB" sz="2400" dirty="0" smtClean="0"/>
              <a:t>Better virtualization services to safely share resources</a:t>
            </a:r>
          </a:p>
          <a:p>
            <a:pPr lvl="1" eaLnBrk="1"/>
            <a:r>
              <a:rPr lang="en-GB" sz="2400" dirty="0" smtClean="0"/>
              <a:t>Network performance becomes critical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33"/>
            <a:ext cx="8229600" cy="1143000"/>
          </a:xfrm>
        </p:spPr>
        <p:txBody>
          <a:bodyPr/>
          <a:lstStyle/>
          <a:p>
            <a:r>
              <a:rPr lang="en-US" dirty="0" smtClean="0"/>
              <a:t>Lock Breaking and Recovery </a:t>
            </a:r>
            <a:br>
              <a:rPr lang="en-US" dirty="0" smtClean="0"/>
            </a:br>
            <a:r>
              <a:rPr lang="en-US" dirty="0" smtClean="0"/>
              <a:t>With 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820"/>
            <a:ext cx="8229600" cy="4525963"/>
          </a:xfrm>
        </p:spPr>
        <p:txBody>
          <a:bodyPr/>
          <a:lstStyle/>
          <a:p>
            <a:r>
              <a:rPr lang="en-US" sz="2800" dirty="0" smtClean="0"/>
              <a:t>The resource manager can “break” the lock by refusing to honor the lease</a:t>
            </a:r>
          </a:p>
          <a:p>
            <a:pPr lvl="1"/>
            <a:r>
              <a:rPr lang="en-US" sz="2400" dirty="0" smtClean="0"/>
              <a:t>Could cause bad results for lease holder, so it’s undesirable</a:t>
            </a:r>
          </a:p>
          <a:p>
            <a:r>
              <a:rPr lang="en-US" sz="2800" dirty="0" smtClean="0"/>
              <a:t>Lock is automatically broken when lease expires</a:t>
            </a:r>
          </a:p>
          <a:p>
            <a:r>
              <a:rPr lang="en-US" sz="2800" dirty="0" smtClean="0"/>
              <a:t>What if lease holder left the resource in a bad state?</a:t>
            </a:r>
          </a:p>
          <a:p>
            <a:pPr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 smtClean="0"/>
              <a:t>In this case, the resource must be restored to last “good” state</a:t>
            </a:r>
          </a:p>
          <a:p>
            <a:pPr lvl="1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Roll back to state prior to the aborted lease</a:t>
            </a:r>
          </a:p>
          <a:p>
            <a:pPr lvl="1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Implement all-or-none transactions</a:t>
            </a:r>
          </a:p>
          <a:p>
            <a:pPr lvl="1" defTabSz="449263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 smtClean="0"/>
              <a:t>Implies resource manager must be able to tell if lease holder was “done” with the resource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0"/>
            <a:ext cx="8229600" cy="4525963"/>
          </a:xfrm>
        </p:spPr>
        <p:txBody>
          <a:bodyPr/>
          <a:lstStyle/>
          <a:p>
            <a:pPr eaLnBrk="1"/>
            <a:r>
              <a:rPr lang="en-GB" sz="2800" dirty="0" smtClean="0"/>
              <a:t>What if we want guaranteed </a:t>
            </a:r>
            <a:r>
              <a:rPr lang="en-GB" sz="2800" u="sng" dirty="0" smtClean="0"/>
              <a:t>uninterrupted</a:t>
            </a:r>
            <a:r>
              <a:rPr lang="en-GB" sz="2800" dirty="0" smtClean="0"/>
              <a:t>, </a:t>
            </a:r>
            <a:r>
              <a:rPr lang="en-GB" sz="2800" u="sng" dirty="0" smtClean="0"/>
              <a:t>all-or-none</a:t>
            </a:r>
            <a:r>
              <a:rPr lang="en-GB" sz="2800" dirty="0" smtClean="0"/>
              <a:t> execution?</a:t>
            </a:r>
          </a:p>
          <a:p>
            <a:pPr eaLnBrk="1"/>
            <a:r>
              <a:rPr lang="en-GB" sz="2800" dirty="0" smtClean="0"/>
              <a:t>That requires true atomic transactions</a:t>
            </a:r>
          </a:p>
          <a:p>
            <a:pPr eaLnBrk="1"/>
            <a:r>
              <a:rPr lang="en-GB" sz="2800" dirty="0" smtClean="0"/>
              <a:t>Solves multiple-update race conditions</a:t>
            </a:r>
          </a:p>
          <a:p>
            <a:pPr lvl="1" eaLnBrk="1"/>
            <a:r>
              <a:rPr lang="en-GB" sz="2400" dirty="0" smtClean="0"/>
              <a:t>All updates are made part of a transaction</a:t>
            </a:r>
          </a:p>
          <a:p>
            <a:pPr lvl="2" eaLnBrk="1"/>
            <a:r>
              <a:rPr lang="en-GB" sz="2000" dirty="0" smtClean="0"/>
              <a:t>Updates are accumulated, but not actually made</a:t>
            </a:r>
          </a:p>
          <a:p>
            <a:pPr lvl="1" eaLnBrk="1"/>
            <a:r>
              <a:rPr lang="en-GB" sz="2400" dirty="0" smtClean="0"/>
              <a:t>After all updates are made, transaction is </a:t>
            </a:r>
            <a:r>
              <a:rPr lang="en-GB" sz="2400" u="sng" dirty="0" smtClean="0"/>
              <a:t>committed</a:t>
            </a:r>
            <a:endParaRPr lang="en-GB" sz="2400" dirty="0" smtClean="0"/>
          </a:p>
          <a:p>
            <a:pPr lvl="1" eaLnBrk="1"/>
            <a:r>
              <a:rPr lang="en-GB" sz="2400" dirty="0" smtClean="0"/>
              <a:t>Otherwise the transaction is </a:t>
            </a:r>
            <a:r>
              <a:rPr lang="en-GB" sz="2400" u="sng" dirty="0" smtClean="0"/>
              <a:t>aborted</a:t>
            </a:r>
          </a:p>
          <a:p>
            <a:pPr lvl="2" eaLnBrk="1"/>
            <a:r>
              <a:rPr lang="en-GB" sz="2000" dirty="0" smtClean="0"/>
              <a:t>E.g., if client, server, or network fails before the commit</a:t>
            </a:r>
          </a:p>
          <a:p>
            <a:pPr eaLnBrk="1"/>
            <a:r>
              <a:rPr lang="en-GB" sz="2800" dirty="0" smtClean="0"/>
              <a:t>Resource manager guarantees “all-or-none”</a:t>
            </a:r>
          </a:p>
          <a:p>
            <a:pPr lvl="1" eaLnBrk="1"/>
            <a:r>
              <a:rPr lang="en-GB" sz="2400" dirty="0" smtClean="0"/>
              <a:t>Even if it crashes in the middle of the updates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Transaction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35167" y="16462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58967" y="15700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6" name="AutoShape 5"/>
          <p:cNvCxnSpPr>
            <a:cxnSpLocks noChangeShapeType="1"/>
            <a:stCxn id="5" idx="4"/>
            <a:endCxn id="7" idx="0"/>
          </p:cNvCxnSpPr>
          <p:nvPr/>
        </p:nvCxnSpPr>
        <p:spPr bwMode="auto">
          <a:xfrm flipH="1">
            <a:off x="1706605" y="1874838"/>
            <a:ext cx="4762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77905" y="210343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startTransaction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945105" y="21907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868905" y="21145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0" name="AutoShape 11"/>
          <p:cNvCxnSpPr>
            <a:cxnSpLocks noChangeShapeType="1"/>
            <a:stCxn id="9" idx="4"/>
            <a:endCxn id="25" idx="0"/>
          </p:cNvCxnSpPr>
          <p:nvPr/>
        </p:nvCxnSpPr>
        <p:spPr bwMode="auto">
          <a:xfrm>
            <a:off x="5021305" y="2419350"/>
            <a:ext cx="6350" cy="446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3"/>
          <p:cNvCxnSpPr>
            <a:cxnSpLocks noChangeShapeType="1"/>
            <a:stCxn id="7" idx="3"/>
            <a:endCxn id="9" idx="2"/>
          </p:cNvCxnSpPr>
          <p:nvPr/>
        </p:nvCxnSpPr>
        <p:spPr bwMode="auto">
          <a:xfrm>
            <a:off x="2735305" y="2255838"/>
            <a:ext cx="2133600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" name="AutoShape 17"/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1706605" y="24082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455655" y="153035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client</a:t>
            </a:r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5559467" y="2079625"/>
            <a:ext cx="795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server</a:t>
            </a:r>
          </a:p>
        </p:txBody>
      </p:sp>
      <p:sp>
        <p:nvSpPr>
          <p:cNvPr id="15" name="AutoShape 61"/>
          <p:cNvSpPr>
            <a:spLocks noChangeArrowheads="1"/>
          </p:cNvSpPr>
          <p:nvPr/>
        </p:nvSpPr>
        <p:spPr bwMode="auto">
          <a:xfrm>
            <a:off x="677905" y="294163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updateOne</a:t>
            </a:r>
          </a:p>
        </p:txBody>
      </p:sp>
      <p:cxnSp>
        <p:nvCxnSpPr>
          <p:cNvPr id="16" name="AutoShape 63"/>
          <p:cNvCxnSpPr>
            <a:cxnSpLocks noChangeShapeType="1"/>
            <a:stCxn id="15" idx="2"/>
            <a:endCxn id="17" idx="0"/>
          </p:cNvCxnSpPr>
          <p:nvPr/>
        </p:nvCxnSpPr>
        <p:spPr bwMode="auto">
          <a:xfrm>
            <a:off x="1706605" y="324643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AutoShape 64"/>
          <p:cNvSpPr>
            <a:spLocks noChangeArrowheads="1"/>
          </p:cNvSpPr>
          <p:nvPr/>
        </p:nvSpPr>
        <p:spPr bwMode="auto">
          <a:xfrm>
            <a:off x="677905" y="355123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updateTwo</a:t>
            </a:r>
          </a:p>
        </p:txBody>
      </p:sp>
      <p:cxnSp>
        <p:nvCxnSpPr>
          <p:cNvPr id="18" name="AutoShape 66"/>
          <p:cNvCxnSpPr>
            <a:cxnSpLocks noChangeShapeType="1"/>
            <a:stCxn id="17" idx="2"/>
            <a:endCxn id="19" idx="0"/>
          </p:cNvCxnSpPr>
          <p:nvPr/>
        </p:nvCxnSpPr>
        <p:spPr bwMode="auto">
          <a:xfrm>
            <a:off x="1706605" y="385603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" name="AutoShape 67"/>
          <p:cNvSpPr>
            <a:spLocks noChangeArrowheads="1"/>
          </p:cNvSpPr>
          <p:nvPr/>
        </p:nvSpPr>
        <p:spPr bwMode="auto">
          <a:xfrm>
            <a:off x="677905" y="416083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updateThree</a:t>
            </a:r>
          </a:p>
        </p:txBody>
      </p:sp>
      <p:cxnSp>
        <p:nvCxnSpPr>
          <p:cNvPr id="20" name="AutoShape 69"/>
          <p:cNvCxnSpPr>
            <a:cxnSpLocks noChangeShapeType="1"/>
            <a:stCxn id="19" idx="2"/>
            <a:endCxn id="24" idx="0"/>
          </p:cNvCxnSpPr>
          <p:nvPr/>
        </p:nvCxnSpPr>
        <p:spPr bwMode="auto">
          <a:xfrm>
            <a:off x="1706605" y="4465638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4313280" y="2952750"/>
            <a:ext cx="1447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Times New Roman"/>
                <a:cs typeface="Times New Roman"/>
              </a:rPr>
              <a:t>updateOne</a:t>
            </a: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4303755" y="3551238"/>
            <a:ext cx="1447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Times New Roman"/>
                <a:cs typeface="Times New Roman"/>
              </a:rPr>
              <a:t>updateTwo</a:t>
            </a:r>
          </a:p>
        </p:txBody>
      </p:sp>
      <p:sp>
        <p:nvSpPr>
          <p:cNvPr id="23" name="Rectangle 72"/>
          <p:cNvSpPr>
            <a:spLocks noChangeArrowheads="1"/>
          </p:cNvSpPr>
          <p:nvPr/>
        </p:nvSpPr>
        <p:spPr bwMode="auto">
          <a:xfrm>
            <a:off x="4303755" y="4160838"/>
            <a:ext cx="1447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Times New Roman"/>
                <a:cs typeface="Times New Roman"/>
              </a:rPr>
              <a:t>updateThree</a:t>
            </a:r>
          </a:p>
        </p:txBody>
      </p:sp>
      <p:sp>
        <p:nvSpPr>
          <p:cNvPr id="24" name="AutoShape 73"/>
          <p:cNvSpPr>
            <a:spLocks noChangeArrowheads="1"/>
          </p:cNvSpPr>
          <p:nvPr/>
        </p:nvSpPr>
        <p:spPr bwMode="auto">
          <a:xfrm>
            <a:off x="677905" y="484663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commit</a:t>
            </a:r>
          </a:p>
        </p:txBody>
      </p:sp>
      <p:sp>
        <p:nvSpPr>
          <p:cNvPr id="25" name="Rectangle 74"/>
          <p:cNvSpPr>
            <a:spLocks noChangeArrowheads="1"/>
          </p:cNvSpPr>
          <p:nvPr/>
        </p:nvSpPr>
        <p:spPr bwMode="auto">
          <a:xfrm>
            <a:off x="4227555" y="2865438"/>
            <a:ext cx="1600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utoShape 75"/>
          <p:cNvSpPr>
            <a:spLocks noChangeArrowheads="1"/>
          </p:cNvSpPr>
          <p:nvPr/>
        </p:nvSpPr>
        <p:spPr bwMode="auto">
          <a:xfrm>
            <a:off x="6392905" y="2865438"/>
            <a:ext cx="2286000" cy="15240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 0.00147 L 0.24787 0.0489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2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2 0.00084 L 0.2485 0.0109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2 0.00966 L 0.2485 -0.0306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-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7" grpId="0" animBg="1"/>
      <p:bldP spid="19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There’s a Failure?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48395" y="16462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72195" y="157003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6" name="AutoShape 5"/>
          <p:cNvCxnSpPr>
            <a:cxnSpLocks noChangeShapeType="1"/>
            <a:stCxn id="5" idx="4"/>
            <a:endCxn id="7" idx="0"/>
          </p:cNvCxnSpPr>
          <p:nvPr/>
        </p:nvCxnSpPr>
        <p:spPr bwMode="auto">
          <a:xfrm flipH="1">
            <a:off x="1719833" y="1874838"/>
            <a:ext cx="4762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1133" y="210343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startTransaction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58333" y="21907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882133" y="21145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0" name="AutoShape 9"/>
          <p:cNvCxnSpPr>
            <a:cxnSpLocks noChangeShapeType="1"/>
            <a:stCxn id="9" idx="4"/>
            <a:endCxn id="22" idx="0"/>
          </p:cNvCxnSpPr>
          <p:nvPr/>
        </p:nvCxnSpPr>
        <p:spPr bwMode="auto">
          <a:xfrm>
            <a:off x="5034533" y="2419350"/>
            <a:ext cx="6350" cy="446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0"/>
          <p:cNvCxnSpPr>
            <a:cxnSpLocks noChangeShapeType="1"/>
            <a:stCxn id="7" idx="3"/>
            <a:endCxn id="9" idx="2"/>
          </p:cNvCxnSpPr>
          <p:nvPr/>
        </p:nvCxnSpPr>
        <p:spPr bwMode="auto">
          <a:xfrm>
            <a:off x="2748533" y="2255838"/>
            <a:ext cx="2133600" cy="111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" name="AutoShape 11"/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1719833" y="240823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8883" y="153035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client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572695" y="2079625"/>
            <a:ext cx="795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server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91133" y="294163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updateOne</a:t>
            </a:r>
          </a:p>
        </p:txBody>
      </p:sp>
      <p:cxnSp>
        <p:nvCxnSpPr>
          <p:cNvPr id="16" name="AutoShape 16"/>
          <p:cNvCxnSpPr>
            <a:cxnSpLocks noChangeShapeType="1"/>
            <a:stCxn id="15" idx="2"/>
            <a:endCxn id="17" idx="0"/>
          </p:cNvCxnSpPr>
          <p:nvPr/>
        </p:nvCxnSpPr>
        <p:spPr bwMode="auto">
          <a:xfrm>
            <a:off x="1719833" y="324643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91133" y="355123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updateTwo</a:t>
            </a:r>
          </a:p>
        </p:txBody>
      </p:sp>
      <p:cxnSp>
        <p:nvCxnSpPr>
          <p:cNvPr id="18" name="AutoShape 18"/>
          <p:cNvCxnSpPr>
            <a:cxnSpLocks noChangeShapeType="1"/>
            <a:stCxn id="17" idx="2"/>
            <a:endCxn id="21" idx="0"/>
          </p:cNvCxnSpPr>
          <p:nvPr/>
        </p:nvCxnSpPr>
        <p:spPr bwMode="auto">
          <a:xfrm>
            <a:off x="1719833" y="3856038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326508" y="2952750"/>
            <a:ext cx="1447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Times New Roman"/>
                <a:cs typeface="Times New Roman"/>
              </a:rPr>
              <a:t>updateOne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316983" y="3551238"/>
            <a:ext cx="1447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latin typeface="Times New Roman"/>
                <a:cs typeface="Times New Roman"/>
              </a:rPr>
              <a:t>updateTwo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691133" y="4237038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abort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240783" y="2865438"/>
            <a:ext cx="1600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6406133" y="2865438"/>
            <a:ext cx="2286000" cy="15240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24" name="AutoShape 27"/>
          <p:cNvCxnSpPr>
            <a:cxnSpLocks noChangeShapeType="1"/>
            <a:stCxn id="21" idx="3"/>
            <a:endCxn id="22" idx="1"/>
          </p:cNvCxnSpPr>
          <p:nvPr/>
        </p:nvCxnSpPr>
        <p:spPr bwMode="auto">
          <a:xfrm flipV="1">
            <a:off x="2748533" y="3932238"/>
            <a:ext cx="149225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</p:cxn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843533" y="4541838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/>
                <a:cs typeface="Times New Roman"/>
              </a:rPr>
              <a:t>(or timeout)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843"/>
            <a:ext cx="8229600" cy="1143000"/>
          </a:xfrm>
        </p:spPr>
        <p:txBody>
          <a:bodyPr/>
          <a:lstStyle/>
          <a:p>
            <a:r>
              <a:rPr lang="en-US" dirty="0" smtClean="0"/>
              <a:t>Transactions Spanning Multiple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fine if the data is all on one resource manager</a:t>
            </a:r>
          </a:p>
          <a:p>
            <a:pPr lvl="1"/>
            <a:r>
              <a:rPr lang="en-US" dirty="0" smtClean="0"/>
              <a:t>Its failure in the middle can be handled by journaling methods</a:t>
            </a:r>
          </a:p>
          <a:p>
            <a:r>
              <a:rPr lang="en-US" dirty="0" smtClean="0"/>
              <a:t>What if we need to atomically update data on multiple machines?</a:t>
            </a:r>
          </a:p>
          <a:p>
            <a:r>
              <a:rPr lang="en-US" dirty="0" smtClean="0"/>
              <a:t>How do we achieve the all-or-nothing effect when each machine acts asynchronously?</a:t>
            </a:r>
          </a:p>
          <a:p>
            <a:pPr lvl="1"/>
            <a:r>
              <a:rPr lang="en-US" dirty="0" smtClean="0"/>
              <a:t>And can fail at any moment?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GB" sz="2800" dirty="0" smtClean="0"/>
              <a:t>Used to implement distributed commitment</a:t>
            </a:r>
          </a:p>
          <a:p>
            <a:pPr lvl="1" eaLnBrk="1"/>
            <a:r>
              <a:rPr lang="en-GB" sz="2400" dirty="0" smtClean="0"/>
              <a:t>Provide for atomic all-or-none transactions</a:t>
            </a:r>
          </a:p>
          <a:p>
            <a:pPr lvl="1" eaLnBrk="1"/>
            <a:r>
              <a:rPr lang="en-GB" sz="2400" dirty="0" smtClean="0"/>
              <a:t>Simultaneous commitment on multiple hosts</a:t>
            </a:r>
          </a:p>
          <a:p>
            <a:pPr eaLnBrk="1"/>
            <a:r>
              <a:rPr lang="en-GB" sz="2800" dirty="0" smtClean="0"/>
              <a:t>Challenges</a:t>
            </a:r>
          </a:p>
          <a:p>
            <a:pPr lvl="1" eaLnBrk="1"/>
            <a:r>
              <a:rPr lang="en-GB" sz="2400" dirty="0" smtClean="0"/>
              <a:t>Asynchronous conflicts from other hosts</a:t>
            </a:r>
          </a:p>
          <a:p>
            <a:pPr lvl="1" eaLnBrk="1"/>
            <a:r>
              <a:rPr lang="en-GB" sz="2400" dirty="0" smtClean="0"/>
              <a:t>Nodes fail in the middle of the commitment process</a:t>
            </a:r>
          </a:p>
          <a:p>
            <a:pPr eaLnBrk="1"/>
            <a:r>
              <a:rPr lang="en-GB" sz="2800" dirty="0" smtClean="0"/>
              <a:t>Multi-phase commitment protocol:</a:t>
            </a:r>
          </a:p>
          <a:p>
            <a:pPr lvl="1" eaLnBrk="1"/>
            <a:r>
              <a:rPr lang="en-GB" sz="2400" dirty="0" smtClean="0"/>
              <a:t>Confirm no conflicts from any participating host</a:t>
            </a:r>
          </a:p>
          <a:p>
            <a:pPr lvl="1" eaLnBrk="1"/>
            <a:r>
              <a:rPr lang="en-GB" sz="2400" dirty="0" smtClean="0"/>
              <a:t>All participating hosts are told to prepare for commit</a:t>
            </a:r>
          </a:p>
          <a:p>
            <a:pPr lvl="1" eaLnBrk="1"/>
            <a:r>
              <a:rPr lang="en-GB" sz="2400" dirty="0" smtClean="0"/>
              <a:t>All participating hosts are told to “make it so”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98"/>
            <a:ext cx="8229600" cy="1143000"/>
          </a:xfrm>
        </p:spPr>
        <p:txBody>
          <a:bodyPr/>
          <a:lstStyle/>
          <a:p>
            <a:r>
              <a:rPr lang="en-US" dirty="0" smtClean="0"/>
              <a:t>Three 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336807" y="104350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260607" y="96730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6" name="AutoShape 10"/>
          <p:cNvCxnSpPr>
            <a:cxnSpLocks noChangeShapeType="1"/>
            <a:stCxn id="5" idx="4"/>
            <a:endCxn id="7" idx="0"/>
          </p:cNvCxnSpPr>
          <p:nvPr/>
        </p:nvCxnSpPr>
        <p:spPr bwMode="auto">
          <a:xfrm flipH="1">
            <a:off x="2408245" y="1272108"/>
            <a:ext cx="4762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608145" y="1500708"/>
            <a:ext cx="16002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canCommit</a:t>
            </a:r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>
            <a:off x="6169092" y="2176983"/>
            <a:ext cx="1176337" cy="695325"/>
          </a:xfrm>
          <a:prstGeom prst="flowChartDecis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acceptable</a:t>
            </a: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7367654" y="3100908"/>
            <a:ext cx="990600" cy="5334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abort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6681854" y="161183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Oval 31"/>
          <p:cNvSpPr>
            <a:spLocks noChangeArrowheads="1"/>
          </p:cNvSpPr>
          <p:nvPr/>
        </p:nvSpPr>
        <p:spPr bwMode="auto">
          <a:xfrm>
            <a:off x="6605654" y="153563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2" name="AutoShape 32"/>
          <p:cNvCxnSpPr>
            <a:cxnSpLocks noChangeShapeType="1"/>
            <a:stCxn id="11" idx="4"/>
            <a:endCxn id="8" idx="0"/>
          </p:cNvCxnSpPr>
          <p:nvPr/>
        </p:nvCxnSpPr>
        <p:spPr bwMode="auto">
          <a:xfrm>
            <a:off x="6758054" y="1840433"/>
            <a:ext cx="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5099117" y="1856308"/>
            <a:ext cx="15854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receive canCommit</a:t>
            </a:r>
          </a:p>
        </p:txBody>
      </p:sp>
      <p:cxnSp>
        <p:nvCxnSpPr>
          <p:cNvPr id="14" name="AutoShape 34"/>
          <p:cNvCxnSpPr>
            <a:cxnSpLocks noChangeShapeType="1"/>
            <a:stCxn id="7" idx="3"/>
            <a:endCxn id="11" idx="2"/>
          </p:cNvCxnSpPr>
          <p:nvPr/>
        </p:nvCxnSpPr>
        <p:spPr bwMode="auto">
          <a:xfrm>
            <a:off x="3208345" y="1653108"/>
            <a:ext cx="3397309" cy="349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" name="AutoShape 35"/>
          <p:cNvCxnSpPr>
            <a:cxnSpLocks noChangeShapeType="1"/>
            <a:stCxn id="8" idx="3"/>
            <a:endCxn id="9" idx="0"/>
          </p:cNvCxnSpPr>
          <p:nvPr/>
        </p:nvCxnSpPr>
        <p:spPr bwMode="auto">
          <a:xfrm>
            <a:off x="7345429" y="2524645"/>
            <a:ext cx="517525" cy="5762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7381942" y="2269058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no</a:t>
            </a:r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2065345" y="2143645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wait</a:t>
            </a:r>
          </a:p>
        </p:txBody>
      </p:sp>
      <p:cxnSp>
        <p:nvCxnSpPr>
          <p:cNvPr id="18" name="AutoShape 39"/>
          <p:cNvCxnSpPr>
            <a:cxnSpLocks noChangeShapeType="1"/>
            <a:stCxn id="7" idx="2"/>
            <a:endCxn id="17" idx="0"/>
          </p:cNvCxnSpPr>
          <p:nvPr/>
        </p:nvCxnSpPr>
        <p:spPr bwMode="auto">
          <a:xfrm>
            <a:off x="2408245" y="1805508"/>
            <a:ext cx="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40"/>
          <p:cNvCxnSpPr>
            <a:cxnSpLocks noChangeShapeType="1"/>
            <a:stCxn id="20" idx="1"/>
            <a:endCxn id="17" idx="6"/>
          </p:cNvCxnSpPr>
          <p:nvPr/>
        </p:nvCxnSpPr>
        <p:spPr bwMode="auto">
          <a:xfrm rot="10800000">
            <a:off x="2751145" y="2486545"/>
            <a:ext cx="2068572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0" name="AutoShape 42"/>
          <p:cNvSpPr>
            <a:spLocks noChangeArrowheads="1"/>
          </p:cNvSpPr>
          <p:nvPr/>
        </p:nvSpPr>
        <p:spPr bwMode="auto">
          <a:xfrm>
            <a:off x="4819717" y="2372245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ack</a:t>
            </a:r>
          </a:p>
        </p:txBody>
      </p:sp>
      <p:cxnSp>
        <p:nvCxnSpPr>
          <p:cNvPr id="21" name="AutoShape 43"/>
          <p:cNvCxnSpPr>
            <a:cxnSpLocks noChangeShapeType="1"/>
            <a:stCxn id="8" idx="1"/>
            <a:endCxn id="20" idx="3"/>
          </p:cNvCxnSpPr>
          <p:nvPr/>
        </p:nvCxnSpPr>
        <p:spPr bwMode="auto">
          <a:xfrm flipH="1">
            <a:off x="5886517" y="2524645"/>
            <a:ext cx="282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1531945" y="3177108"/>
            <a:ext cx="1752600" cy="3254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startCommit</a:t>
            </a:r>
          </a:p>
        </p:txBody>
      </p:sp>
      <p:sp>
        <p:nvSpPr>
          <p:cNvPr id="23" name="Oval 45"/>
          <p:cNvSpPr>
            <a:spLocks noChangeArrowheads="1"/>
          </p:cNvSpPr>
          <p:nvPr/>
        </p:nvSpPr>
        <p:spPr bwMode="auto">
          <a:xfrm>
            <a:off x="2065345" y="3959745"/>
            <a:ext cx="685800" cy="685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prep</a:t>
            </a:r>
          </a:p>
        </p:txBody>
      </p:sp>
      <p:cxnSp>
        <p:nvCxnSpPr>
          <p:cNvPr id="24" name="AutoShape 46"/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2408245" y="3502545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7"/>
          <p:cNvCxnSpPr>
            <a:cxnSpLocks noChangeShapeType="1"/>
            <a:stCxn id="17" idx="4"/>
            <a:endCxn id="22" idx="0"/>
          </p:cNvCxnSpPr>
          <p:nvPr/>
        </p:nvCxnSpPr>
        <p:spPr bwMode="auto">
          <a:xfrm>
            <a:off x="2408245" y="2829445"/>
            <a:ext cx="0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2328870" y="2796108"/>
            <a:ext cx="6591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all ack</a:t>
            </a:r>
          </a:p>
        </p:txBody>
      </p:sp>
      <p:sp>
        <p:nvSpPr>
          <p:cNvPr id="27" name="AutoShape 49"/>
          <p:cNvSpPr>
            <a:spLocks noChangeArrowheads="1"/>
          </p:cNvSpPr>
          <p:nvPr/>
        </p:nvSpPr>
        <p:spPr bwMode="auto">
          <a:xfrm>
            <a:off x="465145" y="3100908"/>
            <a:ext cx="685800" cy="5334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abort</a:t>
            </a:r>
          </a:p>
        </p:txBody>
      </p:sp>
      <p:cxnSp>
        <p:nvCxnSpPr>
          <p:cNvPr id="28" name="AutoShape 50"/>
          <p:cNvCxnSpPr>
            <a:cxnSpLocks noChangeShapeType="1"/>
            <a:stCxn id="17" idx="2"/>
            <a:endCxn id="27" idx="0"/>
          </p:cNvCxnSpPr>
          <p:nvPr/>
        </p:nvCxnSpPr>
        <p:spPr bwMode="auto">
          <a:xfrm rot="10800000" flipV="1">
            <a:off x="808045" y="2486545"/>
            <a:ext cx="1257300" cy="6143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" name="Text Box 51"/>
          <p:cNvSpPr txBox="1">
            <a:spLocks noChangeArrowheads="1"/>
          </p:cNvSpPr>
          <p:nvPr/>
        </p:nvSpPr>
        <p:spPr bwMode="auto">
          <a:xfrm>
            <a:off x="1104907" y="2216670"/>
            <a:ext cx="736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nak</a:t>
            </a:r>
          </a:p>
          <a:p>
            <a:r>
              <a:rPr lang="en-US" sz="1400">
                <a:latin typeface="Times New Roman"/>
                <a:cs typeface="Times New Roman"/>
              </a:rPr>
              <a:t>timeout</a:t>
            </a:r>
          </a:p>
        </p:txBody>
      </p:sp>
      <p:sp>
        <p:nvSpPr>
          <p:cNvPr id="30" name="Oval 52"/>
          <p:cNvSpPr>
            <a:spLocks noChangeArrowheads="1"/>
          </p:cNvSpPr>
          <p:nvPr/>
        </p:nvSpPr>
        <p:spPr bwMode="auto">
          <a:xfrm>
            <a:off x="5005454" y="3024708"/>
            <a:ext cx="685800" cy="6635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wait</a:t>
            </a:r>
          </a:p>
        </p:txBody>
      </p:sp>
      <p:cxnSp>
        <p:nvCxnSpPr>
          <p:cNvPr id="31" name="AutoShape 53"/>
          <p:cNvCxnSpPr>
            <a:cxnSpLocks noChangeShapeType="1"/>
            <a:stCxn id="20" idx="2"/>
            <a:endCxn id="30" idx="0"/>
          </p:cNvCxnSpPr>
          <p:nvPr/>
        </p:nvCxnSpPr>
        <p:spPr bwMode="auto">
          <a:xfrm flipH="1">
            <a:off x="5348354" y="2677045"/>
            <a:ext cx="4763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4"/>
          <p:cNvCxnSpPr>
            <a:cxnSpLocks noChangeShapeType="1"/>
            <a:stCxn id="30" idx="4"/>
            <a:endCxn id="38" idx="0"/>
          </p:cNvCxnSpPr>
          <p:nvPr/>
        </p:nvCxnSpPr>
        <p:spPr bwMode="auto">
          <a:xfrm>
            <a:off x="5348354" y="3688283"/>
            <a:ext cx="4763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" name="Text Box 55"/>
          <p:cNvSpPr txBox="1">
            <a:spLocks noChangeArrowheads="1"/>
          </p:cNvSpPr>
          <p:nvPr/>
        </p:nvSpPr>
        <p:spPr bwMode="auto">
          <a:xfrm>
            <a:off x="3600517" y="3710508"/>
            <a:ext cx="16466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receive startCommit</a:t>
            </a:r>
          </a:p>
        </p:txBody>
      </p:sp>
      <p:cxnSp>
        <p:nvCxnSpPr>
          <p:cNvPr id="34" name="AutoShape 56"/>
          <p:cNvCxnSpPr>
            <a:cxnSpLocks noChangeShapeType="1"/>
            <a:stCxn id="22" idx="3"/>
            <a:endCxn id="30" idx="2"/>
          </p:cNvCxnSpPr>
          <p:nvPr/>
        </p:nvCxnSpPr>
        <p:spPr bwMode="auto">
          <a:xfrm>
            <a:off x="3284545" y="3339827"/>
            <a:ext cx="1720909" cy="1666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5" name="Oval 57"/>
          <p:cNvSpPr>
            <a:spLocks noChangeArrowheads="1"/>
          </p:cNvSpPr>
          <p:nvPr/>
        </p:nvSpPr>
        <p:spPr bwMode="auto">
          <a:xfrm>
            <a:off x="5005454" y="5028133"/>
            <a:ext cx="685800" cy="6524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prep</a:t>
            </a:r>
          </a:p>
        </p:txBody>
      </p:sp>
      <p:cxnSp>
        <p:nvCxnSpPr>
          <p:cNvPr id="36" name="AutoShape 58"/>
          <p:cNvCxnSpPr>
            <a:cxnSpLocks noChangeShapeType="1"/>
            <a:stCxn id="35" idx="4"/>
            <a:endCxn id="54" idx="0"/>
          </p:cNvCxnSpPr>
          <p:nvPr/>
        </p:nvCxnSpPr>
        <p:spPr bwMode="auto">
          <a:xfrm>
            <a:off x="5348354" y="5680595"/>
            <a:ext cx="4763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Text Box 59"/>
          <p:cNvSpPr txBox="1">
            <a:spLocks noChangeArrowheads="1"/>
          </p:cNvSpPr>
          <p:nvPr/>
        </p:nvSpPr>
        <p:spPr bwMode="auto">
          <a:xfrm>
            <a:off x="3937067" y="5653608"/>
            <a:ext cx="13388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receive Commit</a:t>
            </a:r>
          </a:p>
        </p:txBody>
      </p:sp>
      <p:sp>
        <p:nvSpPr>
          <p:cNvPr id="38" name="AutoShape 60"/>
          <p:cNvSpPr>
            <a:spLocks noChangeArrowheads="1"/>
          </p:cNvSpPr>
          <p:nvPr/>
        </p:nvSpPr>
        <p:spPr bwMode="auto">
          <a:xfrm>
            <a:off x="4819717" y="4167708"/>
            <a:ext cx="1066800" cy="3254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ack</a:t>
            </a:r>
          </a:p>
        </p:txBody>
      </p:sp>
      <p:cxnSp>
        <p:nvCxnSpPr>
          <p:cNvPr id="39" name="AutoShape 61"/>
          <p:cNvCxnSpPr>
            <a:cxnSpLocks noChangeShapeType="1"/>
            <a:stCxn id="38" idx="1"/>
            <a:endCxn id="23" idx="6"/>
          </p:cNvCxnSpPr>
          <p:nvPr/>
        </p:nvCxnSpPr>
        <p:spPr bwMode="auto">
          <a:xfrm rot="10800000">
            <a:off x="2751145" y="4302645"/>
            <a:ext cx="2068572" cy="2778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0" name="AutoShape 62"/>
          <p:cNvCxnSpPr>
            <a:cxnSpLocks noChangeShapeType="1"/>
            <a:stCxn id="38" idx="2"/>
            <a:endCxn id="35" idx="0"/>
          </p:cNvCxnSpPr>
          <p:nvPr/>
        </p:nvCxnSpPr>
        <p:spPr bwMode="auto">
          <a:xfrm flipH="1">
            <a:off x="5348354" y="4493145"/>
            <a:ext cx="4763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63"/>
          <p:cNvCxnSpPr>
            <a:cxnSpLocks noChangeShapeType="1"/>
            <a:stCxn id="23" idx="4"/>
            <a:endCxn id="43" idx="0"/>
          </p:cNvCxnSpPr>
          <p:nvPr/>
        </p:nvCxnSpPr>
        <p:spPr bwMode="auto">
          <a:xfrm>
            <a:off x="2408245" y="4645545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2332045" y="4701108"/>
            <a:ext cx="6591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all ack</a:t>
            </a:r>
          </a:p>
        </p:txBody>
      </p:sp>
      <p:sp>
        <p:nvSpPr>
          <p:cNvPr id="43" name="AutoShape 65"/>
          <p:cNvSpPr>
            <a:spLocks noChangeArrowheads="1"/>
          </p:cNvSpPr>
          <p:nvPr/>
        </p:nvSpPr>
        <p:spPr bwMode="auto">
          <a:xfrm>
            <a:off x="1531945" y="5163070"/>
            <a:ext cx="1752600" cy="325438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Commit</a:t>
            </a:r>
          </a:p>
        </p:txBody>
      </p:sp>
      <p:cxnSp>
        <p:nvCxnSpPr>
          <p:cNvPr id="44" name="AutoShape 66"/>
          <p:cNvCxnSpPr>
            <a:cxnSpLocks noChangeShapeType="1"/>
            <a:stCxn id="43" idx="2"/>
            <a:endCxn id="53" idx="0"/>
          </p:cNvCxnSpPr>
          <p:nvPr/>
        </p:nvCxnSpPr>
        <p:spPr bwMode="auto">
          <a:xfrm>
            <a:off x="2408245" y="5488508"/>
            <a:ext cx="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67"/>
          <p:cNvCxnSpPr>
            <a:cxnSpLocks noChangeShapeType="1"/>
            <a:stCxn id="43" idx="3"/>
            <a:endCxn id="35" idx="2"/>
          </p:cNvCxnSpPr>
          <p:nvPr/>
        </p:nvCxnSpPr>
        <p:spPr bwMode="auto">
          <a:xfrm>
            <a:off x="3284545" y="5325789"/>
            <a:ext cx="1720909" cy="28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6" name="AutoShape 68"/>
          <p:cNvCxnSpPr>
            <a:cxnSpLocks noChangeShapeType="1"/>
            <a:stCxn id="23" idx="2"/>
            <a:endCxn id="27" idx="2"/>
          </p:cNvCxnSpPr>
          <p:nvPr/>
        </p:nvCxnSpPr>
        <p:spPr bwMode="auto">
          <a:xfrm rot="10800000">
            <a:off x="808045" y="3634308"/>
            <a:ext cx="1257300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7" name="AutoShape 69"/>
          <p:cNvCxnSpPr>
            <a:cxnSpLocks noChangeShapeType="1"/>
            <a:stCxn id="30" idx="6"/>
            <a:endCxn id="9" idx="1"/>
          </p:cNvCxnSpPr>
          <p:nvPr/>
        </p:nvCxnSpPr>
        <p:spPr bwMode="auto">
          <a:xfrm>
            <a:off x="5691254" y="3356495"/>
            <a:ext cx="1676400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" name="Text Box 70"/>
          <p:cNvSpPr txBox="1">
            <a:spLocks noChangeArrowheads="1"/>
          </p:cNvSpPr>
          <p:nvPr/>
        </p:nvSpPr>
        <p:spPr bwMode="auto">
          <a:xfrm>
            <a:off x="5776979" y="3100908"/>
            <a:ext cx="736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abort</a:t>
            </a:r>
          </a:p>
          <a:p>
            <a:r>
              <a:rPr lang="en-US" sz="1400">
                <a:latin typeface="Times New Roman"/>
                <a:cs typeface="Times New Roman"/>
              </a:rPr>
              <a:t>timeout</a:t>
            </a:r>
          </a:p>
        </p:txBody>
      </p:sp>
      <p:sp>
        <p:nvSpPr>
          <p:cNvPr id="49" name="Text Box 71"/>
          <p:cNvSpPr txBox="1">
            <a:spLocks noChangeArrowheads="1"/>
          </p:cNvSpPr>
          <p:nvPr/>
        </p:nvSpPr>
        <p:spPr bwMode="auto">
          <a:xfrm>
            <a:off x="1041407" y="4015308"/>
            <a:ext cx="736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nak</a:t>
            </a:r>
          </a:p>
          <a:p>
            <a:r>
              <a:rPr lang="en-US" sz="1400">
                <a:latin typeface="Times New Roman"/>
                <a:cs typeface="Times New Roman"/>
              </a:rPr>
              <a:t>timeout</a:t>
            </a:r>
          </a:p>
        </p:txBody>
      </p:sp>
      <p:cxnSp>
        <p:nvCxnSpPr>
          <p:cNvPr id="50" name="AutoShape 72"/>
          <p:cNvCxnSpPr>
            <a:cxnSpLocks noChangeShapeType="1"/>
            <a:stCxn id="35" idx="6"/>
            <a:endCxn id="9" idx="2"/>
          </p:cNvCxnSpPr>
          <p:nvPr/>
        </p:nvCxnSpPr>
        <p:spPr bwMode="auto">
          <a:xfrm flipV="1">
            <a:off x="5691254" y="3634308"/>
            <a:ext cx="2171700" cy="1720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1" name="Text Box 73"/>
          <p:cNvSpPr txBox="1">
            <a:spLocks noChangeArrowheads="1"/>
          </p:cNvSpPr>
          <p:nvPr/>
        </p:nvSpPr>
        <p:spPr bwMode="auto">
          <a:xfrm>
            <a:off x="5897629" y="5082108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abort</a:t>
            </a:r>
          </a:p>
        </p:txBody>
      </p:sp>
      <p:sp>
        <p:nvSpPr>
          <p:cNvPr id="52" name="AutoShape 74"/>
          <p:cNvSpPr>
            <a:spLocks noChangeArrowheads="1"/>
          </p:cNvSpPr>
          <p:nvPr/>
        </p:nvSpPr>
        <p:spPr bwMode="auto">
          <a:xfrm>
            <a:off x="6267517" y="6028258"/>
            <a:ext cx="1752600" cy="304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 b="1">
                <a:latin typeface="Times New Roman"/>
                <a:cs typeface="Times New Roman"/>
              </a:rPr>
              <a:t>Commit</a:t>
            </a:r>
          </a:p>
        </p:txBody>
      </p:sp>
      <p:sp>
        <p:nvSpPr>
          <p:cNvPr id="53" name="Oval 76"/>
          <p:cNvSpPr>
            <a:spLocks noChangeArrowheads="1"/>
          </p:cNvSpPr>
          <p:nvPr/>
        </p:nvSpPr>
        <p:spPr bwMode="auto">
          <a:xfrm>
            <a:off x="2065345" y="5844108"/>
            <a:ext cx="685800" cy="652462"/>
          </a:xfrm>
          <a:prstGeom prst="ellipse">
            <a:avLst/>
          </a:prstGeom>
          <a:solidFill>
            <a:srgbClr val="CCFF99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confirm</a:t>
            </a:r>
          </a:p>
        </p:txBody>
      </p:sp>
      <p:sp>
        <p:nvSpPr>
          <p:cNvPr id="54" name="AutoShape 78"/>
          <p:cNvSpPr>
            <a:spLocks noChangeArrowheads="1"/>
          </p:cNvSpPr>
          <p:nvPr/>
        </p:nvSpPr>
        <p:spPr bwMode="auto">
          <a:xfrm>
            <a:off x="4819717" y="6028258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latin typeface="Times New Roman"/>
                <a:cs typeface="Times New Roman"/>
              </a:rPr>
              <a:t>send </a:t>
            </a:r>
            <a:r>
              <a:rPr lang="en-US" sz="1400" b="1">
                <a:latin typeface="Times New Roman"/>
                <a:cs typeface="Times New Roman"/>
              </a:rPr>
              <a:t>ack</a:t>
            </a:r>
          </a:p>
        </p:txBody>
      </p:sp>
      <p:cxnSp>
        <p:nvCxnSpPr>
          <p:cNvPr id="55" name="AutoShape 79"/>
          <p:cNvCxnSpPr>
            <a:cxnSpLocks noChangeShapeType="1"/>
            <a:stCxn id="54" idx="3"/>
            <a:endCxn id="52" idx="1"/>
          </p:cNvCxnSpPr>
          <p:nvPr/>
        </p:nvCxnSpPr>
        <p:spPr bwMode="auto">
          <a:xfrm>
            <a:off x="5886517" y="6180658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8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10800000">
            <a:off x="2751145" y="6170340"/>
            <a:ext cx="2068572" cy="1031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57" name="Text Box 86"/>
          <p:cNvSpPr txBox="1">
            <a:spLocks noChangeArrowheads="1"/>
          </p:cNvSpPr>
          <p:nvPr/>
        </p:nvSpPr>
        <p:spPr bwMode="auto">
          <a:xfrm>
            <a:off x="801695" y="927620"/>
            <a:ext cx="1411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Coordinator</a:t>
            </a:r>
          </a:p>
        </p:txBody>
      </p:sp>
      <p:sp>
        <p:nvSpPr>
          <p:cNvPr id="58" name="Text Box 87"/>
          <p:cNvSpPr txBox="1">
            <a:spLocks noChangeArrowheads="1"/>
          </p:cNvSpPr>
          <p:nvPr/>
        </p:nvSpPr>
        <p:spPr bwMode="auto">
          <a:xfrm>
            <a:off x="6908867" y="1500708"/>
            <a:ext cx="15437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Participant(s)</a:t>
            </a:r>
          </a:p>
        </p:txBody>
      </p:sp>
      <p:cxnSp>
        <p:nvCxnSpPr>
          <p:cNvPr id="59" name="Straight Arrow Connector 58"/>
          <p:cNvCxnSpPr>
            <a:cxnSpLocks noChangeShapeType="1"/>
            <a:stCxn id="35" idx="5"/>
          </p:cNvCxnSpPr>
          <p:nvPr/>
        </p:nvCxnSpPr>
        <p:spPr bwMode="auto">
          <a:xfrm>
            <a:off x="5591242" y="5585345"/>
            <a:ext cx="676275" cy="373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60" name="Text Box 73"/>
          <p:cNvSpPr txBox="1">
            <a:spLocks noChangeArrowheads="1"/>
          </p:cNvSpPr>
          <p:nvPr/>
        </p:nvSpPr>
        <p:spPr bwMode="auto">
          <a:xfrm>
            <a:off x="5953192" y="5536133"/>
            <a:ext cx="7360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timeout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6" grpId="0"/>
      <p:bldP spid="17" grpId="0" animBg="1"/>
      <p:bldP spid="20" grpId="0" animBg="1"/>
      <p:bldP spid="22" grpId="0" animBg="1"/>
      <p:bldP spid="23" grpId="0" animBg="1"/>
      <p:bldP spid="26" grpId="0"/>
      <p:bldP spid="27" grpId="0" animBg="1"/>
      <p:bldP spid="29" grpId="0"/>
      <p:bldP spid="30" grpId="0" animBg="1"/>
      <p:bldP spid="33" grpId="0"/>
      <p:bldP spid="35" grpId="0" animBg="1"/>
      <p:bldP spid="37" grpId="0"/>
      <p:bldP spid="38" grpId="0" animBg="1"/>
      <p:bldP spid="42" grpId="0"/>
      <p:bldP spid="43" grpId="0" animBg="1"/>
      <p:bldP spid="48" grpId="0"/>
      <p:bldP spid="49" grpId="0"/>
      <p:bldP spid="51" grpId="0"/>
      <p:bldP spid="52" grpId="0" animBg="1"/>
      <p:bldP spid="53" grpId="0" animBg="1"/>
      <p:bldP spid="54" grpId="0" animBg="1"/>
      <p:bldP spid="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Three Phases?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r>
              <a:rPr lang="en-US" dirty="0" smtClean="0"/>
              <a:t>There’s a two phase commit protocol, too</a:t>
            </a:r>
          </a:p>
          <a:p>
            <a:pPr eaLnBrk="1"/>
            <a:r>
              <a:rPr lang="en-US" dirty="0" smtClean="0"/>
              <a:t>Why two phases to prepare to commit?</a:t>
            </a:r>
          </a:p>
          <a:p>
            <a:pPr lvl="1" eaLnBrk="1"/>
            <a:r>
              <a:rPr lang="en-US" dirty="0" smtClean="0"/>
              <a:t>The first phase asks whether there are conflicts or other problems that would prevent a commitment  </a:t>
            </a:r>
          </a:p>
          <a:p>
            <a:pPr lvl="1" eaLnBrk="1"/>
            <a:r>
              <a:rPr lang="en-US" dirty="0" smtClean="0"/>
              <a:t>If problems exist, we won’t even attempt commit</a:t>
            </a:r>
          </a:p>
          <a:p>
            <a:pPr lvl="1" eaLnBrk="1"/>
            <a:r>
              <a:rPr lang="en-US" dirty="0" smtClean="0"/>
              <a:t>The second phase is only entered if all nodes agree that commitment is possible</a:t>
            </a:r>
          </a:p>
          <a:p>
            <a:pPr lvl="1" eaLnBrk="1"/>
            <a:r>
              <a:rPr lang="en-US" dirty="0" smtClean="0"/>
              <a:t>It is the actual “prepare to commit” </a:t>
            </a:r>
          </a:p>
          <a:p>
            <a:pPr lvl="1" eaLnBrk="1"/>
            <a:r>
              <a:rPr lang="en-US" dirty="0" smtClean="0"/>
              <a:t>Acknowledgement of which means that all nodes are really ready to commit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pPr eaLnBrk="1"/>
            <a:r>
              <a:rPr lang="en-GB" dirty="0" smtClean="0"/>
              <a:t>Achieving simultaneous, unanimous agreement</a:t>
            </a:r>
          </a:p>
          <a:p>
            <a:pPr lvl="1" eaLnBrk="1"/>
            <a:r>
              <a:rPr lang="en-GB" dirty="0" smtClean="0"/>
              <a:t>Even in the presence of node &amp; network failures</a:t>
            </a:r>
          </a:p>
          <a:p>
            <a:pPr lvl="1" eaLnBrk="1"/>
            <a:r>
              <a:rPr lang="en-GB" dirty="0" smtClean="0"/>
              <a:t>Requires agreement, termination, validity, integrity</a:t>
            </a:r>
          </a:p>
          <a:p>
            <a:pPr lvl="1" eaLnBrk="1"/>
            <a:r>
              <a:rPr lang="en-GB" dirty="0" smtClean="0"/>
              <a:t>Desired: bounded time</a:t>
            </a:r>
          </a:p>
          <a:p>
            <a:pPr eaLnBrk="1"/>
            <a:r>
              <a:rPr lang="en-GB" dirty="0" smtClean="0"/>
              <a:t>Consensus algorithms tend to be complex</a:t>
            </a:r>
          </a:p>
          <a:p>
            <a:pPr lvl="1" eaLnBrk="1"/>
            <a:r>
              <a:rPr lang="en-GB" dirty="0" smtClean="0"/>
              <a:t>And may take a long time to converge</a:t>
            </a:r>
          </a:p>
          <a:p>
            <a:pPr eaLnBrk="1"/>
            <a:r>
              <a:rPr lang="en-GB" dirty="0" smtClean="0"/>
              <a:t>So they tend to be used sparingly</a:t>
            </a:r>
          </a:p>
          <a:p>
            <a:pPr lvl="1" eaLnBrk="1"/>
            <a:r>
              <a:rPr lang="en-GB" dirty="0" smtClean="0"/>
              <a:t>E.g., use consensus to elect a leader</a:t>
            </a:r>
          </a:p>
          <a:p>
            <a:pPr lvl="1" eaLnBrk="1"/>
            <a:r>
              <a:rPr lang="en-GB" dirty="0" smtClean="0"/>
              <a:t>Who makes all subsequent decisions by fiat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99439" y="502421"/>
            <a:ext cx="6830084" cy="84906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Election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670"/>
            <a:ext cx="8229600" cy="4525963"/>
          </a:xfrm>
        </p:spPr>
        <p:txBody>
          <a:bodyPr/>
          <a:lstStyle/>
          <a:p>
            <a:pPr marL="717550" indent="-609600" eaLnBrk="1">
              <a:lnSpc>
                <a:spcPct val="85000"/>
              </a:lnSpc>
              <a:buFontTx/>
              <a:buAutoNum type="arabicPeriod"/>
            </a:pPr>
            <a:r>
              <a:rPr lang="en-GB" sz="2800" dirty="0" smtClean="0"/>
              <a:t>Each interested member broadcasts his nomination</a:t>
            </a:r>
          </a:p>
          <a:p>
            <a:pPr marL="717550" indent="-609600" eaLnBrk="1">
              <a:lnSpc>
                <a:spcPct val="85000"/>
              </a:lnSpc>
              <a:buFontTx/>
              <a:buAutoNum type="arabicPeriod"/>
            </a:pPr>
            <a:r>
              <a:rPr lang="en-GB" sz="2800" dirty="0" smtClean="0"/>
              <a:t>All parties evaluate the received proposals according to a </a:t>
            </a:r>
            <a:r>
              <a:rPr lang="en-GB" sz="2800" u="sng" dirty="0" smtClean="0"/>
              <a:t>fixed and well known</a:t>
            </a:r>
            <a:r>
              <a:rPr lang="en-GB" sz="2800" dirty="0" smtClean="0"/>
              <a:t> rule </a:t>
            </a:r>
          </a:p>
          <a:p>
            <a:pPr marL="1117600" lvl="1" indent="-609600" eaLnBrk="1">
              <a:lnSpc>
                <a:spcPct val="85000"/>
              </a:lnSpc>
            </a:pPr>
            <a:r>
              <a:rPr lang="en-GB" sz="2400" dirty="0" smtClean="0"/>
              <a:t>E.g., largest ID number wins</a:t>
            </a:r>
          </a:p>
          <a:p>
            <a:pPr marL="717550" indent="-609600" eaLnBrk="1">
              <a:lnSpc>
                <a:spcPct val="85000"/>
              </a:lnSpc>
              <a:buFontTx/>
              <a:buAutoNum type="arabicPeriod"/>
            </a:pPr>
            <a:r>
              <a:rPr lang="en-GB" sz="2800" dirty="0" smtClean="0"/>
              <a:t>After a reasonable time for proposals, each voter acknowledges the best proposal it has seen</a:t>
            </a:r>
          </a:p>
          <a:p>
            <a:pPr marL="717550" indent="-609600" eaLnBrk="1">
              <a:lnSpc>
                <a:spcPct val="85000"/>
              </a:lnSpc>
              <a:buFontTx/>
              <a:buAutoNum type="arabicPeriod"/>
            </a:pPr>
            <a:r>
              <a:rPr lang="en-GB" sz="2800" dirty="0" smtClean="0"/>
              <a:t>If a proposal has a majority of the votes, the proposing member broadcasts a resolution claim</a:t>
            </a:r>
          </a:p>
          <a:p>
            <a:pPr marL="717550" indent="-609600" eaLnBrk="1">
              <a:lnSpc>
                <a:spcPct val="85000"/>
              </a:lnSpc>
              <a:buFontTx/>
              <a:buAutoNum type="arabicPeriod"/>
            </a:pPr>
            <a:r>
              <a:rPr lang="en-GB" sz="2800" dirty="0" smtClean="0"/>
              <a:t>Each party that agrees with the winner’s claim acknowledges the announced resolution</a:t>
            </a:r>
          </a:p>
          <a:p>
            <a:pPr marL="717550" indent="-609600" eaLnBrk="1">
              <a:lnSpc>
                <a:spcPct val="85000"/>
              </a:lnSpc>
              <a:buFontTx/>
              <a:buAutoNum type="arabicPeriod"/>
            </a:pPr>
            <a:r>
              <a:rPr lang="en-GB" sz="2800" dirty="0" smtClean="0"/>
              <a:t>Election is over when a quorum acknowledges the result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Networking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GB" sz="2800" dirty="0" smtClean="0"/>
              <a:t>Most clients were basic networking applications</a:t>
            </a:r>
          </a:p>
          <a:p>
            <a:pPr lvl="1" eaLnBrk="1"/>
            <a:r>
              <a:rPr lang="en-GB" sz="2400" dirty="0" smtClean="0"/>
              <a:t>Implementations of higher level remote access protocols</a:t>
            </a:r>
          </a:p>
          <a:p>
            <a:pPr lvl="2" eaLnBrk="1"/>
            <a:r>
              <a:rPr lang="en-GB" sz="2000" dirty="0" smtClean="0"/>
              <a:t>telnet, FTP, SMTP, POP/IMAP, network printing</a:t>
            </a:r>
          </a:p>
          <a:p>
            <a:pPr lvl="1" eaLnBrk="1"/>
            <a:r>
              <a:rPr lang="en-GB" sz="2400" dirty="0" smtClean="0"/>
              <a:t>Occasionally run, to explicitly access remote systems</a:t>
            </a:r>
          </a:p>
          <a:p>
            <a:pPr lvl="1" eaLnBrk="1"/>
            <a:r>
              <a:rPr lang="en-GB" sz="2400" dirty="0" smtClean="0"/>
              <a:t>Applications specifically written to network services</a:t>
            </a:r>
          </a:p>
          <a:p>
            <a:pPr eaLnBrk="1"/>
            <a:r>
              <a:rPr lang="en-GB" sz="2800" dirty="0" smtClean="0"/>
              <a:t>OS provided transport level services</a:t>
            </a:r>
          </a:p>
          <a:p>
            <a:pPr lvl="1" eaLnBrk="1"/>
            <a:r>
              <a:rPr lang="en-GB" sz="2400" dirty="0" smtClean="0"/>
              <a:t>TCP or UDP, IP, NIC drivers</a:t>
            </a:r>
          </a:p>
          <a:p>
            <a:pPr eaLnBrk="1"/>
            <a:r>
              <a:rPr lang="en-GB" sz="2800" dirty="0" smtClean="0"/>
              <a:t>Little impact on OS APIs</a:t>
            </a:r>
          </a:p>
          <a:p>
            <a:pPr lvl="1" eaLnBrk="1"/>
            <a:r>
              <a:rPr lang="en-GB" sz="2400" dirty="0" smtClean="0"/>
              <a:t>OS objects were not expected to have network semantics</a:t>
            </a:r>
          </a:p>
          <a:p>
            <a:pPr lvl="1" eaLnBrk="1"/>
            <a:r>
              <a:rPr lang="en-GB" sz="2400" dirty="0" smtClean="0"/>
              <a:t>Network apps provided services, did not implement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90"/>
            <a:ext cx="8229600" cy="4525963"/>
          </a:xfrm>
        </p:spPr>
        <p:txBody>
          <a:bodyPr/>
          <a:lstStyle/>
          <a:p>
            <a:pPr eaLnBrk="1"/>
            <a:r>
              <a:rPr lang="en-US" sz="2800" dirty="0" smtClean="0"/>
              <a:t>A Cluster is a group of nodes …</a:t>
            </a:r>
          </a:p>
          <a:p>
            <a:pPr lvl="1" eaLnBrk="1"/>
            <a:r>
              <a:rPr lang="en-US" sz="2400" dirty="0" smtClean="0"/>
              <a:t>All of whom are in communication with one another</a:t>
            </a:r>
          </a:p>
          <a:p>
            <a:pPr lvl="1" eaLnBrk="1"/>
            <a:r>
              <a:rPr lang="en-US" sz="2400" dirty="0" smtClean="0"/>
              <a:t>All of whom agree on an elected cluster master</a:t>
            </a:r>
          </a:p>
          <a:p>
            <a:pPr lvl="1" eaLnBrk="1"/>
            <a:r>
              <a:rPr lang="en-US" sz="2400" dirty="0" smtClean="0"/>
              <a:t>All of whom abide by the cluster master’s decisions</a:t>
            </a:r>
          </a:p>
          <a:p>
            <a:pPr lvl="2" eaLnBrk="1"/>
            <a:r>
              <a:rPr lang="en-US" sz="2000" dirty="0" smtClean="0"/>
              <a:t>He may (centrally) arbitrate all issues directly</a:t>
            </a:r>
          </a:p>
          <a:p>
            <a:pPr lvl="2" eaLnBrk="1"/>
            <a:r>
              <a:rPr lang="en-US" sz="2000" dirty="0" smtClean="0"/>
              <a:t>He may designate other nodes to make some decisions</a:t>
            </a:r>
          </a:p>
          <a:p>
            <a:pPr eaLnBrk="1"/>
            <a:r>
              <a:rPr lang="en-US" sz="2800" dirty="0" smtClean="0"/>
              <a:t>Useful idea because it formalizes set of parties who are working together</a:t>
            </a:r>
            <a:endParaRPr lang="en-US" dirty="0" smtClean="0"/>
          </a:p>
          <a:p>
            <a:pPr eaLnBrk="1"/>
            <a:r>
              <a:rPr lang="en-US" sz="2800" dirty="0" smtClean="0"/>
              <a:t>Highly available service clusters</a:t>
            </a:r>
          </a:p>
          <a:p>
            <a:pPr lvl="1" eaLnBrk="1"/>
            <a:r>
              <a:rPr lang="en-US" sz="2400" dirty="0" smtClean="0"/>
              <a:t>Cluster master assigns work to all of the other nodes</a:t>
            </a:r>
          </a:p>
          <a:p>
            <a:pPr lvl="1" eaLnBrk="1"/>
            <a:r>
              <a:rPr lang="en-US" sz="2400" dirty="0" smtClean="0"/>
              <a:t>If a node falls out of the cluster, its work is reassigned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Cluster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Primarily through </a:t>
            </a:r>
            <a:r>
              <a:rPr lang="en-US" sz="2800" i="1" dirty="0" smtClean="0"/>
              <a:t>heartbeats</a:t>
            </a:r>
          </a:p>
          <a:p>
            <a:pPr eaLnBrk="1"/>
            <a:r>
              <a:rPr lang="en-US" sz="2800" dirty="0" smtClean="0"/>
              <a:t>“I’m still alive” messages, exchanged in cluster</a:t>
            </a:r>
          </a:p>
          <a:p>
            <a:pPr eaLnBrk="1"/>
            <a:r>
              <a:rPr lang="en-US" sz="2800" dirty="0" smtClean="0"/>
              <a:t>Cluster master monitors the other nodes</a:t>
            </a:r>
          </a:p>
          <a:p>
            <a:pPr lvl="1" eaLnBrk="1"/>
            <a:r>
              <a:rPr lang="en-US" sz="2400" dirty="0" smtClean="0"/>
              <a:t>Regularly confirm each node is working properly</a:t>
            </a:r>
          </a:p>
          <a:p>
            <a:pPr lvl="1" eaLnBrk="1"/>
            <a:r>
              <a:rPr lang="en-US" sz="2400" dirty="0" smtClean="0"/>
              <a:t>Promptly detect any node falling out of the cluster</a:t>
            </a:r>
          </a:p>
          <a:p>
            <a:pPr lvl="1" eaLnBrk="1"/>
            <a:r>
              <a:rPr lang="en-US" sz="2400" dirty="0" smtClean="0"/>
              <a:t>Promptly reassign work to surviving nodes</a:t>
            </a:r>
          </a:p>
          <a:p>
            <a:pPr eaLnBrk="1"/>
            <a:r>
              <a:rPr lang="en-US" sz="2800" dirty="0" smtClean="0"/>
              <a:t>Some nodes must monitor the cluster master</a:t>
            </a:r>
          </a:p>
          <a:p>
            <a:pPr lvl="1" eaLnBrk="1"/>
            <a:r>
              <a:rPr lang="en-US" sz="2400" dirty="0" smtClean="0"/>
              <a:t>To detect the failure of the cluster master</a:t>
            </a:r>
          </a:p>
          <a:p>
            <a:pPr lvl="1" eaLnBrk="1"/>
            <a:r>
              <a:rPr lang="en-US" sz="2400" dirty="0" smtClean="0"/>
              <a:t>To trigger the election of a new cluster master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Split Brain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participating nodes are partitioned?</a:t>
            </a:r>
          </a:p>
          <a:p>
            <a:r>
              <a:rPr lang="en-US" dirty="0" smtClean="0"/>
              <a:t>One set can talk to each other, and another set can also</a:t>
            </a:r>
          </a:p>
          <a:p>
            <a:pPr lvl="1"/>
            <a:r>
              <a:rPr lang="en-US" dirty="0" smtClean="0"/>
              <a:t>But the two sets can’t exchange messages</a:t>
            </a:r>
          </a:p>
          <a:p>
            <a:r>
              <a:rPr lang="en-US" dirty="0" smtClean="0"/>
              <a:t>We then have two separate clusters providing the same service</a:t>
            </a:r>
          </a:p>
          <a:p>
            <a:pPr lvl="1"/>
            <a:r>
              <a:rPr lang="en-US" dirty="0" smtClean="0"/>
              <a:t>Which can lead to big problems, depending on the situation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pPr eaLnBrk="1"/>
            <a:r>
              <a:rPr lang="en-US" sz="2800" dirty="0" smtClean="0"/>
              <a:t>The simplest solution to the split-brain problem is to require a </a:t>
            </a:r>
            <a:r>
              <a:rPr lang="en-US" sz="2800" i="1" dirty="0" smtClean="0"/>
              <a:t>quorum</a:t>
            </a:r>
          </a:p>
          <a:p>
            <a:pPr lvl="1" eaLnBrk="1"/>
            <a:r>
              <a:rPr lang="en-US" sz="2400" dirty="0" smtClean="0"/>
              <a:t>In a cluster that has been provisioned for N nodes, becoming the cluster master requires (N/2)+1 votes</a:t>
            </a:r>
          </a:p>
          <a:p>
            <a:pPr lvl="1" eaLnBrk="1"/>
            <a:r>
              <a:rPr lang="en-US" sz="2400" dirty="0" smtClean="0"/>
              <a:t>This completely prevents split-brain</a:t>
            </a:r>
          </a:p>
          <a:p>
            <a:pPr lvl="2" eaLnBrk="1"/>
            <a:r>
              <a:rPr lang="en-US" sz="2000" dirty="0" smtClean="0"/>
              <a:t>It also prevents recovering from the loss of N/2 nodes</a:t>
            </a:r>
          </a:p>
          <a:p>
            <a:pPr eaLnBrk="1"/>
            <a:r>
              <a:rPr lang="en-US" sz="2800" dirty="0" smtClean="0"/>
              <a:t>Some systems use a “quorum device”</a:t>
            </a:r>
          </a:p>
          <a:p>
            <a:pPr lvl="1" eaLnBrk="1"/>
            <a:r>
              <a:rPr lang="en-US" sz="2400" dirty="0" smtClean="0"/>
              <a:t>E.g., a shared (multi-ported) disk</a:t>
            </a:r>
          </a:p>
          <a:p>
            <a:pPr lvl="2" eaLnBrk="1"/>
            <a:r>
              <a:rPr lang="en-US" sz="2000" dirty="0" smtClean="0"/>
              <a:t>Cluster master must be able to reserve/lock this device</a:t>
            </a:r>
          </a:p>
          <a:p>
            <a:pPr lvl="2" eaLnBrk="1"/>
            <a:r>
              <a:rPr lang="en-US" sz="2000" dirty="0" smtClean="0"/>
              <a:t>Device won’t allow simultaneous locking by two different nodes</a:t>
            </a:r>
          </a:p>
          <a:p>
            <a:pPr lvl="1" eaLnBrk="1"/>
            <a:r>
              <a:rPr lang="en-US" sz="2400" dirty="0" smtClean="0"/>
              <a:t>Failure of this device takes down whole system</a:t>
            </a:r>
            <a:endParaRPr lang="en-US" dirty="0" smtClean="0"/>
          </a:p>
          <a:p>
            <a:pPr eaLnBrk="1"/>
            <a:r>
              <a:rPr lang="en-US" sz="2800" dirty="0" smtClean="0"/>
              <a:t>Some systems use special election hardware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has become a vital service for most machines</a:t>
            </a:r>
          </a:p>
          <a:p>
            <a:r>
              <a:rPr lang="en-US" dirty="0" smtClean="0"/>
              <a:t>The operating system is increasingly involved in networking</a:t>
            </a:r>
          </a:p>
          <a:p>
            <a:pPr lvl="1"/>
            <a:r>
              <a:rPr lang="en-US" dirty="0" smtClean="0"/>
              <a:t>From providing mere access to a network device </a:t>
            </a:r>
          </a:p>
          <a:p>
            <a:pPr lvl="1"/>
            <a:r>
              <a:rPr lang="en-US" dirty="0" smtClean="0"/>
              <a:t>To supporting sophisticated distributed systems</a:t>
            </a:r>
          </a:p>
          <a:p>
            <a:r>
              <a:rPr lang="en-US" dirty="0" smtClean="0"/>
              <a:t>An increasing trend</a:t>
            </a:r>
          </a:p>
          <a:p>
            <a:r>
              <a:rPr lang="en-US" dirty="0" smtClean="0"/>
              <a:t>Future </a:t>
            </a:r>
            <a:r>
              <a:rPr lang="en-US" dirty="0" err="1" smtClean="0"/>
              <a:t>OSes</a:t>
            </a:r>
            <a:r>
              <a:rPr lang="en-US" dirty="0" smtClean="0"/>
              <a:t> might be primarily all about networking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57187" y="502733"/>
            <a:ext cx="2782279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Networking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394"/>
            <a:ext cx="8229600" cy="4525963"/>
          </a:xfrm>
        </p:spPr>
        <p:txBody>
          <a:bodyPr/>
          <a:lstStyle/>
          <a:p>
            <a:pPr eaLnBrk="1"/>
            <a:r>
              <a:rPr lang="en-GB" sz="2800" dirty="0" smtClean="0"/>
              <a:t>The OS itself is a client for network services</a:t>
            </a:r>
          </a:p>
          <a:p>
            <a:pPr lvl="1" eaLnBrk="1"/>
            <a:r>
              <a:rPr lang="en-GB" sz="2400" dirty="0" smtClean="0"/>
              <a:t>OS may depend on network services</a:t>
            </a:r>
          </a:p>
          <a:p>
            <a:pPr lvl="2" eaLnBrk="1"/>
            <a:r>
              <a:rPr lang="en-GB" sz="2000" dirty="0" err="1" smtClean="0"/>
              <a:t>netboot</a:t>
            </a:r>
            <a:r>
              <a:rPr lang="en-GB" sz="2000" dirty="0" smtClean="0"/>
              <a:t>, DHCP, LDAP, Kerberos, etc.</a:t>
            </a:r>
          </a:p>
          <a:p>
            <a:pPr lvl="1" eaLnBrk="1"/>
            <a:r>
              <a:rPr lang="en-GB" sz="2400" dirty="0" smtClean="0"/>
              <a:t>OS-supported objects may be remote</a:t>
            </a:r>
          </a:p>
          <a:p>
            <a:pPr lvl="2" eaLnBrk="1"/>
            <a:r>
              <a:rPr lang="en-GB" sz="2000" dirty="0" smtClean="0"/>
              <a:t>Files may reside on remote file servers</a:t>
            </a:r>
          </a:p>
          <a:p>
            <a:pPr lvl="2" eaLnBrk="1"/>
            <a:r>
              <a:rPr lang="en-GB" sz="2000" dirty="0" smtClean="0"/>
              <a:t>Console device may be a remote X11 client</a:t>
            </a:r>
          </a:p>
          <a:p>
            <a:pPr lvl="2" eaLnBrk="1"/>
            <a:r>
              <a:rPr lang="en-GB" sz="2000" dirty="0" smtClean="0"/>
              <a:t>A cooperating process might be on another machine</a:t>
            </a:r>
          </a:p>
          <a:p>
            <a:pPr eaLnBrk="1"/>
            <a:r>
              <a:rPr lang="en-GB" sz="2800" dirty="0" smtClean="0"/>
              <a:t>Implementations must become part of the OS</a:t>
            </a:r>
          </a:p>
          <a:p>
            <a:pPr lvl="1" eaLnBrk="1"/>
            <a:r>
              <a:rPr lang="en-GB" sz="2400" dirty="0" smtClean="0"/>
              <a:t>For both performance and security reasons</a:t>
            </a:r>
          </a:p>
          <a:p>
            <a:pPr eaLnBrk="1"/>
            <a:r>
              <a:rPr lang="en-GB" sz="2800" dirty="0" smtClean="0"/>
              <a:t>Local resources may acquire new semantics</a:t>
            </a:r>
          </a:p>
          <a:p>
            <a:pPr lvl="1" eaLnBrk="1"/>
            <a:r>
              <a:rPr lang="en-GB" sz="2400" dirty="0" smtClean="0"/>
              <a:t>Remote objects may behave differently than local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60"/>
            <a:ext cx="8229600" cy="4525963"/>
          </a:xfrm>
        </p:spPr>
        <p:txBody>
          <a:bodyPr/>
          <a:lstStyle/>
          <a:p>
            <a:pPr eaLnBrk="1"/>
            <a:r>
              <a:rPr lang="en-GB" sz="2800" dirty="0" smtClean="0"/>
              <a:t>Network protocol implemented in user-mode daemon </a:t>
            </a:r>
          </a:p>
          <a:p>
            <a:pPr lvl="1" eaLnBrk="1"/>
            <a:r>
              <a:rPr lang="en-GB" sz="2400" dirty="0" smtClean="0"/>
              <a:t>Daemon talks to network through device driver</a:t>
            </a:r>
          </a:p>
          <a:p>
            <a:pPr eaLnBrk="1"/>
            <a:r>
              <a:rPr lang="en-GB" sz="2800" dirty="0" smtClean="0"/>
              <a:t>Client requests</a:t>
            </a:r>
          </a:p>
          <a:p>
            <a:pPr lvl="1" eaLnBrk="1"/>
            <a:r>
              <a:rPr lang="en-GB" sz="2400" dirty="0" smtClean="0"/>
              <a:t>Sent to daemon through IPC port</a:t>
            </a:r>
          </a:p>
          <a:p>
            <a:pPr lvl="1" eaLnBrk="1"/>
            <a:r>
              <a:rPr lang="en-GB" sz="2400" dirty="0" smtClean="0"/>
              <a:t>Daemon formats messages, sends them to driver</a:t>
            </a:r>
          </a:p>
          <a:p>
            <a:pPr eaLnBrk="1"/>
            <a:r>
              <a:rPr lang="en-GB" sz="2800" dirty="0" smtClean="0"/>
              <a:t>Incoming packets</a:t>
            </a:r>
          </a:p>
          <a:p>
            <a:pPr lvl="1" eaLnBrk="1"/>
            <a:r>
              <a:rPr lang="en-GB" sz="2400" dirty="0" smtClean="0"/>
              <a:t>Daemon reads from driver and interprets them</a:t>
            </a:r>
          </a:p>
          <a:p>
            <a:pPr lvl="1" eaLnBrk="1"/>
            <a:r>
              <a:rPr lang="en-GB" sz="2400" dirty="0" smtClean="0"/>
              <a:t>Unpacks data, forward to client through IPC port</a:t>
            </a:r>
          </a:p>
          <a:p>
            <a:pPr eaLnBrk="1"/>
            <a:r>
              <a:rPr lang="en-GB" sz="2800" dirty="0" smtClean="0"/>
              <a:t>Advantages – user mode code is easily changed</a:t>
            </a:r>
          </a:p>
          <a:p>
            <a:pPr eaLnBrk="1"/>
            <a:r>
              <a:rPr lang="en-GB" sz="2800" dirty="0" smtClean="0"/>
              <a:t>Disadvantages – lack of generality, poor performance, weak security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843"/>
            <a:ext cx="8229600" cy="1143000"/>
          </a:xfrm>
        </p:spPr>
        <p:txBody>
          <a:bodyPr/>
          <a:lstStyle/>
          <a:p>
            <a:r>
              <a:rPr lang="en-US" dirty="0" smtClean="0"/>
              <a:t>User-Mode Protocol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91147" y="2027238"/>
            <a:ext cx="3589338" cy="4445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Times New Roman"/>
                <a:cs typeface="Times New Roman"/>
              </a:rPr>
              <a:t>SMTP – mail delivery application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7910" y="2030413"/>
            <a:ext cx="2674938" cy="4445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Times New Roman"/>
                <a:cs typeface="Times New Roman"/>
              </a:rPr>
              <a:t>TCP/IP daemon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49513" y="5164138"/>
            <a:ext cx="2209800" cy="4445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Times New Roman"/>
                <a:cs typeface="Times New Roman"/>
              </a:rPr>
              <a:t>ethernet NIC driver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125913" y="3406775"/>
            <a:ext cx="2667000" cy="4445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latin typeface="Times New Roman"/>
                <a:cs typeface="Times New Roman"/>
              </a:rPr>
              <a:t>sockets (IPC)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87913" y="24971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Times New Roman"/>
                <a:cs typeface="Times New Roman"/>
              </a:rPr>
              <a:t>socket API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4324889" y="2525713"/>
            <a:ext cx="381000" cy="720725"/>
          </a:xfrm>
          <a:prstGeom prst="upDownArrow">
            <a:avLst>
              <a:gd name="adj1" fmla="val 50000"/>
              <a:gd name="adj2" fmla="val 378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6072188" y="2527300"/>
            <a:ext cx="339725" cy="720725"/>
          </a:xfrm>
          <a:prstGeom prst="upDownArrow">
            <a:avLst>
              <a:gd name="adj1" fmla="val 50000"/>
              <a:gd name="adj2" fmla="val 4243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3481388" y="2649538"/>
            <a:ext cx="339725" cy="2425700"/>
          </a:xfrm>
          <a:prstGeom prst="upDownArrow">
            <a:avLst>
              <a:gd name="adj1" fmla="val 50000"/>
              <a:gd name="adj2" fmla="val 14280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20913" y="3913188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/>
                <a:cs typeface="Times New Roman"/>
              </a:rPr>
              <a:t>device read/write</a:t>
            </a:r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>
            <a:off x="1077913" y="2865438"/>
            <a:ext cx="8001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544513" y="2513013"/>
            <a:ext cx="17526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/>
                <a:cs typeface="Times New Roman"/>
              </a:rPr>
              <a:t>user mode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Times New Roman"/>
                <a:cs typeface="Times New Roman"/>
              </a:rPr>
              <a:t>kernel mode</a:t>
            </a:r>
          </a:p>
        </p:txBody>
      </p:sp>
      <p:sp>
        <p:nvSpPr>
          <p:cNvPr id="15" name="Bent Arrow 14"/>
          <p:cNvSpPr/>
          <p:nvPr/>
        </p:nvSpPr>
        <p:spPr>
          <a:xfrm flipH="1" flipV="1">
            <a:off x="5648996" y="2266739"/>
            <a:ext cx="683547" cy="1584536"/>
          </a:xfrm>
          <a:prstGeom prst="ben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483625" y="3532357"/>
            <a:ext cx="1085449" cy="239538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5400000">
            <a:off x="3877271" y="2779781"/>
            <a:ext cx="1265619" cy="239538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3821113" y="2027238"/>
            <a:ext cx="745724" cy="242713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6200000" flipV="1">
            <a:off x="2134489" y="3530427"/>
            <a:ext cx="3027887" cy="239538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 Arrow 19"/>
          <p:cNvSpPr/>
          <p:nvPr/>
        </p:nvSpPr>
        <p:spPr>
          <a:xfrm flipV="1">
            <a:off x="3574091" y="5273464"/>
            <a:ext cx="444008" cy="852699"/>
          </a:xfrm>
          <a:prstGeom prst="ben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5913" y="5756831"/>
            <a:ext cx="454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And off to the packet’s destination!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pPr eaLnBrk="1"/>
            <a:r>
              <a:rPr lang="en-GB" sz="2800" dirty="0" smtClean="0"/>
              <a:t>Basic protocols implemented as OS modules</a:t>
            </a:r>
          </a:p>
          <a:p>
            <a:pPr lvl="1" eaLnBrk="1"/>
            <a:r>
              <a:rPr lang="en-GB" sz="2400" dirty="0" smtClean="0"/>
              <a:t>Each protocol implemented in its own module</a:t>
            </a:r>
          </a:p>
          <a:p>
            <a:pPr lvl="1" eaLnBrk="1"/>
            <a:r>
              <a:rPr lang="en-GB" sz="2400" dirty="0" smtClean="0"/>
              <a:t>Protocol layering implemented with module plumbing</a:t>
            </a:r>
          </a:p>
          <a:p>
            <a:pPr lvl="1" eaLnBrk="1"/>
            <a:r>
              <a:rPr lang="en-GB" sz="2400" dirty="0" smtClean="0"/>
              <a:t>Layering and interconnections are configurable</a:t>
            </a:r>
          </a:p>
          <a:p>
            <a:pPr eaLnBrk="1"/>
            <a:r>
              <a:rPr lang="en-GB" sz="2800" dirty="0" smtClean="0"/>
              <a:t>User-mode clients attach via IPC-ports</a:t>
            </a:r>
          </a:p>
          <a:p>
            <a:pPr lvl="1" eaLnBrk="1"/>
            <a:r>
              <a:rPr lang="en-GB" sz="2400" dirty="0" smtClean="0"/>
              <a:t>Which may map directly to internal networking plumbing</a:t>
            </a:r>
          </a:p>
          <a:p>
            <a:pPr eaLnBrk="1"/>
            <a:r>
              <a:rPr lang="en-GB" sz="2800" dirty="0" smtClean="0"/>
              <a:t>Advantages</a:t>
            </a:r>
          </a:p>
          <a:p>
            <a:pPr lvl="1" eaLnBrk="1"/>
            <a:r>
              <a:rPr lang="en-GB" sz="2400" dirty="0" smtClean="0"/>
              <a:t>Modularity (enables more general layering)</a:t>
            </a:r>
          </a:p>
          <a:p>
            <a:pPr lvl="1" eaLnBrk="1"/>
            <a:r>
              <a:rPr lang="en-GB" sz="2400" dirty="0" smtClean="0"/>
              <a:t>Performance (less overhead from entering/leaving kernel)</a:t>
            </a:r>
          </a:p>
          <a:p>
            <a:pPr lvl="1" eaLnBrk="1"/>
            <a:r>
              <a:rPr lang="en-GB" sz="2400" dirty="0" smtClean="0"/>
              <a:t>Security (most networking functionality inside the kernel)</a:t>
            </a:r>
          </a:p>
          <a:p>
            <a:pPr eaLnBrk="1"/>
            <a:r>
              <a:rPr lang="en-GB" sz="2800" dirty="0" smtClean="0"/>
              <a:t>A disadvantage – larger, more complex OS</a:t>
            </a:r>
            <a:endParaRPr lang="en-GB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53068</TotalTime>
  <Words>3226</Words>
  <Application>Microsoft Macintosh PowerPoint</Application>
  <PresentationFormat>On-screen Show (4:3)</PresentationFormat>
  <Paragraphs>528</Paragraphs>
  <Slides>54</Slides>
  <Notes>1</Notes>
  <HiddenSlides>12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Theme</vt:lpstr>
      <vt:lpstr>Networking for Operating Systems CS 111 Operating Systems  Peter Reiher </vt:lpstr>
      <vt:lpstr>Outline</vt:lpstr>
      <vt:lpstr>Networking Implications  for the Operating System</vt:lpstr>
      <vt:lpstr>Changing Paradigms</vt:lpstr>
      <vt:lpstr>The Old Networking Clients</vt:lpstr>
      <vt:lpstr>The New Networking Clients</vt:lpstr>
      <vt:lpstr>The Old Implementations</vt:lpstr>
      <vt:lpstr>User-Mode Protocol Implementations</vt:lpstr>
      <vt:lpstr>The New Implementations</vt:lpstr>
      <vt:lpstr>In-Kernel Protocol Implementations </vt:lpstr>
      <vt:lpstr>A Basic Ethernet Stack</vt:lpstr>
      <vt:lpstr>IPC Implications</vt:lpstr>
      <vt:lpstr>Improving Our OS Plumbing</vt:lpstr>
      <vt:lpstr>Network Protocol Performance</vt:lpstr>
      <vt:lpstr>Implications of Networking for Operating Systems</vt:lpstr>
      <vt:lpstr>Centralized System Management</vt:lpstr>
      <vt:lpstr>Centralized System Management – Pros and Cons</vt:lpstr>
      <vt:lpstr>Centralized Services and Servers</vt:lpstr>
      <vt:lpstr>Centralized Services – Pros and Cons</vt:lpstr>
      <vt:lpstr>The End of Self Contained Systems</vt:lpstr>
      <vt:lpstr>Non-Self Contained Systems – Pros and Cons</vt:lpstr>
      <vt:lpstr>Achieving Performance, Availability, and Scalability</vt:lpstr>
      <vt:lpstr>The Old Way Vs. The New Way</vt:lpstr>
      <vt:lpstr>The New Performance Approach – Pros and Cons</vt:lpstr>
      <vt:lpstr>The Rise of Middleware</vt:lpstr>
      <vt:lpstr>The OS and Middleware</vt:lpstr>
      <vt:lpstr>The Middleware Approach – Pros and Cons</vt:lpstr>
      <vt:lpstr>Networking and Distributed Systems</vt:lpstr>
      <vt:lpstr>What Is Distributed Computing?</vt:lpstr>
      <vt:lpstr>The Big Goal for Distributed Computing</vt:lpstr>
      <vt:lpstr>Challenges of Distributed Computing</vt:lpstr>
      <vt:lpstr>Deutsch's “Seven Fallacies of Network Computing”</vt:lpstr>
      <vt:lpstr>Distributed Synchronization</vt:lpstr>
      <vt:lpstr>Why Is Distributed Synchronization Harder?</vt:lpstr>
      <vt:lpstr>How Do We Manage  Distributed Synchronization?</vt:lpstr>
      <vt:lpstr>Leases</vt:lpstr>
      <vt:lpstr>A Lease Example</vt:lpstr>
      <vt:lpstr>What Is This Lease?</vt:lpstr>
      <vt:lpstr>What’s Good About Leases?</vt:lpstr>
      <vt:lpstr>Lock Breaking and Recovery  With Leases</vt:lpstr>
      <vt:lpstr>Atomic Transactions</vt:lpstr>
      <vt:lpstr>Atomic Transaction Example</vt:lpstr>
      <vt:lpstr>What If There’s a Failure?</vt:lpstr>
      <vt:lpstr>Transactions Spanning Multiple Machines</vt:lpstr>
      <vt:lpstr>Commitment Protocols</vt:lpstr>
      <vt:lpstr>Three Phase Commit</vt:lpstr>
      <vt:lpstr>Why Three Phases?</vt:lpstr>
      <vt:lpstr>Distributed Consensus</vt:lpstr>
      <vt:lpstr>A Typical Election Algorithm</vt:lpstr>
      <vt:lpstr>Cluster Membership</vt:lpstr>
      <vt:lpstr>Maintaining Cluster Membership</vt:lpstr>
      <vt:lpstr>The Split Brain Problem</vt:lpstr>
      <vt:lpstr>Quorums</vt:lpstr>
      <vt:lpstr>Conclusion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56</cp:revision>
  <dcterms:created xsi:type="dcterms:W3CDTF">2015-05-22T21:21:08Z</dcterms:created>
  <dcterms:modified xsi:type="dcterms:W3CDTF">2015-05-22T21:54:55Z</dcterms:modified>
</cp:coreProperties>
</file>