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68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Default Extension="bin" ContentType="application/vnd.openxmlformats-officedocument.presentationml.printerSettings"/>
  <Override PartName="/ppt/embeddings/oleObject5.bin" ContentType="application/vnd.openxmlformats-officedocument.oleObject"/>
  <Default Extension="wmf" ContentType="image/x-wmf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75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embeddings/oleObject9.bin" ContentType="application/vnd.openxmlformats-officedocument.oleObject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65.xml" ContentType="application/vnd.openxmlformats-officedocument.presentationml.slide+xml"/>
  <Override PartName="/ppt/slides/slide46.xml" ContentType="application/vnd.openxmlformats-officedocument.presentationml.slide+xml"/>
  <Override PartName="/ppt/embeddings/oleObject2.bin" ContentType="application/vnd.openxmlformats-officedocument.oleObject"/>
  <Override PartName="/ppt/slides/slide70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embeddings/oleObject11.bin" ContentType="application/vnd.openxmlformats-officedocument.oleObject"/>
  <Override PartName="/ppt/slides/slide69.xml" ContentType="application/vnd.openxmlformats-officedocument.presentationml.slide+xml"/>
  <Override PartName="/ppt/slides/slide15.xml" ContentType="application/vnd.openxmlformats-officedocument.presentationml.slide+xml"/>
  <Override PartName="/ppt/slides/slide72.xml" ContentType="application/vnd.openxmlformats-officedocument.presentationml.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66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embeddings/oleObject3.bin" ContentType="application/vnd.openxmlformats-officedocument.oleObject"/>
  <Override PartName="/ppt/slides/slide71.xml" ContentType="application/vnd.openxmlformats-officedocument.presentationml.slide+xml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slides/slide73.xml" ContentType="application/vnd.openxmlformats-officedocument.presentationml.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slides/slide7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slides/slide63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67.xml" ContentType="application/vnd.openxmlformats-officedocument.presentationml.slide+xml"/>
  <Override PartName="/ppt/slides/slide48.xml" ContentType="application/vnd.openxmlformats-officedocument.presentationml.slide+xml"/>
  <Override PartName="/ppt/slides/slide32.xml" ContentType="application/vnd.openxmlformats-officedocument.presentationml.slide+xml"/>
  <Override PartName="/ppt/slideLayouts/slideLayout7.xml" ContentType="application/vnd.openxmlformats-officedocument.presentationml.slideLayout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slides/slide60.xml" ContentType="application/vnd.openxmlformats-officedocument.presentationml.slide+xml"/>
  <Override PartName="/ppt/slides/slide41.xml" ContentType="application/vnd.openxmlformats-officedocument.presentationml.slide+xml"/>
  <Override PartName="/ppt/slides/slide59.xml" ContentType="application/vnd.openxmlformats-officedocument.presentationml.slide+xml"/>
  <Override PartName="/ppt/slides/slide78.xml" ContentType="application/vnd.openxmlformats-officedocument.presentationml.slide+xml"/>
  <Default Extension="pict" ContentType="image/pict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4.xml" ContentType="application/vnd.openxmlformats-officedocument.presentationml.slide+xml"/>
  <Override PartName="/ppt/slides/slide6.xml" ContentType="application/vnd.openxmlformats-officedocument.presentationml.slide+xml"/>
  <Override PartName="/ppt/embeddings/oleObject1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319" r:id="rId2"/>
    <p:sldId id="320" r:id="rId3"/>
    <p:sldId id="321" r:id="rId4"/>
    <p:sldId id="322" r:id="rId5"/>
    <p:sldId id="387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423" r:id="rId49"/>
    <p:sldId id="425" r:id="rId50"/>
    <p:sldId id="426" r:id="rId51"/>
    <p:sldId id="427" r:id="rId52"/>
    <p:sldId id="428" r:id="rId53"/>
    <p:sldId id="429" r:id="rId54"/>
    <p:sldId id="430" r:id="rId55"/>
    <p:sldId id="431" r:id="rId56"/>
    <p:sldId id="432" r:id="rId57"/>
    <p:sldId id="368" r:id="rId58"/>
    <p:sldId id="369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5" r:id="rId67"/>
    <p:sldId id="396" r:id="rId68"/>
    <p:sldId id="400" r:id="rId69"/>
    <p:sldId id="404" r:id="rId70"/>
    <p:sldId id="405" r:id="rId71"/>
    <p:sldId id="412" r:id="rId72"/>
    <p:sldId id="413" r:id="rId73"/>
    <p:sldId id="417" r:id="rId74"/>
    <p:sldId id="418" r:id="rId75"/>
    <p:sldId id="419" r:id="rId76"/>
    <p:sldId id="420" r:id="rId77"/>
    <p:sldId id="421" r:id="rId78"/>
    <p:sldId id="422" r:id="rId79"/>
    <p:sldId id="386" r:id="rId8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handoutMaster" Target="handoutMasters/handout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5/22/15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5/22/15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9A981-F631-6C4A-86DB-307E6383E623}" type="datetime1">
              <a:rPr lang="en-US" smtClean="0"/>
              <a:pPr>
                <a:defRPr/>
              </a:pPr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6EC38-4D31-2140-9931-D5E726EF7D3D}" type="datetime1">
              <a:rPr lang="en-US" smtClean="0"/>
              <a:pPr>
                <a:defRPr/>
              </a:pPr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7BC0C-7003-E94A-804F-54184BF50984}" type="datetime1">
              <a:rPr lang="en-US" smtClean="0"/>
              <a:pPr>
                <a:defRPr/>
              </a:pPr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65804-5B58-034F-A3DB-4CECB6DAC7FB}" type="datetime1">
              <a:rPr lang="en-US" smtClean="0"/>
              <a:pPr>
                <a:defRPr/>
              </a:pPr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522B3-B141-814F-8D8A-F6B0FA2B162F}" type="datetime1">
              <a:rPr lang="en-US" smtClean="0"/>
              <a:pPr>
                <a:defRPr/>
              </a:pPr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D0BDD-213E-954F-94A2-56F86D9FBDD9}" type="datetime1">
              <a:rPr lang="en-US" smtClean="0"/>
              <a:pPr>
                <a:defRPr/>
              </a:pPr>
              <a:t>5/22/15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729DD-0AC1-8446-A7E7-2EA7DFEFC0B8}" type="datetime1">
              <a:rPr lang="en-US" smtClean="0"/>
              <a:pPr>
                <a:defRPr/>
              </a:pPr>
              <a:t>5/22/15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DEDBE-692C-744D-A80D-82742EE06E44}" type="datetime1">
              <a:rPr lang="en-US" smtClean="0"/>
              <a:pPr>
                <a:defRPr/>
              </a:pPr>
              <a:t>5/22/15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4258B-B662-424E-993C-09FB0781EA91}" type="datetime1">
              <a:rPr lang="en-US" smtClean="0"/>
              <a:pPr>
                <a:defRPr/>
              </a:pPr>
              <a:t>5/22/15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1CE8-11C5-144F-8C0A-6B1192B9AA31}" type="datetime1">
              <a:rPr lang="en-US" smtClean="0"/>
              <a:pPr>
                <a:defRPr/>
              </a:pPr>
              <a:t>5/22/15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5D738-D4A0-DC48-A21B-E749BF07505E}" type="datetime1">
              <a:rPr lang="en-US" smtClean="0"/>
              <a:pPr>
                <a:defRPr/>
              </a:pPr>
              <a:t>5/22/15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8164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r>
              <a:rPr lang="en-US" sz="1200" dirty="0" smtClean="0">
                <a:latin typeface="Times New Roman" pitchFamily="-107" charset="0"/>
              </a:rPr>
              <a:t>16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36065" y="6265413"/>
            <a:ext cx="942616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CS 111</a:t>
            </a:r>
            <a:endParaRPr lang="en-US" sz="1200" dirty="0" smtClean="0">
              <a:latin typeface="Times New Roman" pitchFamily="-107" charset="0"/>
            </a:endParaRP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Spring</a:t>
            </a:r>
            <a:r>
              <a:rPr lang="en-US" sz="1200" baseline="0" dirty="0" smtClean="0">
                <a:latin typeface="Times New Roman" pitchFamily="-107" charset="0"/>
              </a:rPr>
              <a:t> 2015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7.bin"/><Relationship Id="rId6" Type="http://schemas.openxmlformats.org/officeDocument/2006/relationships/oleObject" Target="../embeddings/oleObject8.bin"/><Relationship Id="rId7" Type="http://schemas.openxmlformats.org/officeDocument/2006/relationships/oleObject" Target="../embeddings/oleObject9.bin"/><Relationship Id="rId8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58634"/>
            <a:ext cx="7772400" cy="1143000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Distributed Systems</a:t>
            </a:r>
            <a:br>
              <a:rPr lang="en-US" dirty="0" smtClean="0"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189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150854" y="19580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SMP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460"/>
            <a:ext cx="8229600" cy="4525963"/>
          </a:xfrm>
        </p:spPr>
        <p:txBody>
          <a:bodyPr/>
          <a:lstStyle/>
          <a:p>
            <a:r>
              <a:rPr lang="en-US" sz="2800" dirty="0" smtClean="0"/>
              <a:t>Computers composed of multiple identical compute engines</a:t>
            </a:r>
          </a:p>
          <a:p>
            <a:pPr lvl="1"/>
            <a:r>
              <a:rPr lang="en-US" sz="2400" dirty="0" smtClean="0"/>
              <a:t>Each computer in SMP system usually called a node</a:t>
            </a:r>
          </a:p>
          <a:p>
            <a:r>
              <a:rPr lang="en-US" sz="2800" dirty="0" smtClean="0"/>
              <a:t>Sharing memories and devices</a:t>
            </a:r>
          </a:p>
          <a:p>
            <a:r>
              <a:rPr lang="en-US" sz="2800" dirty="0" smtClean="0"/>
              <a:t>Could run same or different code on all nodes</a:t>
            </a:r>
          </a:p>
          <a:p>
            <a:pPr lvl="1"/>
            <a:r>
              <a:rPr lang="en-US" sz="2400" dirty="0" smtClean="0"/>
              <a:t>Each node runs at its own pace</a:t>
            </a:r>
          </a:p>
          <a:p>
            <a:pPr lvl="1"/>
            <a:r>
              <a:rPr lang="en-US" sz="2400" dirty="0" smtClean="0"/>
              <a:t>Though resource contention can cause nodes to block</a:t>
            </a:r>
          </a:p>
          <a:p>
            <a:r>
              <a:rPr lang="en-US" sz="2800" dirty="0" smtClean="0"/>
              <a:t>Examples:</a:t>
            </a:r>
          </a:p>
          <a:p>
            <a:pPr lvl="1"/>
            <a:r>
              <a:rPr lang="en-US" sz="2400" dirty="0" smtClean="0"/>
              <a:t>BBN Butterfly parallel processor</a:t>
            </a:r>
          </a:p>
          <a:p>
            <a:pPr lvl="1"/>
            <a:r>
              <a:rPr lang="en-US" sz="2400" dirty="0" smtClean="0"/>
              <a:t>More recently, multi-way Intel servers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SMP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760"/>
            <a:ext cx="8229600" cy="4525963"/>
          </a:xfrm>
        </p:spPr>
        <p:txBody>
          <a:bodyPr/>
          <a:lstStyle/>
          <a:p>
            <a:r>
              <a:rPr lang="en-GB" dirty="0" smtClean="0"/>
              <a:t>Price performance </a:t>
            </a:r>
          </a:p>
          <a:p>
            <a:pPr lvl="1"/>
            <a:r>
              <a:rPr lang="en-GB" dirty="0" smtClean="0"/>
              <a:t>Lower price per MIP than single machine</a:t>
            </a:r>
          </a:p>
          <a:p>
            <a:pPr lvl="1"/>
            <a:r>
              <a:rPr lang="en-GB" dirty="0" smtClean="0"/>
              <a:t>Since much of machine is shared</a:t>
            </a:r>
          </a:p>
          <a:p>
            <a:r>
              <a:rPr lang="en-GB" dirty="0" smtClean="0"/>
              <a:t>Scalability </a:t>
            </a:r>
          </a:p>
          <a:p>
            <a:pPr lvl="1"/>
            <a:r>
              <a:rPr lang="en-GB" dirty="0" smtClean="0"/>
              <a:t>Economical way to build huge systems</a:t>
            </a:r>
          </a:p>
          <a:p>
            <a:pPr lvl="1"/>
            <a:r>
              <a:rPr lang="en-GB" dirty="0" smtClean="0"/>
              <a:t>Possibility of increasing machine’s power just by adding more nodes</a:t>
            </a:r>
          </a:p>
          <a:p>
            <a:r>
              <a:rPr lang="en-GB" dirty="0" smtClean="0"/>
              <a:t>Perfect application transparency</a:t>
            </a:r>
          </a:p>
          <a:p>
            <a:pPr lvl="1"/>
            <a:r>
              <a:rPr lang="en-GB" dirty="0" smtClean="0"/>
              <a:t>Runs the same on 16 nodes as on one</a:t>
            </a:r>
          </a:p>
          <a:p>
            <a:pPr lvl="1"/>
            <a:r>
              <a:rPr lang="en-GB" dirty="0" smtClean="0"/>
              <a:t>Except faster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SMP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44613" y="3706813"/>
            <a:ext cx="6551612" cy="33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shared memory &amp; device busses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31988" y="4630738"/>
            <a:ext cx="1597025" cy="109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memory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32250" y="4630738"/>
            <a:ext cx="10922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device</a:t>
            </a:r>
          </a:p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controller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76863" y="4630738"/>
            <a:ext cx="10922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device</a:t>
            </a:r>
          </a:p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controller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9888" y="4630738"/>
            <a:ext cx="10922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device</a:t>
            </a:r>
          </a:p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controller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95438" y="2447925"/>
            <a:ext cx="841375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CPU 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5438" y="2951163"/>
            <a:ext cx="841375" cy="252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300">
                <a:solidFill>
                  <a:schemeClr val="tx1"/>
                </a:solidFill>
                <a:latin typeface="Times New Roman"/>
                <a:cs typeface="Times New Roman"/>
              </a:rPr>
              <a:t>cache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71775" y="2447925"/>
            <a:ext cx="839788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CPU 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71775" y="2951163"/>
            <a:ext cx="839788" cy="252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300">
                <a:solidFill>
                  <a:schemeClr val="tx1"/>
                </a:solidFill>
                <a:latin typeface="Times New Roman"/>
                <a:cs typeface="Times New Roman"/>
              </a:rPr>
              <a:t>cache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2250" y="2447925"/>
            <a:ext cx="839788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CPU 3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32250" y="2951163"/>
            <a:ext cx="839788" cy="252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300">
                <a:solidFill>
                  <a:schemeClr val="tx1"/>
                </a:solidFill>
                <a:latin typeface="Times New Roman"/>
                <a:cs typeface="Times New Roman"/>
              </a:rPr>
              <a:t>cache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76863" y="2447925"/>
            <a:ext cx="839787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CPU 4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76863" y="2951163"/>
            <a:ext cx="839787" cy="252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300">
                <a:solidFill>
                  <a:schemeClr val="tx1"/>
                </a:solidFill>
                <a:latin typeface="Times New Roman"/>
                <a:cs typeface="Times New Roman"/>
              </a:rPr>
              <a:t>cache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719888" y="2447925"/>
            <a:ext cx="841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interrupt</a:t>
            </a:r>
          </a:p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controller</a:t>
            </a:r>
          </a:p>
        </p:txBody>
      </p:sp>
      <p:cxnSp>
        <p:nvCxnSpPr>
          <p:cNvPr id="18" name="AutoShape 17"/>
          <p:cNvCxnSpPr>
            <a:cxnSpLocks noChangeShapeType="1"/>
            <a:stCxn id="10" idx="3"/>
            <a:endCxn id="12" idx="1"/>
          </p:cNvCxnSpPr>
          <p:nvPr/>
        </p:nvCxnSpPr>
        <p:spPr bwMode="auto">
          <a:xfrm>
            <a:off x="2436813" y="3078163"/>
            <a:ext cx="3349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9" name="AutoShape 18"/>
          <p:cNvCxnSpPr>
            <a:cxnSpLocks noChangeShapeType="1"/>
            <a:stCxn id="12" idx="3"/>
            <a:endCxn id="14" idx="1"/>
          </p:cNvCxnSpPr>
          <p:nvPr/>
        </p:nvCxnSpPr>
        <p:spPr bwMode="auto">
          <a:xfrm>
            <a:off x="3611563" y="3078163"/>
            <a:ext cx="4206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0" name="AutoShape 19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4872038" y="3078163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1931988" y="3287713"/>
            <a:ext cx="252412" cy="336550"/>
          </a:xfrm>
          <a:prstGeom prst="upDownArrow">
            <a:avLst>
              <a:gd name="adj1" fmla="val 50000"/>
              <a:gd name="adj2" fmla="val 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3024188" y="3287713"/>
            <a:ext cx="252412" cy="336550"/>
          </a:xfrm>
          <a:prstGeom prst="upDownArrow">
            <a:avLst>
              <a:gd name="adj1" fmla="val 50000"/>
              <a:gd name="adj2" fmla="val 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4284663" y="3287713"/>
            <a:ext cx="252412" cy="336550"/>
          </a:xfrm>
          <a:prstGeom prst="upDownArrow">
            <a:avLst>
              <a:gd name="adj1" fmla="val 50000"/>
              <a:gd name="adj2" fmla="val 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5711825" y="3287713"/>
            <a:ext cx="252413" cy="336550"/>
          </a:xfrm>
          <a:prstGeom prst="upDownArrow">
            <a:avLst>
              <a:gd name="adj1" fmla="val 50000"/>
              <a:gd name="adj2" fmla="val 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7140575" y="4127500"/>
            <a:ext cx="252413" cy="336550"/>
          </a:xfrm>
          <a:prstGeom prst="upDownArrow">
            <a:avLst>
              <a:gd name="adj1" fmla="val 50000"/>
              <a:gd name="adj2" fmla="val 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5795963" y="4127500"/>
            <a:ext cx="252412" cy="336550"/>
          </a:xfrm>
          <a:prstGeom prst="upDownArrow">
            <a:avLst>
              <a:gd name="adj1" fmla="val 50000"/>
              <a:gd name="adj2" fmla="val 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4452938" y="4127500"/>
            <a:ext cx="250825" cy="336550"/>
          </a:xfrm>
          <a:prstGeom prst="upDownArrow">
            <a:avLst>
              <a:gd name="adj1" fmla="val 50000"/>
              <a:gd name="adj2" fmla="val 2683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auto">
          <a:xfrm>
            <a:off x="2687638" y="4127500"/>
            <a:ext cx="252412" cy="336550"/>
          </a:xfrm>
          <a:prstGeom prst="upDownArrow">
            <a:avLst>
              <a:gd name="adj1" fmla="val 50000"/>
              <a:gd name="adj2" fmla="val 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29" name="AutoShape 28"/>
          <p:cNvCxnSpPr>
            <a:cxnSpLocks noChangeShapeType="1"/>
          </p:cNvCxnSpPr>
          <p:nvPr/>
        </p:nvCxnSpPr>
        <p:spPr bwMode="auto">
          <a:xfrm flipV="1">
            <a:off x="7164388" y="3203575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0" name="AutoShape 29"/>
          <p:cNvCxnSpPr>
            <a:cxnSpLocks noChangeShapeType="1"/>
            <a:stCxn id="17" idx="0"/>
            <a:endCxn id="9" idx="0"/>
          </p:cNvCxnSpPr>
          <p:nvPr/>
        </p:nvCxnSpPr>
        <p:spPr bwMode="auto">
          <a:xfrm rot="16200000" flipH="1" flipV="1">
            <a:off x="4577556" y="-113506"/>
            <a:ext cx="1588" cy="5124450"/>
          </a:xfrm>
          <a:prstGeom prst="bentConnector3">
            <a:avLst>
              <a:gd name="adj1" fmla="val -2670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</p:cxn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3192463" y="2027238"/>
            <a:ext cx="0" cy="420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4452938" y="2027238"/>
            <a:ext cx="0" cy="420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5795963" y="2027238"/>
            <a:ext cx="0" cy="420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31" grpId="0" animBg="1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848"/>
            <a:ext cx="8229600" cy="1143000"/>
          </a:xfrm>
        </p:spPr>
        <p:txBody>
          <a:bodyPr/>
          <a:lstStyle/>
          <a:p>
            <a:r>
              <a:rPr lang="en-US" dirty="0" smtClean="0"/>
              <a:t>SMP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5964"/>
            <a:ext cx="8229600" cy="4525963"/>
          </a:xfrm>
        </p:spPr>
        <p:txBody>
          <a:bodyPr/>
          <a:lstStyle/>
          <a:p>
            <a:r>
              <a:rPr lang="en-GB" dirty="0" smtClean="0"/>
              <a:t>One processor boots with power on</a:t>
            </a:r>
          </a:p>
          <a:p>
            <a:pPr lvl="1"/>
            <a:r>
              <a:rPr lang="en-GB" dirty="0" smtClean="0"/>
              <a:t>It controls the starting of all other processors</a:t>
            </a:r>
          </a:p>
          <a:p>
            <a:r>
              <a:rPr lang="en-GB" dirty="0" smtClean="0"/>
              <a:t>Same OS code runs in all processors</a:t>
            </a:r>
          </a:p>
          <a:p>
            <a:pPr lvl="1"/>
            <a:r>
              <a:rPr lang="en-GB" dirty="0" smtClean="0"/>
              <a:t>One physical copy in memory, shared by all CPUs</a:t>
            </a:r>
          </a:p>
          <a:p>
            <a:r>
              <a:rPr lang="en-GB" dirty="0" smtClean="0"/>
              <a:t>Each CPU has its own registers, cache, MMU</a:t>
            </a:r>
          </a:p>
          <a:p>
            <a:pPr lvl="1"/>
            <a:r>
              <a:rPr lang="en-GB" dirty="0" smtClean="0"/>
              <a:t>They cooperatively share memory and devices</a:t>
            </a:r>
          </a:p>
          <a:p>
            <a:r>
              <a:rPr lang="en-GB" dirty="0" smtClean="0"/>
              <a:t>ALL kernel operations must be Multi-Thread-Safe</a:t>
            </a:r>
          </a:p>
          <a:p>
            <a:pPr lvl="1"/>
            <a:r>
              <a:rPr lang="en-GB" dirty="0" smtClean="0"/>
              <a:t>Protected by appropriate locks/semaphores</a:t>
            </a:r>
          </a:p>
          <a:p>
            <a:pPr lvl="1"/>
            <a:r>
              <a:rPr lang="en-GB" dirty="0" smtClean="0"/>
              <a:t>Very fine grained locking to avoid contention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Kernel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418"/>
            <a:ext cx="8229600" cy="4525963"/>
          </a:xfrm>
        </p:spPr>
        <p:txBody>
          <a:bodyPr/>
          <a:lstStyle/>
          <a:p>
            <a:r>
              <a:rPr lang="en-US" dirty="0" smtClean="0"/>
              <a:t>Multiple processors are sharing one OS copy</a:t>
            </a:r>
          </a:p>
          <a:p>
            <a:r>
              <a:rPr lang="en-US" dirty="0" smtClean="0"/>
              <a:t>What needs to be synchronized?</a:t>
            </a:r>
          </a:p>
          <a:p>
            <a:pPr lvl="1"/>
            <a:r>
              <a:rPr lang="en-US" dirty="0" smtClean="0"/>
              <a:t>Every potentially sharable OS data structure</a:t>
            </a:r>
          </a:p>
          <a:p>
            <a:pPr lvl="2"/>
            <a:r>
              <a:rPr lang="en-US" dirty="0" smtClean="0"/>
              <a:t>Process descriptors, file descriptors, data buffers, message queues, etc.</a:t>
            </a:r>
          </a:p>
          <a:p>
            <a:pPr lvl="2"/>
            <a:r>
              <a:rPr lang="en-US" dirty="0" smtClean="0"/>
              <a:t>All of the devices</a:t>
            </a:r>
          </a:p>
          <a:p>
            <a:r>
              <a:rPr lang="en-US" dirty="0" smtClean="0"/>
              <a:t>Could we just lock the entire kernel, instead?</a:t>
            </a:r>
          </a:p>
          <a:p>
            <a:pPr lvl="1"/>
            <a:r>
              <a:rPr lang="en-US" dirty="0" smtClean="0"/>
              <a:t>Yes, but it would be a bottleneck</a:t>
            </a:r>
          </a:p>
          <a:p>
            <a:pPr lvl="1"/>
            <a:r>
              <a:rPr lang="en-US" dirty="0" smtClean="0"/>
              <a:t>Remember lock contention?</a:t>
            </a:r>
          </a:p>
          <a:p>
            <a:pPr lvl="1"/>
            <a:r>
              <a:rPr lang="en-US" dirty="0" smtClean="0"/>
              <a:t>Avoidable by not using coarse-grained locking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SMP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418"/>
            <a:ext cx="8229600" cy="4525963"/>
          </a:xfrm>
        </p:spPr>
        <p:txBody>
          <a:bodyPr/>
          <a:lstStyle/>
          <a:p>
            <a:r>
              <a:rPr lang="en-GB" sz="2800" dirty="0" smtClean="0"/>
              <a:t>Scheduling and load sharing</a:t>
            </a:r>
          </a:p>
          <a:p>
            <a:pPr lvl="1"/>
            <a:r>
              <a:rPr lang="en-GB" sz="2400" dirty="0" smtClean="0"/>
              <a:t>Each CPU can be running a different process</a:t>
            </a:r>
          </a:p>
          <a:p>
            <a:pPr lvl="1"/>
            <a:r>
              <a:rPr lang="en-GB" sz="2400" dirty="0" smtClean="0"/>
              <a:t>Just take the next ready process off the run-queue</a:t>
            </a:r>
          </a:p>
          <a:p>
            <a:pPr lvl="1"/>
            <a:r>
              <a:rPr lang="en-GB" sz="2400" dirty="0" smtClean="0"/>
              <a:t>Processes run in parallel</a:t>
            </a:r>
          </a:p>
          <a:p>
            <a:pPr lvl="1"/>
            <a:r>
              <a:rPr lang="en-GB" sz="2400" dirty="0" smtClean="0"/>
              <a:t>Most processes don't interact (other than inside kernel)</a:t>
            </a:r>
          </a:p>
          <a:p>
            <a:pPr lvl="2"/>
            <a:r>
              <a:rPr lang="en-GB" sz="2000" dirty="0" smtClean="0"/>
              <a:t>If they do, poor performance caused by excessive synchronization</a:t>
            </a:r>
          </a:p>
          <a:p>
            <a:r>
              <a:rPr lang="en-GB" sz="2800" dirty="0" smtClean="0"/>
              <a:t>Serialization</a:t>
            </a:r>
          </a:p>
          <a:p>
            <a:pPr lvl="1"/>
            <a:r>
              <a:rPr lang="en-GB" sz="2400" dirty="0" smtClean="0"/>
              <a:t>Mutual exclusion achieved by locks in shared memory</a:t>
            </a:r>
          </a:p>
          <a:p>
            <a:pPr lvl="1"/>
            <a:r>
              <a:rPr lang="en-GB" sz="2400" dirty="0" smtClean="0"/>
              <a:t>Locks can be maintained with atomic instructions</a:t>
            </a:r>
          </a:p>
          <a:p>
            <a:pPr lvl="1"/>
            <a:r>
              <a:rPr lang="en-GB" sz="2400" dirty="0" smtClean="0"/>
              <a:t>Spin locks acceptable for VERY short critical sections</a:t>
            </a:r>
          </a:p>
          <a:p>
            <a:pPr lvl="1"/>
            <a:r>
              <a:rPr lang="en-GB" sz="2400" dirty="0" smtClean="0"/>
              <a:t>If a process blocks, that CPU finds next ready process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938"/>
            <a:ext cx="8229600" cy="1143000"/>
          </a:xfrm>
        </p:spPr>
        <p:txBody>
          <a:bodyPr/>
          <a:lstStyle/>
          <a:p>
            <a:r>
              <a:rPr lang="en-US" dirty="0" smtClean="0"/>
              <a:t>The Challenge of SMP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Scalability depends on memory contention</a:t>
            </a:r>
          </a:p>
          <a:p>
            <a:pPr lvl="1"/>
            <a:r>
              <a:rPr lang="en-GB" sz="2400" dirty="0" smtClean="0"/>
              <a:t>Memory bandwidth is limited, can't handle all CPUs</a:t>
            </a:r>
          </a:p>
          <a:p>
            <a:pPr lvl="1"/>
            <a:r>
              <a:rPr lang="en-GB" sz="2400" dirty="0" smtClean="0"/>
              <a:t>Most references better be satisfied from per-CPU cache</a:t>
            </a:r>
          </a:p>
          <a:p>
            <a:pPr lvl="1"/>
            <a:r>
              <a:rPr lang="en-GB" sz="2400" dirty="0" smtClean="0"/>
              <a:t>If too many requests go to memory, CPUs slow down</a:t>
            </a:r>
          </a:p>
          <a:p>
            <a:r>
              <a:rPr lang="en-GB" sz="2800" dirty="0" smtClean="0"/>
              <a:t>Scalability depends on lock contention</a:t>
            </a:r>
          </a:p>
          <a:p>
            <a:pPr lvl="1"/>
            <a:r>
              <a:rPr lang="en-GB" sz="2400" dirty="0" smtClean="0"/>
              <a:t>Waiting for spin-locks wastes time</a:t>
            </a:r>
          </a:p>
          <a:p>
            <a:pPr lvl="1"/>
            <a:r>
              <a:rPr lang="en-GB" sz="2400" dirty="0" smtClean="0"/>
              <a:t>Context switches waiting for kernel locks waste time</a:t>
            </a:r>
          </a:p>
          <a:p>
            <a:r>
              <a:rPr lang="en-GB" sz="2800" dirty="0" smtClean="0"/>
              <a:t>This contention wastes cycles, reduces throughput</a:t>
            </a:r>
          </a:p>
          <a:p>
            <a:pPr lvl="1"/>
            <a:r>
              <a:rPr lang="en-GB" sz="2400" dirty="0" smtClean="0"/>
              <a:t>2 CPUs might deliver only 1.9x performance</a:t>
            </a:r>
          </a:p>
          <a:p>
            <a:pPr lvl="1"/>
            <a:r>
              <a:rPr lang="en-GB" sz="2400" dirty="0" smtClean="0"/>
              <a:t>3 CPUs might deliver only 2.7x performance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Memory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Each processor has its own cache</a:t>
            </a:r>
          </a:p>
          <a:p>
            <a:pPr lvl="1"/>
            <a:r>
              <a:rPr lang="en-US" sz="2400" dirty="0" smtClean="0"/>
              <a:t>Cache reads don’t cause memory contention</a:t>
            </a:r>
          </a:p>
          <a:p>
            <a:pPr lvl="1"/>
            <a:r>
              <a:rPr lang="en-US" sz="2400" dirty="0" smtClean="0"/>
              <a:t>Writes are more problematic</a:t>
            </a:r>
          </a:p>
          <a:p>
            <a:r>
              <a:rPr lang="en-US" sz="2800" dirty="0" smtClean="0"/>
              <a:t>Locality of reference often solves the problems</a:t>
            </a:r>
          </a:p>
          <a:p>
            <a:pPr lvl="1"/>
            <a:r>
              <a:rPr lang="en-US" sz="2400" dirty="0" smtClean="0"/>
              <a:t>Different processes write to different places</a:t>
            </a:r>
          </a:p>
          <a:p>
            <a:r>
              <a:rPr lang="en-US" sz="2800" dirty="0" smtClean="0"/>
              <a:t>Keeping everything coherent still requires a smart memory controller </a:t>
            </a:r>
            <a:endParaRPr lang="en-US" dirty="0" smtClean="0"/>
          </a:p>
          <a:p>
            <a:r>
              <a:rPr lang="en-US" sz="2800" dirty="0" smtClean="0"/>
              <a:t>Fast </a:t>
            </a:r>
            <a:r>
              <a:rPr lang="en-US" sz="2800" dirty="0" err="1" smtClean="0"/>
              <a:t>n</a:t>
            </a:r>
            <a:r>
              <a:rPr lang="en-US" sz="2800" dirty="0" smtClean="0"/>
              <a:t>-way memory controllers are </a:t>
            </a:r>
            <a:r>
              <a:rPr lang="en-US" sz="2800" u="sng" dirty="0" smtClean="0"/>
              <a:t>very</a:t>
            </a:r>
            <a:r>
              <a:rPr lang="en-US" sz="2800" dirty="0" smtClean="0"/>
              <a:t> expensive</a:t>
            </a:r>
          </a:p>
          <a:p>
            <a:pPr lvl="1"/>
            <a:r>
              <a:rPr lang="en-US" sz="2400" dirty="0" smtClean="0"/>
              <a:t>Without them, memory contention taxes performance</a:t>
            </a:r>
          </a:p>
          <a:p>
            <a:pPr lvl="1"/>
            <a:r>
              <a:rPr lang="en-US" sz="2400" dirty="0" smtClean="0"/>
              <a:t>Cost/complexity limits how many CPUs we can add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Non-Uniform Memory Architectures</a:t>
            </a:r>
          </a:p>
          <a:p>
            <a:r>
              <a:rPr lang="en-US" sz="2800" dirty="0" smtClean="0"/>
              <a:t>Another approach to handling memory in </a:t>
            </a:r>
            <a:r>
              <a:rPr lang="en-US" sz="2800" dirty="0" err="1" smtClean="0"/>
              <a:t>SMPs</a:t>
            </a:r>
            <a:endParaRPr lang="en-US" sz="2800" dirty="0" smtClean="0"/>
          </a:p>
          <a:p>
            <a:r>
              <a:rPr lang="en-US" sz="2800" dirty="0" smtClean="0"/>
              <a:t>Each CPU gets its own memory, which is on the bus</a:t>
            </a:r>
          </a:p>
          <a:p>
            <a:pPr lvl="1"/>
            <a:r>
              <a:rPr lang="en-US" sz="2400" dirty="0" smtClean="0"/>
              <a:t>Each CPU has fast path to its own memory</a:t>
            </a:r>
          </a:p>
          <a:p>
            <a:r>
              <a:rPr lang="en-US" sz="2800" dirty="0" smtClean="0"/>
              <a:t>Connected by a Scalable Coherent Interconnect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u="sng" dirty="0" smtClean="0"/>
              <a:t>very fast</a:t>
            </a:r>
            <a:r>
              <a:rPr lang="en-US" sz="2400" dirty="0" smtClean="0"/>
              <a:t>, </a:t>
            </a:r>
            <a:r>
              <a:rPr lang="en-US" sz="2400" u="sng" dirty="0" smtClean="0"/>
              <a:t>very local</a:t>
            </a:r>
            <a:r>
              <a:rPr lang="en-US" sz="2400" dirty="0" smtClean="0"/>
              <a:t> network between memories</a:t>
            </a:r>
          </a:p>
          <a:p>
            <a:pPr lvl="1"/>
            <a:r>
              <a:rPr lang="en-US" sz="2400" dirty="0" smtClean="0"/>
              <a:t>Accessing memory over the SCI may be 3-20x slower</a:t>
            </a:r>
          </a:p>
          <a:p>
            <a:r>
              <a:rPr lang="en-US" sz="2800" dirty="0" smtClean="0"/>
              <a:t>These interconnects can be highly scalable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168"/>
            <a:ext cx="8229600" cy="1143000"/>
          </a:xfrm>
        </p:spPr>
        <p:txBody>
          <a:bodyPr/>
          <a:lstStyle/>
          <a:p>
            <a:r>
              <a:rPr lang="en-US" dirty="0" smtClean="0"/>
              <a:t>A Sample NUMA SMP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27738" y="3700779"/>
            <a:ext cx="3527425" cy="334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PCI bus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02488" y="4418329"/>
            <a:ext cx="109220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device</a:t>
            </a:r>
          </a:p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controller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62963" y="4418329"/>
            <a:ext cx="109220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device</a:t>
            </a:r>
          </a:p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controller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99251" y="1897379"/>
            <a:ext cx="839787" cy="420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CPU n+1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99251" y="2352991"/>
            <a:ext cx="839787" cy="252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300">
                <a:solidFill>
                  <a:schemeClr val="tx1"/>
                </a:solidFill>
                <a:latin typeface="Times New Roman"/>
                <a:cs typeface="Times New Roman"/>
              </a:rPr>
              <a:t>cache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083651" y="4035741"/>
            <a:ext cx="252412" cy="336550"/>
          </a:xfrm>
          <a:prstGeom prst="upDownArrow">
            <a:avLst>
              <a:gd name="adj1" fmla="val 50000"/>
              <a:gd name="adj2" fmla="val 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823176" y="4035741"/>
            <a:ext cx="252412" cy="336550"/>
          </a:xfrm>
          <a:prstGeom prst="upDownArrow">
            <a:avLst>
              <a:gd name="adj1" fmla="val 50000"/>
              <a:gd name="adj2" fmla="val 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40651" y="2184716"/>
            <a:ext cx="839787" cy="420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300">
                <a:solidFill>
                  <a:schemeClr val="tx1"/>
                </a:solidFill>
                <a:latin typeface="Times New Roman"/>
                <a:cs typeface="Times New Roman"/>
              </a:rPr>
              <a:t>local</a:t>
            </a:r>
          </a:p>
          <a:p>
            <a:pPr algn="ctr" defTabSz="1008063"/>
            <a:r>
              <a:rPr lang="en-US" sz="1300">
                <a:solidFill>
                  <a:schemeClr val="tx1"/>
                </a:solidFill>
                <a:latin typeface="Times New Roman"/>
                <a:cs typeface="Times New Roman"/>
              </a:rPr>
              <a:t>memory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99251" y="3026091"/>
            <a:ext cx="1847850" cy="252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300">
                <a:solidFill>
                  <a:schemeClr val="tx1"/>
                </a:solidFill>
                <a:latin typeface="Times New Roman"/>
                <a:cs typeface="Times New Roman"/>
              </a:rPr>
              <a:t>PCI bridge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235801" y="2641916"/>
            <a:ext cx="166687" cy="334963"/>
          </a:xfrm>
          <a:prstGeom prst="upDownArrow">
            <a:avLst>
              <a:gd name="adj1" fmla="val 50000"/>
              <a:gd name="adj2" fmla="val 401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7243863" y="2641916"/>
            <a:ext cx="166688" cy="334963"/>
          </a:xfrm>
          <a:prstGeom prst="upDownArrow">
            <a:avLst>
              <a:gd name="adj1" fmla="val 50000"/>
              <a:gd name="adj2" fmla="val 4019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6739038" y="3326129"/>
            <a:ext cx="168275" cy="334962"/>
          </a:xfrm>
          <a:prstGeom prst="upDownArrow">
            <a:avLst>
              <a:gd name="adj1" fmla="val 50000"/>
              <a:gd name="adj2" fmla="val 398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143601" y="4418329"/>
            <a:ext cx="109220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CC NUMA</a:t>
            </a:r>
          </a:p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interface</a:t>
            </a: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646838" y="4046854"/>
            <a:ext cx="252413" cy="336550"/>
          </a:xfrm>
          <a:prstGeom prst="upDownArrow">
            <a:avLst>
              <a:gd name="adj1" fmla="val 50000"/>
              <a:gd name="adj2" fmla="val 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6526" y="3700779"/>
            <a:ext cx="3529012" cy="334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PCI bus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82863" y="4418329"/>
            <a:ext cx="109220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device</a:t>
            </a:r>
          </a:p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controller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043338" y="4418329"/>
            <a:ext cx="109220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device</a:t>
            </a:r>
          </a:p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controller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279626" y="1897379"/>
            <a:ext cx="839787" cy="420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CPU n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279626" y="2352991"/>
            <a:ext cx="839787" cy="252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300">
                <a:solidFill>
                  <a:schemeClr val="tx1"/>
                </a:solidFill>
                <a:latin typeface="Times New Roman"/>
                <a:cs typeface="Times New Roman"/>
              </a:rPr>
              <a:t>cache</a:t>
            </a: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3462438" y="4035741"/>
            <a:ext cx="252413" cy="336550"/>
          </a:xfrm>
          <a:prstGeom prst="upDownArrow">
            <a:avLst>
              <a:gd name="adj1" fmla="val 50000"/>
              <a:gd name="adj2" fmla="val 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2203551" y="4035741"/>
            <a:ext cx="250825" cy="336550"/>
          </a:xfrm>
          <a:prstGeom prst="upDownArrow">
            <a:avLst>
              <a:gd name="adj1" fmla="val 50000"/>
              <a:gd name="adj2" fmla="val 2683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319438" y="2184716"/>
            <a:ext cx="841375" cy="420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300">
                <a:solidFill>
                  <a:schemeClr val="tx1"/>
                </a:solidFill>
                <a:latin typeface="Times New Roman"/>
                <a:cs typeface="Times New Roman"/>
              </a:rPr>
              <a:t>local</a:t>
            </a:r>
          </a:p>
          <a:p>
            <a:pPr algn="ctr" defTabSz="1008063"/>
            <a:r>
              <a:rPr lang="en-US" sz="1300">
                <a:solidFill>
                  <a:schemeClr val="tx1"/>
                </a:solidFill>
                <a:latin typeface="Times New Roman"/>
                <a:cs typeface="Times New Roman"/>
              </a:rPr>
              <a:t>memory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279626" y="3026091"/>
            <a:ext cx="1847850" cy="252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300">
                <a:solidFill>
                  <a:schemeClr val="tx1"/>
                </a:solidFill>
                <a:latin typeface="Times New Roman"/>
                <a:cs typeface="Times New Roman"/>
              </a:rPr>
              <a:t>PCI bridge</a:t>
            </a:r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1614588" y="2641916"/>
            <a:ext cx="168275" cy="334963"/>
          </a:xfrm>
          <a:prstGeom prst="upDownArrow">
            <a:avLst>
              <a:gd name="adj1" fmla="val 50000"/>
              <a:gd name="adj2" fmla="val 398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auto">
          <a:xfrm>
            <a:off x="2622651" y="2641916"/>
            <a:ext cx="168275" cy="334963"/>
          </a:xfrm>
          <a:prstGeom prst="upDownArrow">
            <a:avLst>
              <a:gd name="adj1" fmla="val 50000"/>
              <a:gd name="adj2" fmla="val 398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9" name="AutoShape 28"/>
          <p:cNvSpPr>
            <a:spLocks noChangeArrowheads="1"/>
          </p:cNvSpPr>
          <p:nvPr/>
        </p:nvSpPr>
        <p:spPr bwMode="auto">
          <a:xfrm>
            <a:off x="2119413" y="3326129"/>
            <a:ext cx="168275" cy="334962"/>
          </a:xfrm>
          <a:prstGeom prst="upDownArrow">
            <a:avLst>
              <a:gd name="adj1" fmla="val 50000"/>
              <a:gd name="adj2" fmla="val 398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22388" y="4418329"/>
            <a:ext cx="109220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CC NUMA</a:t>
            </a:r>
          </a:p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interface</a:t>
            </a:r>
          </a:p>
        </p:txBody>
      </p:sp>
      <p:sp>
        <p:nvSpPr>
          <p:cNvPr id="31" name="AutoShape 30"/>
          <p:cNvSpPr>
            <a:spLocks noChangeArrowheads="1"/>
          </p:cNvSpPr>
          <p:nvPr/>
        </p:nvSpPr>
        <p:spPr bwMode="auto">
          <a:xfrm>
            <a:off x="1027213" y="4046854"/>
            <a:ext cx="252413" cy="336550"/>
          </a:xfrm>
          <a:prstGeom prst="upDownArrow">
            <a:avLst>
              <a:gd name="adj1" fmla="val 50000"/>
              <a:gd name="adj2" fmla="val 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22388" y="5342254"/>
            <a:ext cx="8232775" cy="334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Scalable Coherent Interconnect</a:t>
            </a:r>
          </a:p>
        </p:txBody>
      </p:sp>
      <p:sp>
        <p:nvSpPr>
          <p:cNvPr id="33" name="AutoShape 32"/>
          <p:cNvSpPr>
            <a:spLocks noChangeArrowheads="1"/>
          </p:cNvSpPr>
          <p:nvPr/>
        </p:nvSpPr>
        <p:spPr bwMode="auto">
          <a:xfrm>
            <a:off x="1027213" y="4946966"/>
            <a:ext cx="252413" cy="334963"/>
          </a:xfrm>
          <a:prstGeom prst="upDownArrow">
            <a:avLst>
              <a:gd name="adj1" fmla="val 50000"/>
              <a:gd name="adj2" fmla="val 2654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4" name="AutoShape 33"/>
          <p:cNvSpPr>
            <a:spLocks noChangeArrowheads="1"/>
          </p:cNvSpPr>
          <p:nvPr/>
        </p:nvSpPr>
        <p:spPr bwMode="auto">
          <a:xfrm>
            <a:off x="5634138" y="4946966"/>
            <a:ext cx="252413" cy="334963"/>
          </a:xfrm>
          <a:prstGeom prst="upDownArrow">
            <a:avLst>
              <a:gd name="adj1" fmla="val 50000"/>
              <a:gd name="adj2" fmla="val 2654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and vision of distributed computing</a:t>
            </a:r>
          </a:p>
          <a:p>
            <a:r>
              <a:rPr lang="en-US" dirty="0" smtClean="0"/>
              <a:t>Basic architectures</a:t>
            </a:r>
          </a:p>
          <a:p>
            <a:pPr lvl="1"/>
            <a:r>
              <a:rPr lang="en-US" dirty="0" smtClean="0"/>
              <a:t>Symmetric multiprocessors</a:t>
            </a:r>
          </a:p>
          <a:p>
            <a:pPr lvl="1"/>
            <a:r>
              <a:rPr lang="en-US" dirty="0" smtClean="0"/>
              <a:t>Single system image distributed systems</a:t>
            </a:r>
          </a:p>
          <a:p>
            <a:pPr lvl="1"/>
            <a:r>
              <a:rPr lang="en-US" dirty="0" smtClean="0"/>
              <a:t>Cloud computing systems</a:t>
            </a:r>
          </a:p>
          <a:p>
            <a:pPr lvl="1"/>
            <a:r>
              <a:rPr lang="en-US" dirty="0" smtClean="0"/>
              <a:t>User-level distributed computing</a:t>
            </a:r>
          </a:p>
          <a:p>
            <a:r>
              <a:rPr lang="en-US" dirty="0" smtClean="0"/>
              <a:t>Distributed file systems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487617" y="502733"/>
            <a:ext cx="2142481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Design for NUMA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6536"/>
            <a:ext cx="8229600" cy="4525963"/>
          </a:xfrm>
        </p:spPr>
        <p:txBody>
          <a:bodyPr/>
          <a:lstStyle/>
          <a:p>
            <a:r>
              <a:rPr lang="en-US" sz="2800" dirty="0" smtClean="0"/>
              <a:t>All about local memory hit rates</a:t>
            </a:r>
          </a:p>
          <a:p>
            <a:pPr lvl="1"/>
            <a:r>
              <a:rPr lang="en-US" sz="2400" dirty="0" smtClean="0"/>
              <a:t>Each processor must use local memory almost exclusively</a:t>
            </a:r>
          </a:p>
          <a:p>
            <a:pPr lvl="1"/>
            <a:r>
              <a:rPr lang="en-US" sz="2400" dirty="0" smtClean="0"/>
              <a:t>Every outside reference costs us 3-20x performance</a:t>
            </a:r>
          </a:p>
          <a:p>
            <a:pPr lvl="1"/>
            <a:r>
              <a:rPr lang="en-US" sz="2400" dirty="0" smtClean="0"/>
              <a:t>We need 75-95% hit rate just to break even</a:t>
            </a:r>
          </a:p>
          <a:p>
            <a:r>
              <a:rPr lang="en-US" sz="2800" dirty="0" smtClean="0"/>
              <a:t>How can the OS ensure high hit-rates?</a:t>
            </a:r>
          </a:p>
          <a:p>
            <a:pPr lvl="1"/>
            <a:r>
              <a:rPr lang="en-US" sz="2400" dirty="0" smtClean="0"/>
              <a:t>Replicate shared code pages in each CPU’s memory</a:t>
            </a:r>
          </a:p>
          <a:p>
            <a:pPr lvl="1"/>
            <a:r>
              <a:rPr lang="en-US" sz="2400" dirty="0" smtClean="0"/>
              <a:t>Assign processes to CPUs, allocate all memory there</a:t>
            </a:r>
          </a:p>
          <a:p>
            <a:pPr lvl="1"/>
            <a:r>
              <a:rPr lang="en-US" sz="2400" dirty="0" smtClean="0"/>
              <a:t>Migrate processes to achieve load balancing</a:t>
            </a:r>
          </a:p>
          <a:p>
            <a:pPr lvl="1"/>
            <a:r>
              <a:rPr lang="en-US" sz="2400" dirty="0" smtClean="0"/>
              <a:t>Spread kernel resources among all the CPUs</a:t>
            </a:r>
          </a:p>
          <a:p>
            <a:pPr lvl="1"/>
            <a:r>
              <a:rPr lang="en-US" sz="2400" dirty="0" smtClean="0"/>
              <a:t>Attempt to preferentially allocate local resources</a:t>
            </a:r>
          </a:p>
          <a:p>
            <a:pPr lvl="1"/>
            <a:r>
              <a:rPr lang="en-US" sz="2400" dirty="0" smtClean="0"/>
              <a:t>Migrate resource ownership to CPU that is using it</a:t>
            </a:r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SMP Scaling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shared memory is expensive for large numbers of processors</a:t>
            </a:r>
          </a:p>
          <a:p>
            <a:r>
              <a:rPr lang="en-US" dirty="0" smtClean="0"/>
              <a:t>NUMA systems require a high degree of system complexity to perform well</a:t>
            </a:r>
          </a:p>
          <a:p>
            <a:pPr lvl="1"/>
            <a:r>
              <a:rPr lang="en-US" dirty="0" smtClean="0"/>
              <a:t>Otherwise, they’re always accessing remote memory at very high costs</a:t>
            </a:r>
          </a:p>
          <a:p>
            <a:r>
              <a:rPr lang="en-US" dirty="0" smtClean="0"/>
              <a:t>So there is a limit to the technology for both approaches</a:t>
            </a:r>
          </a:p>
          <a:p>
            <a:r>
              <a:rPr lang="en-US" dirty="0" smtClean="0"/>
              <a:t>Which explains why SMP is not ubiquitous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System Image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496"/>
            <a:ext cx="8229600" cy="4525963"/>
          </a:xfrm>
        </p:spPr>
        <p:txBody>
          <a:bodyPr/>
          <a:lstStyle/>
          <a:p>
            <a:r>
              <a:rPr lang="en-US" dirty="0" smtClean="0"/>
              <a:t>Built a distributed system out of many more-or-less traditional computers</a:t>
            </a:r>
            <a:endParaRPr lang="en-US" sz="3600" dirty="0" smtClean="0"/>
          </a:p>
          <a:p>
            <a:pPr lvl="1"/>
            <a:r>
              <a:rPr lang="en-US" dirty="0" smtClean="0"/>
              <a:t>Each with typical independent resources</a:t>
            </a:r>
          </a:p>
          <a:p>
            <a:pPr lvl="1"/>
            <a:r>
              <a:rPr lang="en-US" dirty="0" smtClean="0"/>
              <a:t>Each running its own copy of the same OS</a:t>
            </a:r>
          </a:p>
          <a:p>
            <a:pPr lvl="1"/>
            <a:r>
              <a:rPr lang="en-US" dirty="0" smtClean="0"/>
              <a:t>Usually a fixed, known pool of machines</a:t>
            </a:r>
          </a:p>
          <a:p>
            <a:r>
              <a:rPr lang="en-US" dirty="0" smtClean="0"/>
              <a:t>Connect them with a good local area network</a:t>
            </a:r>
          </a:p>
          <a:p>
            <a:r>
              <a:rPr lang="en-US" dirty="0" smtClean="0"/>
              <a:t>Use software techniques to allow them to work cooperatively</a:t>
            </a:r>
          </a:p>
          <a:p>
            <a:pPr lvl="1"/>
            <a:r>
              <a:rPr lang="en-US" dirty="0" smtClean="0"/>
              <a:t>Often while still offering many benefits of independent machines to the local users </a:t>
            </a:r>
            <a:endParaRPr lang="en-US" sz="3600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8528" y="502733"/>
            <a:ext cx="7825353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8"/>
            <a:ext cx="8229600" cy="1143000"/>
          </a:xfrm>
        </p:spPr>
        <p:txBody>
          <a:bodyPr/>
          <a:lstStyle/>
          <a:p>
            <a:r>
              <a:rPr lang="en-US" dirty="0" smtClean="0"/>
              <a:t>Motivations for Single System Image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High availability, service survives node/link failures</a:t>
            </a:r>
          </a:p>
          <a:p>
            <a:r>
              <a:rPr lang="en-GB" sz="2800" dirty="0" smtClean="0"/>
              <a:t>Scalable capacity (overcome SMP contention problems)</a:t>
            </a:r>
          </a:p>
          <a:p>
            <a:pPr lvl="1"/>
            <a:r>
              <a:rPr lang="en-GB" sz="2400" dirty="0" smtClean="0"/>
              <a:t>You’re connecting with a LAN, not a special hardware switch</a:t>
            </a:r>
          </a:p>
          <a:p>
            <a:pPr lvl="1"/>
            <a:r>
              <a:rPr lang="en-GB" sz="2400" dirty="0" smtClean="0"/>
              <a:t>LANs can host hundreds of nodes</a:t>
            </a:r>
          </a:p>
          <a:p>
            <a:r>
              <a:rPr lang="en-GB" sz="2800" dirty="0" smtClean="0"/>
              <a:t>Good application transparency</a:t>
            </a:r>
          </a:p>
          <a:p>
            <a:r>
              <a:rPr lang="en-GB" sz="2800" dirty="0" smtClean="0"/>
              <a:t>Examples:</a:t>
            </a:r>
          </a:p>
          <a:p>
            <a:pPr lvl="1"/>
            <a:r>
              <a:rPr lang="en-GB" sz="2400" dirty="0" smtClean="0"/>
              <a:t>Locus, Sun Clusters, </a:t>
            </a:r>
            <a:r>
              <a:rPr lang="en-GB" sz="2400" dirty="0" err="1" smtClean="0"/>
              <a:t>MicroSoft</a:t>
            </a:r>
            <a:r>
              <a:rPr lang="en-GB" sz="2400" dirty="0" smtClean="0"/>
              <a:t> Wolf-Pack, </a:t>
            </a:r>
            <a:r>
              <a:rPr lang="en-GB" sz="2400" dirty="0" err="1" smtClean="0"/>
              <a:t>OpenSSI</a:t>
            </a:r>
            <a:endParaRPr lang="en-GB" sz="2400" dirty="0" smtClean="0"/>
          </a:p>
          <a:p>
            <a:pPr lvl="1"/>
            <a:r>
              <a:rPr lang="en-GB" sz="2400" dirty="0" smtClean="0"/>
              <a:t>Enterprise database servers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8"/>
            <a:ext cx="8229600" cy="1143000"/>
          </a:xfrm>
        </p:spPr>
        <p:txBody>
          <a:bodyPr/>
          <a:lstStyle/>
          <a:p>
            <a:r>
              <a:rPr lang="en-US" dirty="0" smtClean="0"/>
              <a:t>Why Did This Sound </a:t>
            </a:r>
            <a:br>
              <a:rPr lang="en-US" dirty="0" smtClean="0"/>
            </a:br>
            <a:r>
              <a:rPr lang="en-US" dirty="0" smtClean="0"/>
              <a:t>Like a Good Idea?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don’t run on hardware, they run on top of an operating system  </a:t>
            </a:r>
          </a:p>
          <a:p>
            <a:r>
              <a:rPr lang="en-US" dirty="0" smtClean="0"/>
              <a:t>All the resources that processes see are already virtualized  </a:t>
            </a:r>
          </a:p>
          <a:p>
            <a:r>
              <a:rPr lang="en-US" dirty="0" smtClean="0"/>
              <a:t>Don’t just </a:t>
            </a:r>
            <a:r>
              <a:rPr lang="en-US" dirty="0" err="1" smtClean="0"/>
              <a:t>virtualize</a:t>
            </a:r>
            <a:r>
              <a:rPr lang="en-US" dirty="0" smtClean="0"/>
              <a:t> a single system’s resources, </a:t>
            </a:r>
            <a:r>
              <a:rPr lang="en-US" dirty="0" err="1" smtClean="0"/>
              <a:t>virtualize</a:t>
            </a:r>
            <a:r>
              <a:rPr lang="en-US" dirty="0" smtClean="0"/>
              <a:t> many systems’ resources</a:t>
            </a:r>
          </a:p>
          <a:p>
            <a:r>
              <a:rPr lang="en-US" dirty="0" smtClean="0"/>
              <a:t>Applications that run in such a cluster are (automatically and transparently) distributed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94"/>
            <a:ext cx="8229600" cy="1143000"/>
          </a:xfrm>
        </p:spPr>
        <p:txBody>
          <a:bodyPr/>
          <a:lstStyle/>
          <a:p>
            <a:r>
              <a:rPr lang="en-US" dirty="0" smtClean="0"/>
              <a:t>The SSI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67669" y="2171024"/>
            <a:ext cx="3695700" cy="16795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351807" y="2171024"/>
            <a:ext cx="3527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sz="1300" dirty="0" smtClean="0">
                <a:solidFill>
                  <a:schemeClr val="tx1"/>
                </a:solidFill>
                <a:latin typeface="Times New Roman"/>
                <a:cs typeface="Times New Roman"/>
              </a:rPr>
              <a:t>Virtual</a:t>
            </a:r>
            <a:r>
              <a:rPr lang="en-US" sz="15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Times New Roman"/>
                <a:cs typeface="Times New Roman"/>
              </a:rPr>
              <a:t>computer </a:t>
            </a:r>
            <a:r>
              <a:rPr lang="en-US" sz="1300" dirty="0" smtClean="0">
                <a:solidFill>
                  <a:schemeClr val="tx1"/>
                </a:solidFill>
                <a:latin typeface="Times New Roman"/>
                <a:cs typeface="Times New Roman"/>
              </a:rPr>
              <a:t>with 4x </a:t>
            </a:r>
            <a:r>
              <a:rPr lang="en-US" sz="1300" dirty="0">
                <a:solidFill>
                  <a:schemeClr val="tx1"/>
                </a:solidFill>
                <a:latin typeface="Times New Roman"/>
                <a:cs typeface="Times New Roman"/>
              </a:rPr>
              <a:t>MIPS &amp; memory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39182" y="4018874"/>
            <a:ext cx="2940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sz="1300" dirty="0">
                <a:solidFill>
                  <a:schemeClr val="tx1"/>
                </a:solidFill>
                <a:latin typeface="Times New Roman"/>
                <a:cs typeface="Times New Roman"/>
              </a:rPr>
              <a:t>one </a:t>
            </a:r>
            <a:r>
              <a:rPr lang="en-US" sz="1300" dirty="0" smtClean="0">
                <a:solidFill>
                  <a:schemeClr val="tx1"/>
                </a:solidFill>
                <a:latin typeface="Times New Roman"/>
                <a:cs typeface="Times New Roman"/>
              </a:rPr>
              <a:t>large</a:t>
            </a:r>
            <a:r>
              <a:rPr lang="en-US" sz="15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Times New Roman"/>
                <a:cs typeface="Times New Roman"/>
              </a:rPr>
              <a:t>virtual</a:t>
            </a:r>
            <a:r>
              <a:rPr lang="en-US" sz="15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Times New Roman"/>
                <a:cs typeface="Times New Roman"/>
              </a:rPr>
              <a:t>file system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435944" y="4690386"/>
            <a:ext cx="671513" cy="420688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300">
                <a:solidFill>
                  <a:schemeClr val="tx1"/>
                </a:solidFill>
                <a:latin typeface="Times New Roman"/>
                <a:cs typeface="Times New Roman"/>
              </a:rPr>
              <a:t>disk 1A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83794" y="5279349"/>
            <a:ext cx="671513" cy="419100"/>
          </a:xfrm>
          <a:prstGeom prst="can">
            <a:avLst>
              <a:gd name="adj" fmla="val 25000"/>
            </a:avLst>
          </a:prstGeom>
          <a:solidFill>
            <a:srgbClr val="FF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300">
                <a:solidFill>
                  <a:schemeClr val="bg2"/>
                </a:solidFill>
                <a:latin typeface="Times New Roman"/>
                <a:cs typeface="Times New Roman"/>
              </a:rPr>
              <a:t>disk 1B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359869" y="4690386"/>
            <a:ext cx="671513" cy="420688"/>
          </a:xfrm>
          <a:prstGeom prst="can">
            <a:avLst>
              <a:gd name="adj" fmla="val 25000"/>
            </a:avLst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300">
                <a:solidFill>
                  <a:schemeClr val="tx1"/>
                </a:solidFill>
                <a:latin typeface="Times New Roman"/>
                <a:cs typeface="Times New Roman"/>
              </a:rPr>
              <a:t>disk 2A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123582" y="5279349"/>
            <a:ext cx="673100" cy="419100"/>
          </a:xfrm>
          <a:prstGeom prst="can">
            <a:avLst>
              <a:gd name="adj" fmla="val 25000"/>
            </a:avLst>
          </a:prstGeom>
          <a:solidFill>
            <a:srgbClr val="FF9966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300">
                <a:solidFill>
                  <a:schemeClr val="bg2"/>
                </a:solidFill>
                <a:latin typeface="Times New Roman"/>
                <a:cs typeface="Times New Roman"/>
              </a:rPr>
              <a:t>disk 2B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5283794" y="4690386"/>
            <a:ext cx="671513" cy="420688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300">
                <a:solidFill>
                  <a:schemeClr val="tx1"/>
                </a:solidFill>
                <a:latin typeface="Times New Roman"/>
                <a:cs typeface="Times New Roman"/>
              </a:rPr>
              <a:t>disk 3A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3435944" y="5279349"/>
            <a:ext cx="671513" cy="41910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300">
                <a:solidFill>
                  <a:schemeClr val="bg2"/>
                </a:solidFill>
                <a:latin typeface="Times New Roman"/>
                <a:cs typeface="Times New Roman"/>
              </a:rPr>
              <a:t>disk 3B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123582" y="4690386"/>
            <a:ext cx="673100" cy="420688"/>
          </a:xfrm>
          <a:prstGeom prst="can">
            <a:avLst>
              <a:gd name="adj" fmla="val 250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300">
                <a:solidFill>
                  <a:schemeClr val="tx1"/>
                </a:solidFill>
                <a:latin typeface="Times New Roman"/>
                <a:cs typeface="Times New Roman"/>
              </a:rPr>
              <a:t>disk 4A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4359869" y="5279349"/>
            <a:ext cx="671513" cy="419100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300">
                <a:solidFill>
                  <a:schemeClr val="bg2"/>
                </a:solidFill>
                <a:latin typeface="Times New Roman"/>
                <a:cs typeface="Times New Roman"/>
              </a:rPr>
              <a:t>disk 4B</a:t>
            </a:r>
          </a:p>
        </p:txBody>
      </p:sp>
      <p:pic>
        <p:nvPicPr>
          <p:cNvPr id="15" name="Picture 14" descr="BD18180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6607" y="3431499"/>
            <a:ext cx="925512" cy="484187"/>
          </a:xfrm>
          <a:prstGeom prst="rect">
            <a:avLst/>
          </a:prstGeom>
          <a:noFill/>
        </p:spPr>
      </p:pic>
      <p:pic>
        <p:nvPicPr>
          <p:cNvPr id="16" name="Picture 15" descr="BD18228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4057" y="4622124"/>
            <a:ext cx="1095375" cy="573087"/>
          </a:xfrm>
          <a:prstGeom prst="rect">
            <a:avLst/>
          </a:prstGeom>
          <a:noFill/>
        </p:spPr>
      </p:pic>
      <p:pic>
        <p:nvPicPr>
          <p:cNvPr id="17" name="Picture 16" descr="BD18244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4057" y="5299986"/>
            <a:ext cx="1084262" cy="566738"/>
          </a:xfrm>
          <a:prstGeom prst="rect">
            <a:avLst/>
          </a:prstGeom>
          <a:noFill/>
        </p:spPr>
      </p:pic>
      <p:sp>
        <p:nvSpPr>
          <p:cNvPr id="18" name="tower"/>
          <p:cNvSpPr>
            <a:spLocks noEditPoints="1" noChangeArrowheads="1"/>
          </p:cNvSpPr>
          <p:nvPr/>
        </p:nvSpPr>
        <p:spPr bwMode="auto">
          <a:xfrm>
            <a:off x="6460132" y="2769511"/>
            <a:ext cx="414337" cy="9969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9" name="tower"/>
          <p:cNvSpPr>
            <a:spLocks noEditPoints="1" noChangeArrowheads="1"/>
          </p:cNvSpPr>
          <p:nvPr/>
        </p:nvSpPr>
        <p:spPr bwMode="auto">
          <a:xfrm>
            <a:off x="5955307" y="2769511"/>
            <a:ext cx="415925" cy="9969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tower"/>
          <p:cNvSpPr>
            <a:spLocks noEditPoints="1" noChangeArrowheads="1"/>
          </p:cNvSpPr>
          <p:nvPr/>
        </p:nvSpPr>
        <p:spPr bwMode="auto">
          <a:xfrm>
            <a:off x="5452069" y="2769511"/>
            <a:ext cx="414338" cy="9969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1" name="tower"/>
          <p:cNvSpPr>
            <a:spLocks noEditPoints="1" noChangeArrowheads="1"/>
          </p:cNvSpPr>
          <p:nvPr/>
        </p:nvSpPr>
        <p:spPr bwMode="auto">
          <a:xfrm>
            <a:off x="4947244" y="2769511"/>
            <a:ext cx="415925" cy="9969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pic>
        <p:nvPicPr>
          <p:cNvPr id="22" name="Picture 21" descr="BD18180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6607" y="2861586"/>
            <a:ext cx="925512" cy="485775"/>
          </a:xfrm>
          <a:prstGeom prst="rect">
            <a:avLst/>
          </a:prstGeom>
          <a:noFill/>
        </p:spPr>
      </p:pic>
      <p:pic>
        <p:nvPicPr>
          <p:cNvPr id="23" name="Picture 22" descr="BD18228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4057" y="4018874"/>
            <a:ext cx="1095375" cy="571500"/>
          </a:xfrm>
          <a:prstGeom prst="rect">
            <a:avLst/>
          </a:prstGeom>
          <a:noFill/>
        </p:spPr>
      </p:pic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131644" y="2171024"/>
            <a:ext cx="1597025" cy="37798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7215782" y="2171024"/>
            <a:ext cx="14287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sz="1300">
                <a:solidFill>
                  <a:schemeClr val="tx1"/>
                </a:solidFill>
                <a:latin typeface="Times New Roman"/>
                <a:cs typeface="Times New Roman"/>
              </a:rPr>
              <a:t>one global pool of devices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267669" y="4018874"/>
            <a:ext cx="3695700" cy="19319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tower"/>
          <p:cNvSpPr>
            <a:spLocks noEditPoints="1" noChangeArrowheads="1"/>
          </p:cNvSpPr>
          <p:nvPr/>
        </p:nvSpPr>
        <p:spPr bwMode="auto">
          <a:xfrm>
            <a:off x="1428750" y="1445973"/>
            <a:ext cx="414338" cy="9969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8" name="tower"/>
          <p:cNvSpPr>
            <a:spLocks noEditPoints="1" noChangeArrowheads="1"/>
          </p:cNvSpPr>
          <p:nvPr/>
        </p:nvSpPr>
        <p:spPr bwMode="auto">
          <a:xfrm>
            <a:off x="1433513" y="2715973"/>
            <a:ext cx="414337" cy="9969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9" name="tower"/>
          <p:cNvSpPr>
            <a:spLocks noEditPoints="1" noChangeArrowheads="1"/>
          </p:cNvSpPr>
          <p:nvPr/>
        </p:nvSpPr>
        <p:spPr bwMode="auto">
          <a:xfrm>
            <a:off x="1428750" y="3908186"/>
            <a:ext cx="414338" cy="9969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0" name="tower"/>
          <p:cNvSpPr>
            <a:spLocks noEditPoints="1" noChangeArrowheads="1"/>
          </p:cNvSpPr>
          <p:nvPr/>
        </p:nvSpPr>
        <p:spPr bwMode="auto">
          <a:xfrm>
            <a:off x="1433513" y="5235336"/>
            <a:ext cx="414337" cy="998537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pic>
        <p:nvPicPr>
          <p:cNvPr id="31" name="Picture 30" descr="BD18180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4538" y="3878023"/>
            <a:ext cx="925512" cy="484188"/>
          </a:xfrm>
          <a:prstGeom prst="rect">
            <a:avLst/>
          </a:prstGeom>
          <a:noFill/>
        </p:spPr>
      </p:pic>
      <p:pic>
        <p:nvPicPr>
          <p:cNvPr id="32" name="Picture 31" descr="BD18228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1988" y="4386023"/>
            <a:ext cx="1095375" cy="571500"/>
          </a:xfrm>
          <a:prstGeom prst="rect">
            <a:avLst/>
          </a:prstGeom>
          <a:noFill/>
        </p:spPr>
      </p:pic>
      <p:pic>
        <p:nvPicPr>
          <p:cNvPr id="33" name="Picture 32" descr="BD18244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31988" y="5478223"/>
            <a:ext cx="1085850" cy="56673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Picture 33" descr="BD18180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4538" y="1665048"/>
            <a:ext cx="925512" cy="4841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35" name="Picture 34" descr="BD18228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1988" y="2889011"/>
            <a:ext cx="1095375" cy="573087"/>
          </a:xfrm>
          <a:prstGeom prst="rect">
            <a:avLst/>
          </a:prstGeom>
          <a:noFill/>
        </p:spPr>
      </p:pic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87375" y="1025286"/>
            <a:ext cx="2520950" cy="52927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1344613" y="1025286"/>
            <a:ext cx="20161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sz="1300">
                <a:solidFill>
                  <a:schemeClr val="tx1"/>
                </a:solidFill>
                <a:latin typeface="Times New Roman"/>
                <a:cs typeface="Times New Roman"/>
              </a:rPr>
              <a:t>physical systems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239963" y="1645998"/>
            <a:ext cx="445823" cy="25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000">
                <a:solidFill>
                  <a:schemeClr val="tx1"/>
                </a:solidFill>
                <a:latin typeface="Times New Roman"/>
                <a:cs typeface="Times New Roman"/>
              </a:rPr>
              <a:t>CD1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247900" y="2984261"/>
            <a:ext cx="417332" cy="25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000">
                <a:solidFill>
                  <a:schemeClr val="tx1"/>
                </a:solidFill>
                <a:latin typeface="Times New Roman"/>
                <a:cs typeface="Times New Roman"/>
              </a:rPr>
              <a:t>LP2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2184400" y="3860561"/>
            <a:ext cx="445823" cy="25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000">
                <a:solidFill>
                  <a:schemeClr val="tx1"/>
                </a:solidFill>
                <a:latin typeface="Times New Roman"/>
                <a:cs typeface="Times New Roman"/>
              </a:rPr>
              <a:t>CD3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2260600" y="4479686"/>
            <a:ext cx="417332" cy="25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000">
                <a:solidFill>
                  <a:schemeClr val="tx1"/>
                </a:solidFill>
                <a:latin typeface="Times New Roman"/>
                <a:cs typeface="Times New Roman"/>
              </a:rPr>
              <a:t>LP3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2184400" y="5478223"/>
            <a:ext cx="517144" cy="25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000">
                <a:solidFill>
                  <a:schemeClr val="tx1"/>
                </a:solidFill>
                <a:latin typeface="Times New Roman"/>
                <a:cs typeface="Times New Roman"/>
              </a:rPr>
              <a:t>SCN4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7695207" y="2839361"/>
            <a:ext cx="445823" cy="25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000">
                <a:solidFill>
                  <a:schemeClr val="tx1"/>
                </a:solidFill>
                <a:latin typeface="Times New Roman"/>
                <a:cs typeface="Times New Roman"/>
              </a:rPr>
              <a:t>CD1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7720607" y="3399749"/>
            <a:ext cx="445823" cy="25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000">
                <a:solidFill>
                  <a:schemeClr val="tx1"/>
                </a:solidFill>
                <a:latin typeface="Times New Roman"/>
                <a:cs typeface="Times New Roman"/>
              </a:rPr>
              <a:t>CD3</a:t>
            </a: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7671394" y="4103011"/>
            <a:ext cx="417332" cy="25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000">
                <a:solidFill>
                  <a:schemeClr val="tx1"/>
                </a:solidFill>
                <a:latin typeface="Times New Roman"/>
                <a:cs typeface="Times New Roman"/>
              </a:rPr>
              <a:t>LP2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7692032" y="4711024"/>
            <a:ext cx="417332" cy="25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000">
                <a:solidFill>
                  <a:schemeClr val="tx1"/>
                </a:solidFill>
                <a:latin typeface="Times New Roman"/>
                <a:cs typeface="Times New Roman"/>
              </a:rPr>
              <a:t>LP3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7636469" y="5299986"/>
            <a:ext cx="517144" cy="25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000">
                <a:solidFill>
                  <a:schemeClr val="tx1"/>
                </a:solidFill>
                <a:latin typeface="Times New Roman"/>
                <a:cs typeface="Times New Roman"/>
              </a:rPr>
              <a:t>SCN4</a:t>
            </a: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4696419" y="5698449"/>
            <a:ext cx="1595438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sz="1100">
                <a:solidFill>
                  <a:schemeClr val="tx1"/>
                </a:solidFill>
                <a:latin typeface="Times New Roman"/>
                <a:cs typeface="Times New Roman"/>
              </a:rPr>
              <a:t> secondary replicas</a:t>
            </a: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4696419" y="4355424"/>
            <a:ext cx="1595438" cy="271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sz="1100">
                <a:solidFill>
                  <a:schemeClr val="tx1"/>
                </a:solidFill>
                <a:latin typeface="Times New Roman"/>
                <a:cs typeface="Times New Roman"/>
              </a:rPr>
              <a:t> primary copies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701675" y="1530111"/>
            <a:ext cx="623437" cy="79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900">
                <a:solidFill>
                  <a:schemeClr val="tx1"/>
                </a:solidFill>
                <a:latin typeface="Times New Roman"/>
                <a:cs typeface="Times New Roman"/>
              </a:rPr>
              <a:t>proc 101</a:t>
            </a:r>
          </a:p>
          <a:p>
            <a:pPr defTabSz="1008063"/>
            <a:r>
              <a:rPr lang="en-US" sz="900">
                <a:solidFill>
                  <a:schemeClr val="tx1"/>
                </a:solidFill>
                <a:latin typeface="Times New Roman"/>
                <a:cs typeface="Times New Roman"/>
              </a:rPr>
              <a:t>proc 103</a:t>
            </a:r>
          </a:p>
          <a:p>
            <a:pPr defTabSz="1008063"/>
            <a:r>
              <a:rPr lang="en-US" sz="900">
                <a:solidFill>
                  <a:schemeClr val="tx1"/>
                </a:solidFill>
                <a:latin typeface="Times New Roman"/>
                <a:cs typeface="Times New Roman"/>
              </a:rPr>
              <a:t>proc 106</a:t>
            </a:r>
          </a:p>
          <a:p>
            <a:pPr defTabSz="1008063"/>
            <a:endParaRPr lang="en-US" sz="9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defTabSz="1008063"/>
            <a:r>
              <a:rPr lang="en-US" sz="900">
                <a:solidFill>
                  <a:schemeClr val="tx1"/>
                </a:solidFill>
                <a:latin typeface="Times New Roman"/>
                <a:cs typeface="Times New Roman"/>
              </a:rPr>
              <a:t>lock 1A</a:t>
            </a: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755650" y="3039823"/>
            <a:ext cx="623437" cy="517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900">
                <a:solidFill>
                  <a:schemeClr val="tx1"/>
                </a:solidFill>
                <a:latin typeface="Times New Roman"/>
                <a:cs typeface="Times New Roman"/>
              </a:rPr>
              <a:t>proc 202</a:t>
            </a:r>
          </a:p>
          <a:p>
            <a:pPr defTabSz="1008063"/>
            <a:r>
              <a:rPr lang="en-US" sz="900">
                <a:solidFill>
                  <a:schemeClr val="tx1"/>
                </a:solidFill>
                <a:latin typeface="Times New Roman"/>
                <a:cs typeface="Times New Roman"/>
              </a:rPr>
              <a:t>proc 204</a:t>
            </a:r>
          </a:p>
          <a:p>
            <a:pPr defTabSz="1008063"/>
            <a:r>
              <a:rPr lang="en-US" sz="900">
                <a:solidFill>
                  <a:schemeClr val="tx1"/>
                </a:solidFill>
                <a:latin typeface="Times New Roman"/>
                <a:cs typeface="Times New Roman"/>
              </a:rPr>
              <a:t>proc 205</a:t>
            </a:r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701675" y="4049473"/>
            <a:ext cx="623437" cy="79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900">
                <a:solidFill>
                  <a:schemeClr val="tx1"/>
                </a:solidFill>
                <a:latin typeface="Times New Roman"/>
                <a:cs typeface="Times New Roman"/>
              </a:rPr>
              <a:t>proc 301</a:t>
            </a:r>
          </a:p>
          <a:p>
            <a:pPr defTabSz="1008063"/>
            <a:r>
              <a:rPr lang="en-US" sz="900">
                <a:solidFill>
                  <a:schemeClr val="tx1"/>
                </a:solidFill>
                <a:latin typeface="Times New Roman"/>
                <a:cs typeface="Times New Roman"/>
              </a:rPr>
              <a:t>proc 305</a:t>
            </a:r>
          </a:p>
          <a:p>
            <a:pPr defTabSz="1008063"/>
            <a:r>
              <a:rPr lang="en-US" sz="900">
                <a:solidFill>
                  <a:schemeClr val="tx1"/>
                </a:solidFill>
                <a:latin typeface="Times New Roman"/>
                <a:cs typeface="Times New Roman"/>
              </a:rPr>
              <a:t>proc 306</a:t>
            </a:r>
          </a:p>
          <a:p>
            <a:pPr defTabSz="1008063"/>
            <a:endParaRPr lang="en-US" sz="9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defTabSz="1008063"/>
            <a:r>
              <a:rPr lang="en-US" sz="900">
                <a:solidFill>
                  <a:schemeClr val="tx1"/>
                </a:solidFill>
                <a:latin typeface="Times New Roman"/>
                <a:cs typeface="Times New Roman"/>
              </a:rPr>
              <a:t>lock 3B</a:t>
            </a:r>
          </a:p>
        </p:txBody>
      </p: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701675" y="5562361"/>
            <a:ext cx="623437" cy="517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900">
                <a:solidFill>
                  <a:schemeClr val="tx1"/>
                </a:solidFill>
                <a:latin typeface="Times New Roman"/>
                <a:cs typeface="Times New Roman"/>
              </a:rPr>
              <a:t>proc 403</a:t>
            </a:r>
          </a:p>
          <a:p>
            <a:pPr defTabSz="1008063"/>
            <a:r>
              <a:rPr lang="en-US" sz="900">
                <a:solidFill>
                  <a:schemeClr val="tx1"/>
                </a:solidFill>
                <a:latin typeface="Times New Roman"/>
                <a:cs typeface="Times New Roman"/>
              </a:rPr>
              <a:t>proc 405</a:t>
            </a:r>
          </a:p>
          <a:p>
            <a:pPr defTabSz="1008063"/>
            <a:r>
              <a:rPr lang="en-US" sz="900">
                <a:solidFill>
                  <a:schemeClr val="tx1"/>
                </a:solidFill>
                <a:latin typeface="Times New Roman"/>
                <a:cs typeface="Times New Roman"/>
              </a:rPr>
              <a:t>proc 407</a:t>
            </a:r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3381969" y="2590124"/>
            <a:ext cx="1146175" cy="120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900">
                <a:solidFill>
                  <a:schemeClr val="tx1"/>
                </a:solidFill>
                <a:latin typeface="Times New Roman"/>
                <a:cs typeface="Times New Roman"/>
              </a:rPr>
              <a:t>processes</a:t>
            </a:r>
          </a:p>
          <a:p>
            <a:pPr defTabSz="1008063"/>
            <a:r>
              <a:rPr lang="en-US" sz="900">
                <a:solidFill>
                  <a:schemeClr val="tx1"/>
                </a:solidFill>
                <a:latin typeface="Times New Roman"/>
                <a:cs typeface="Times New Roman"/>
              </a:rPr>
              <a:t>     101, 103, 106,     +   202, 204, 205,</a:t>
            </a:r>
          </a:p>
          <a:p>
            <a:pPr defTabSz="1008063"/>
            <a:r>
              <a:rPr lang="en-US" sz="900">
                <a:solidFill>
                  <a:schemeClr val="tx1"/>
                </a:solidFill>
                <a:latin typeface="Times New Roman"/>
                <a:cs typeface="Times New Roman"/>
              </a:rPr>
              <a:t>+   301, 305, 306,</a:t>
            </a:r>
          </a:p>
          <a:p>
            <a:pPr defTabSz="1008063"/>
            <a:r>
              <a:rPr lang="en-US" sz="900">
                <a:solidFill>
                  <a:schemeClr val="tx1"/>
                </a:solidFill>
                <a:latin typeface="Times New Roman"/>
                <a:cs typeface="Times New Roman"/>
              </a:rPr>
              <a:t>+   403, 405, 407</a:t>
            </a:r>
          </a:p>
          <a:p>
            <a:pPr defTabSz="1008063"/>
            <a:endParaRPr lang="en-US" sz="9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defTabSz="1008063"/>
            <a:r>
              <a:rPr lang="en-US" sz="900">
                <a:solidFill>
                  <a:schemeClr val="tx1"/>
                </a:solidFill>
                <a:latin typeface="Times New Roman"/>
                <a:cs typeface="Times New Roman"/>
              </a:rPr>
              <a:t>locks</a:t>
            </a:r>
          </a:p>
          <a:p>
            <a:pPr defTabSz="1008063"/>
            <a:r>
              <a:rPr lang="en-US" sz="900">
                <a:solidFill>
                  <a:schemeClr val="tx1"/>
                </a:solidFill>
                <a:latin typeface="Times New Roman"/>
                <a:cs typeface="Times New Roman"/>
              </a:rPr>
              <a:t>     1A, 3B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6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Design for SSI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All nodes agree on the state of all OS resources</a:t>
            </a:r>
          </a:p>
          <a:p>
            <a:pPr lvl="1"/>
            <a:r>
              <a:rPr lang="en-GB" sz="2400" dirty="0" smtClean="0"/>
              <a:t>File systems, processes, devices, locks, IPC ports</a:t>
            </a:r>
          </a:p>
          <a:p>
            <a:pPr lvl="1"/>
            <a:r>
              <a:rPr lang="en-GB" sz="2400" dirty="0" smtClean="0"/>
              <a:t>Any process can operate on any object, transparently</a:t>
            </a:r>
          </a:p>
          <a:p>
            <a:r>
              <a:rPr lang="en-GB" sz="2800" dirty="0" smtClean="0"/>
              <a:t>They achieve this by exchanging messages</a:t>
            </a:r>
          </a:p>
          <a:p>
            <a:pPr lvl="1"/>
            <a:r>
              <a:rPr lang="en-GB" sz="2400" dirty="0" smtClean="0"/>
              <a:t>Advising one another of all changes to resources</a:t>
            </a:r>
          </a:p>
          <a:p>
            <a:pPr lvl="2"/>
            <a:r>
              <a:rPr lang="en-GB" sz="2000" dirty="0" smtClean="0"/>
              <a:t>Each </a:t>
            </a:r>
            <a:r>
              <a:rPr lang="en-GB" sz="2000" dirty="0" err="1" smtClean="0"/>
              <a:t>OS’s</a:t>
            </a:r>
            <a:r>
              <a:rPr lang="en-GB" sz="2000" dirty="0" smtClean="0"/>
              <a:t> internal state mirrors the global state</a:t>
            </a:r>
          </a:p>
          <a:p>
            <a:pPr lvl="1"/>
            <a:r>
              <a:rPr lang="en-GB" sz="2400" dirty="0" smtClean="0"/>
              <a:t>To execute node-specific requests</a:t>
            </a:r>
          </a:p>
          <a:p>
            <a:pPr lvl="2"/>
            <a:r>
              <a:rPr lang="en-GB" sz="2000" dirty="0" smtClean="0"/>
              <a:t>Node-specific requests automatically forwarded to right node</a:t>
            </a:r>
          </a:p>
          <a:p>
            <a:r>
              <a:rPr lang="en-GB" sz="2800" dirty="0" smtClean="0"/>
              <a:t>The implementation is large, complex, and difficult</a:t>
            </a:r>
          </a:p>
          <a:p>
            <a:r>
              <a:rPr lang="en-GB" sz="2800" dirty="0" smtClean="0"/>
              <a:t>The exchange of messages can be very expensive</a:t>
            </a:r>
          </a:p>
          <a:p>
            <a:endParaRPr lang="en-GB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328"/>
            <a:ext cx="8229600" cy="1143000"/>
          </a:xfrm>
        </p:spPr>
        <p:txBody>
          <a:bodyPr/>
          <a:lstStyle/>
          <a:p>
            <a:r>
              <a:rPr lang="en-US" dirty="0" smtClean="0"/>
              <a:t>SSI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0600"/>
            <a:ext cx="8229600" cy="4525963"/>
          </a:xfrm>
        </p:spPr>
        <p:txBody>
          <a:bodyPr/>
          <a:lstStyle/>
          <a:p>
            <a:r>
              <a:rPr lang="en-GB" sz="2800" dirty="0" smtClean="0"/>
              <a:t>Clever implementation can reduce overhead</a:t>
            </a:r>
          </a:p>
          <a:p>
            <a:pPr lvl="1"/>
            <a:r>
              <a:rPr lang="en-GB" sz="2400" dirty="0" smtClean="0"/>
              <a:t>But 10-20% overhead is common, can be much worse</a:t>
            </a:r>
          </a:p>
          <a:p>
            <a:r>
              <a:rPr lang="en-GB" sz="2800" dirty="0" smtClean="0"/>
              <a:t>Complete transparency</a:t>
            </a:r>
          </a:p>
          <a:p>
            <a:pPr lvl="1"/>
            <a:r>
              <a:rPr lang="en-GB" sz="2400" dirty="0" smtClean="0"/>
              <a:t>Even very complex applications “just work”</a:t>
            </a:r>
          </a:p>
          <a:p>
            <a:pPr lvl="1"/>
            <a:r>
              <a:rPr lang="en-GB" sz="2400" dirty="0" smtClean="0"/>
              <a:t>They do not have to be made “network aware”</a:t>
            </a:r>
          </a:p>
          <a:p>
            <a:r>
              <a:rPr lang="en-GB" sz="2800" dirty="0" smtClean="0"/>
              <a:t>Good robustness</a:t>
            </a:r>
          </a:p>
          <a:p>
            <a:pPr lvl="1"/>
            <a:r>
              <a:rPr lang="en-GB" sz="2400" dirty="0" smtClean="0"/>
              <a:t>When one node fails, others notice and take-over</a:t>
            </a:r>
          </a:p>
          <a:p>
            <a:pPr lvl="1"/>
            <a:r>
              <a:rPr lang="en-GB" sz="2400" dirty="0" smtClean="0"/>
              <a:t>Often, applications won't even notice the failure</a:t>
            </a:r>
          </a:p>
          <a:p>
            <a:pPr lvl="1"/>
            <a:r>
              <a:rPr lang="en-GB" sz="2400" dirty="0" smtClean="0"/>
              <a:t>Each node hardware-independent</a:t>
            </a:r>
          </a:p>
          <a:p>
            <a:pPr lvl="2"/>
            <a:r>
              <a:rPr lang="en-GB" sz="2000" dirty="0" smtClean="0"/>
              <a:t>Failures of one node don’t affect others, unlike some SMP failures</a:t>
            </a:r>
          </a:p>
          <a:p>
            <a:r>
              <a:rPr lang="en-GB" sz="2800" dirty="0" smtClean="0"/>
              <a:t>Very nice for application developers and customers</a:t>
            </a:r>
          </a:p>
          <a:p>
            <a:pPr lvl="1"/>
            <a:r>
              <a:rPr lang="en-GB" sz="2400" dirty="0" smtClean="0"/>
              <a:t>But they are complex, and not particularly scalable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SSI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380"/>
            <a:ext cx="8229600" cy="4525963"/>
          </a:xfrm>
        </p:spPr>
        <p:txBody>
          <a:bodyPr/>
          <a:lstStyle/>
          <a:p>
            <a:r>
              <a:rPr lang="en-US" sz="2800" dirty="0" smtClean="0"/>
              <a:t>Keeping track of which nodes are up</a:t>
            </a:r>
          </a:p>
          <a:p>
            <a:r>
              <a:rPr lang="en-US" sz="2800" dirty="0" smtClean="0"/>
              <a:t>Done in the Locus Operating System through “topology change”</a:t>
            </a:r>
          </a:p>
          <a:p>
            <a:r>
              <a:rPr lang="en-US" sz="2800" dirty="0" smtClean="0"/>
              <a:t>Need to ensure that all nodes know of the identity of all nodes that are up</a:t>
            </a:r>
          </a:p>
          <a:p>
            <a:r>
              <a:rPr lang="en-US" sz="2800" dirty="0" smtClean="0"/>
              <a:t>By running a process to figure it out</a:t>
            </a:r>
          </a:p>
          <a:p>
            <a:r>
              <a:rPr lang="en-US" sz="2800" dirty="0" smtClean="0"/>
              <a:t>Complications:</a:t>
            </a:r>
          </a:p>
          <a:p>
            <a:pPr lvl="1"/>
            <a:r>
              <a:rPr lang="en-US" sz="2400" dirty="0" smtClean="0"/>
              <a:t>Who runs the process?  What if he’s down himself?</a:t>
            </a:r>
          </a:p>
          <a:p>
            <a:pPr lvl="1"/>
            <a:r>
              <a:rPr lang="en-US" sz="2400" dirty="0" smtClean="0"/>
              <a:t>Who do they tell the results to?</a:t>
            </a:r>
          </a:p>
          <a:p>
            <a:pPr lvl="1"/>
            <a:r>
              <a:rPr lang="en-US" sz="2400" dirty="0" smtClean="0"/>
              <a:t>What happens if things change while you’re running it?</a:t>
            </a:r>
          </a:p>
          <a:p>
            <a:pPr lvl="1"/>
            <a:r>
              <a:rPr lang="en-US" sz="2400" dirty="0" smtClean="0"/>
              <a:t>What if the system is partitioned?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Really That Bad?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Nodes fail and recovery rarely</a:t>
            </a:r>
          </a:p>
          <a:p>
            <a:r>
              <a:rPr lang="en-US" sz="2800" dirty="0" smtClean="0"/>
              <a:t>So something like topology change doesn’t run that often</a:t>
            </a:r>
          </a:p>
          <a:p>
            <a:r>
              <a:rPr lang="en-US" sz="2800" dirty="0" smtClean="0"/>
              <a:t>But consider a more common situation</a:t>
            </a:r>
          </a:p>
          <a:p>
            <a:r>
              <a:rPr lang="en-US" sz="2800" dirty="0" smtClean="0"/>
              <a:t>Two processes have the same file open</a:t>
            </a:r>
          </a:p>
          <a:p>
            <a:pPr lvl="1"/>
            <a:r>
              <a:rPr lang="en-US" sz="2400" dirty="0" smtClean="0"/>
              <a:t>What if they’re on different machines?</a:t>
            </a:r>
          </a:p>
          <a:p>
            <a:pPr lvl="1"/>
            <a:r>
              <a:rPr lang="en-US" sz="2400" dirty="0" smtClean="0"/>
              <a:t>What if they are parent and child, and share a file pointer?</a:t>
            </a:r>
          </a:p>
          <a:p>
            <a:r>
              <a:rPr lang="en-US" sz="2800" dirty="0" smtClean="0"/>
              <a:t>Basic read operations require distributed agreement</a:t>
            </a:r>
          </a:p>
          <a:p>
            <a:pPr lvl="1"/>
            <a:r>
              <a:rPr lang="en-US" sz="2400" dirty="0" smtClean="0"/>
              <a:t>Or, alternately, we compromise the single image</a:t>
            </a:r>
          </a:p>
          <a:p>
            <a:pPr lvl="1"/>
            <a:r>
              <a:rPr lang="en-US" sz="2400" dirty="0" smtClean="0"/>
              <a:t>Which was the whole point of the architecture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6956"/>
            <a:ext cx="8229600" cy="4525963"/>
          </a:xfrm>
        </p:spPr>
        <p:txBody>
          <a:bodyPr/>
          <a:lstStyle/>
          <a:p>
            <a:r>
              <a:rPr lang="en-US" sz="2800" dirty="0" smtClean="0"/>
              <a:t>Better services</a:t>
            </a:r>
          </a:p>
          <a:p>
            <a:pPr lvl="1"/>
            <a:r>
              <a:rPr lang="en-US" sz="2400" dirty="0" smtClean="0"/>
              <a:t>Scalability</a:t>
            </a:r>
          </a:p>
          <a:p>
            <a:pPr lvl="2"/>
            <a:r>
              <a:rPr lang="en-US" sz="2000" dirty="0" smtClean="0"/>
              <a:t>Some applications require more resources than one computer has</a:t>
            </a:r>
          </a:p>
          <a:p>
            <a:pPr lvl="2"/>
            <a:r>
              <a:rPr lang="en-US" sz="2000" dirty="0" smtClean="0"/>
              <a:t>Should be able to grow system capacity to meet growing demand</a:t>
            </a:r>
          </a:p>
          <a:p>
            <a:pPr lvl="1"/>
            <a:r>
              <a:rPr lang="en-US" sz="2400" dirty="0" smtClean="0"/>
              <a:t>Availability</a:t>
            </a:r>
          </a:p>
          <a:p>
            <a:pPr lvl="2"/>
            <a:r>
              <a:rPr lang="en-US" sz="2000" dirty="0" smtClean="0"/>
              <a:t>Disks, computers, and software fail, but services should be 24x7!</a:t>
            </a:r>
          </a:p>
          <a:p>
            <a:pPr lvl="1"/>
            <a:r>
              <a:rPr lang="en-US" sz="2400" dirty="0" smtClean="0"/>
              <a:t>Improved ease of use, with reduced operating expenses</a:t>
            </a:r>
          </a:p>
          <a:p>
            <a:pPr lvl="2"/>
            <a:r>
              <a:rPr lang="en-US" sz="2000" dirty="0" smtClean="0"/>
              <a:t>Ensuring correct configuration of all services on all systems</a:t>
            </a:r>
          </a:p>
          <a:p>
            <a:r>
              <a:rPr lang="en-US" sz="2800" dirty="0" smtClean="0"/>
              <a:t>New services</a:t>
            </a:r>
          </a:p>
          <a:p>
            <a:pPr lvl="1"/>
            <a:r>
              <a:rPr lang="en-US" sz="2400" dirty="0" smtClean="0"/>
              <a:t>Applications that span multiple system boundaries</a:t>
            </a:r>
          </a:p>
          <a:p>
            <a:pPr lvl="1"/>
            <a:r>
              <a:rPr lang="en-US" sz="2400" dirty="0" smtClean="0"/>
              <a:t>Global resource domains, services decoupled from systems</a:t>
            </a:r>
          </a:p>
          <a:p>
            <a:pPr lvl="1"/>
            <a:r>
              <a:rPr lang="en-US" sz="2400" dirty="0" smtClean="0"/>
              <a:t>Complete location transparency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53324" y="502733"/>
            <a:ext cx="7618012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and SSI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limits proved not to be hardware driven</a:t>
            </a:r>
          </a:p>
          <a:p>
            <a:pPr lvl="1"/>
            <a:r>
              <a:rPr lang="en-US" dirty="0" smtClean="0"/>
              <a:t>Unlike SMP machines</a:t>
            </a:r>
          </a:p>
          <a:p>
            <a:r>
              <a:rPr lang="en-US" dirty="0" smtClean="0"/>
              <a:t>Instead, driven by algorithm complexity</a:t>
            </a:r>
          </a:p>
          <a:p>
            <a:pPr lvl="1"/>
            <a:r>
              <a:rPr lang="en-US" dirty="0" smtClean="0"/>
              <a:t>Consensus algorithms, for example</a:t>
            </a:r>
          </a:p>
          <a:p>
            <a:r>
              <a:rPr lang="en-US" dirty="0" smtClean="0"/>
              <a:t>Design philosophy essentially requires distributed cooperation</a:t>
            </a:r>
          </a:p>
          <a:p>
            <a:pPr lvl="1"/>
            <a:r>
              <a:rPr lang="en-US" dirty="0" smtClean="0"/>
              <a:t> So this factor limits scalability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From SSI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Consensus protocols are expensive</a:t>
            </a:r>
          </a:p>
          <a:p>
            <a:pPr lvl="1"/>
            <a:r>
              <a:rPr lang="en-US" sz="2400" dirty="0" smtClean="0"/>
              <a:t>They converge slowly and scale poorly</a:t>
            </a:r>
          </a:p>
          <a:p>
            <a:r>
              <a:rPr lang="en-US" sz="2800" dirty="0" smtClean="0"/>
              <a:t>Systems have a great many resources</a:t>
            </a:r>
          </a:p>
          <a:p>
            <a:pPr lvl="1"/>
            <a:r>
              <a:rPr lang="en-US" sz="2400" dirty="0" smtClean="0"/>
              <a:t>Resource change notifications are expensive</a:t>
            </a:r>
          </a:p>
          <a:p>
            <a:r>
              <a:rPr lang="en-US" sz="2800" dirty="0" smtClean="0"/>
              <a:t>Location transparency encouraged non-locality</a:t>
            </a:r>
          </a:p>
          <a:p>
            <a:pPr lvl="1"/>
            <a:r>
              <a:rPr lang="en-US" sz="2400" dirty="0" smtClean="0"/>
              <a:t>Remote resource use is much more expensive</a:t>
            </a:r>
          </a:p>
          <a:p>
            <a:r>
              <a:rPr lang="en-US" sz="2800" dirty="0" smtClean="0"/>
              <a:t>A very complicated operating system design</a:t>
            </a:r>
          </a:p>
          <a:p>
            <a:pPr lvl="1"/>
            <a:r>
              <a:rPr lang="en-US" sz="2400" dirty="0" smtClean="0"/>
              <a:t>Distributed objects are much more complex to manage</a:t>
            </a:r>
          </a:p>
          <a:p>
            <a:pPr lvl="1"/>
            <a:r>
              <a:rPr lang="en-US" sz="2400" dirty="0" smtClean="0"/>
              <a:t>Complex optimizations to reduce the added overheads</a:t>
            </a:r>
          </a:p>
          <a:p>
            <a:pPr lvl="1"/>
            <a:r>
              <a:rPr lang="en-US" sz="2400" dirty="0" smtClean="0"/>
              <a:t>New modes of failure with complex recovery procedures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948"/>
            <a:ext cx="8229600" cy="1143000"/>
          </a:xfrm>
        </p:spPr>
        <p:txBody>
          <a:bodyPr/>
          <a:lstStyle/>
          <a:p>
            <a:r>
              <a:rPr lang="en-US" dirty="0" smtClean="0"/>
              <a:t>Loosely Coupled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78"/>
            <a:ext cx="8229600" cy="4525963"/>
          </a:xfrm>
        </p:spPr>
        <p:txBody>
          <a:bodyPr/>
          <a:lstStyle/>
          <a:p>
            <a:r>
              <a:rPr lang="en-GB" dirty="0" smtClean="0"/>
              <a:t>Characterization:</a:t>
            </a:r>
          </a:p>
          <a:p>
            <a:pPr lvl="1"/>
            <a:r>
              <a:rPr lang="en-GB" dirty="0" smtClean="0"/>
              <a:t>A parallel group of independent computers </a:t>
            </a:r>
          </a:p>
          <a:p>
            <a:pPr lvl="1"/>
            <a:r>
              <a:rPr lang="en-GB" dirty="0" smtClean="0"/>
              <a:t>Serving similar but independent requests</a:t>
            </a:r>
          </a:p>
          <a:p>
            <a:pPr lvl="1"/>
            <a:r>
              <a:rPr lang="en-GB" dirty="0" smtClean="0"/>
              <a:t>Minimal coordination and cooperation required</a:t>
            </a:r>
          </a:p>
          <a:p>
            <a:r>
              <a:rPr lang="en-GB" dirty="0" smtClean="0"/>
              <a:t>Motivation:</a:t>
            </a:r>
          </a:p>
          <a:p>
            <a:pPr lvl="1"/>
            <a:r>
              <a:rPr lang="en-GB" dirty="0" smtClean="0"/>
              <a:t>Scalability and price performance</a:t>
            </a:r>
          </a:p>
          <a:p>
            <a:pPr lvl="1"/>
            <a:r>
              <a:rPr lang="en-GB" dirty="0" smtClean="0"/>
              <a:t>Availability – if protocol permits stateless servers</a:t>
            </a:r>
          </a:p>
          <a:p>
            <a:pPr lvl="1"/>
            <a:r>
              <a:rPr lang="en-GB" dirty="0" smtClean="0"/>
              <a:t>Ease of management, reconfigurable capacity</a:t>
            </a:r>
          </a:p>
          <a:p>
            <a:r>
              <a:rPr lang="en-GB" dirty="0" smtClean="0"/>
              <a:t>Examples:</a:t>
            </a:r>
          </a:p>
          <a:p>
            <a:pPr lvl="1"/>
            <a:r>
              <a:rPr lang="en-GB" dirty="0" smtClean="0"/>
              <a:t>Web servers, app </a:t>
            </a:r>
            <a:r>
              <a:rPr lang="en-GB" dirty="0" smtClean="0"/>
              <a:t>servers, cloud computing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34829" y="463043"/>
            <a:ext cx="6198537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node largely independent</a:t>
            </a:r>
          </a:p>
          <a:p>
            <a:r>
              <a:rPr lang="en-US" dirty="0" smtClean="0"/>
              <a:t>So you can add capacity just by adding a node “on the side”</a:t>
            </a:r>
          </a:p>
          <a:p>
            <a:r>
              <a:rPr lang="en-US" dirty="0" smtClean="0"/>
              <a:t>Scalability can be limited by network, instead of hardware or algorithms</a:t>
            </a:r>
          </a:p>
          <a:p>
            <a:pPr lvl="1"/>
            <a:r>
              <a:rPr lang="en-US" dirty="0" smtClean="0"/>
              <a:t>Or, perhaps, by a load balancer</a:t>
            </a:r>
          </a:p>
          <a:p>
            <a:r>
              <a:rPr lang="en-US" dirty="0" smtClean="0"/>
              <a:t>Reliability is high</a:t>
            </a:r>
          </a:p>
          <a:p>
            <a:pPr lvl="1"/>
            <a:r>
              <a:rPr lang="en-US" dirty="0" smtClean="0"/>
              <a:t>Failure of one of N nodes just reduces capacity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Scalability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36650" y="2158675"/>
            <a:ext cx="2100263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load balancing switch</a:t>
            </a:r>
            <a:endParaRPr lang="en-US" sz="1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 defTabSz="1008063"/>
            <a:r>
              <a:rPr lang="en-US" sz="1600" dirty="0" smtClean="0">
                <a:latin typeface="Times New Roman"/>
                <a:cs typeface="Times New Roman"/>
              </a:rPr>
              <a:t>with </a:t>
            </a:r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fail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-over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9013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0525" y="3200075"/>
            <a:ext cx="588963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93625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65138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49538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21050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2563" y="3200075"/>
            <a:ext cx="588962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065663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737175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857075" y="4797100"/>
            <a:ext cx="92392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content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distribution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225875" y="4797100"/>
            <a:ext cx="92392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HA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database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6467175" y="5682925"/>
            <a:ext cx="419100" cy="25241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6676725" y="555275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2109488" y="5682925"/>
            <a:ext cx="419100" cy="25241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2319038" y="555275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3033413" y="4087488"/>
            <a:ext cx="419100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3242963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2360313" y="4087488"/>
            <a:ext cx="420687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2571450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1688800" y="4087488"/>
            <a:ext cx="420688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1898350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9" name="AutoShape 28"/>
          <p:cNvSpPr>
            <a:spLocks noChangeArrowheads="1"/>
          </p:cNvSpPr>
          <p:nvPr/>
        </p:nvSpPr>
        <p:spPr bwMode="auto">
          <a:xfrm>
            <a:off x="1017288" y="4087488"/>
            <a:ext cx="419100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1226838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1" name="AutoShape 30"/>
          <p:cNvSpPr>
            <a:spLocks noChangeArrowheads="1"/>
          </p:cNvSpPr>
          <p:nvPr/>
        </p:nvSpPr>
        <p:spPr bwMode="auto">
          <a:xfrm>
            <a:off x="4460575" y="1655438"/>
            <a:ext cx="336550" cy="419100"/>
          </a:xfrm>
          <a:prstGeom prst="upDownArrow">
            <a:avLst>
              <a:gd name="adj1" fmla="val 50000"/>
              <a:gd name="adj2" fmla="val 249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781549" y="1266512"/>
            <a:ext cx="1784894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WAN to clients</a:t>
            </a:r>
          </a:p>
        </p:txBody>
      </p:sp>
      <p:cxnSp>
        <p:nvCxnSpPr>
          <p:cNvPr id="33" name="AutoShape 32"/>
          <p:cNvCxnSpPr>
            <a:cxnSpLocks noChangeShapeType="1"/>
            <a:stCxn id="16" idx="0"/>
            <a:endCxn id="14" idx="2"/>
          </p:cNvCxnSpPr>
          <p:nvPr/>
        </p:nvCxnSpPr>
        <p:spPr bwMode="auto">
          <a:xfrm rot="16200000">
            <a:off x="6938663" y="3704900"/>
            <a:ext cx="841375" cy="13430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4" name="AutoShape 33"/>
          <p:cNvCxnSpPr>
            <a:cxnSpLocks noChangeShapeType="1"/>
            <a:stCxn id="16" idx="0"/>
            <a:endCxn id="13" idx="2"/>
          </p:cNvCxnSpPr>
          <p:nvPr/>
        </p:nvCxnSpPr>
        <p:spPr bwMode="auto">
          <a:xfrm rot="16200000">
            <a:off x="6602906" y="4040657"/>
            <a:ext cx="841375" cy="6715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5" name="AutoShape 34"/>
          <p:cNvCxnSpPr>
            <a:cxnSpLocks noChangeShapeType="1"/>
            <a:stCxn id="16" idx="0"/>
            <a:endCxn id="12" idx="2"/>
          </p:cNvCxnSpPr>
          <p:nvPr/>
        </p:nvCxnSpPr>
        <p:spPr bwMode="auto">
          <a:xfrm rot="16200000">
            <a:off x="6267150" y="4376413"/>
            <a:ext cx="8413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35"/>
          <p:cNvCxnSpPr>
            <a:cxnSpLocks noChangeShapeType="1"/>
            <a:stCxn id="16" idx="0"/>
            <a:endCxn id="11" idx="2"/>
          </p:cNvCxnSpPr>
          <p:nvPr/>
        </p:nvCxnSpPr>
        <p:spPr bwMode="auto">
          <a:xfrm rot="5400000" flipH="1">
            <a:off x="5930600" y="4039863"/>
            <a:ext cx="841375" cy="673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7" name="AutoShape 36"/>
          <p:cNvCxnSpPr>
            <a:cxnSpLocks noChangeShapeType="1"/>
            <a:stCxn id="16" idx="0"/>
            <a:endCxn id="10" idx="2"/>
          </p:cNvCxnSpPr>
          <p:nvPr/>
        </p:nvCxnSpPr>
        <p:spPr bwMode="auto">
          <a:xfrm rot="5400000" flipH="1">
            <a:off x="5594844" y="3704106"/>
            <a:ext cx="841375" cy="13446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933150" y="46288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2276175" y="46288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V="1">
            <a:off x="933150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V="1">
            <a:off x="1604663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2276175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V="1">
            <a:off x="2949275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45" name="AutoShape 44"/>
          <p:cNvCxnSpPr>
            <a:cxnSpLocks noChangeShapeType="1"/>
            <a:stCxn id="4" idx="2"/>
            <a:endCxn id="5" idx="0"/>
          </p:cNvCxnSpPr>
          <p:nvPr/>
        </p:nvCxnSpPr>
        <p:spPr bwMode="auto">
          <a:xfrm rot="5400000">
            <a:off x="2596850" y="1209350"/>
            <a:ext cx="536575" cy="3444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6" name="AutoShape 45"/>
          <p:cNvCxnSpPr>
            <a:cxnSpLocks noChangeShapeType="1"/>
            <a:stCxn id="14" idx="0"/>
            <a:endCxn id="4" idx="2"/>
          </p:cNvCxnSpPr>
          <p:nvPr/>
        </p:nvCxnSpPr>
        <p:spPr bwMode="auto">
          <a:xfrm rot="5400000" flipH="1">
            <a:off x="6040931" y="1210144"/>
            <a:ext cx="536575" cy="34432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47" name="Line 46"/>
          <p:cNvSpPr>
            <a:spLocks noChangeShapeType="1"/>
          </p:cNvSpPr>
          <p:nvPr/>
        </p:nvSpPr>
        <p:spPr bwMode="auto">
          <a:xfrm flipV="1">
            <a:off x="1772938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 flipV="1">
            <a:off x="244445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V="1">
            <a:off x="311755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 flipV="1">
            <a:off x="538450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V="1">
            <a:off x="605760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V="1">
            <a:off x="6729113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V="1">
            <a:off x="7400625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8408688" y="3296913"/>
            <a:ext cx="400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500" b="1">
                <a:solidFill>
                  <a:schemeClr val="tx1"/>
                </a:solidFill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428325" y="3284213"/>
            <a:ext cx="400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500" b="1">
                <a:solidFill>
                  <a:schemeClr val="tx1"/>
                </a:solidFill>
                <a:latin typeface="Times New Roman"/>
                <a:cs typeface="Times New Roman"/>
              </a:rPr>
              <a:t>…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2951647" y="2949250"/>
            <a:ext cx="1186666" cy="1679575"/>
            <a:chOff x="2951647" y="2949250"/>
            <a:chExt cx="1186666" cy="1679575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3928763" y="3955725"/>
              <a:ext cx="0" cy="168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grpSp>
          <p:nvGrpSpPr>
            <p:cNvPr id="59" name="Group 57"/>
            <p:cNvGrpSpPr/>
            <p:nvPr/>
          </p:nvGrpSpPr>
          <p:grpSpPr>
            <a:xfrm>
              <a:off x="2951647" y="2949250"/>
              <a:ext cx="1186666" cy="1679575"/>
              <a:chOff x="2951647" y="2949250"/>
              <a:chExt cx="1186666" cy="1679575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3536650" y="3200075"/>
                <a:ext cx="588963" cy="7556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00794" tIns="50397" rIns="100794" bIns="50397" anchor="ctr">
                <a:prstTxWarp prst="textNoShape">
                  <a:avLst/>
                </a:prstTxWarp>
              </a:bodyPr>
              <a:lstStyle/>
              <a:p>
                <a:pPr algn="ctr" defTabSz="1008063"/>
                <a:r>
                  <a:rPr lang="en-US" sz="14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web</a:t>
                </a:r>
              </a:p>
              <a:p>
                <a:pPr algn="ctr" defTabSz="1008063"/>
                <a:r>
                  <a:rPr lang="en-US" sz="14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server</a:t>
                </a:r>
                <a:endParaRPr lang="en-US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AutoShape 20"/>
              <p:cNvSpPr>
                <a:spLocks noChangeArrowheads="1"/>
              </p:cNvSpPr>
              <p:nvPr/>
            </p:nvSpPr>
            <p:spPr bwMode="auto">
              <a:xfrm>
                <a:off x="3719213" y="4087488"/>
                <a:ext cx="419100" cy="252412"/>
              </a:xfrm>
              <a:prstGeom prst="flowChartMagneticDisk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4" name="Line 43"/>
              <p:cNvSpPr>
                <a:spLocks noChangeShapeType="1"/>
              </p:cNvSpPr>
              <p:nvPr/>
            </p:nvSpPr>
            <p:spPr bwMode="auto">
              <a:xfrm flipV="1">
                <a:off x="3620788" y="3955725"/>
                <a:ext cx="0" cy="673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 flipV="1">
                <a:off x="3789063" y="2949250"/>
                <a:ext cx="0" cy="250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7" name="Line 37"/>
              <p:cNvSpPr>
                <a:spLocks noChangeShapeType="1"/>
              </p:cNvSpPr>
              <p:nvPr/>
            </p:nvSpPr>
            <p:spPr bwMode="auto">
              <a:xfrm>
                <a:off x="2951647" y="4625729"/>
                <a:ext cx="6691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711744" y="1279656"/>
            <a:ext cx="2624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If I need more web server capacity, 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8"/>
            <a:ext cx="8229600" cy="1143000"/>
          </a:xfrm>
        </p:spPr>
        <p:txBody>
          <a:bodyPr/>
          <a:lstStyle/>
          <a:p>
            <a:r>
              <a:rPr lang="en-US" dirty="0" smtClean="0"/>
              <a:t>Elements of Loosely Coupled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032"/>
            <a:ext cx="8229600" cy="4525963"/>
          </a:xfrm>
        </p:spPr>
        <p:txBody>
          <a:bodyPr/>
          <a:lstStyle/>
          <a:p>
            <a:r>
              <a:rPr lang="en-GB" sz="2800" dirty="0" smtClean="0"/>
              <a:t>Farm of independent servers</a:t>
            </a:r>
          </a:p>
          <a:p>
            <a:pPr lvl="1"/>
            <a:r>
              <a:rPr lang="en-GB" sz="2400" dirty="0" smtClean="0"/>
              <a:t>Servers run same software, serve different requests</a:t>
            </a:r>
          </a:p>
          <a:p>
            <a:pPr lvl="1"/>
            <a:r>
              <a:rPr lang="en-GB" sz="2400" dirty="0" smtClean="0"/>
              <a:t>May share a common back-end database</a:t>
            </a:r>
          </a:p>
          <a:p>
            <a:r>
              <a:rPr lang="en-GB" sz="2800" dirty="0" smtClean="0"/>
              <a:t>Front-end switch</a:t>
            </a:r>
          </a:p>
          <a:p>
            <a:pPr lvl="1"/>
            <a:r>
              <a:rPr lang="en-GB" sz="2400" dirty="0" smtClean="0"/>
              <a:t>Distributes incoming requests among available servers</a:t>
            </a:r>
          </a:p>
          <a:p>
            <a:pPr lvl="1"/>
            <a:r>
              <a:rPr lang="en-GB" sz="2400" dirty="0" smtClean="0"/>
              <a:t>Can do both load balancing and fail-over</a:t>
            </a:r>
          </a:p>
          <a:p>
            <a:r>
              <a:rPr lang="en-GB" sz="2800" dirty="0" smtClean="0"/>
              <a:t>Service protocol</a:t>
            </a:r>
          </a:p>
          <a:p>
            <a:pPr lvl="1"/>
            <a:r>
              <a:rPr lang="en-GB" sz="2400" dirty="0" smtClean="0"/>
              <a:t>Stateless servers and idempotent operations</a:t>
            </a:r>
          </a:p>
          <a:p>
            <a:pPr lvl="1"/>
            <a:r>
              <a:rPr lang="en-GB" sz="2400" dirty="0" smtClean="0"/>
              <a:t>Successive requests may be sent to different servers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Horizontally Scaled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292"/>
            <a:ext cx="8229600" cy="4525963"/>
          </a:xfrm>
        </p:spPr>
        <p:txBody>
          <a:bodyPr/>
          <a:lstStyle/>
          <a:p>
            <a:r>
              <a:rPr lang="en-GB" sz="2800" dirty="0" smtClean="0"/>
              <a:t>Individual servers are very inexpensive</a:t>
            </a:r>
          </a:p>
          <a:p>
            <a:pPr lvl="1"/>
            <a:r>
              <a:rPr lang="en-GB" sz="2400" dirty="0" smtClean="0"/>
              <a:t>Blade servers may be only $100-$200 each</a:t>
            </a:r>
          </a:p>
          <a:p>
            <a:r>
              <a:rPr lang="en-GB" sz="2800" dirty="0" smtClean="0"/>
              <a:t>Scalability is excellent</a:t>
            </a:r>
          </a:p>
          <a:p>
            <a:pPr lvl="1"/>
            <a:r>
              <a:rPr lang="en-GB" sz="2400" dirty="0" smtClean="0"/>
              <a:t>100 servers deliver approximately 100x performance</a:t>
            </a:r>
          </a:p>
          <a:p>
            <a:r>
              <a:rPr lang="en-GB" sz="2800" dirty="0" smtClean="0"/>
              <a:t>Service availability is excellent</a:t>
            </a:r>
          </a:p>
          <a:p>
            <a:pPr lvl="1"/>
            <a:r>
              <a:rPr lang="en-GB" sz="2400" dirty="0" smtClean="0"/>
              <a:t>Front-end automatically bypasses failed servers</a:t>
            </a:r>
          </a:p>
          <a:p>
            <a:pPr lvl="1"/>
            <a:r>
              <a:rPr lang="en-GB" sz="2400" dirty="0" smtClean="0"/>
              <a:t>Stateless servers and client retries fail-over easily</a:t>
            </a:r>
          </a:p>
          <a:p>
            <a:r>
              <a:rPr lang="en-GB" sz="2800" dirty="0" smtClean="0"/>
              <a:t>The challenge is managing thousands of servers</a:t>
            </a:r>
          </a:p>
          <a:p>
            <a:pPr lvl="1"/>
            <a:r>
              <a:rPr lang="en-GB" sz="2400" dirty="0" smtClean="0"/>
              <a:t>Automated installation, global configuration services</a:t>
            </a:r>
          </a:p>
          <a:p>
            <a:pPr lvl="1"/>
            <a:r>
              <a:rPr lang="en-GB" sz="2400" dirty="0" smtClean="0"/>
              <a:t>Self monitoring, self-healing systems</a:t>
            </a:r>
          </a:p>
          <a:p>
            <a:pPr lvl="1"/>
            <a:r>
              <a:rPr lang="en-GB" sz="2400" dirty="0" smtClean="0"/>
              <a:t>Scaling limited by management, not HW or algorithms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938"/>
            <a:ext cx="8229600" cy="1143000"/>
          </a:xfrm>
        </p:spPr>
        <p:txBody>
          <a:bodyPr/>
          <a:lstStyle/>
          <a:p>
            <a:r>
              <a:rPr lang="en-US" dirty="0" smtClean="0"/>
              <a:t>What About the Centralized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2500"/>
            <a:ext cx="8229600" cy="4525963"/>
          </a:xfrm>
        </p:spPr>
        <p:txBody>
          <a:bodyPr/>
          <a:lstStyle/>
          <a:p>
            <a:r>
              <a:rPr lang="en-US" dirty="0" smtClean="0"/>
              <a:t>The load balancer appears to be centralized</a:t>
            </a:r>
          </a:p>
          <a:p>
            <a:r>
              <a:rPr lang="en-US" dirty="0" smtClean="0"/>
              <a:t>And what about the back-end databases?</a:t>
            </a:r>
          </a:p>
          <a:p>
            <a:r>
              <a:rPr lang="en-US" dirty="0" smtClean="0"/>
              <a:t>Are these single points of failure for this architecture?</a:t>
            </a:r>
          </a:p>
          <a:p>
            <a:r>
              <a:rPr lang="en-US" dirty="0" smtClean="0"/>
              <a:t>And also limits on performance?</a:t>
            </a:r>
          </a:p>
          <a:p>
            <a:r>
              <a:rPr lang="en-US" dirty="0" smtClean="0"/>
              <a:t>Yes, but . .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the Limiting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centralized pieces can be special hardware</a:t>
            </a:r>
          </a:p>
          <a:p>
            <a:pPr lvl="1"/>
            <a:r>
              <a:rPr lang="en-US" dirty="0" smtClean="0"/>
              <a:t>There are very few of them</a:t>
            </a:r>
          </a:p>
          <a:p>
            <a:pPr lvl="1"/>
            <a:r>
              <a:rPr lang="en-US" dirty="0" smtClean="0"/>
              <a:t>So they can use aggressive hardware redundancy</a:t>
            </a:r>
          </a:p>
          <a:p>
            <a:pPr lvl="2"/>
            <a:r>
              <a:rPr lang="en-US" dirty="0" smtClean="0"/>
              <a:t>Expensive, but only for a limited </a:t>
            </a:r>
            <a:r>
              <a:rPr lang="en-US" dirty="0" smtClean="0"/>
              <a:t>set of machines</a:t>
            </a:r>
          </a:p>
          <a:p>
            <a:pPr lvl="1"/>
            <a:r>
              <a:rPr lang="en-US" dirty="0" smtClean="0"/>
              <a:t>They can also be high performance machines</a:t>
            </a:r>
          </a:p>
          <a:p>
            <a:r>
              <a:rPr lang="en-US" dirty="0" smtClean="0"/>
              <a:t>Some of them have very simple functionality</a:t>
            </a:r>
          </a:p>
          <a:p>
            <a:pPr lvl="1"/>
            <a:r>
              <a:rPr lang="en-US" dirty="0" smtClean="0"/>
              <a:t>Like the load balancer</a:t>
            </a:r>
          </a:p>
          <a:p>
            <a:r>
              <a:rPr lang="en-US" dirty="0" smtClean="0"/>
              <a:t>With proper design, their roles can be minimized, decreasing performance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Transparency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Single System Image clusters had problems</a:t>
            </a:r>
          </a:p>
          <a:p>
            <a:pPr lvl="1"/>
            <a:r>
              <a:rPr lang="en-GB" sz="2400" dirty="0" smtClean="0"/>
              <a:t>All nodes had to agree on state of all objects</a:t>
            </a:r>
          </a:p>
          <a:p>
            <a:pPr lvl="1"/>
            <a:r>
              <a:rPr lang="en-GB" sz="2400" dirty="0" smtClean="0"/>
              <a:t>Lots of messages, lots of complexity, poor scalability</a:t>
            </a:r>
          </a:p>
          <a:p>
            <a:r>
              <a:rPr lang="en-GB" sz="2800" dirty="0" smtClean="0"/>
              <a:t>What if they only had to agree on a few objects?</a:t>
            </a:r>
          </a:p>
          <a:p>
            <a:pPr lvl="1"/>
            <a:r>
              <a:rPr lang="en-GB" sz="2400" dirty="0" smtClean="0"/>
              <a:t>Like cluster membership and global locks</a:t>
            </a:r>
          </a:p>
          <a:p>
            <a:pPr lvl="1"/>
            <a:r>
              <a:rPr lang="en-GB" sz="2400" dirty="0" smtClean="0"/>
              <a:t>Fewer objects, fewer operations, much less traffic</a:t>
            </a:r>
          </a:p>
          <a:p>
            <a:pPr lvl="1"/>
            <a:r>
              <a:rPr lang="en-GB" sz="2400" dirty="0" smtClean="0"/>
              <a:t>Objects could be designed for distributed use</a:t>
            </a:r>
          </a:p>
          <a:p>
            <a:pPr lvl="2"/>
            <a:r>
              <a:rPr lang="en-GB" sz="2000" dirty="0" smtClean="0"/>
              <a:t>Leases, commitment transactions, dynamic server binding</a:t>
            </a:r>
          </a:p>
          <a:p>
            <a:r>
              <a:rPr lang="en-GB" sz="2800" dirty="0" smtClean="0"/>
              <a:t>Simpler, better performance, better scalability</a:t>
            </a:r>
          </a:p>
          <a:p>
            <a:pPr lvl="1"/>
            <a:r>
              <a:rPr lang="en-GB" sz="2400" dirty="0" smtClean="0"/>
              <a:t>Combines best features of SSI and horizontally scaled loosely coupled systems</a:t>
            </a:r>
          </a:p>
          <a:p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1033100" y="502733"/>
            <a:ext cx="7169773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938"/>
            <a:ext cx="8229600" cy="1143000"/>
          </a:xfrm>
        </p:spPr>
        <p:txBody>
          <a:bodyPr/>
          <a:lstStyle/>
          <a:p>
            <a:r>
              <a:rPr lang="en-US" dirty="0" smtClean="0"/>
              <a:t>Important Characteristics of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Performance</a:t>
            </a:r>
          </a:p>
          <a:p>
            <a:pPr lvl="1"/>
            <a:r>
              <a:rPr lang="en-US" sz="2400" dirty="0" smtClean="0"/>
              <a:t>Overhead, scalability, availability</a:t>
            </a:r>
          </a:p>
          <a:p>
            <a:r>
              <a:rPr lang="en-US" sz="2800" dirty="0" smtClean="0"/>
              <a:t>Functionality</a:t>
            </a:r>
          </a:p>
          <a:p>
            <a:pPr lvl="1"/>
            <a:r>
              <a:rPr lang="en-US" sz="2400" dirty="0" smtClean="0"/>
              <a:t>Adequacy and abstraction for target applications</a:t>
            </a:r>
          </a:p>
          <a:p>
            <a:r>
              <a:rPr lang="en-US" sz="2800" dirty="0" smtClean="0"/>
              <a:t>Transparency</a:t>
            </a:r>
          </a:p>
          <a:p>
            <a:pPr lvl="1"/>
            <a:r>
              <a:rPr lang="en-US" sz="2400" dirty="0" smtClean="0"/>
              <a:t>Compatibility with previous platforms</a:t>
            </a:r>
          </a:p>
          <a:p>
            <a:pPr lvl="1"/>
            <a:r>
              <a:rPr lang="en-US" sz="2400" dirty="0" smtClean="0"/>
              <a:t>Scope and degree of location independence</a:t>
            </a:r>
          </a:p>
          <a:p>
            <a:r>
              <a:rPr lang="en-US" sz="2800" dirty="0" smtClean="0"/>
              <a:t>Degree of coupling</a:t>
            </a:r>
          </a:p>
          <a:p>
            <a:pPr lvl="1"/>
            <a:r>
              <a:rPr lang="en-US" sz="2400" dirty="0" smtClean="0"/>
              <a:t>How many things do distinct systems agree on?</a:t>
            </a:r>
          </a:p>
          <a:p>
            <a:pPr lvl="1"/>
            <a:r>
              <a:rPr lang="en-US" sz="2400" dirty="0" smtClean="0"/>
              <a:t>How is that agreement achieved?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Beowulf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technology for building high performance parallel machines out of commodity parts</a:t>
            </a:r>
          </a:p>
          <a:p>
            <a:r>
              <a:rPr lang="en-US" dirty="0" smtClean="0"/>
              <a:t>One server machine controlling things</a:t>
            </a:r>
          </a:p>
          <a:p>
            <a:r>
              <a:rPr lang="en-US" dirty="0" smtClean="0"/>
              <a:t>Lots of pretty dumb client machines handling processing</a:t>
            </a:r>
          </a:p>
          <a:p>
            <a:r>
              <a:rPr lang="en-US" dirty="0" smtClean="0"/>
              <a:t>A LAN technology connecting them</a:t>
            </a:r>
          </a:p>
          <a:p>
            <a:pPr lvl="1"/>
            <a:r>
              <a:rPr lang="en-US" dirty="0" smtClean="0"/>
              <a:t>Standard message passing between machines</a:t>
            </a:r>
          </a:p>
          <a:p>
            <a:r>
              <a:rPr lang="en-US" dirty="0" smtClean="0"/>
              <a:t>Applications must be written for parallelization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018"/>
            <a:ext cx="8229600" cy="1143000"/>
          </a:xfrm>
        </p:spPr>
        <p:txBody>
          <a:bodyPr/>
          <a:lstStyle/>
          <a:p>
            <a:r>
              <a:rPr lang="en-US" dirty="0" smtClean="0"/>
              <a:t>Beowulf High Performance Computing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83063" y="1668958"/>
            <a:ext cx="1847850" cy="1176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02425" y="3913683"/>
            <a:ext cx="1215356" cy="16200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800">
              <a:latin typeface="Times New Roman"/>
              <a:cs typeface="Times New Roma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6300" y="3913683"/>
            <a:ext cx="1215356" cy="16200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800">
              <a:latin typeface="Times New Roman"/>
              <a:cs typeface="Times New Roman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70175" y="3913683"/>
            <a:ext cx="1215356" cy="16200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800">
              <a:latin typeface="Times New Roman"/>
              <a:cs typeface="Times New Roman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54050" y="3913683"/>
            <a:ext cx="1215356" cy="16200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80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79913" y="2038845"/>
            <a:ext cx="839787" cy="46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200">
                <a:solidFill>
                  <a:schemeClr val="tx1"/>
                </a:solidFill>
                <a:latin typeface="Times New Roman"/>
                <a:cs typeface="Times New Roman"/>
              </a:rPr>
              <a:t>task</a:t>
            </a:r>
          </a:p>
          <a:p>
            <a:pPr algn="ctr" defTabSz="1008063"/>
            <a:r>
              <a:rPr lang="en-US" sz="1200">
                <a:solidFill>
                  <a:schemeClr val="tx1"/>
                </a:solidFill>
                <a:latin typeface="Times New Roman"/>
                <a:cs typeface="Times New Roman"/>
              </a:rPr>
              <a:t>coordination</a:t>
            </a:r>
            <a:endParaRPr lang="en-US" sz="16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59400" y="2043608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200">
                <a:solidFill>
                  <a:schemeClr val="tx1"/>
                </a:solidFill>
                <a:latin typeface="Times New Roman"/>
                <a:cs typeface="Times New Roman"/>
              </a:rPr>
              <a:t>NFS</a:t>
            </a:r>
          </a:p>
          <a:p>
            <a:pPr algn="ctr" defTabSz="1008063"/>
            <a:r>
              <a:rPr lang="en-US" sz="12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 sz="16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199188" y="2556370"/>
            <a:ext cx="420687" cy="45561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408738" y="2424608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5946775" y="2424608"/>
            <a:ext cx="45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371975" y="2564308"/>
            <a:ext cx="839788" cy="217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200">
                <a:solidFill>
                  <a:schemeClr val="tx1"/>
                </a:solidFill>
                <a:latin typeface="Times New Roman"/>
                <a:cs typeface="Times New Roman"/>
              </a:rPr>
              <a:t>MPI</a:t>
            </a:r>
            <a:endParaRPr lang="en-US" sz="16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249738" y="1649908"/>
            <a:ext cx="1679296" cy="31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Beowulf Head Node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22325" y="3997820"/>
            <a:ext cx="375883" cy="299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100" dirty="0">
                <a:solidFill>
                  <a:schemeClr val="tx1"/>
                </a:solidFill>
                <a:latin typeface="Times New Roman"/>
                <a:cs typeface="Times New Roman"/>
              </a:rPr>
              <a:t>MPI</a:t>
            </a:r>
            <a:endParaRPr lang="en-US" sz="15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20724" y="4884935"/>
            <a:ext cx="1148681" cy="53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Beowulf Slave Node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22325" y="4212133"/>
            <a:ext cx="1050385" cy="6449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sub-task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38450" y="3997820"/>
            <a:ext cx="372751" cy="299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100">
                <a:solidFill>
                  <a:schemeClr val="tx1"/>
                </a:solidFill>
                <a:latin typeface="Times New Roman"/>
                <a:cs typeface="Times New Roman"/>
              </a:rPr>
              <a:t>MPI</a:t>
            </a:r>
            <a:endParaRPr lang="en-US" sz="15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838450" y="4212133"/>
            <a:ext cx="1050385" cy="6449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sub-task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854575" y="3997820"/>
            <a:ext cx="375883" cy="299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100">
                <a:solidFill>
                  <a:schemeClr val="tx1"/>
                </a:solidFill>
                <a:latin typeface="Times New Roman"/>
                <a:cs typeface="Times New Roman"/>
              </a:rPr>
              <a:t>MPI</a:t>
            </a:r>
            <a:endParaRPr lang="en-US" sz="15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854575" y="4212133"/>
            <a:ext cx="1050385" cy="6449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sub-task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70700" y="3997820"/>
            <a:ext cx="375883" cy="299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100">
                <a:solidFill>
                  <a:schemeClr val="tx1"/>
                </a:solidFill>
                <a:latin typeface="Times New Roman"/>
                <a:cs typeface="Times New Roman"/>
              </a:rPr>
              <a:t>MPI</a:t>
            </a:r>
            <a:endParaRPr lang="en-US" sz="15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870700" y="4212133"/>
            <a:ext cx="1050385" cy="6449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sub-task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8147050" y="4212133"/>
            <a:ext cx="5397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2600" b="1" dirty="0">
                <a:solidFill>
                  <a:schemeClr val="tx1"/>
                </a:solidFill>
                <a:latin typeface="Times New Roman"/>
                <a:cs typeface="Times New Roman"/>
              </a:rPr>
              <a:t>…</a:t>
            </a:r>
          </a:p>
        </p:txBody>
      </p:sp>
      <p:cxnSp>
        <p:nvCxnSpPr>
          <p:cNvPr id="29" name="AutoShape 28"/>
          <p:cNvCxnSpPr>
            <a:cxnSpLocks noChangeShapeType="1"/>
            <a:stCxn id="16" idx="0"/>
            <a:endCxn id="14" idx="2"/>
          </p:cNvCxnSpPr>
          <p:nvPr/>
        </p:nvCxnSpPr>
        <p:spPr bwMode="auto">
          <a:xfrm rot="5400000" flipH="1" flipV="1">
            <a:off x="2293056" y="1499007"/>
            <a:ext cx="1216025" cy="378160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9" idx="0"/>
            <a:endCxn id="14" idx="2"/>
          </p:cNvCxnSpPr>
          <p:nvPr/>
        </p:nvCxnSpPr>
        <p:spPr bwMode="auto">
          <a:xfrm rot="5400000" flipH="1" flipV="1">
            <a:off x="3300335" y="2506287"/>
            <a:ext cx="1216025" cy="176704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</p:spPr>
      </p:cxnSp>
      <p:cxnSp>
        <p:nvCxnSpPr>
          <p:cNvPr id="31" name="AutoShape 30"/>
          <p:cNvCxnSpPr>
            <a:cxnSpLocks noChangeShapeType="1"/>
            <a:stCxn id="22" idx="0"/>
            <a:endCxn id="14" idx="2"/>
          </p:cNvCxnSpPr>
          <p:nvPr/>
        </p:nvCxnSpPr>
        <p:spPr bwMode="auto">
          <a:xfrm rot="16200000" flipV="1">
            <a:off x="4309181" y="3264484"/>
            <a:ext cx="1216025" cy="25064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</p:spPr>
      </p:cxnSp>
      <p:cxnSp>
        <p:nvCxnSpPr>
          <p:cNvPr id="32" name="AutoShape 31"/>
          <p:cNvCxnSpPr>
            <a:cxnSpLocks noChangeShapeType="1"/>
            <a:stCxn id="25" idx="0"/>
            <a:endCxn id="14" idx="2"/>
          </p:cNvCxnSpPr>
          <p:nvPr/>
        </p:nvCxnSpPr>
        <p:spPr bwMode="auto">
          <a:xfrm rot="16200000" flipV="1">
            <a:off x="5317244" y="2256421"/>
            <a:ext cx="1216025" cy="226677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</p:spPr>
      </p:cxn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504825" y="2421372"/>
            <a:ext cx="3527425" cy="84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600" b="1" dirty="0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essage </a:t>
            </a:r>
            <a:r>
              <a:rPr lang="en-US" sz="1600" b="1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assing </a:t>
            </a:r>
            <a:r>
              <a:rPr lang="en-US" sz="1600" b="1" dirty="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nterface </a:t>
            </a:r>
          </a:p>
          <a:p>
            <a:pPr defTabSz="1008063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exchanging information between sub-tasks</a:t>
            </a:r>
          </a:p>
        </p:txBody>
      </p:sp>
      <p:cxnSp>
        <p:nvCxnSpPr>
          <p:cNvPr id="34" name="AutoShape 33"/>
          <p:cNvCxnSpPr>
            <a:cxnSpLocks noChangeShapeType="1"/>
            <a:stCxn id="18" idx="0"/>
            <a:endCxn id="10" idx="2"/>
          </p:cNvCxnSpPr>
          <p:nvPr/>
        </p:nvCxnSpPr>
        <p:spPr bwMode="auto">
          <a:xfrm rot="5400000" flipH="1" flipV="1">
            <a:off x="2793866" y="1352911"/>
            <a:ext cx="1412875" cy="430557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CC66"/>
            </a:solidFill>
            <a:miter lim="800000"/>
            <a:headEnd/>
            <a:tailEnd/>
          </a:ln>
          <a:effectLst/>
        </p:spPr>
      </p:cxnSp>
      <p:cxnSp>
        <p:nvCxnSpPr>
          <p:cNvPr id="35" name="AutoShape 34"/>
          <p:cNvCxnSpPr>
            <a:cxnSpLocks noChangeShapeType="1"/>
            <a:stCxn id="21" idx="0"/>
            <a:endCxn id="10" idx="2"/>
          </p:cNvCxnSpPr>
          <p:nvPr/>
        </p:nvCxnSpPr>
        <p:spPr bwMode="auto">
          <a:xfrm rot="5400000" flipH="1" flipV="1">
            <a:off x="3801928" y="2360974"/>
            <a:ext cx="1412875" cy="228944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CC66"/>
            </a:solidFill>
            <a:miter lim="800000"/>
            <a:headEnd/>
            <a:tailEnd/>
          </a:ln>
          <a:effectLst/>
        </p:spPr>
      </p:cxnSp>
      <p:cxnSp>
        <p:nvCxnSpPr>
          <p:cNvPr id="36" name="AutoShape 35"/>
          <p:cNvCxnSpPr>
            <a:cxnSpLocks noChangeShapeType="1"/>
            <a:stCxn id="24" idx="0"/>
            <a:endCxn id="10" idx="2"/>
          </p:cNvCxnSpPr>
          <p:nvPr/>
        </p:nvCxnSpPr>
        <p:spPr bwMode="auto">
          <a:xfrm rot="5400000" flipH="1" flipV="1">
            <a:off x="4809991" y="3369036"/>
            <a:ext cx="1412875" cy="273320"/>
          </a:xfrm>
          <a:prstGeom prst="straightConnector1">
            <a:avLst/>
          </a:prstGeom>
          <a:noFill/>
          <a:ln w="9525">
            <a:solidFill>
              <a:srgbClr val="00CC66"/>
            </a:solidFill>
            <a:round/>
            <a:headEnd/>
            <a:tailEnd/>
          </a:ln>
          <a:effectLst/>
        </p:spPr>
      </p:cxnSp>
      <p:cxnSp>
        <p:nvCxnSpPr>
          <p:cNvPr id="37" name="AutoShape 37"/>
          <p:cNvCxnSpPr>
            <a:cxnSpLocks noChangeShapeType="1"/>
            <a:stCxn id="27" idx="0"/>
            <a:endCxn id="10" idx="2"/>
          </p:cNvCxnSpPr>
          <p:nvPr/>
        </p:nvCxnSpPr>
        <p:spPr bwMode="auto">
          <a:xfrm rot="16200000" flipV="1">
            <a:off x="5818054" y="2634293"/>
            <a:ext cx="1412875" cy="174280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CC66"/>
            </a:solidFill>
            <a:miter lim="800000"/>
            <a:headEnd/>
            <a:tailEnd/>
          </a:ln>
          <a:effectLst/>
        </p:spPr>
      </p:cxn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731713" y="5541016"/>
            <a:ext cx="7409675" cy="84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There is no effort at transparency here.  Applications are specifically</a:t>
            </a:r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written for</a:t>
            </a:r>
          </a:p>
          <a:p>
            <a:pPr defTabSz="1008063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a parallel </a:t>
            </a:r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execution platform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and use a Message Passing Interface to </a:t>
            </a:r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mediate</a:t>
            </a:r>
          </a:p>
          <a:p>
            <a:pPr defTabSz="1008063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exchanges between cooperating computations.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2739220" y="4881839"/>
            <a:ext cx="1148681" cy="53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Beowulf Slave Node</a:t>
            </a: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4757716" y="4878743"/>
            <a:ext cx="1148681" cy="53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Beowulf Slave Node</a:t>
            </a:r>
          </a:p>
        </p:txBody>
      </p: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6776212" y="4875647"/>
            <a:ext cx="1148681" cy="53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Beowulf Slave Node</a:t>
            </a:r>
          </a:p>
        </p:txBody>
      </p:sp>
      <p:sp>
        <p:nvSpPr>
          <p:cNvPr id="58" name="Text Box 36"/>
          <p:cNvSpPr txBox="1">
            <a:spLocks noChangeArrowheads="1"/>
          </p:cNvSpPr>
          <p:nvPr/>
        </p:nvSpPr>
        <p:spPr bwMode="auto">
          <a:xfrm>
            <a:off x="7440968" y="3141563"/>
            <a:ext cx="1409839" cy="701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300" b="1" dirty="0">
                <a:solidFill>
                  <a:schemeClr val="tx1"/>
                </a:solidFill>
              </a:rPr>
              <a:t>NFS</a:t>
            </a:r>
            <a:endParaRPr lang="en-US" sz="1300" dirty="0">
              <a:solidFill>
                <a:schemeClr val="tx1"/>
              </a:solidFill>
            </a:endParaRPr>
          </a:p>
          <a:p>
            <a:pPr defTabSz="1008063"/>
            <a:r>
              <a:rPr lang="en-US" sz="1300" dirty="0">
                <a:solidFill>
                  <a:schemeClr val="tx1"/>
                </a:solidFill>
              </a:rPr>
              <a:t>programs and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8"/>
            <a:ext cx="8229600" cy="1143000"/>
          </a:xfrm>
        </p:spPr>
        <p:txBody>
          <a:bodyPr/>
          <a:lstStyle/>
          <a:p>
            <a:r>
              <a:rPr lang="en-US" dirty="0" smtClean="0"/>
              <a:t>What’s So “Limited </a:t>
            </a:r>
            <a:br>
              <a:rPr lang="en-US" dirty="0" smtClean="0"/>
            </a:br>
            <a:r>
              <a:rPr lang="en-US" dirty="0" smtClean="0"/>
              <a:t>Transparency Cluster” About That?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simplified cluster</a:t>
            </a:r>
          </a:p>
          <a:p>
            <a:r>
              <a:rPr lang="en-US" dirty="0" smtClean="0"/>
              <a:t>All control centralized</a:t>
            </a:r>
          </a:p>
          <a:p>
            <a:r>
              <a:rPr lang="en-US" dirty="0" smtClean="0"/>
              <a:t>But there are things that must be agreed on</a:t>
            </a:r>
          </a:p>
          <a:p>
            <a:pPr lvl="1"/>
            <a:r>
              <a:rPr lang="en-US" dirty="0" smtClean="0"/>
              <a:t>Cluster membership</a:t>
            </a:r>
          </a:p>
          <a:p>
            <a:pPr lvl="1"/>
            <a:r>
              <a:rPr lang="en-US" dirty="0" smtClean="0"/>
              <a:t>Handling of file operations</a:t>
            </a:r>
          </a:p>
          <a:p>
            <a:pPr lvl="1"/>
            <a:r>
              <a:rPr lang="en-US" dirty="0" smtClean="0"/>
              <a:t>Synchronization of the computation</a:t>
            </a:r>
          </a:p>
          <a:p>
            <a:r>
              <a:rPr lang="en-US" dirty="0" smtClean="0"/>
              <a:t>These are handled either:</a:t>
            </a:r>
          </a:p>
          <a:p>
            <a:pPr lvl="1"/>
            <a:r>
              <a:rPr lang="en-US" dirty="0" smtClean="0"/>
              <a:t>By the server</a:t>
            </a:r>
          </a:p>
          <a:p>
            <a:pPr lvl="1"/>
            <a:r>
              <a:rPr lang="en-US" dirty="0" smtClean="0"/>
              <a:t>Or by the program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6956"/>
            <a:ext cx="8229600" cy="4525963"/>
          </a:xfrm>
        </p:spPr>
        <p:txBody>
          <a:bodyPr/>
          <a:lstStyle/>
          <a:p>
            <a:r>
              <a:rPr lang="en-US" dirty="0" smtClean="0"/>
              <a:t>The most recent twist on distributed computing</a:t>
            </a:r>
          </a:p>
          <a:p>
            <a:r>
              <a:rPr lang="en-US" dirty="0" smtClean="0"/>
              <a:t>Set up a large number of machines all identically configured</a:t>
            </a:r>
          </a:p>
          <a:p>
            <a:r>
              <a:rPr lang="en-US" dirty="0" smtClean="0"/>
              <a:t>Connect them to a high speed LAN</a:t>
            </a:r>
          </a:p>
          <a:p>
            <a:pPr lvl="1"/>
            <a:r>
              <a:rPr lang="en-US" dirty="0" smtClean="0"/>
              <a:t>And to the Internet</a:t>
            </a:r>
          </a:p>
          <a:p>
            <a:r>
              <a:rPr lang="en-US" dirty="0" smtClean="0"/>
              <a:t>Accept arbitrary jobs from remote users</a:t>
            </a:r>
          </a:p>
          <a:p>
            <a:r>
              <a:rPr lang="en-US" dirty="0" smtClean="0"/>
              <a:t>Run each job on one or more nodes</a:t>
            </a:r>
          </a:p>
          <a:p>
            <a:r>
              <a:rPr lang="en-US" dirty="0" smtClean="0"/>
              <a:t>Entire facility probably running mix of single machine and distributed jobs, simultaneously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17690" y="502733"/>
            <a:ext cx="4598599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8"/>
            <a:ext cx="8229600" cy="1143000"/>
          </a:xfrm>
        </p:spPr>
        <p:txBody>
          <a:bodyPr/>
          <a:lstStyle/>
          <a:p>
            <a:r>
              <a:rPr lang="en-US" dirty="0" smtClean="0"/>
              <a:t>Distributed Computing and </a:t>
            </a:r>
            <a:br>
              <a:rPr lang="en-US" dirty="0" smtClean="0"/>
            </a:br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one sense, these are orthogonal</a:t>
            </a:r>
          </a:p>
          <a:p>
            <a:r>
              <a:rPr lang="en-US" dirty="0" smtClean="0"/>
              <a:t>Each job submitted might or might not be distributed</a:t>
            </a:r>
          </a:p>
          <a:p>
            <a:r>
              <a:rPr lang="en-US" dirty="0" smtClean="0"/>
              <a:t>Many of the hard problems of the distributed</a:t>
            </a:r>
            <a:r>
              <a:rPr lang="en-US" dirty="0" smtClean="0"/>
              <a:t> jobs are </a:t>
            </a:r>
            <a:r>
              <a:rPr lang="en-US" dirty="0" smtClean="0"/>
              <a:t>the user’s problem, not the system’s</a:t>
            </a:r>
          </a:p>
          <a:p>
            <a:pPr lvl="1"/>
            <a:r>
              <a:rPr lang="en-US" dirty="0" smtClean="0"/>
              <a:t>E.g., proper synchronization and locking</a:t>
            </a:r>
          </a:p>
          <a:p>
            <a:r>
              <a:rPr lang="en-US" dirty="0" smtClean="0"/>
              <a:t>But the cloud facility must make communications easy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Runs in a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922"/>
            <a:ext cx="8229600" cy="4525963"/>
          </a:xfrm>
        </p:spPr>
        <p:txBody>
          <a:bodyPr/>
          <a:lstStyle/>
          <a:p>
            <a:r>
              <a:rPr lang="en-US" dirty="0" smtClean="0"/>
              <a:t>In principle, anything</a:t>
            </a:r>
          </a:p>
          <a:p>
            <a:r>
              <a:rPr lang="en-US" dirty="0" smtClean="0"/>
              <a:t>But general distributed computing is hard</a:t>
            </a:r>
          </a:p>
          <a:p>
            <a:r>
              <a:rPr lang="en-US" dirty="0" smtClean="0"/>
              <a:t>So much of the work is run using special tools</a:t>
            </a:r>
          </a:p>
          <a:p>
            <a:r>
              <a:rPr lang="en-US" dirty="0" smtClean="0"/>
              <a:t>These tools support particular kinds of parallel/distributed processing</a:t>
            </a:r>
          </a:p>
          <a:p>
            <a:r>
              <a:rPr lang="en-US" dirty="0" smtClean="0"/>
              <a:t>Either embarrassingly parallel jobs</a:t>
            </a:r>
          </a:p>
          <a:p>
            <a:r>
              <a:rPr lang="en-US" dirty="0" smtClean="0"/>
              <a:t>Or those using a method like map-reduce</a:t>
            </a:r>
          </a:p>
          <a:p>
            <a:r>
              <a:rPr lang="en-US" dirty="0" smtClean="0"/>
              <a:t>Things where the user need not be a distributed systems expert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Embarrassingly Parallel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360"/>
            <a:ext cx="8229600" cy="4525963"/>
          </a:xfrm>
        </p:spPr>
        <p:txBody>
          <a:bodyPr/>
          <a:lstStyle/>
          <a:p>
            <a:r>
              <a:rPr lang="en-US" dirty="0" smtClean="0"/>
              <a:t>Problems where it’s really, really easy to parallelize them</a:t>
            </a:r>
          </a:p>
          <a:p>
            <a:r>
              <a:rPr lang="en-US" dirty="0" smtClean="0"/>
              <a:t>Probably because the data sets are easily divisible</a:t>
            </a:r>
          </a:p>
          <a:p>
            <a:r>
              <a:rPr lang="en-US" dirty="0" smtClean="0"/>
              <a:t>And exactly the same things are done on each piece</a:t>
            </a:r>
          </a:p>
          <a:p>
            <a:r>
              <a:rPr lang="en-US" dirty="0" smtClean="0"/>
              <a:t>So you just parcel them out among the nodes and let each go independently</a:t>
            </a:r>
          </a:p>
          <a:p>
            <a:r>
              <a:rPr lang="en-US" dirty="0" smtClean="0"/>
              <a:t>Everyone finishes at more or less same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248"/>
            <a:ext cx="8229600" cy="1143000"/>
          </a:xfrm>
        </p:spPr>
        <p:txBody>
          <a:bodyPr/>
          <a:lstStyle/>
          <a:p>
            <a:r>
              <a:rPr lang="en-US" dirty="0" smtClean="0"/>
              <a:t>The Most Embarrassing of Embarrassingly Parallel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you have a large computation</a:t>
            </a:r>
          </a:p>
          <a:p>
            <a:r>
              <a:rPr lang="en-US" dirty="0" smtClean="0"/>
              <a:t>You need to perform it N times, with slightly different inputs each time</a:t>
            </a:r>
          </a:p>
          <a:p>
            <a:r>
              <a:rPr lang="en-US" dirty="0" smtClean="0"/>
              <a:t>Each iteration is expected to take the same time</a:t>
            </a:r>
          </a:p>
          <a:p>
            <a:r>
              <a:rPr lang="en-US" dirty="0" smtClean="0"/>
              <a:t>If you have N cloud machines, write a script to send one of the N jobs to each</a:t>
            </a:r>
          </a:p>
          <a:p>
            <a:r>
              <a:rPr lang="en-US" dirty="0" smtClean="0"/>
              <a:t>You get something like N times speedup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MapReduce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Perhaps the most common cloud computing software tool/technique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A method of dividing large problems into compartmentalized pieces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Each of which can be performed on a separate node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With an eventual combined set of results</a:t>
            </a:r>
          </a:p>
        </p:txBody>
      </p:sp>
      <p:sp>
        <p:nvSpPr>
          <p:cNvPr id="41988" name="Rounded Rectangle 3"/>
          <p:cNvSpPr>
            <a:spLocks noChangeArrowheads="1"/>
          </p:cNvSpPr>
          <p:nvPr/>
        </p:nvSpPr>
        <p:spPr bwMode="auto">
          <a:xfrm>
            <a:off x="2971800" y="540280"/>
            <a:ext cx="3124200" cy="8382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 Idea Behind MapReduce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There is a single function you want to perform on a lot of data</a:t>
            </a:r>
          </a:p>
          <a:p>
            <a:pPr lvl="1"/>
            <a:r>
              <a:rPr lang="en-US" smtClean="0"/>
              <a:t>Such as searching it for a string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Divide the data into disjoint pieces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Perform the function on each piece on a separate node (</a:t>
            </a:r>
            <a:r>
              <a:rPr lang="en-US" sz="4400" i="1" smtClean="0">
                <a:ea typeface="ＭＳ Ｐゴシック" pitchFamily="-109" charset="-128"/>
                <a:cs typeface="ＭＳ Ｐゴシック" pitchFamily="-109" charset="-128"/>
              </a:rPr>
              <a:t>map</a:t>
            </a:r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)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Combine the results to obtain output (</a:t>
            </a:r>
            <a:r>
              <a:rPr lang="en-US" sz="4400" i="1" smtClean="0">
                <a:ea typeface="ＭＳ Ｐゴシック" pitchFamily="-109" charset="-128"/>
                <a:cs typeface="ＭＳ Ｐゴシック" pitchFamily="-109" charset="-128"/>
              </a:rPr>
              <a:t>reduce</a:t>
            </a:r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)</a:t>
            </a:r>
          </a:p>
          <a:p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730"/>
            <a:ext cx="8229600" cy="4525963"/>
          </a:xfrm>
        </p:spPr>
        <p:txBody>
          <a:bodyPr/>
          <a:lstStyle/>
          <a:p>
            <a:r>
              <a:rPr lang="en-US" dirty="0" smtClean="0"/>
              <a:t>Network transparency</a:t>
            </a:r>
          </a:p>
          <a:p>
            <a:pPr lvl="1"/>
            <a:r>
              <a:rPr lang="en-US" dirty="0" smtClean="0"/>
              <a:t>Is the user aware he’s going across a network?</a:t>
            </a:r>
          </a:p>
          <a:p>
            <a:r>
              <a:rPr lang="en-US" dirty="0" smtClean="0"/>
              <a:t>Name transparency</a:t>
            </a:r>
          </a:p>
          <a:p>
            <a:pPr lvl="1"/>
            <a:r>
              <a:rPr lang="en-US" dirty="0" smtClean="0"/>
              <a:t>Does remote use require a different name/kind of name for a file than a local user?</a:t>
            </a:r>
          </a:p>
          <a:p>
            <a:r>
              <a:rPr lang="en-US" dirty="0" smtClean="0"/>
              <a:t>Location transparency</a:t>
            </a:r>
          </a:p>
          <a:p>
            <a:pPr lvl="1"/>
            <a:r>
              <a:rPr lang="en-US" dirty="0" smtClean="0"/>
              <a:t>Does the name change if the file location changes?</a:t>
            </a:r>
          </a:p>
          <a:p>
            <a:r>
              <a:rPr lang="en-US" dirty="0" smtClean="0"/>
              <a:t>Performance transparency</a:t>
            </a:r>
          </a:p>
          <a:p>
            <a:pPr lvl="1"/>
            <a:r>
              <a:rPr lang="en-US" dirty="0" smtClean="0"/>
              <a:t>Is remote access as quick as local access?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An Example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We have 64 megabytes of text data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Count how many times each word occurs in the text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Divide it into 4 chunks of 16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Mbytes</a:t>
            </a: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Assign each chunk to one processor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Perform the map function of “count words” on each </a:t>
            </a:r>
          </a:p>
          <a:p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 Example Continued</a:t>
            </a:r>
          </a:p>
        </p:txBody>
      </p:sp>
      <p:sp>
        <p:nvSpPr>
          <p:cNvPr id="46087" name="Content Placeholder 2"/>
          <p:cNvSpPr>
            <a:spLocks noGrp="1"/>
          </p:cNvSpPr>
          <p:nvPr>
            <p:ph idx="1"/>
          </p:nvPr>
        </p:nvSpPr>
        <p:spPr>
          <a:xfrm>
            <a:off x="76200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676400" y="2667000"/>
          <a:ext cx="442913" cy="685800"/>
        </p:xfrm>
        <a:graphic>
          <a:graphicData uri="http://schemas.openxmlformats.org/presentationml/2006/ole">
            <p:oleObj spid="_x0000_s94210" name="Clip" r:id="rId3" imgW="1157630" imgH="1790395" progId="MS_ClipArt_Gallery.2">
              <p:embed/>
            </p:oleObj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290888" y="2667000"/>
          <a:ext cx="442912" cy="685800"/>
        </p:xfrm>
        <a:graphic>
          <a:graphicData uri="http://schemas.openxmlformats.org/presentationml/2006/ole">
            <p:oleObj spid="_x0000_s94211" name="Clip" r:id="rId4" imgW="1157630" imgH="1790395" progId="MS_ClipArt_Gallery.2">
              <p:embed/>
            </p:oleObj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4906963" y="2667000"/>
          <a:ext cx="441325" cy="685800"/>
        </p:xfrm>
        <a:graphic>
          <a:graphicData uri="http://schemas.openxmlformats.org/presentationml/2006/ole">
            <p:oleObj spid="_x0000_s94212" name="Clip" r:id="rId5" imgW="1157630" imgH="1790395" progId="MS_ClipArt_Gallery.2">
              <p:embed/>
            </p:oleObj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6902450" y="2667000"/>
          <a:ext cx="442913" cy="685800"/>
        </p:xfrm>
        <a:graphic>
          <a:graphicData uri="http://schemas.openxmlformats.org/presentationml/2006/ole">
            <p:oleObj spid="_x0000_s94213" name="Clip" r:id="rId6" imgW="1157630" imgH="1790395" progId="MS_ClipArt_Gallery.2">
              <p:embed/>
            </p:oleObj>
          </a:graphicData>
        </a:graphic>
      </p:graphicFrame>
      <p:sp>
        <p:nvSpPr>
          <p:cNvPr id="10" name="Parallelogram 9"/>
          <p:cNvSpPr>
            <a:spLocks noChangeArrowheads="1"/>
          </p:cNvSpPr>
          <p:nvPr/>
        </p:nvSpPr>
        <p:spPr bwMode="auto">
          <a:xfrm>
            <a:off x="16764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11" name="Parallelogram 10"/>
          <p:cNvSpPr>
            <a:spLocks noChangeArrowheads="1"/>
          </p:cNvSpPr>
          <p:nvPr/>
        </p:nvSpPr>
        <p:spPr bwMode="auto">
          <a:xfrm>
            <a:off x="32766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2" name="Parallelogram 11"/>
          <p:cNvSpPr>
            <a:spLocks noChangeArrowheads="1"/>
          </p:cNvSpPr>
          <p:nvPr/>
        </p:nvSpPr>
        <p:spPr bwMode="auto">
          <a:xfrm>
            <a:off x="49530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3</a:t>
            </a:r>
          </a:p>
        </p:txBody>
      </p:sp>
      <p:sp>
        <p:nvSpPr>
          <p:cNvPr id="13" name="Parallelogram 12"/>
          <p:cNvSpPr>
            <a:spLocks noChangeArrowheads="1"/>
          </p:cNvSpPr>
          <p:nvPr/>
        </p:nvSpPr>
        <p:spPr bwMode="auto">
          <a:xfrm>
            <a:off x="68580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4</a:t>
            </a:r>
          </a:p>
        </p:txBody>
      </p:sp>
      <p:sp>
        <p:nvSpPr>
          <p:cNvPr id="15" name="Parallelogram 14"/>
          <p:cNvSpPr>
            <a:spLocks noChangeArrowheads="1"/>
          </p:cNvSpPr>
          <p:nvPr/>
        </p:nvSpPr>
        <p:spPr bwMode="auto">
          <a:xfrm>
            <a:off x="5334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1</a:t>
            </a:r>
          </a:p>
          <a:p>
            <a:r>
              <a:rPr lang="en-US" sz="1000"/>
              <a:t>Bar 4</a:t>
            </a:r>
          </a:p>
          <a:p>
            <a:r>
              <a:rPr lang="en-US" sz="1000"/>
              <a:t>Baz 3</a:t>
            </a:r>
          </a:p>
        </p:txBody>
      </p:sp>
      <p:sp>
        <p:nvSpPr>
          <p:cNvPr id="16" name="Parallelogram 15"/>
          <p:cNvSpPr>
            <a:spLocks noChangeArrowheads="1"/>
          </p:cNvSpPr>
          <p:nvPr/>
        </p:nvSpPr>
        <p:spPr bwMode="auto">
          <a:xfrm>
            <a:off x="12954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000" dirty="0"/>
              <a:t>Zoo  6</a:t>
            </a:r>
          </a:p>
          <a:p>
            <a:r>
              <a:rPr lang="en-US" sz="1000" dirty="0"/>
              <a:t>Yes 12</a:t>
            </a:r>
          </a:p>
          <a:p>
            <a:r>
              <a:rPr lang="en-US" sz="1000" dirty="0"/>
              <a:t>Too 5</a:t>
            </a:r>
          </a:p>
        </p:txBody>
      </p:sp>
      <p:sp>
        <p:nvSpPr>
          <p:cNvPr id="17" name="Can 16"/>
          <p:cNvSpPr>
            <a:spLocks noChangeArrowheads="1"/>
          </p:cNvSpPr>
          <p:nvPr/>
        </p:nvSpPr>
        <p:spPr bwMode="auto">
          <a:xfrm>
            <a:off x="11430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Can 17"/>
          <p:cNvSpPr>
            <a:spLocks noChangeArrowheads="1"/>
          </p:cNvSpPr>
          <p:nvPr/>
        </p:nvSpPr>
        <p:spPr bwMode="auto">
          <a:xfrm>
            <a:off x="28194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Can 18"/>
          <p:cNvSpPr>
            <a:spLocks noChangeArrowheads="1"/>
          </p:cNvSpPr>
          <p:nvPr/>
        </p:nvSpPr>
        <p:spPr bwMode="auto">
          <a:xfrm>
            <a:off x="44196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Can 19"/>
          <p:cNvSpPr>
            <a:spLocks noChangeArrowheads="1"/>
          </p:cNvSpPr>
          <p:nvPr/>
        </p:nvSpPr>
        <p:spPr bwMode="auto">
          <a:xfrm>
            <a:off x="64008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Parallelogram 21"/>
          <p:cNvSpPr>
            <a:spLocks noChangeArrowheads="1"/>
          </p:cNvSpPr>
          <p:nvPr/>
        </p:nvSpPr>
        <p:spPr bwMode="auto">
          <a:xfrm>
            <a:off x="23622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7</a:t>
            </a:r>
          </a:p>
          <a:p>
            <a:r>
              <a:rPr lang="en-US" sz="1000"/>
              <a:t>Bar 3</a:t>
            </a:r>
          </a:p>
          <a:p>
            <a:r>
              <a:rPr lang="en-US" sz="1000"/>
              <a:t>Baz 9</a:t>
            </a:r>
          </a:p>
        </p:txBody>
      </p:sp>
      <p:sp>
        <p:nvSpPr>
          <p:cNvPr id="23" name="Parallelogram 22"/>
          <p:cNvSpPr>
            <a:spLocks noChangeArrowheads="1"/>
          </p:cNvSpPr>
          <p:nvPr/>
        </p:nvSpPr>
        <p:spPr bwMode="auto">
          <a:xfrm>
            <a:off x="30480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1</a:t>
            </a:r>
          </a:p>
          <a:p>
            <a:r>
              <a:rPr lang="en-US" sz="1000"/>
              <a:t>Yes 17</a:t>
            </a:r>
          </a:p>
          <a:p>
            <a:r>
              <a:rPr lang="en-US" sz="1000"/>
              <a:t>Too 8</a:t>
            </a:r>
          </a:p>
        </p:txBody>
      </p:sp>
      <p:sp>
        <p:nvSpPr>
          <p:cNvPr id="24" name="Parallelogram 23"/>
          <p:cNvSpPr>
            <a:spLocks noChangeArrowheads="1"/>
          </p:cNvSpPr>
          <p:nvPr/>
        </p:nvSpPr>
        <p:spPr bwMode="auto">
          <a:xfrm>
            <a:off x="41148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2</a:t>
            </a:r>
          </a:p>
          <a:p>
            <a:r>
              <a:rPr lang="en-US" sz="1000"/>
              <a:t>Bar 6</a:t>
            </a:r>
          </a:p>
          <a:p>
            <a:r>
              <a:rPr lang="en-US" sz="1000"/>
              <a:t>Baz 2</a:t>
            </a:r>
          </a:p>
        </p:txBody>
      </p:sp>
      <p:sp>
        <p:nvSpPr>
          <p:cNvPr id="25" name="Parallelogram 24"/>
          <p:cNvSpPr>
            <a:spLocks noChangeArrowheads="1"/>
          </p:cNvSpPr>
          <p:nvPr/>
        </p:nvSpPr>
        <p:spPr bwMode="auto">
          <a:xfrm>
            <a:off x="48006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2</a:t>
            </a:r>
          </a:p>
          <a:p>
            <a:r>
              <a:rPr lang="en-US" sz="1000"/>
              <a:t>Yes 10</a:t>
            </a:r>
          </a:p>
          <a:p>
            <a:r>
              <a:rPr lang="en-US" sz="1000"/>
              <a:t>Too 4</a:t>
            </a:r>
          </a:p>
        </p:txBody>
      </p:sp>
      <p:sp>
        <p:nvSpPr>
          <p:cNvPr id="27" name="Parallelogram 26"/>
          <p:cNvSpPr>
            <a:spLocks noChangeArrowheads="1"/>
          </p:cNvSpPr>
          <p:nvPr/>
        </p:nvSpPr>
        <p:spPr bwMode="auto">
          <a:xfrm>
            <a:off x="60960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4</a:t>
            </a:r>
          </a:p>
          <a:p>
            <a:r>
              <a:rPr lang="en-US" sz="1000"/>
              <a:t>Bar 7</a:t>
            </a:r>
          </a:p>
          <a:p>
            <a:r>
              <a:rPr lang="en-US" sz="1000"/>
              <a:t>Baz 5</a:t>
            </a:r>
          </a:p>
        </p:txBody>
      </p:sp>
      <p:sp>
        <p:nvSpPr>
          <p:cNvPr id="28" name="Parallelogram 27"/>
          <p:cNvSpPr>
            <a:spLocks noChangeArrowheads="1"/>
          </p:cNvSpPr>
          <p:nvPr/>
        </p:nvSpPr>
        <p:spPr bwMode="auto">
          <a:xfrm>
            <a:off x="68580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9</a:t>
            </a:r>
          </a:p>
          <a:p>
            <a:r>
              <a:rPr lang="en-US" sz="1000"/>
              <a:t>Yes 3</a:t>
            </a:r>
          </a:p>
          <a:p>
            <a:r>
              <a:rPr lang="en-US" sz="1000"/>
              <a:t>Too 7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755900" y="5181600"/>
            <a:ext cx="3568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That’s the map stage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On To Reduce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 We might have two more nodes assigned to doing the reduce operation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They will each receive a share of data from a map node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 reduce node performs a reduce operation to “combine” the shares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Outputting its own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Continuing the Example</a:t>
            </a:r>
          </a:p>
        </p:txBody>
      </p:sp>
      <p:sp>
        <p:nvSpPr>
          <p:cNvPr id="48137" name="Content Placeholder 2"/>
          <p:cNvSpPr>
            <a:spLocks noGrp="1"/>
          </p:cNvSpPr>
          <p:nvPr>
            <p:ph idx="1"/>
          </p:nvPr>
        </p:nvSpPr>
        <p:spPr>
          <a:xfrm>
            <a:off x="830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057400" y="1905000"/>
          <a:ext cx="442913" cy="685800"/>
        </p:xfrm>
        <a:graphic>
          <a:graphicData uri="http://schemas.openxmlformats.org/presentationml/2006/ole">
            <p:oleObj spid="_x0000_s96258" name="Clip" r:id="rId3" imgW="1157630" imgH="1790395" progId="MS_ClipArt_Gallery.2">
              <p:embed/>
            </p:oleObj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3671888" y="1905000"/>
          <a:ext cx="442912" cy="685800"/>
        </p:xfrm>
        <a:graphic>
          <a:graphicData uri="http://schemas.openxmlformats.org/presentationml/2006/ole">
            <p:oleObj spid="_x0000_s96259" name="Clip" r:id="rId4" imgW="1157630" imgH="1790395" progId="MS_ClipArt_Gallery.2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5287963" y="1905000"/>
          <a:ext cx="441325" cy="685800"/>
        </p:xfrm>
        <a:graphic>
          <a:graphicData uri="http://schemas.openxmlformats.org/presentationml/2006/ole">
            <p:oleObj spid="_x0000_s96260" name="Clip" r:id="rId5" imgW="1157630" imgH="1790395" progId="MS_ClipArt_Gallery.2">
              <p:embed/>
            </p:oleObj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7283450" y="1905000"/>
          <a:ext cx="442913" cy="685800"/>
        </p:xfrm>
        <a:graphic>
          <a:graphicData uri="http://schemas.openxmlformats.org/presentationml/2006/ole">
            <p:oleObj spid="_x0000_s96261" name="Clip" r:id="rId6" imgW="1157630" imgH="1790395" progId="MS_ClipArt_Gallery.2">
              <p:embed/>
            </p:oleObj>
          </a:graphicData>
        </a:graphic>
      </p:graphicFrame>
      <p:sp>
        <p:nvSpPr>
          <p:cNvPr id="8" name="Parallelogram 7"/>
          <p:cNvSpPr>
            <a:spLocks noChangeArrowheads="1"/>
          </p:cNvSpPr>
          <p:nvPr/>
        </p:nvSpPr>
        <p:spPr bwMode="auto">
          <a:xfrm>
            <a:off x="9144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1</a:t>
            </a:r>
          </a:p>
          <a:p>
            <a:r>
              <a:rPr lang="en-US" sz="1000"/>
              <a:t>Bar 4</a:t>
            </a:r>
          </a:p>
          <a:p>
            <a:r>
              <a:rPr lang="en-US" sz="1000"/>
              <a:t>Baz 3</a:t>
            </a:r>
          </a:p>
        </p:txBody>
      </p:sp>
      <p:sp>
        <p:nvSpPr>
          <p:cNvPr id="9" name="Parallelogram 8"/>
          <p:cNvSpPr>
            <a:spLocks noChangeArrowheads="1"/>
          </p:cNvSpPr>
          <p:nvPr/>
        </p:nvSpPr>
        <p:spPr bwMode="auto">
          <a:xfrm>
            <a:off x="16764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6</a:t>
            </a:r>
          </a:p>
          <a:p>
            <a:r>
              <a:rPr lang="en-US" sz="1000"/>
              <a:t>Yes 12</a:t>
            </a:r>
          </a:p>
          <a:p>
            <a:r>
              <a:rPr lang="en-US" sz="1000"/>
              <a:t>Too 5</a:t>
            </a:r>
          </a:p>
        </p:txBody>
      </p:sp>
      <p:sp>
        <p:nvSpPr>
          <p:cNvPr id="48140" name="Can 9"/>
          <p:cNvSpPr>
            <a:spLocks noChangeArrowheads="1"/>
          </p:cNvSpPr>
          <p:nvPr/>
        </p:nvSpPr>
        <p:spPr bwMode="auto">
          <a:xfrm>
            <a:off x="15240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Can 10"/>
          <p:cNvSpPr>
            <a:spLocks noChangeArrowheads="1"/>
          </p:cNvSpPr>
          <p:nvPr/>
        </p:nvSpPr>
        <p:spPr bwMode="auto">
          <a:xfrm>
            <a:off x="32004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Can 11"/>
          <p:cNvSpPr>
            <a:spLocks noChangeArrowheads="1"/>
          </p:cNvSpPr>
          <p:nvPr/>
        </p:nvSpPr>
        <p:spPr bwMode="auto">
          <a:xfrm>
            <a:off x="48006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Can 12"/>
          <p:cNvSpPr>
            <a:spLocks noChangeArrowheads="1"/>
          </p:cNvSpPr>
          <p:nvPr/>
        </p:nvSpPr>
        <p:spPr bwMode="auto">
          <a:xfrm>
            <a:off x="67818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Parallelogram 13"/>
          <p:cNvSpPr>
            <a:spLocks noChangeArrowheads="1"/>
          </p:cNvSpPr>
          <p:nvPr/>
        </p:nvSpPr>
        <p:spPr bwMode="auto">
          <a:xfrm>
            <a:off x="27432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7</a:t>
            </a:r>
          </a:p>
          <a:p>
            <a:r>
              <a:rPr lang="en-US" sz="1000"/>
              <a:t>Bar 3</a:t>
            </a:r>
          </a:p>
          <a:p>
            <a:r>
              <a:rPr lang="en-US" sz="1000"/>
              <a:t>Baz 9</a:t>
            </a:r>
          </a:p>
        </p:txBody>
      </p:sp>
      <p:sp>
        <p:nvSpPr>
          <p:cNvPr id="15" name="Parallelogram 14"/>
          <p:cNvSpPr>
            <a:spLocks noChangeArrowheads="1"/>
          </p:cNvSpPr>
          <p:nvPr/>
        </p:nvSpPr>
        <p:spPr bwMode="auto">
          <a:xfrm>
            <a:off x="34290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1</a:t>
            </a:r>
          </a:p>
          <a:p>
            <a:r>
              <a:rPr lang="en-US" sz="1000"/>
              <a:t>Yes 17</a:t>
            </a:r>
          </a:p>
          <a:p>
            <a:r>
              <a:rPr lang="en-US" sz="1000"/>
              <a:t>Too 8</a:t>
            </a:r>
          </a:p>
        </p:txBody>
      </p:sp>
      <p:sp>
        <p:nvSpPr>
          <p:cNvPr id="16" name="Parallelogram 15"/>
          <p:cNvSpPr>
            <a:spLocks noChangeArrowheads="1"/>
          </p:cNvSpPr>
          <p:nvPr/>
        </p:nvSpPr>
        <p:spPr bwMode="auto">
          <a:xfrm>
            <a:off x="44958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2</a:t>
            </a:r>
          </a:p>
          <a:p>
            <a:r>
              <a:rPr lang="en-US" sz="1000"/>
              <a:t>Bar 6</a:t>
            </a:r>
          </a:p>
          <a:p>
            <a:r>
              <a:rPr lang="en-US" sz="1000"/>
              <a:t>Baz 2</a:t>
            </a:r>
          </a:p>
        </p:txBody>
      </p:sp>
      <p:sp>
        <p:nvSpPr>
          <p:cNvPr id="17" name="Parallelogram 16"/>
          <p:cNvSpPr>
            <a:spLocks noChangeArrowheads="1"/>
          </p:cNvSpPr>
          <p:nvPr/>
        </p:nvSpPr>
        <p:spPr bwMode="auto">
          <a:xfrm>
            <a:off x="51816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2</a:t>
            </a:r>
          </a:p>
          <a:p>
            <a:r>
              <a:rPr lang="en-US" sz="1000"/>
              <a:t>Yes 10</a:t>
            </a:r>
          </a:p>
          <a:p>
            <a:r>
              <a:rPr lang="en-US" sz="1000"/>
              <a:t>Too 4</a:t>
            </a:r>
          </a:p>
        </p:txBody>
      </p:sp>
      <p:sp>
        <p:nvSpPr>
          <p:cNvPr id="18" name="Parallelogram 17"/>
          <p:cNvSpPr>
            <a:spLocks noChangeArrowheads="1"/>
          </p:cNvSpPr>
          <p:nvPr/>
        </p:nvSpPr>
        <p:spPr bwMode="auto">
          <a:xfrm>
            <a:off x="64770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4</a:t>
            </a:r>
          </a:p>
          <a:p>
            <a:r>
              <a:rPr lang="en-US" sz="1000"/>
              <a:t>Bar 7</a:t>
            </a:r>
          </a:p>
          <a:p>
            <a:r>
              <a:rPr lang="en-US" sz="1000"/>
              <a:t>Baz 5</a:t>
            </a:r>
          </a:p>
        </p:txBody>
      </p:sp>
      <p:sp>
        <p:nvSpPr>
          <p:cNvPr id="19" name="Parallelogram 18"/>
          <p:cNvSpPr>
            <a:spLocks noChangeArrowheads="1"/>
          </p:cNvSpPr>
          <p:nvPr/>
        </p:nvSpPr>
        <p:spPr bwMode="auto">
          <a:xfrm>
            <a:off x="72390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9</a:t>
            </a:r>
          </a:p>
          <a:p>
            <a:r>
              <a:rPr lang="en-US" sz="1000"/>
              <a:t>Yes 3</a:t>
            </a:r>
          </a:p>
          <a:p>
            <a:r>
              <a:rPr lang="en-US" sz="1000"/>
              <a:t>Too 7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3138488" y="4953000"/>
          <a:ext cx="442912" cy="685800"/>
        </p:xfrm>
        <a:graphic>
          <a:graphicData uri="http://schemas.openxmlformats.org/presentationml/2006/ole">
            <p:oleObj spid="_x0000_s96262" name="Clip" r:id="rId7" imgW="1157630" imgH="1790395" progId="MS_ClipArt_Gallery.2">
              <p:embed/>
            </p:oleObj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6262688" y="4953000"/>
          <a:ext cx="442912" cy="685800"/>
        </p:xfrm>
        <a:graphic>
          <a:graphicData uri="http://schemas.openxmlformats.org/presentationml/2006/ole">
            <p:oleObj spid="_x0000_s96263" name="Clip" r:id="rId8" imgW="1157630" imgH="1790395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 0.27777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833 0.28889 " pathEditMode="relative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3.33333E-6 L -0.16666 0.27777 " pathEditMode="relative" ptsTypes="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375 0.27777 " pathEditMode="relative" ptsTypes="AA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475 0.28889 " pathEditMode="relative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3.33333E-6 L 0.27501 0.27777 " pathEditMode="relative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9167 0.27777 " pathEditMode="relative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13333 0.28889 " pathEditMode="relative" ptsTypes="AA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 Reduce Nodes Do Their Job</a:t>
            </a:r>
          </a:p>
        </p:txBody>
      </p:sp>
      <p:sp>
        <p:nvSpPr>
          <p:cNvPr id="49157" name="Content Placeholder 2"/>
          <p:cNvSpPr>
            <a:spLocks noGrp="1"/>
          </p:cNvSpPr>
          <p:nvPr>
            <p:ph idx="1"/>
          </p:nvPr>
        </p:nvSpPr>
        <p:spPr>
          <a:xfrm>
            <a:off x="7924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3138488" y="3124200"/>
          <a:ext cx="442912" cy="685800"/>
        </p:xfrm>
        <a:graphic>
          <a:graphicData uri="http://schemas.openxmlformats.org/presentationml/2006/ole">
            <p:oleObj spid="_x0000_s97282" name="Clip" r:id="rId3" imgW="1157630" imgH="1790395" progId="MS_ClipArt_Gallery.2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6262688" y="3124200"/>
          <a:ext cx="442912" cy="685800"/>
        </p:xfrm>
        <a:graphic>
          <a:graphicData uri="http://schemas.openxmlformats.org/presentationml/2006/ole">
            <p:oleObj spid="_x0000_s97283" name="Clip" r:id="rId4" imgW="1157630" imgH="1790395" progId="MS_ClipArt_Gallery.2">
              <p:embed/>
            </p:oleObj>
          </a:graphicData>
        </a:graphic>
      </p:graphicFrame>
      <p:sp>
        <p:nvSpPr>
          <p:cNvPr id="6" name="Parallelogram 5"/>
          <p:cNvSpPr>
            <a:spLocks noChangeArrowheads="1"/>
          </p:cNvSpPr>
          <p:nvPr/>
        </p:nvSpPr>
        <p:spPr bwMode="auto">
          <a:xfrm>
            <a:off x="2590800" y="4190999"/>
            <a:ext cx="1219200" cy="1490761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/>
              <a:t>Foo  14</a:t>
            </a:r>
          </a:p>
          <a:p>
            <a:r>
              <a:rPr lang="en-US" sz="1400"/>
              <a:t>Bar  20</a:t>
            </a:r>
          </a:p>
          <a:p>
            <a:r>
              <a:rPr lang="en-US" sz="1400"/>
              <a:t>Baz  19</a:t>
            </a:r>
          </a:p>
        </p:txBody>
      </p:sp>
      <p:sp>
        <p:nvSpPr>
          <p:cNvPr id="7" name="Parallelogram 6"/>
          <p:cNvSpPr>
            <a:spLocks noChangeArrowheads="1"/>
          </p:cNvSpPr>
          <p:nvPr/>
        </p:nvSpPr>
        <p:spPr bwMode="auto">
          <a:xfrm>
            <a:off x="5791200" y="4190999"/>
            <a:ext cx="1219200" cy="1490761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/>
              <a:t>Zoo  16</a:t>
            </a:r>
          </a:p>
          <a:p>
            <a:r>
              <a:rPr lang="en-US" sz="1400"/>
              <a:t>Yes  42</a:t>
            </a:r>
          </a:p>
          <a:p>
            <a:r>
              <a:rPr lang="en-US" sz="1400"/>
              <a:t>Too  24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43200" y="2235200"/>
            <a:ext cx="4389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And MapReduce is done!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67000" y="1676400"/>
            <a:ext cx="4738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Write out the results to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But I Wanted A Combined List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No problem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Run another (slightly different) MapReduce on the outputs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Have one reduce node that combines everything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Synchronization in MapReduce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Each map node produces an output file for each reduce node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It is produced atomically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 reduce node can’t work on this data until the whole file is written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Forcing a synchronization point between the map and reduce phases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018"/>
            <a:ext cx="8229600" cy="1143000"/>
          </a:xfrm>
        </p:spPr>
        <p:txBody>
          <a:bodyPr/>
          <a:lstStyle/>
          <a:p>
            <a:r>
              <a:rPr lang="en-US" dirty="0" smtClean="0"/>
              <a:t>Do-It-Yourself Distributed Computing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0820"/>
            <a:ext cx="8229600" cy="4525963"/>
          </a:xfrm>
        </p:spPr>
        <p:txBody>
          <a:bodyPr/>
          <a:lstStyle/>
          <a:p>
            <a:r>
              <a:rPr lang="en-US" dirty="0" smtClean="0"/>
              <a:t>Generally, you can submit any job you want to the cloud</a:t>
            </a:r>
          </a:p>
          <a:p>
            <a:r>
              <a:rPr lang="en-US" dirty="0" smtClean="0"/>
              <a:t>If you want to run a SSI or horizontally scaled loosely coupled system, be their guest</a:t>
            </a:r>
          </a:p>
          <a:p>
            <a:pPr lvl="1"/>
            <a:r>
              <a:rPr lang="en-US" dirty="0" smtClean="0"/>
              <a:t>Assuming you pay, of course</a:t>
            </a:r>
          </a:p>
          <a:p>
            <a:r>
              <a:rPr lang="en-US" dirty="0" smtClean="0"/>
              <a:t>They’ll offer basic system tools</a:t>
            </a:r>
          </a:p>
          <a:p>
            <a:r>
              <a:rPr lang="en-US" dirty="0" smtClean="0"/>
              <a:t>You’ll do the distributed system heavy lifting</a:t>
            </a:r>
          </a:p>
          <a:p>
            <a:r>
              <a:rPr lang="en-US" dirty="0" smtClean="0"/>
              <a:t>Wouldn’t it be nice if you had some middleware to help . . .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018"/>
            <a:ext cx="8229600" cy="1143000"/>
          </a:xfrm>
        </p:spPr>
        <p:txBody>
          <a:bodyPr/>
          <a:lstStyle/>
          <a:p>
            <a:r>
              <a:rPr lang="en-US" dirty="0" smtClean="0"/>
              <a:t>Another Distributed System Side To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524"/>
            <a:ext cx="8229600" cy="4525963"/>
          </a:xfrm>
        </p:spPr>
        <p:txBody>
          <a:bodyPr/>
          <a:lstStyle/>
          <a:p>
            <a:r>
              <a:rPr lang="en-US" dirty="0" smtClean="0"/>
              <a:t>From the perspective of the provider</a:t>
            </a:r>
          </a:p>
          <a:p>
            <a:r>
              <a:rPr lang="en-US" dirty="0" smtClean="0"/>
              <a:t>He has N nodes and M client tasks</a:t>
            </a:r>
          </a:p>
          <a:p>
            <a:r>
              <a:rPr lang="en-US" dirty="0" smtClean="0"/>
              <a:t>He farms out nodes to the clients as his business model suggests</a:t>
            </a:r>
          </a:p>
          <a:p>
            <a:r>
              <a:rPr lang="en-US" dirty="0" smtClean="0"/>
              <a:t>He needs to set up efficient communications between each client’s share of nodes</a:t>
            </a:r>
          </a:p>
          <a:p>
            <a:r>
              <a:rPr lang="en-US" dirty="0" smtClean="0"/>
              <a:t>He needs to protect clients from each other</a:t>
            </a:r>
          </a:p>
          <a:p>
            <a:r>
              <a:rPr lang="en-US" dirty="0" smtClean="0"/>
              <a:t>Leading to a different class of distributed systems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708"/>
            <a:ext cx="8229600" cy="1143000"/>
          </a:xfrm>
        </p:spPr>
        <p:txBody>
          <a:bodyPr/>
          <a:lstStyle/>
          <a:p>
            <a:r>
              <a:rPr lang="en-US" dirty="0" smtClean="0"/>
              <a:t>Distributed File Systems: </a:t>
            </a:r>
            <a:br>
              <a:rPr lang="en-US" dirty="0" smtClean="0"/>
            </a:br>
            <a:r>
              <a:rPr lang="en-US" dirty="0" smtClean="0"/>
              <a:t>Goals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Sometimes the files we want aren’t on our machine</a:t>
            </a:r>
          </a:p>
          <a:p>
            <a:r>
              <a:rPr lang="en-GB" dirty="0" smtClean="0"/>
              <a:t>We’d like to be able to access them anyway</a:t>
            </a:r>
          </a:p>
          <a:p>
            <a:r>
              <a:rPr lang="en-GB" dirty="0" smtClean="0"/>
              <a:t>How do we provide access to remote files?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64003" y="449813"/>
            <a:ext cx="6128996" cy="1269457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938"/>
            <a:ext cx="8229600" cy="1143000"/>
          </a:xfrm>
        </p:spPr>
        <p:txBody>
          <a:bodyPr/>
          <a:lstStyle/>
          <a:p>
            <a:r>
              <a:rPr lang="en-US" dirty="0" smtClean="0"/>
              <a:t>Loosely and Tightly Coupled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2452"/>
            <a:ext cx="8229600" cy="4525963"/>
          </a:xfrm>
        </p:spPr>
        <p:txBody>
          <a:bodyPr/>
          <a:lstStyle/>
          <a:p>
            <a:r>
              <a:rPr lang="en-US" sz="2800" dirty="0" smtClean="0"/>
              <a:t>Tightly coupled systems</a:t>
            </a:r>
          </a:p>
          <a:p>
            <a:pPr lvl="1"/>
            <a:r>
              <a:rPr lang="en-US" sz="2400" dirty="0" smtClean="0"/>
              <a:t>Share a global pool of resources</a:t>
            </a:r>
          </a:p>
          <a:p>
            <a:pPr lvl="1"/>
            <a:r>
              <a:rPr lang="en-US" sz="2400" dirty="0" smtClean="0"/>
              <a:t>Agree on their state, coordinate their actions</a:t>
            </a:r>
          </a:p>
          <a:p>
            <a:r>
              <a:rPr lang="en-US" sz="2800" dirty="0" smtClean="0"/>
              <a:t>Loosely coupled systems</a:t>
            </a:r>
          </a:p>
          <a:p>
            <a:pPr lvl="1"/>
            <a:r>
              <a:rPr lang="en-US" sz="2400" dirty="0" smtClean="0"/>
              <a:t>Have independent resources</a:t>
            </a:r>
          </a:p>
          <a:p>
            <a:pPr lvl="1"/>
            <a:r>
              <a:rPr lang="en-US" sz="2400" dirty="0" smtClean="0"/>
              <a:t>Only coordinate actions in special circumstances</a:t>
            </a:r>
          </a:p>
          <a:p>
            <a:r>
              <a:rPr lang="en-US" sz="2800" dirty="0" smtClean="0"/>
              <a:t>Degree of coupling</a:t>
            </a:r>
          </a:p>
          <a:p>
            <a:pPr lvl="1"/>
            <a:r>
              <a:rPr lang="en-US" sz="2400" dirty="0" smtClean="0"/>
              <a:t>Tight coupling: global coherent view, seamless fail-over</a:t>
            </a:r>
          </a:p>
          <a:p>
            <a:pPr lvl="2"/>
            <a:r>
              <a:rPr lang="en-US" sz="2000" dirty="0" smtClean="0"/>
              <a:t>But very difficult to do right</a:t>
            </a:r>
          </a:p>
          <a:p>
            <a:pPr lvl="1"/>
            <a:r>
              <a:rPr lang="en-US" sz="2400" dirty="0" smtClean="0"/>
              <a:t>Loose coupling: simple and highly scalable</a:t>
            </a:r>
          </a:p>
          <a:p>
            <a:pPr lvl="2"/>
            <a:r>
              <a:rPr lang="en-US" sz="2000" dirty="0" smtClean="0"/>
              <a:t>But a less pleasant system model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690"/>
            <a:ext cx="8229600" cy="4525963"/>
          </a:xfrm>
        </p:spPr>
        <p:txBody>
          <a:bodyPr/>
          <a:lstStyle/>
          <a:p>
            <a:r>
              <a:rPr lang="en-GB" sz="2800" dirty="0" smtClean="0"/>
              <a:t>Transparency</a:t>
            </a:r>
          </a:p>
          <a:p>
            <a:pPr lvl="1"/>
            <a:r>
              <a:rPr lang="en-GB" sz="2400" dirty="0" smtClean="0"/>
              <a:t>Indistinguishable from local files for </a:t>
            </a:r>
            <a:r>
              <a:rPr lang="en-GB" sz="2400" u="sng" dirty="0" smtClean="0"/>
              <a:t>all</a:t>
            </a:r>
            <a:r>
              <a:rPr lang="en-GB" sz="2400" dirty="0" smtClean="0"/>
              <a:t> uses</a:t>
            </a:r>
          </a:p>
          <a:p>
            <a:pPr lvl="1"/>
            <a:r>
              <a:rPr lang="en-GB" sz="2400" dirty="0" smtClean="0"/>
              <a:t>All clients see all files from anywhere</a:t>
            </a:r>
          </a:p>
          <a:p>
            <a:r>
              <a:rPr lang="en-GB" sz="2800" dirty="0" smtClean="0"/>
              <a:t>Performance</a:t>
            </a:r>
          </a:p>
          <a:p>
            <a:pPr lvl="1"/>
            <a:r>
              <a:rPr lang="en-GB" sz="2400" dirty="0" smtClean="0"/>
              <a:t>Per-client: at least as fast as local disk</a:t>
            </a:r>
          </a:p>
          <a:p>
            <a:pPr lvl="1"/>
            <a:r>
              <a:rPr lang="en-GB" sz="2400" dirty="0" smtClean="0"/>
              <a:t>Scalability:	unaffected by the number of clients </a:t>
            </a:r>
          </a:p>
          <a:p>
            <a:r>
              <a:rPr lang="en-GB" sz="2800" dirty="0" smtClean="0"/>
              <a:t>Cost</a:t>
            </a:r>
          </a:p>
          <a:p>
            <a:pPr lvl="1"/>
            <a:r>
              <a:rPr lang="en-GB" sz="2400" dirty="0" smtClean="0"/>
              <a:t>Capital:	less than local (per client) disk storage</a:t>
            </a:r>
          </a:p>
          <a:p>
            <a:pPr lvl="1"/>
            <a:r>
              <a:rPr lang="en-GB" sz="2400" dirty="0" smtClean="0"/>
              <a:t>Operational:  zero, it requires no administration</a:t>
            </a:r>
          </a:p>
          <a:p>
            <a:r>
              <a:rPr lang="en-GB" sz="2800" dirty="0" smtClean="0"/>
              <a:t>Capacity:	unlimited, it is never full</a:t>
            </a:r>
          </a:p>
          <a:p>
            <a:r>
              <a:rPr lang="en-GB" sz="2800" dirty="0" smtClean="0"/>
              <a:t>Availability:	100%, no failures or service down-time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708"/>
            <a:ext cx="8229600" cy="1143000"/>
          </a:xfrm>
        </p:spPr>
        <p:txBody>
          <a:bodyPr/>
          <a:lstStyle/>
          <a:p>
            <a:r>
              <a:rPr lang="en-US" dirty="0" smtClean="0"/>
              <a:t>Key Characteristics of Network File System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APIs and transparency</a:t>
            </a:r>
          </a:p>
          <a:p>
            <a:pPr lvl="1"/>
            <a:r>
              <a:rPr lang="en-GB" dirty="0" smtClean="0"/>
              <a:t>How do users and processes access remote files?</a:t>
            </a:r>
          </a:p>
          <a:p>
            <a:pPr lvl="1"/>
            <a:r>
              <a:rPr lang="en-GB" dirty="0" smtClean="0"/>
              <a:t>How closely do remote files mimic local files?</a:t>
            </a:r>
          </a:p>
          <a:p>
            <a:r>
              <a:rPr lang="en-GB" dirty="0" smtClean="0"/>
              <a:t>Performance and robustness</a:t>
            </a:r>
          </a:p>
          <a:p>
            <a:pPr lvl="1"/>
            <a:r>
              <a:rPr lang="en-GB" dirty="0" smtClean="0"/>
              <a:t>Are remote files as fast and reliable as local ones?</a:t>
            </a:r>
          </a:p>
          <a:p>
            <a:r>
              <a:rPr lang="en-GB" dirty="0" smtClean="0"/>
              <a:t>Architecture</a:t>
            </a:r>
          </a:p>
          <a:p>
            <a:pPr lvl="1"/>
            <a:r>
              <a:rPr lang="en-GB" dirty="0" smtClean="0"/>
              <a:t>How is solution integrated into clients and servers?</a:t>
            </a:r>
          </a:p>
          <a:p>
            <a:r>
              <a:rPr lang="en-GB" dirty="0" smtClean="0"/>
              <a:t>Protocol and work partitioning</a:t>
            </a:r>
          </a:p>
          <a:p>
            <a:pPr lvl="1"/>
            <a:r>
              <a:rPr lang="en-GB" dirty="0" smtClean="0"/>
              <a:t>How do client and server cooperate?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910"/>
            <a:ext cx="8229600" cy="4525963"/>
          </a:xfrm>
        </p:spPr>
        <p:txBody>
          <a:bodyPr/>
          <a:lstStyle/>
          <a:p>
            <a:r>
              <a:rPr lang="en-US" sz="2800" dirty="0" smtClean="0"/>
              <a:t>The simplest form of networked file system</a:t>
            </a:r>
          </a:p>
          <a:p>
            <a:r>
              <a:rPr lang="en-US" sz="2800" dirty="0" smtClean="0"/>
              <a:t>Basically, going to a remote machine to fetch files</a:t>
            </a:r>
          </a:p>
          <a:p>
            <a:r>
              <a:rPr lang="en-US" sz="2800" dirty="0" smtClean="0"/>
              <a:t>Perhaps with some degree of abstraction to hide unpleasant details</a:t>
            </a:r>
          </a:p>
          <a:p>
            <a:r>
              <a:rPr lang="en-US" sz="2800" dirty="0" smtClean="0"/>
              <a:t>But generally with a relatively low degree of transparency</a:t>
            </a:r>
          </a:p>
          <a:p>
            <a:pPr lvl="1"/>
            <a:r>
              <a:rPr lang="en-US" sz="2400" dirty="0" smtClean="0"/>
              <a:t>Remote files are obviously remote</a:t>
            </a:r>
          </a:p>
          <a:p>
            <a:r>
              <a:rPr lang="en-US" sz="2800" dirty="0" smtClean="0"/>
              <a:t>Approaches:</a:t>
            </a:r>
          </a:p>
          <a:p>
            <a:pPr lvl="1"/>
            <a:r>
              <a:rPr lang="en-US" sz="2400" dirty="0" smtClean="0"/>
              <a:t>Explicit copying</a:t>
            </a:r>
            <a:endParaRPr lang="en-US" sz="2000" dirty="0" smtClean="0"/>
          </a:p>
          <a:p>
            <a:pPr lvl="1"/>
            <a:r>
              <a:rPr lang="en-US" sz="2400" dirty="0" smtClean="0"/>
              <a:t>Remote access methods and tools</a:t>
            </a:r>
          </a:p>
          <a:p>
            <a:pPr lvl="1"/>
            <a:r>
              <a:rPr lang="en-US" sz="2400" dirty="0" smtClean="0"/>
              <a:t>Remote disk access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1929525" y="502733"/>
            <a:ext cx="5245577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File Access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824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dirty="0" smtClean="0"/>
              <a:t>Goal: complete transparency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Normal file system calls work on remote files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Support file sharing by multiple clients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High performance, availability, reliability, scalability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Typical Architecture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Uses plug-in file system architecture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Client-side file system is merely a local proxy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Translates file operations into network requests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Server-side daemon receives/process requests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Translates them into real file system operations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78480" y="502733"/>
            <a:ext cx="7039336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File Access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20713" y="5016500"/>
            <a:ext cx="609600" cy="51911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42925" y="5091113"/>
            <a:ext cx="611188" cy="519112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0713" y="1968500"/>
            <a:ext cx="40386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system calls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rot="5400000">
            <a:off x="1721644" y="3610769"/>
            <a:ext cx="885825" cy="344487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UNIX FS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rot="5400000">
            <a:off x="1227931" y="3610769"/>
            <a:ext cx="885825" cy="344488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DOS FS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 rot="5400000">
            <a:off x="731044" y="3610769"/>
            <a:ext cx="885825" cy="344487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CD FS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44513" y="4429125"/>
            <a:ext cx="2743200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block I/O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68313" y="5165725"/>
            <a:ext cx="609600" cy="51911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CD</a:t>
            </a:r>
          </a:p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154113" y="4221163"/>
            <a:ext cx="1587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674813" y="4221163"/>
            <a:ext cx="1587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143125" y="4210050"/>
            <a:ext cx="1588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854075" y="4787900"/>
            <a:ext cx="31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 rot="5400000">
            <a:off x="2218531" y="3610769"/>
            <a:ext cx="885825" cy="3444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remote FS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20713" y="2882900"/>
            <a:ext cx="2667000" cy="382588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virtual file system integration layer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620713" y="3263900"/>
            <a:ext cx="304800" cy="455613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2982913" y="3263900"/>
            <a:ext cx="306387" cy="455613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20713" y="242570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file</a:t>
            </a:r>
          </a:p>
          <a:p>
            <a:pPr algn="ctr"/>
            <a:r>
              <a:rPr lang="en-US" sz="1200">
                <a:latin typeface="Times New Roman"/>
                <a:cs typeface="Times New Roman"/>
              </a:rPr>
              <a:t>operations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687513" y="2425700"/>
            <a:ext cx="1143000" cy="381000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directory</a:t>
            </a:r>
          </a:p>
          <a:p>
            <a:pPr algn="ctr"/>
            <a:r>
              <a:rPr lang="en-US" sz="1200">
                <a:latin typeface="Times New Roman"/>
                <a:cs typeface="Times New Roman"/>
              </a:rPr>
              <a:t>operations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982913" y="2425700"/>
            <a:ext cx="16764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file</a:t>
            </a:r>
          </a:p>
          <a:p>
            <a:pPr algn="ctr"/>
            <a:r>
              <a:rPr lang="en-US" sz="1200">
                <a:latin typeface="Times New Roman"/>
                <a:cs typeface="Times New Roman"/>
              </a:rPr>
              <a:t>I/O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803650" y="2882900"/>
            <a:ext cx="533400" cy="60960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socket</a:t>
            </a:r>
          </a:p>
          <a:p>
            <a:pPr algn="ctr"/>
            <a:r>
              <a:rPr lang="en-US" sz="1200">
                <a:latin typeface="Times New Roman"/>
                <a:cs typeface="Times New Roman"/>
              </a:rPr>
              <a:t>I/O</a:t>
            </a: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1458913" y="5016500"/>
            <a:ext cx="609600" cy="51911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1381125" y="5091113"/>
            <a:ext cx="611188" cy="519112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1306513" y="5165725"/>
            <a:ext cx="609600" cy="51911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disk</a:t>
            </a:r>
          </a:p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>
            <a:off x="1684338" y="4787900"/>
            <a:ext cx="31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8" name="AutoShape 30"/>
          <p:cNvSpPr>
            <a:spLocks noChangeArrowheads="1"/>
          </p:cNvSpPr>
          <p:nvPr/>
        </p:nvSpPr>
        <p:spPr bwMode="auto">
          <a:xfrm>
            <a:off x="3771900" y="5089525"/>
            <a:ext cx="609600" cy="51911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NIC</a:t>
            </a:r>
          </a:p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driver</a:t>
            </a: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3516313" y="3551238"/>
            <a:ext cx="533400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UDP</a:t>
            </a: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3803650" y="4008438"/>
            <a:ext cx="533400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IP</a:t>
            </a: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3803650" y="4465638"/>
            <a:ext cx="533400" cy="3810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MAC</a:t>
            </a:r>
          </a:p>
          <a:p>
            <a:pPr algn="ctr"/>
            <a:r>
              <a:rPr lang="en-US" sz="1200">
                <a:latin typeface="Times New Roman"/>
                <a:cs typeface="Times New Roman"/>
              </a:rPr>
              <a:t>driver</a:t>
            </a:r>
          </a:p>
        </p:txBody>
      </p:sp>
      <p:sp>
        <p:nvSpPr>
          <p:cNvPr id="32" name="AutoShape 41"/>
          <p:cNvSpPr>
            <a:spLocks noChangeArrowheads="1"/>
          </p:cNvSpPr>
          <p:nvPr/>
        </p:nvSpPr>
        <p:spPr bwMode="auto">
          <a:xfrm>
            <a:off x="7052273" y="5545570"/>
            <a:ext cx="1219200" cy="609600"/>
          </a:xfrm>
          <a:prstGeom prst="can">
            <a:avLst>
              <a:gd name="adj" fmla="val 25000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1535113" y="1265238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>
                <a:latin typeface="Times New Roman"/>
                <a:ea typeface="Arial" charset="0"/>
                <a:cs typeface="Times New Roman"/>
              </a:rPr>
              <a:t>client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6259513" y="1265238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>
                <a:latin typeface="Times New Roman"/>
                <a:ea typeface="Arial" charset="0"/>
                <a:cs typeface="Times New Roman"/>
              </a:rPr>
              <a:t>server</a:t>
            </a:r>
          </a:p>
        </p:txBody>
      </p:sp>
      <p:cxnSp>
        <p:nvCxnSpPr>
          <p:cNvPr id="35" name="AutoShape 44"/>
          <p:cNvCxnSpPr>
            <a:cxnSpLocks noChangeShapeType="1"/>
            <a:stCxn id="16" idx="0"/>
            <a:endCxn id="23" idx="1"/>
          </p:cNvCxnSpPr>
          <p:nvPr/>
        </p:nvCxnSpPr>
        <p:spPr bwMode="auto">
          <a:xfrm flipV="1">
            <a:off x="2835275" y="3187700"/>
            <a:ext cx="968375" cy="596900"/>
          </a:xfrm>
          <a:prstGeom prst="bentConnector3">
            <a:avLst>
              <a:gd name="adj1" fmla="val 583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6" name="AutoShape 45"/>
          <p:cNvCxnSpPr>
            <a:cxnSpLocks noChangeShapeType="1"/>
            <a:stCxn id="23" idx="2"/>
            <a:endCxn id="28" idx="0"/>
          </p:cNvCxnSpPr>
          <p:nvPr/>
        </p:nvCxnSpPr>
        <p:spPr bwMode="auto">
          <a:xfrm>
            <a:off x="4070350" y="3492500"/>
            <a:ext cx="6350" cy="159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47"/>
          <p:cNvCxnSpPr>
            <a:cxnSpLocks noChangeShapeType="1"/>
            <a:stCxn id="28" idx="2"/>
            <a:endCxn id="50" idx="2"/>
          </p:cNvCxnSpPr>
          <p:nvPr/>
        </p:nvCxnSpPr>
        <p:spPr bwMode="auto">
          <a:xfrm rot="5400000" flipH="1" flipV="1">
            <a:off x="4862233" y="4337762"/>
            <a:ext cx="485343" cy="2056410"/>
          </a:xfrm>
          <a:prstGeom prst="curvedConnector3">
            <a:avLst>
              <a:gd name="adj1" fmla="val -4710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4105275" y="3551238"/>
            <a:ext cx="533400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TCP</a:t>
            </a:r>
          </a:p>
        </p:txBody>
      </p:sp>
      <p:sp>
        <p:nvSpPr>
          <p:cNvPr id="39" name="AutoShape 54"/>
          <p:cNvSpPr>
            <a:spLocks noChangeArrowheads="1"/>
          </p:cNvSpPr>
          <p:nvPr/>
        </p:nvSpPr>
        <p:spPr bwMode="auto">
          <a:xfrm>
            <a:off x="2470150" y="4999038"/>
            <a:ext cx="609600" cy="519112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40" name="AutoShape 55"/>
          <p:cNvSpPr>
            <a:spLocks noChangeArrowheads="1"/>
          </p:cNvSpPr>
          <p:nvPr/>
        </p:nvSpPr>
        <p:spPr bwMode="auto">
          <a:xfrm>
            <a:off x="2392363" y="5073650"/>
            <a:ext cx="611187" cy="51911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41" name="AutoShape 56"/>
          <p:cNvSpPr>
            <a:spLocks noChangeArrowheads="1"/>
          </p:cNvSpPr>
          <p:nvPr/>
        </p:nvSpPr>
        <p:spPr bwMode="auto">
          <a:xfrm>
            <a:off x="2317750" y="5148263"/>
            <a:ext cx="609600" cy="519112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flash</a:t>
            </a:r>
          </a:p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42" name="Line 51"/>
          <p:cNvSpPr>
            <a:spLocks noChangeShapeType="1"/>
          </p:cNvSpPr>
          <p:nvPr/>
        </p:nvSpPr>
        <p:spPr bwMode="auto">
          <a:xfrm flipH="1">
            <a:off x="2678113" y="4781550"/>
            <a:ext cx="31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3" name="Rectangle 63"/>
          <p:cNvSpPr>
            <a:spLocks noChangeArrowheads="1"/>
          </p:cNvSpPr>
          <p:nvPr/>
        </p:nvSpPr>
        <p:spPr bwMode="auto">
          <a:xfrm>
            <a:off x="6963373" y="3997758"/>
            <a:ext cx="1371600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block I/O</a:t>
            </a:r>
          </a:p>
        </p:txBody>
      </p:sp>
      <p:sp>
        <p:nvSpPr>
          <p:cNvPr id="44" name="Rectangle 69"/>
          <p:cNvSpPr>
            <a:spLocks noChangeArrowheads="1"/>
          </p:cNvSpPr>
          <p:nvPr/>
        </p:nvSpPr>
        <p:spPr bwMode="auto">
          <a:xfrm rot="5400000">
            <a:off x="7199116" y="3125427"/>
            <a:ext cx="885825" cy="344488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EXT3 FS</a:t>
            </a: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auto">
          <a:xfrm>
            <a:off x="6923685" y="2397558"/>
            <a:ext cx="1447800" cy="382587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Times New Roman"/>
              <a:cs typeface="Times New Roman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auto">
          <a:xfrm>
            <a:off x="6923685" y="2778558"/>
            <a:ext cx="304800" cy="455612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auto">
          <a:xfrm>
            <a:off x="8066685" y="2778558"/>
            <a:ext cx="306388" cy="455612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8" name="Rectangle 77"/>
          <p:cNvSpPr>
            <a:spLocks noChangeArrowheads="1"/>
          </p:cNvSpPr>
          <p:nvPr/>
        </p:nvSpPr>
        <p:spPr bwMode="auto">
          <a:xfrm>
            <a:off x="5860060" y="2397558"/>
            <a:ext cx="533400" cy="60960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socket</a:t>
            </a:r>
          </a:p>
          <a:p>
            <a:pPr algn="ctr"/>
            <a:r>
              <a:rPr lang="en-US" sz="1200">
                <a:latin typeface="Times New Roman"/>
                <a:cs typeface="Times New Roman"/>
              </a:rPr>
              <a:t>I/O</a:t>
            </a:r>
          </a:p>
        </p:txBody>
      </p:sp>
      <p:sp>
        <p:nvSpPr>
          <p:cNvPr id="49" name="AutoShape 80"/>
          <p:cNvSpPr>
            <a:spLocks noChangeArrowheads="1"/>
          </p:cNvSpPr>
          <p:nvPr/>
        </p:nvSpPr>
        <p:spPr bwMode="auto">
          <a:xfrm>
            <a:off x="7357073" y="4683558"/>
            <a:ext cx="609600" cy="519112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disk</a:t>
            </a:r>
          </a:p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driver</a:t>
            </a:r>
          </a:p>
        </p:txBody>
      </p:sp>
      <p:sp>
        <p:nvSpPr>
          <p:cNvPr id="50" name="AutoShape 82"/>
          <p:cNvSpPr>
            <a:spLocks noChangeArrowheads="1"/>
          </p:cNvSpPr>
          <p:nvPr/>
        </p:nvSpPr>
        <p:spPr bwMode="auto">
          <a:xfrm>
            <a:off x="5828310" y="4604183"/>
            <a:ext cx="609600" cy="519112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NIC</a:t>
            </a:r>
          </a:p>
          <a:p>
            <a:pPr algn="ctr"/>
            <a:r>
              <a:rPr lang="en-US" sz="1200">
                <a:latin typeface="Times New Roman"/>
                <a:ea typeface="Arial" charset="0"/>
                <a:cs typeface="Times New Roman"/>
              </a:rPr>
              <a:t>driver</a:t>
            </a:r>
          </a:p>
        </p:txBody>
      </p:sp>
      <p:sp>
        <p:nvSpPr>
          <p:cNvPr id="51" name="Rectangle 83"/>
          <p:cNvSpPr>
            <a:spLocks noChangeArrowheads="1"/>
          </p:cNvSpPr>
          <p:nvPr/>
        </p:nvSpPr>
        <p:spPr bwMode="auto">
          <a:xfrm>
            <a:off x="5572723" y="3065895"/>
            <a:ext cx="533400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UDP</a:t>
            </a:r>
          </a:p>
        </p:txBody>
      </p:sp>
      <p:sp>
        <p:nvSpPr>
          <p:cNvPr id="52" name="Rectangle 84"/>
          <p:cNvSpPr>
            <a:spLocks noChangeArrowheads="1"/>
          </p:cNvSpPr>
          <p:nvPr/>
        </p:nvSpPr>
        <p:spPr bwMode="auto">
          <a:xfrm>
            <a:off x="5860060" y="3523095"/>
            <a:ext cx="533400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IP</a:t>
            </a:r>
          </a:p>
        </p:txBody>
      </p:sp>
      <p:sp>
        <p:nvSpPr>
          <p:cNvPr id="53" name="Rectangle 85"/>
          <p:cNvSpPr>
            <a:spLocks noChangeArrowheads="1"/>
          </p:cNvSpPr>
          <p:nvPr/>
        </p:nvSpPr>
        <p:spPr bwMode="auto">
          <a:xfrm>
            <a:off x="5860060" y="3980295"/>
            <a:ext cx="533400" cy="3810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MAC</a:t>
            </a:r>
          </a:p>
          <a:p>
            <a:pPr algn="ctr"/>
            <a:r>
              <a:rPr lang="en-US" sz="1200">
                <a:latin typeface="Times New Roman"/>
                <a:cs typeface="Times New Roman"/>
              </a:rPr>
              <a:t>driver</a:t>
            </a:r>
          </a:p>
        </p:txBody>
      </p:sp>
      <p:cxnSp>
        <p:nvCxnSpPr>
          <p:cNvPr id="54" name="AutoShape 86"/>
          <p:cNvCxnSpPr>
            <a:cxnSpLocks noChangeShapeType="1"/>
            <a:stCxn id="48" idx="0"/>
            <a:endCxn id="57" idx="1"/>
          </p:cNvCxnSpPr>
          <p:nvPr/>
        </p:nvCxnSpPr>
        <p:spPr bwMode="auto">
          <a:xfrm rot="16200000">
            <a:off x="6315673" y="1789545"/>
            <a:ext cx="419100" cy="7969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5" name="AutoShape 87"/>
          <p:cNvCxnSpPr>
            <a:cxnSpLocks noChangeShapeType="1"/>
            <a:stCxn id="50" idx="0"/>
            <a:endCxn id="48" idx="2"/>
          </p:cNvCxnSpPr>
          <p:nvPr/>
        </p:nvCxnSpPr>
        <p:spPr bwMode="auto">
          <a:xfrm flipH="1" flipV="1">
            <a:off x="6126760" y="3007158"/>
            <a:ext cx="6350" cy="159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6" name="Rectangle 88"/>
          <p:cNvSpPr>
            <a:spLocks noChangeArrowheads="1"/>
          </p:cNvSpPr>
          <p:nvPr/>
        </p:nvSpPr>
        <p:spPr bwMode="auto">
          <a:xfrm>
            <a:off x="6161685" y="3065895"/>
            <a:ext cx="533400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TCP</a:t>
            </a:r>
          </a:p>
        </p:txBody>
      </p:sp>
      <p:sp>
        <p:nvSpPr>
          <p:cNvPr id="57" name="Rectangle 93"/>
          <p:cNvSpPr>
            <a:spLocks noChangeArrowheads="1"/>
          </p:cNvSpPr>
          <p:nvPr/>
        </p:nvSpPr>
        <p:spPr bwMode="auto">
          <a:xfrm>
            <a:off x="6923685" y="1787958"/>
            <a:ext cx="14478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/>
                <a:cs typeface="Times New Roman"/>
              </a:rPr>
              <a:t>remote FS server</a:t>
            </a:r>
          </a:p>
        </p:txBody>
      </p:sp>
      <p:cxnSp>
        <p:nvCxnSpPr>
          <p:cNvPr id="58" name="AutoShape 95"/>
          <p:cNvCxnSpPr>
            <a:cxnSpLocks noChangeShapeType="1"/>
            <a:stCxn id="57" idx="2"/>
            <a:endCxn id="32" idx="1"/>
          </p:cNvCxnSpPr>
          <p:nvPr/>
        </p:nvCxnSpPr>
        <p:spPr bwMode="auto">
          <a:xfrm>
            <a:off x="7647585" y="2168958"/>
            <a:ext cx="14288" cy="3376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1697494" y="5914546"/>
            <a:ext cx="5317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Goes through file system, not block I/O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8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8" grpId="1" animBg="1"/>
      <p:bldP spid="49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6" grpId="0" animBg="1"/>
      <p:bldP spid="56" grpId="1" animBg="1"/>
      <p:bldP spid="57" grpId="0" animBg="1"/>
      <p:bldP spid="5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698"/>
            <a:ext cx="8229600" cy="1143000"/>
          </a:xfrm>
        </p:spPr>
        <p:txBody>
          <a:bodyPr/>
          <a:lstStyle/>
          <a:p>
            <a:r>
              <a:rPr lang="en-US" dirty="0" smtClean="0"/>
              <a:t>The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1910"/>
            <a:ext cx="8229600" cy="4525963"/>
          </a:xfrm>
        </p:spPr>
        <p:txBody>
          <a:bodyPr/>
          <a:lstStyle/>
          <a:p>
            <a:r>
              <a:rPr lang="en-GB" dirty="0" smtClean="0"/>
              <a:t>On Unix/Linux, makes use of VFS interface</a:t>
            </a:r>
          </a:p>
          <a:p>
            <a:r>
              <a:rPr lang="en-GB" dirty="0" smtClean="0"/>
              <a:t>Allows plug-in of file system implementations</a:t>
            </a:r>
          </a:p>
          <a:p>
            <a:pPr lvl="1"/>
            <a:r>
              <a:rPr lang="en-GB" dirty="0" smtClean="0"/>
              <a:t>Each implements a set of basic methods </a:t>
            </a:r>
          </a:p>
          <a:p>
            <a:pPr lvl="2"/>
            <a:r>
              <a:rPr lang="en-GB" dirty="0" smtClean="0"/>
              <a:t>create, delete, open, close, link, unlink, etc.</a:t>
            </a:r>
          </a:p>
          <a:p>
            <a:pPr lvl="1"/>
            <a:r>
              <a:rPr lang="en-GB" dirty="0" smtClean="0"/>
              <a:t>Translates logical operations into disk operations</a:t>
            </a:r>
          </a:p>
          <a:p>
            <a:r>
              <a:rPr lang="en-GB" dirty="0" smtClean="0"/>
              <a:t>Remote file systems can also be implemented</a:t>
            </a:r>
          </a:p>
          <a:p>
            <a:pPr lvl="1"/>
            <a:r>
              <a:rPr lang="en-GB" dirty="0" smtClean="0"/>
              <a:t>Translate each standard method into messages</a:t>
            </a:r>
          </a:p>
          <a:p>
            <a:pPr lvl="1"/>
            <a:r>
              <a:rPr lang="en-GB" dirty="0" smtClean="0"/>
              <a:t>Forward those requests to a remote file server</a:t>
            </a:r>
          </a:p>
          <a:p>
            <a:pPr lvl="1"/>
            <a:r>
              <a:rPr lang="en-GB" dirty="0" smtClean="0"/>
              <a:t>RFS client only knows the RFS protocol</a:t>
            </a:r>
          </a:p>
          <a:p>
            <a:pPr lvl="2"/>
            <a:r>
              <a:rPr lang="en-GB" dirty="0" smtClean="0"/>
              <a:t>Need not know the underlying on-disk implementation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1910"/>
            <a:ext cx="8229600" cy="4525963"/>
          </a:xfrm>
        </p:spPr>
        <p:txBody>
          <a:bodyPr/>
          <a:lstStyle/>
          <a:p>
            <a:r>
              <a:rPr lang="en-GB" dirty="0" smtClean="0"/>
              <a:t>RFS Server Daemon</a:t>
            </a:r>
          </a:p>
          <a:p>
            <a:pPr lvl="1"/>
            <a:r>
              <a:rPr lang="en-GB" dirty="0" smtClean="0"/>
              <a:t>Receives and decodes messages</a:t>
            </a:r>
          </a:p>
          <a:p>
            <a:pPr lvl="1"/>
            <a:r>
              <a:rPr lang="en-GB" dirty="0" smtClean="0"/>
              <a:t>Does requested operations on local file system</a:t>
            </a:r>
          </a:p>
          <a:p>
            <a:r>
              <a:rPr lang="en-GB" dirty="0" smtClean="0"/>
              <a:t>Can be implemented in user- or kernel-mode</a:t>
            </a:r>
          </a:p>
          <a:p>
            <a:pPr lvl="1"/>
            <a:r>
              <a:rPr lang="en-GB" dirty="0" smtClean="0"/>
              <a:t>Kernel daemon may offer better performance</a:t>
            </a:r>
          </a:p>
          <a:p>
            <a:pPr lvl="1"/>
            <a:r>
              <a:rPr lang="en-GB" dirty="0" smtClean="0"/>
              <a:t>User-mode is much easier to implement</a:t>
            </a:r>
          </a:p>
          <a:p>
            <a:r>
              <a:rPr lang="en-GB" dirty="0" smtClean="0"/>
              <a:t>One daemon may serve all incoming requests</a:t>
            </a:r>
          </a:p>
          <a:p>
            <a:pPr lvl="1"/>
            <a:r>
              <a:rPr lang="en-GB" dirty="0" smtClean="0"/>
              <a:t>Higher performance, fewer context switches</a:t>
            </a:r>
          </a:p>
          <a:p>
            <a:r>
              <a:rPr lang="en-GB" dirty="0" smtClean="0"/>
              <a:t>Or could be many per-user-session daemons</a:t>
            </a:r>
          </a:p>
          <a:p>
            <a:pPr lvl="1"/>
            <a:r>
              <a:rPr lang="en-GB" dirty="0" smtClean="0"/>
              <a:t>Simpler, and probably more secure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1910"/>
            <a:ext cx="8229600" cy="4525963"/>
          </a:xfrm>
        </p:spPr>
        <p:txBody>
          <a:bodyPr/>
          <a:lstStyle/>
          <a:p>
            <a:r>
              <a:rPr lang="en-GB" dirty="0" smtClean="0"/>
              <a:t>Advantages</a:t>
            </a:r>
          </a:p>
          <a:p>
            <a:pPr lvl="1"/>
            <a:r>
              <a:rPr lang="en-GB" dirty="0" smtClean="0"/>
              <a:t>Very good application level transparency</a:t>
            </a:r>
          </a:p>
          <a:p>
            <a:pPr lvl="1"/>
            <a:r>
              <a:rPr lang="en-GB" dirty="0" smtClean="0"/>
              <a:t>Very good functional encapsulation</a:t>
            </a:r>
          </a:p>
          <a:p>
            <a:pPr lvl="1"/>
            <a:r>
              <a:rPr lang="en-GB" dirty="0" smtClean="0"/>
              <a:t>Able to support multi-client file sharing</a:t>
            </a:r>
          </a:p>
          <a:p>
            <a:pPr lvl="1"/>
            <a:r>
              <a:rPr lang="en-GB" dirty="0" smtClean="0"/>
              <a:t>Potential for good performance and robustness</a:t>
            </a:r>
          </a:p>
          <a:p>
            <a:r>
              <a:rPr lang="en-GB" dirty="0" smtClean="0"/>
              <a:t>Disadvantages</a:t>
            </a:r>
          </a:p>
          <a:p>
            <a:pPr lvl="1"/>
            <a:r>
              <a:rPr lang="en-GB" dirty="0" smtClean="0"/>
              <a:t>At least part of implementation must be in the OS</a:t>
            </a:r>
          </a:p>
          <a:p>
            <a:pPr lvl="1"/>
            <a:r>
              <a:rPr lang="en-GB" dirty="0" smtClean="0"/>
              <a:t>Client and server sides tend to be fairly complex</a:t>
            </a:r>
          </a:p>
          <a:p>
            <a:r>
              <a:rPr lang="en-GB" dirty="0" smtClean="0"/>
              <a:t>Contemporary use</a:t>
            </a:r>
          </a:p>
          <a:p>
            <a:pPr lvl="1"/>
            <a:r>
              <a:rPr lang="en-GB" dirty="0" smtClean="0"/>
              <a:t>Ubiquitous today, and the wave of the future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708"/>
            <a:ext cx="8229600" cy="1143000"/>
          </a:xfrm>
        </p:spPr>
        <p:txBody>
          <a:bodyPr/>
          <a:lstStyle/>
          <a:p>
            <a:r>
              <a:rPr lang="en-US" dirty="0" smtClean="0"/>
              <a:t>Remote File Access: </a:t>
            </a:r>
            <a:br>
              <a:rPr lang="en-US" dirty="0" smtClean="0"/>
            </a:br>
            <a:r>
              <a:rPr lang="en-US" dirty="0" smtClean="0"/>
              <a:t>Problems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2810"/>
            <a:ext cx="8229600" cy="4525963"/>
          </a:xfrm>
        </p:spPr>
        <p:txBody>
          <a:bodyPr/>
          <a:lstStyle/>
          <a:p>
            <a:r>
              <a:rPr lang="en-US" dirty="0" smtClean="0"/>
              <a:t>Authentication and authorization</a:t>
            </a:r>
          </a:p>
          <a:p>
            <a:r>
              <a:rPr lang="en-US" dirty="0" smtClean="0"/>
              <a:t>Synchronization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Robustness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06944" y="451581"/>
            <a:ext cx="5690743" cy="126768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of the remote file system now dependent on many more factors</a:t>
            </a:r>
          </a:p>
          <a:p>
            <a:pPr lvl="1"/>
            <a:r>
              <a:rPr lang="en-US" dirty="0" smtClean="0"/>
              <a:t>Not just the local CPU, bus, memory, and disk</a:t>
            </a:r>
          </a:p>
          <a:p>
            <a:r>
              <a:rPr lang="en-US" dirty="0" smtClean="0"/>
              <a:t>Also on the same hardware on the server that stores the files</a:t>
            </a:r>
          </a:p>
          <a:p>
            <a:pPr lvl="1"/>
            <a:r>
              <a:rPr lang="en-US" dirty="0" smtClean="0"/>
              <a:t>Which often is servicing many clients</a:t>
            </a:r>
          </a:p>
          <a:p>
            <a:r>
              <a:rPr lang="en-US" dirty="0" smtClean="0"/>
              <a:t>And on the network in between</a:t>
            </a:r>
          </a:p>
          <a:p>
            <a:pPr lvl="1"/>
            <a:r>
              <a:rPr lang="en-US" dirty="0" smtClean="0"/>
              <a:t>Which can have wide or narrow bandwidth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798"/>
            <a:ext cx="8229600" cy="1143000"/>
          </a:xfrm>
        </p:spPr>
        <p:txBody>
          <a:bodyPr/>
          <a:lstStyle/>
          <a:p>
            <a:r>
              <a:rPr lang="en-US" dirty="0" smtClean="0"/>
              <a:t>Globally Coherent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662"/>
            <a:ext cx="8229600" cy="4525963"/>
          </a:xfrm>
        </p:spPr>
        <p:txBody>
          <a:bodyPr/>
          <a:lstStyle/>
          <a:p>
            <a:r>
              <a:rPr lang="en-US" dirty="0" smtClean="0"/>
              <a:t>Everyone sees the same thing</a:t>
            </a:r>
          </a:p>
          <a:p>
            <a:r>
              <a:rPr lang="en-US" dirty="0" smtClean="0"/>
              <a:t>Usually the case on single machines</a:t>
            </a:r>
          </a:p>
          <a:p>
            <a:r>
              <a:rPr lang="en-US" dirty="0" smtClean="0"/>
              <a:t>Harder to achieve in distributed systems</a:t>
            </a:r>
          </a:p>
          <a:p>
            <a:r>
              <a:rPr lang="en-US" dirty="0" smtClean="0"/>
              <a:t>How to achieve it?</a:t>
            </a:r>
          </a:p>
          <a:p>
            <a:pPr lvl="1"/>
            <a:r>
              <a:rPr lang="en-US" dirty="0" smtClean="0"/>
              <a:t>Have only one copy of things that need single view</a:t>
            </a:r>
          </a:p>
          <a:p>
            <a:pPr lvl="2"/>
            <a:r>
              <a:rPr lang="en-US" dirty="0" smtClean="0"/>
              <a:t>Limits the benefits of the distributed system</a:t>
            </a:r>
          </a:p>
          <a:p>
            <a:pPr lvl="2"/>
            <a:r>
              <a:rPr lang="en-US" dirty="0" smtClean="0"/>
              <a:t>And exaggerates some of their costs</a:t>
            </a:r>
          </a:p>
          <a:p>
            <a:pPr lvl="1"/>
            <a:r>
              <a:rPr lang="en-US" dirty="0" smtClean="0"/>
              <a:t>Ensure multiple copies are consistent</a:t>
            </a:r>
          </a:p>
          <a:p>
            <a:pPr lvl="2"/>
            <a:r>
              <a:rPr lang="en-US" dirty="0" smtClean="0"/>
              <a:t>Requiring complex and expensive consensus protocols</a:t>
            </a:r>
          </a:p>
          <a:p>
            <a:r>
              <a:rPr lang="en-US" dirty="0" smtClean="0"/>
              <a:t>Not much of a choice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Performance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742"/>
            <a:ext cx="8229600" cy="4525963"/>
          </a:xfrm>
        </p:spPr>
        <p:txBody>
          <a:bodyPr/>
          <a:lstStyle/>
          <a:p>
            <a:r>
              <a:rPr lang="en-GB" dirty="0" smtClean="0"/>
              <a:t>Appropriate transport and session protocols</a:t>
            </a:r>
          </a:p>
          <a:p>
            <a:pPr lvl="1"/>
            <a:r>
              <a:rPr lang="en-GB" dirty="0" smtClean="0"/>
              <a:t>Minimize messages, maximize throughput</a:t>
            </a:r>
          </a:p>
          <a:p>
            <a:r>
              <a:rPr lang="en-GB" dirty="0" smtClean="0"/>
              <a:t>Partition the work</a:t>
            </a:r>
          </a:p>
          <a:p>
            <a:pPr lvl="1"/>
            <a:r>
              <a:rPr lang="en-GB" dirty="0" smtClean="0"/>
              <a:t>Minimize number of remote requests</a:t>
            </a:r>
          </a:p>
          <a:p>
            <a:pPr lvl="1"/>
            <a:r>
              <a:rPr lang="en-GB" dirty="0" smtClean="0"/>
              <a:t>Spread load over more processors and disks</a:t>
            </a:r>
          </a:p>
          <a:p>
            <a:r>
              <a:rPr lang="en-GB" dirty="0" smtClean="0"/>
              <a:t>Client-side pre-fetching and caching</a:t>
            </a:r>
          </a:p>
          <a:p>
            <a:pPr lvl="1"/>
            <a:r>
              <a:rPr lang="en-GB" dirty="0" smtClean="0"/>
              <a:t>Fetching whole file at a once is more efficient</a:t>
            </a:r>
          </a:p>
          <a:p>
            <a:pPr lvl="1"/>
            <a:r>
              <a:rPr lang="en-GB" dirty="0" smtClean="0"/>
              <a:t>Block caching for read-ahead and deferred writes</a:t>
            </a:r>
          </a:p>
          <a:p>
            <a:pPr lvl="1"/>
            <a:r>
              <a:rPr lang="en-GB" dirty="0" smtClean="0"/>
              <a:t>Reduces disk and network I/O (vs. server cache)</a:t>
            </a:r>
          </a:p>
          <a:p>
            <a:pPr lvl="1"/>
            <a:r>
              <a:rPr lang="en-GB" dirty="0" smtClean="0"/>
              <a:t>Cache consistency can be a problem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major components in remote file system operations</a:t>
            </a:r>
          </a:p>
          <a:p>
            <a:pPr lvl="1"/>
            <a:r>
              <a:rPr lang="en-US" dirty="0" smtClean="0"/>
              <a:t>The client machine</a:t>
            </a:r>
          </a:p>
          <a:p>
            <a:pPr lvl="1"/>
            <a:r>
              <a:rPr lang="en-US" dirty="0" smtClean="0"/>
              <a:t>The server machine</a:t>
            </a:r>
          </a:p>
          <a:p>
            <a:pPr lvl="1"/>
            <a:r>
              <a:rPr lang="en-US" dirty="0" smtClean="0"/>
              <a:t>The network in between</a:t>
            </a:r>
          </a:p>
          <a:p>
            <a:r>
              <a:rPr lang="en-US" dirty="0" smtClean="0"/>
              <a:t>All can fail</a:t>
            </a:r>
          </a:p>
          <a:p>
            <a:pPr lvl="1"/>
            <a:r>
              <a:rPr lang="en-US" dirty="0" smtClean="0"/>
              <a:t>Leading to potential problems for the remote file system’s data and users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09216" y="536856"/>
            <a:ext cx="4604021" cy="707078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 Solution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380"/>
            <a:ext cx="8229600" cy="4525963"/>
          </a:xfrm>
        </p:spPr>
        <p:txBody>
          <a:bodyPr/>
          <a:lstStyle/>
          <a:p>
            <a:r>
              <a:rPr lang="en-GB" dirty="0" smtClean="0"/>
              <a:t>Network errors – support client retries</a:t>
            </a:r>
          </a:p>
          <a:p>
            <a:pPr lvl="1"/>
            <a:r>
              <a:rPr lang="en-GB" dirty="0" smtClean="0"/>
              <a:t>Have file system protocol uses </a:t>
            </a:r>
            <a:r>
              <a:rPr lang="en-GB" i="1" dirty="0" smtClean="0"/>
              <a:t>idempotent </a:t>
            </a:r>
            <a:r>
              <a:rPr lang="en-GB" dirty="0" smtClean="0"/>
              <a:t>requests</a:t>
            </a:r>
          </a:p>
          <a:p>
            <a:pPr lvl="1"/>
            <a:r>
              <a:rPr lang="en-GB" dirty="0" smtClean="0"/>
              <a:t>Have protocol support all-or-none transactions</a:t>
            </a:r>
          </a:p>
          <a:p>
            <a:r>
              <a:rPr lang="en-GB" dirty="0" smtClean="0"/>
              <a:t>Client failures – support server-side recovery</a:t>
            </a:r>
          </a:p>
          <a:p>
            <a:pPr lvl="1"/>
            <a:r>
              <a:rPr lang="en-GB" dirty="0" smtClean="0"/>
              <a:t>Automatic back-out of uncommitted transactions</a:t>
            </a:r>
          </a:p>
          <a:p>
            <a:pPr lvl="1"/>
            <a:r>
              <a:rPr lang="en-GB" dirty="0" smtClean="0"/>
              <a:t>Automatic expiration of timed out lock leases</a:t>
            </a:r>
          </a:p>
          <a:p>
            <a:r>
              <a:rPr lang="en-GB" dirty="0" smtClean="0"/>
              <a:t>Server failures – support server fail-over</a:t>
            </a:r>
          </a:p>
          <a:p>
            <a:pPr lvl="1"/>
            <a:r>
              <a:rPr lang="en-GB" dirty="0" smtClean="0"/>
              <a:t>Replicated (parallel or back-up) servers</a:t>
            </a:r>
          </a:p>
          <a:p>
            <a:pPr lvl="1"/>
            <a:r>
              <a:rPr lang="en-GB" dirty="0" smtClean="0"/>
              <a:t>Stateless remote file system protocols</a:t>
            </a:r>
          </a:p>
          <a:p>
            <a:pPr lvl="1"/>
            <a:r>
              <a:rPr lang="en-GB" dirty="0" smtClean="0"/>
              <a:t>Automatic client-server rebinding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698"/>
            <a:ext cx="8229600" cy="1143000"/>
          </a:xfrm>
        </p:spPr>
        <p:txBody>
          <a:bodyPr/>
          <a:lstStyle/>
          <a:p>
            <a:r>
              <a:rPr lang="en-US" dirty="0" smtClean="0"/>
              <a:t>The Network File System (NFS)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346"/>
            <a:ext cx="8229600" cy="4525963"/>
          </a:xfrm>
        </p:spPr>
        <p:txBody>
          <a:bodyPr/>
          <a:lstStyle/>
          <a:p>
            <a:r>
              <a:rPr lang="en-GB" dirty="0" smtClean="0"/>
              <a:t>Transparent, heterogeneous file system sharing</a:t>
            </a:r>
          </a:p>
          <a:p>
            <a:pPr lvl="1"/>
            <a:r>
              <a:rPr lang="en-GB" dirty="0" smtClean="0"/>
              <a:t>Local and remote files are indistinguishable</a:t>
            </a:r>
          </a:p>
          <a:p>
            <a:r>
              <a:rPr lang="en-GB" dirty="0" smtClean="0"/>
              <a:t>Peer-to-peer and client-server sharing</a:t>
            </a:r>
          </a:p>
          <a:p>
            <a:pPr lvl="1"/>
            <a:r>
              <a:rPr lang="en-GB" dirty="0" smtClean="0"/>
              <a:t>Disk-full clients can export file systems to others</a:t>
            </a:r>
          </a:p>
          <a:p>
            <a:pPr lvl="1"/>
            <a:r>
              <a:rPr lang="en-GB" dirty="0" smtClean="0"/>
              <a:t>Able to support diskless (or </a:t>
            </a:r>
            <a:r>
              <a:rPr lang="en-GB" dirty="0" err="1" smtClean="0"/>
              <a:t>dataless</a:t>
            </a:r>
            <a:r>
              <a:rPr lang="en-GB" dirty="0" smtClean="0"/>
              <a:t>) clients</a:t>
            </a:r>
          </a:p>
          <a:p>
            <a:pPr lvl="1"/>
            <a:r>
              <a:rPr lang="en-GB" dirty="0" smtClean="0"/>
              <a:t>Minimal client-side administration</a:t>
            </a:r>
          </a:p>
          <a:p>
            <a:r>
              <a:rPr lang="en-GB" dirty="0" smtClean="0"/>
              <a:t>High efficiency and high availability</a:t>
            </a:r>
          </a:p>
          <a:p>
            <a:pPr lvl="1"/>
            <a:r>
              <a:rPr lang="en-GB" dirty="0" smtClean="0"/>
              <a:t>Read performance competitive with local disks</a:t>
            </a:r>
          </a:p>
          <a:p>
            <a:pPr lvl="1"/>
            <a:r>
              <a:rPr lang="en-GB" dirty="0" smtClean="0"/>
              <a:t>Scalable to huge numbers of clients</a:t>
            </a:r>
          </a:p>
          <a:p>
            <a:pPr lvl="1"/>
            <a:r>
              <a:rPr lang="en-GB" dirty="0" smtClean="0"/>
              <a:t>Seamless fail-over for all readers and some writers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03527" y="437263"/>
            <a:ext cx="7549968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NFS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696"/>
            <a:ext cx="8229600" cy="4525963"/>
          </a:xfrm>
        </p:spPr>
        <p:txBody>
          <a:bodyPr/>
          <a:lstStyle/>
          <a:p>
            <a:r>
              <a:rPr lang="en-GB" sz="2800" dirty="0" smtClean="0"/>
              <a:t>Relies on idempotent operations and stateless server</a:t>
            </a:r>
          </a:p>
          <a:p>
            <a:pPr lvl="1"/>
            <a:r>
              <a:rPr lang="en-GB" sz="2400" dirty="0" smtClean="0"/>
              <a:t>Built on top of a remote procedure call protocol</a:t>
            </a:r>
          </a:p>
          <a:p>
            <a:pPr lvl="1"/>
            <a:r>
              <a:rPr lang="en-GB" sz="2400" dirty="0" smtClean="0"/>
              <a:t>With </a:t>
            </a:r>
            <a:r>
              <a:rPr lang="en-GB" sz="2400" dirty="0" err="1" smtClean="0"/>
              <a:t>eXternal</a:t>
            </a:r>
            <a:r>
              <a:rPr lang="en-GB" sz="2400" dirty="0" smtClean="0"/>
              <a:t> Data Representation, server binding</a:t>
            </a:r>
          </a:p>
          <a:p>
            <a:pPr lvl="1"/>
            <a:r>
              <a:rPr lang="en-GB" sz="2400" dirty="0" smtClean="0"/>
              <a:t>Versions of RPC over both TCP or UDP</a:t>
            </a:r>
          </a:p>
          <a:p>
            <a:pPr lvl="1"/>
            <a:r>
              <a:rPr lang="en-GB" sz="2400" dirty="0" smtClean="0"/>
              <a:t>Optional encryption (may be provided at lower level)</a:t>
            </a:r>
          </a:p>
          <a:p>
            <a:r>
              <a:rPr lang="en-GB" sz="2800" dirty="0" smtClean="0"/>
              <a:t>Scope – basic file operations only</a:t>
            </a:r>
          </a:p>
          <a:p>
            <a:pPr lvl="1"/>
            <a:r>
              <a:rPr lang="en-GB" sz="2400" dirty="0" smtClean="0"/>
              <a:t>Lookup (open), read, write, read-directory, stat</a:t>
            </a:r>
          </a:p>
          <a:p>
            <a:pPr lvl="1"/>
            <a:r>
              <a:rPr lang="en-GB" sz="2400" dirty="0" smtClean="0"/>
              <a:t>Supports client or server-side authentication</a:t>
            </a:r>
          </a:p>
          <a:p>
            <a:pPr lvl="1"/>
            <a:r>
              <a:rPr lang="en-GB" sz="2400" dirty="0" smtClean="0"/>
              <a:t>Supports client-side caching of file contents</a:t>
            </a:r>
          </a:p>
          <a:p>
            <a:pPr lvl="1"/>
            <a:r>
              <a:rPr lang="en-GB" sz="2400" dirty="0" smtClean="0"/>
              <a:t>Locking and auto-mounting done with another protocol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338"/>
            <a:ext cx="8229600" cy="1143000"/>
          </a:xfrm>
        </p:spPr>
        <p:txBody>
          <a:bodyPr/>
          <a:lstStyle/>
          <a:p>
            <a:r>
              <a:rPr lang="en-US" dirty="0" smtClean="0"/>
              <a:t>NFS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1986"/>
            <a:ext cx="8229600" cy="4525963"/>
          </a:xfrm>
        </p:spPr>
        <p:txBody>
          <a:bodyPr/>
          <a:lstStyle/>
          <a:p>
            <a:pPr defTabSz="914400"/>
            <a:r>
              <a:rPr lang="en-US" dirty="0" smtClean="0"/>
              <a:t>How can we trust NSF clients to authenticate themselves?</a:t>
            </a:r>
          </a:p>
          <a:p>
            <a:pPr defTabSz="914400"/>
            <a:r>
              <a:rPr lang="en-US" dirty="0" smtClean="0"/>
              <a:t>NFS not not designed for direct use by user applications</a:t>
            </a:r>
          </a:p>
          <a:p>
            <a:pPr defTabSz="914400"/>
            <a:r>
              <a:rPr lang="en-US" dirty="0" smtClean="0"/>
              <a:t>It permits one operating system instance to access files belonging to another OS instance</a:t>
            </a:r>
          </a:p>
          <a:p>
            <a:pPr defTabSz="914400"/>
            <a:r>
              <a:rPr lang="en-US" dirty="0" smtClean="0"/>
              <a:t>If we trust the remote OS to see the files, might as well trust it to authenticate the user</a:t>
            </a:r>
          </a:p>
          <a:p>
            <a:pPr defTabSz="914400"/>
            <a:r>
              <a:rPr lang="en-US" dirty="0" smtClean="0"/>
              <a:t>Obviously, don’t use NFS if you don’t trust the remote OS . . 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756"/>
            <a:ext cx="8229600" cy="4525963"/>
          </a:xfrm>
        </p:spPr>
        <p:txBody>
          <a:bodyPr/>
          <a:lstStyle/>
          <a:p>
            <a:r>
              <a:rPr lang="en-GB" dirty="0" smtClean="0"/>
              <a:t>NFS file systems can be replicated</a:t>
            </a:r>
          </a:p>
          <a:p>
            <a:pPr lvl="1"/>
            <a:r>
              <a:rPr lang="en-GB" dirty="0" smtClean="0"/>
              <a:t>Improves read performance and availability</a:t>
            </a:r>
          </a:p>
          <a:p>
            <a:pPr lvl="1"/>
            <a:r>
              <a:rPr lang="en-GB" dirty="0" smtClean="0"/>
              <a:t>Only one replica can be written to</a:t>
            </a:r>
          </a:p>
          <a:p>
            <a:r>
              <a:rPr lang="en-GB" dirty="0" smtClean="0"/>
              <a:t>Client-side agent (in OS) handles fail-over</a:t>
            </a:r>
          </a:p>
          <a:p>
            <a:pPr lvl="1"/>
            <a:r>
              <a:rPr lang="en-GB" dirty="0" smtClean="0"/>
              <a:t>Detects server failure, rebinds to new server</a:t>
            </a:r>
          </a:p>
          <a:p>
            <a:r>
              <a:rPr lang="en-GB" dirty="0" smtClean="0"/>
              <a:t>Limited transparency for server failures</a:t>
            </a:r>
          </a:p>
          <a:p>
            <a:pPr lvl="1"/>
            <a:r>
              <a:rPr lang="en-GB" dirty="0" smtClean="0"/>
              <a:t>Most readers will not notice failure (only brief delay)</a:t>
            </a:r>
          </a:p>
          <a:p>
            <a:pPr lvl="1"/>
            <a:r>
              <a:rPr lang="en-GB" dirty="0" smtClean="0"/>
              <a:t>Users of changed files may get “stale handle” error</a:t>
            </a:r>
          </a:p>
          <a:p>
            <a:pPr lvl="1"/>
            <a:r>
              <a:rPr lang="en-GB" dirty="0" smtClean="0"/>
              <a:t>Active locks may have to be re-obtained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and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636"/>
            <a:ext cx="8229600" cy="4525963"/>
          </a:xfrm>
        </p:spPr>
        <p:txBody>
          <a:bodyPr/>
          <a:lstStyle/>
          <a:p>
            <a:r>
              <a:rPr lang="en-GB" sz="2800" dirty="0" smtClean="0"/>
              <a:t>An NFS server does not prevent conflicting updates</a:t>
            </a:r>
          </a:p>
          <a:p>
            <a:pPr lvl="1"/>
            <a:r>
              <a:rPr lang="en-GB" sz="2400" dirty="0" smtClean="0"/>
              <a:t>As with local file systems, this is application’s job</a:t>
            </a:r>
          </a:p>
          <a:p>
            <a:r>
              <a:rPr lang="en-GB" sz="2800" dirty="0" smtClean="0"/>
              <a:t>Auxiliary server/protocol for file and record locking</a:t>
            </a:r>
          </a:p>
          <a:p>
            <a:pPr lvl="1"/>
            <a:r>
              <a:rPr lang="en-GB" sz="2400" dirty="0" smtClean="0"/>
              <a:t>All leases are maintained on the lock server</a:t>
            </a:r>
          </a:p>
          <a:p>
            <a:pPr lvl="1"/>
            <a:r>
              <a:rPr lang="en-GB" sz="2400" dirty="0" smtClean="0"/>
              <a:t>All lock/unlock operations handed by lock server</a:t>
            </a:r>
          </a:p>
          <a:p>
            <a:r>
              <a:rPr lang="en-GB" sz="2800" dirty="0" smtClean="0"/>
              <a:t>Client/network failure handling</a:t>
            </a:r>
          </a:p>
          <a:p>
            <a:pPr lvl="1"/>
            <a:r>
              <a:rPr lang="en-GB" sz="2400" dirty="0" smtClean="0"/>
              <a:t>Server can break locks if client dies or times out</a:t>
            </a:r>
          </a:p>
          <a:p>
            <a:pPr lvl="1"/>
            <a:r>
              <a:rPr lang="en-GB" sz="2400" dirty="0" smtClean="0"/>
              <a:t>“Stale-handle” errors inform client of broken lock</a:t>
            </a:r>
          </a:p>
          <a:p>
            <a:pPr lvl="1"/>
            <a:r>
              <a:rPr lang="en-GB" sz="2400" dirty="0" smtClean="0"/>
              <a:t>Client response to these errors are application specific</a:t>
            </a:r>
          </a:p>
          <a:p>
            <a:r>
              <a:rPr lang="en-GB" sz="2800" dirty="0" smtClean="0"/>
              <a:t>Lock server failure handling is very complex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028"/>
            <a:ext cx="8229600" cy="1143000"/>
          </a:xfrm>
        </p:spPr>
        <p:txBody>
          <a:bodyPr/>
          <a:lstStyle/>
          <a:p>
            <a:r>
              <a:rPr lang="en-US" dirty="0" smtClean="0"/>
              <a:t>NFS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770"/>
            <a:ext cx="8229600" cy="4525963"/>
          </a:xfrm>
        </p:spPr>
        <p:txBody>
          <a:bodyPr/>
          <a:lstStyle/>
          <a:p>
            <a:r>
              <a:rPr lang="en-GB" dirty="0" smtClean="0"/>
              <a:t>Transparency/Heterogeneity</a:t>
            </a:r>
          </a:p>
          <a:p>
            <a:pPr lvl="1"/>
            <a:r>
              <a:rPr lang="en-GB" dirty="0" smtClean="0"/>
              <a:t>Local/remote transparency is excellent</a:t>
            </a:r>
          </a:p>
          <a:p>
            <a:pPr lvl="1"/>
            <a:r>
              <a:rPr lang="en-GB" dirty="0" smtClean="0"/>
              <a:t>NFS works with all major </a:t>
            </a:r>
            <a:r>
              <a:rPr lang="en-GB" dirty="0" err="1" smtClean="0"/>
              <a:t>ISAs</a:t>
            </a:r>
            <a:r>
              <a:rPr lang="en-GB" dirty="0" smtClean="0"/>
              <a:t>, </a:t>
            </a:r>
            <a:r>
              <a:rPr lang="en-GB" dirty="0" err="1" smtClean="0"/>
              <a:t>OSs</a:t>
            </a:r>
            <a:r>
              <a:rPr lang="en-GB" dirty="0" smtClean="0"/>
              <a:t>, and </a:t>
            </a:r>
            <a:r>
              <a:rPr lang="en-GB" dirty="0" err="1" smtClean="0"/>
              <a:t>FSs</a:t>
            </a:r>
            <a:r>
              <a:rPr lang="en-GB" dirty="0" smtClean="0"/>
              <a:t> </a:t>
            </a:r>
          </a:p>
          <a:p>
            <a:r>
              <a:rPr lang="en-GB" dirty="0" smtClean="0"/>
              <a:t>Performance</a:t>
            </a:r>
          </a:p>
          <a:p>
            <a:pPr lvl="1"/>
            <a:r>
              <a:rPr lang="en-GB" dirty="0" smtClean="0"/>
              <a:t>Read performance may be better than local disk</a:t>
            </a:r>
          </a:p>
          <a:p>
            <a:pPr lvl="1"/>
            <a:r>
              <a:rPr lang="en-GB" dirty="0" smtClean="0"/>
              <a:t>Replication provides scalable read bandwidth</a:t>
            </a:r>
          </a:p>
          <a:p>
            <a:pPr lvl="1"/>
            <a:r>
              <a:rPr lang="en-GB" dirty="0" smtClean="0"/>
              <a:t>Write performance slower than local disk</a:t>
            </a:r>
          </a:p>
          <a:p>
            <a:r>
              <a:rPr lang="en-GB" dirty="0" smtClean="0"/>
              <a:t>Robustness</a:t>
            </a:r>
          </a:p>
          <a:p>
            <a:pPr lvl="1"/>
            <a:r>
              <a:rPr lang="en-GB" dirty="0" smtClean="0"/>
              <a:t>Transparent fail-over capability for readers</a:t>
            </a:r>
          </a:p>
          <a:p>
            <a:pPr lvl="1"/>
            <a:r>
              <a:rPr lang="en-GB" dirty="0" smtClean="0"/>
              <a:t>Recoverable fail-over capability for writers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Different distributed system models support:</a:t>
            </a:r>
          </a:p>
          <a:p>
            <a:pPr lvl="1"/>
            <a:r>
              <a:rPr lang="en-GB" sz="2400" dirty="0" smtClean="0"/>
              <a:t>Different degrees of transparency</a:t>
            </a:r>
          </a:p>
          <a:p>
            <a:pPr lvl="2"/>
            <a:r>
              <a:rPr lang="en-GB" sz="2000" dirty="0" smtClean="0"/>
              <a:t>Do applications see a network or single system image?</a:t>
            </a:r>
          </a:p>
          <a:p>
            <a:pPr lvl="1"/>
            <a:r>
              <a:rPr lang="en-GB" sz="2400" dirty="0" smtClean="0"/>
              <a:t>Different degrees of coupling</a:t>
            </a:r>
          </a:p>
          <a:p>
            <a:pPr lvl="2"/>
            <a:r>
              <a:rPr lang="en-GB" sz="2000" dirty="0" smtClean="0"/>
              <a:t>Making multiple computers cooperate is difficult</a:t>
            </a:r>
          </a:p>
          <a:p>
            <a:pPr lvl="2"/>
            <a:r>
              <a:rPr lang="en-GB" sz="2000" dirty="0" smtClean="0"/>
              <a:t>Doing it without shared memory is even worse</a:t>
            </a:r>
          </a:p>
          <a:p>
            <a:r>
              <a:rPr lang="en-GB" sz="2800" dirty="0" smtClean="0"/>
              <a:t>Distributed systems always face a trade-off between performance, independence, and robustness</a:t>
            </a:r>
          </a:p>
          <a:p>
            <a:pPr lvl="1"/>
            <a:r>
              <a:rPr lang="en-GB" sz="2400" dirty="0" smtClean="0"/>
              <a:t>Cooperating redundant nodes offer higher availability</a:t>
            </a:r>
          </a:p>
          <a:p>
            <a:pPr lvl="1"/>
            <a:r>
              <a:rPr lang="en-GB" sz="2400" dirty="0" smtClean="0"/>
              <a:t>Communication and coordination are expensive</a:t>
            </a:r>
          </a:p>
          <a:p>
            <a:pPr lvl="1"/>
            <a:r>
              <a:rPr lang="en-GB" sz="2400" dirty="0" smtClean="0"/>
              <a:t>Mutual dependency creates more modes of failure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95199" y="502733"/>
            <a:ext cx="7465030" cy="91490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938"/>
            <a:ext cx="8229600" cy="1143000"/>
          </a:xfrm>
        </p:spPr>
        <p:txBody>
          <a:bodyPr/>
          <a:lstStyle/>
          <a:p>
            <a:r>
              <a:rPr lang="en-US" dirty="0" smtClean="0"/>
              <a:t>Major Classes of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Symmetric Multi-Processors (SMP)</a:t>
            </a:r>
          </a:p>
          <a:p>
            <a:pPr lvl="1"/>
            <a:r>
              <a:rPr lang="en-GB" sz="2400" dirty="0" smtClean="0"/>
              <a:t>Multiple CPUs, sharing memory and I/O devices</a:t>
            </a:r>
          </a:p>
          <a:p>
            <a:r>
              <a:rPr lang="en-GB" sz="2800" dirty="0" smtClean="0"/>
              <a:t>Single-System Image (SSI) &amp; Cluster Computing</a:t>
            </a:r>
          </a:p>
          <a:p>
            <a:pPr lvl="1"/>
            <a:r>
              <a:rPr lang="en-GB" sz="2400" dirty="0" smtClean="0"/>
              <a:t>A group of computers, acting like a single computer</a:t>
            </a:r>
          </a:p>
          <a:p>
            <a:r>
              <a:rPr lang="en-GB" sz="2800" dirty="0" smtClean="0"/>
              <a:t>Loosely coupled, horizontally scalable systems</a:t>
            </a:r>
          </a:p>
          <a:p>
            <a:pPr lvl="1"/>
            <a:r>
              <a:rPr lang="en-GB" sz="2400" dirty="0" smtClean="0"/>
              <a:t>Coordinated, but relatively independent systems</a:t>
            </a:r>
          </a:p>
          <a:p>
            <a:pPr lvl="1"/>
            <a:r>
              <a:rPr lang="en-GB" sz="2400" dirty="0" smtClean="0"/>
              <a:t>Cloud computing is the most widely used version</a:t>
            </a:r>
          </a:p>
          <a:p>
            <a:r>
              <a:rPr lang="en-GB" sz="2800" dirty="0" smtClean="0"/>
              <a:t>Application level distributed computing</a:t>
            </a:r>
          </a:p>
          <a:p>
            <a:pPr lvl="1"/>
            <a:r>
              <a:rPr lang="en-GB" sz="2400" dirty="0" smtClean="0"/>
              <a:t>Application level protocols</a:t>
            </a:r>
          </a:p>
          <a:p>
            <a:pPr lvl="1"/>
            <a:r>
              <a:rPr lang="en-GB" sz="2400" dirty="0" smtClean="0"/>
              <a:t>Distributed middle-ware platforms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628"/>
            <a:ext cx="8229600" cy="1143000"/>
          </a:xfrm>
        </p:spPr>
        <p:txBody>
          <a:bodyPr/>
          <a:lstStyle/>
          <a:p>
            <a:r>
              <a:rPr lang="en-US" dirty="0" smtClean="0"/>
              <a:t>Symmetric Multiprocessors (SMP)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190"/>
            <a:ext cx="8229600" cy="4525963"/>
          </a:xfrm>
        </p:spPr>
        <p:txBody>
          <a:bodyPr/>
          <a:lstStyle/>
          <a:p>
            <a:r>
              <a:rPr lang="en-GB" dirty="0" smtClean="0"/>
              <a:t>What are they and what are their goals? </a:t>
            </a:r>
          </a:p>
          <a:p>
            <a:r>
              <a:rPr lang="en-GB" dirty="0" smtClean="0"/>
              <a:t>OS design for SMP systems</a:t>
            </a:r>
          </a:p>
          <a:p>
            <a:r>
              <a:rPr lang="en-GB" dirty="0" smtClean="0"/>
              <a:t>SMP parallelism</a:t>
            </a:r>
          </a:p>
          <a:p>
            <a:pPr lvl="1"/>
            <a:r>
              <a:rPr lang="en-GB" dirty="0" smtClean="0"/>
              <a:t>The memory bandwidth problem</a:t>
            </a:r>
          </a:p>
          <a:p>
            <a:pPr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4857" y="674723"/>
            <a:ext cx="7916066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50130</TotalTime>
  <Words>4853</Words>
  <Application>Microsoft Macintosh PowerPoint</Application>
  <PresentationFormat>On-screen Show (4:3)</PresentationFormat>
  <Paragraphs>893</Paragraphs>
  <Slides>79</Slides>
  <Notes>1</Notes>
  <HiddenSlides>11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1" baseType="lpstr">
      <vt:lpstr>Default Theme</vt:lpstr>
      <vt:lpstr>Microsoft Clip Gallery</vt:lpstr>
      <vt:lpstr>Distributed Systems CS 111 Operating Systems  Peter Reiher </vt:lpstr>
      <vt:lpstr>Outline</vt:lpstr>
      <vt:lpstr>Goals of Distributed Computing</vt:lpstr>
      <vt:lpstr>Important Characteristics of Distributed Systems</vt:lpstr>
      <vt:lpstr>Types of Transparency</vt:lpstr>
      <vt:lpstr>Loosely and Tightly Coupled Systems</vt:lpstr>
      <vt:lpstr>Globally Coherent Views</vt:lpstr>
      <vt:lpstr>Major Classes of Distributed Systems</vt:lpstr>
      <vt:lpstr>Symmetric Multiprocessors (SMP)</vt:lpstr>
      <vt:lpstr>SMP Systems</vt:lpstr>
      <vt:lpstr>SMP Goals</vt:lpstr>
      <vt:lpstr>A Typical SMP Architecture</vt:lpstr>
      <vt:lpstr>SMP Operating Systems</vt:lpstr>
      <vt:lpstr>Handling Kernel Synchronization</vt:lpstr>
      <vt:lpstr>SMP Parallelism</vt:lpstr>
      <vt:lpstr>The Challenge of SMP Performance</vt:lpstr>
      <vt:lpstr>Managing Memory Contention</vt:lpstr>
      <vt:lpstr>NUMA</vt:lpstr>
      <vt:lpstr>A Sample NUMA SMP Architecture</vt:lpstr>
      <vt:lpstr>OS Design for NUMA Systems</vt:lpstr>
      <vt:lpstr>The Key SMP Scaling Problem</vt:lpstr>
      <vt:lpstr>Single System Image Approaches</vt:lpstr>
      <vt:lpstr>Motivations for Single System Image Computing</vt:lpstr>
      <vt:lpstr>Why Did This Sound  Like a Good Idea?</vt:lpstr>
      <vt:lpstr>The SSI Vision</vt:lpstr>
      <vt:lpstr>OS Design for SSI Clusters</vt:lpstr>
      <vt:lpstr>SSI Performance</vt:lpstr>
      <vt:lpstr>An Example of SSI Complexity</vt:lpstr>
      <vt:lpstr>Is It Really That Bad?</vt:lpstr>
      <vt:lpstr>Scaling and SSI</vt:lpstr>
      <vt:lpstr>Lessons Learned From SSI</vt:lpstr>
      <vt:lpstr>Loosely Coupled Systems</vt:lpstr>
      <vt:lpstr>Horizontal Scalability</vt:lpstr>
      <vt:lpstr>Horizontal Scalability Architecture</vt:lpstr>
      <vt:lpstr>Elements of Loosely Coupled Architecture </vt:lpstr>
      <vt:lpstr>Horizontally Scaled Performance</vt:lpstr>
      <vt:lpstr>What About the Centralized Resources?</vt:lpstr>
      <vt:lpstr>Handling the Limiting Factors</vt:lpstr>
      <vt:lpstr>Limited Transparency Clusters</vt:lpstr>
      <vt:lpstr>Example: Beowulf Clusters</vt:lpstr>
      <vt:lpstr>Beowulf High Performance Computing Cluster</vt:lpstr>
      <vt:lpstr>What’s So “Limited  Transparency Cluster” About That? </vt:lpstr>
      <vt:lpstr>Cloud Computing</vt:lpstr>
      <vt:lpstr>Distributed Computing and  Cloud Computing</vt:lpstr>
      <vt:lpstr>What Runs in a Cloud?</vt:lpstr>
      <vt:lpstr>Embarrassingly Parallel Jobs</vt:lpstr>
      <vt:lpstr>The Most Embarrassing of Embarrassingly Parallel Jobs</vt:lpstr>
      <vt:lpstr>MapReduce</vt:lpstr>
      <vt:lpstr>The Idea Behind MapReduce</vt:lpstr>
      <vt:lpstr>An Example</vt:lpstr>
      <vt:lpstr>The Example Continued</vt:lpstr>
      <vt:lpstr>On To Reduce</vt:lpstr>
      <vt:lpstr>Continuing the Example</vt:lpstr>
      <vt:lpstr>The Reduce Nodes Do Their Job</vt:lpstr>
      <vt:lpstr>But I Wanted A Combined List</vt:lpstr>
      <vt:lpstr>Synchronization in MapReduce</vt:lpstr>
      <vt:lpstr>Do-It-Yourself Distributed Computing in the Cloud</vt:lpstr>
      <vt:lpstr>Another Distributed System Side To Cloud Computing</vt:lpstr>
      <vt:lpstr>Distributed File Systems:  Goals and Challenges</vt:lpstr>
      <vt:lpstr>Basic Goals</vt:lpstr>
      <vt:lpstr>Key Characteristics of Network File System Solutions</vt:lpstr>
      <vt:lpstr>Remote File Systems</vt:lpstr>
      <vt:lpstr>Remote File Access Protocols</vt:lpstr>
      <vt:lpstr>Remote File Access Architecture</vt:lpstr>
      <vt:lpstr>The Client Side</vt:lpstr>
      <vt:lpstr>Server Side Implementation</vt:lpstr>
      <vt:lpstr>Advantages and Disadvantages</vt:lpstr>
      <vt:lpstr>Remote File Access:  Problems and Solutions</vt:lpstr>
      <vt:lpstr>Performance Issues</vt:lpstr>
      <vt:lpstr>Some Performance Solutions</vt:lpstr>
      <vt:lpstr>Robustness Issues</vt:lpstr>
      <vt:lpstr>Robustness Solution Approaches</vt:lpstr>
      <vt:lpstr>The Network File System (NFS)</vt:lpstr>
      <vt:lpstr>The NFS Protocol</vt:lpstr>
      <vt:lpstr>NFS Authentication</vt:lpstr>
      <vt:lpstr>NFS Replication</vt:lpstr>
      <vt:lpstr>NFS and Updates</vt:lpstr>
      <vt:lpstr>NFS Pros and Cons</vt:lpstr>
      <vt:lpstr>Distributed Systems - Summary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59</cp:revision>
  <dcterms:created xsi:type="dcterms:W3CDTF">2015-05-22T21:35:22Z</dcterms:created>
  <dcterms:modified xsi:type="dcterms:W3CDTF">2015-05-22T21:53:58Z</dcterms:modified>
</cp:coreProperties>
</file>