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55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4" r:id="rId36"/>
    <p:sldId id="355" r:id="rId37"/>
    <p:sldId id="356" r:id="rId38"/>
    <p:sldId id="357" r:id="rId39"/>
    <p:sldId id="358" r:id="rId40"/>
    <p:sldId id="361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4" r:id="rId52"/>
    <p:sldId id="375" r:id="rId53"/>
    <p:sldId id="376" r:id="rId54"/>
    <p:sldId id="377" r:id="rId55"/>
    <p:sldId id="378" r:id="rId56"/>
    <p:sldId id="379" r:id="rId5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17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Operating System Security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Security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Security is different than most other problems in CS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The “universe” we’re working in is much more hostile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Human opponents seek to outwit us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Fundamentally, we want to share secrets in a controlled way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A classically hard problem in human relations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Security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You have to get </a:t>
            </a:r>
            <a:r>
              <a:rPr lang="en-US" u="sng" dirty="0" smtClean="0">
                <a:cs typeface="ＭＳ Ｐゴシック" charset="-128"/>
              </a:rPr>
              <a:t>everything</a:t>
            </a:r>
            <a:r>
              <a:rPr lang="en-US" dirty="0" smtClean="0">
                <a:cs typeface="ＭＳ Ｐゴシック" charset="-128"/>
              </a:rPr>
              <a:t> right</a:t>
            </a:r>
          </a:p>
          <a:p>
            <a:pPr lvl="1"/>
            <a:r>
              <a:rPr lang="en-US" sz="3200" dirty="0" smtClean="0"/>
              <a:t>Any mistake is an opportunity for your opponent</a:t>
            </a:r>
          </a:p>
          <a:p>
            <a:r>
              <a:rPr lang="en-US" dirty="0" smtClean="0">
                <a:cs typeface="ＭＳ Ｐゴシック" charset="-128"/>
              </a:rPr>
              <a:t>When was the last time you saw a computer system that did </a:t>
            </a:r>
            <a:r>
              <a:rPr lang="en-US" u="sng" dirty="0" smtClean="0">
                <a:cs typeface="ＭＳ Ｐゴシック" charset="-128"/>
              </a:rPr>
              <a:t>everything</a:t>
            </a:r>
            <a:r>
              <a:rPr lang="en-US" dirty="0" smtClean="0">
                <a:cs typeface="ＭＳ Ｐゴシック" charset="-128"/>
              </a:rPr>
              <a:t> right?</a:t>
            </a:r>
          </a:p>
          <a:p>
            <a:r>
              <a:rPr lang="en-US" dirty="0" smtClean="0">
                <a:cs typeface="ＭＳ Ｐゴシック" charset="-128"/>
              </a:rPr>
              <a:t>Since the OS underlies everything, security errors there compromise everything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Actually Even Harder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The computer itself isn’t the only point of vulnerability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If the computer security is good enough, the foe will attack: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The users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The programmers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The system administrators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Or something you never thought 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Further Problem With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Security costs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Computing resources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People’s time and attention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Security must work 100% effectively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With 0% overhead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Critically important that fundamental, common OS operations aren’t slowed by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Design Principles for </a:t>
            </a:r>
            <a:br>
              <a:rPr lang="en-US" dirty="0" smtClean="0"/>
            </a:br>
            <a:r>
              <a:rPr lang="en-US" dirty="0" smtClean="0"/>
              <a:t>Secure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Economy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Complete mediation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Open design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Separation of privileges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Least privilege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Least common mechanism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Acceptability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Fail-safe defaults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23213" y="461547"/>
            <a:ext cx="4987738" cy="1282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Economy in Security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Economical to develop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And to use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And to verify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Should add little or no overhead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Should do only what needs to be done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Generally, try to keep it simple and small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As OS grows, this gets harder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Apply security on every access to a protected object</a:t>
            </a:r>
          </a:p>
          <a:p>
            <a:pPr lvl="1"/>
            <a:r>
              <a:rPr lang="en-US" dirty="0" smtClean="0"/>
              <a:t>E.g., each read of a file, not just the open</a:t>
            </a:r>
          </a:p>
          <a:p>
            <a:r>
              <a:rPr lang="en-US" dirty="0" smtClean="0">
                <a:cs typeface="ＭＳ Ｐゴシック" charset="-128"/>
              </a:rPr>
              <a:t>Also involves checking access on everything that could be attacked</a:t>
            </a:r>
          </a:p>
          <a:p>
            <a:r>
              <a:rPr lang="en-US" dirty="0" smtClean="0">
                <a:cs typeface="ＭＳ Ｐゴシック" charset="-128"/>
              </a:rPr>
              <a:t>Hardware can help here</a:t>
            </a:r>
          </a:p>
          <a:p>
            <a:pPr lvl="1"/>
            <a:r>
              <a:rPr lang="en-US" dirty="0" smtClean="0">
                <a:cs typeface="ＭＳ Ｐゴシック" charset="-128"/>
              </a:rPr>
              <a:t>E.g., memory accesses have complete mediation via paging hardware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Don’t rely on “security through obscurity”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Assume all potential attackers know everything about the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completely understand it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This doesn’t mean publish everything important about your security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Though sometimes that’s a good idea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Obscurity can provide </a:t>
            </a:r>
            <a:r>
              <a:rPr lang="en-US" sz="2800" i="1" dirty="0" smtClean="0">
                <a:cs typeface="ＭＳ Ｐゴシック" charset="-128"/>
              </a:rPr>
              <a:t>some</a:t>
            </a:r>
            <a:r>
              <a:rPr lang="en-US" sz="2800" dirty="0" smtClean="0">
                <a:cs typeface="ＭＳ Ｐゴシック" charset="-128"/>
              </a:rPr>
              <a:t> security, but it’s brittle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the fog is cleared, the security disappears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Windows (closed design) is not more secure than Linux (open design)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Provide mechanisms that separate the privileges used for one purpose from those used for another</a:t>
            </a:r>
          </a:p>
          <a:p>
            <a:r>
              <a:rPr lang="en-US" dirty="0" smtClean="0">
                <a:cs typeface="ＭＳ Ｐゴシック" charset="-128"/>
              </a:rPr>
              <a:t>To allow flexibility in security systems</a:t>
            </a:r>
          </a:p>
          <a:p>
            <a:r>
              <a:rPr lang="en-US" dirty="0" smtClean="0">
                <a:cs typeface="ＭＳ Ｐゴシック" charset="-128"/>
              </a:rPr>
              <a:t>E.g., separate access control on each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Give bare minimum access rights required to complete a task</a:t>
            </a:r>
          </a:p>
          <a:p>
            <a:r>
              <a:rPr lang="en-US" dirty="0" smtClean="0">
                <a:cs typeface="ＭＳ Ｐゴシック" charset="-128"/>
              </a:rPr>
              <a:t>Require another request to perform another type of access</a:t>
            </a:r>
          </a:p>
          <a:p>
            <a:r>
              <a:rPr lang="en-US" dirty="0" smtClean="0">
                <a:cs typeface="ＭＳ Ｐゴシック" charset="-128"/>
              </a:rPr>
              <a:t>E.g., don’t give write permission to a file if the program only asked for 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 in computer security</a:t>
            </a:r>
          </a:p>
          <a:p>
            <a:r>
              <a:rPr lang="en-US" dirty="0" smtClean="0"/>
              <a:t>Design principles for security</a:t>
            </a:r>
          </a:p>
          <a:p>
            <a:r>
              <a:rPr lang="en-US" dirty="0" smtClean="0"/>
              <a:t>Important security tools for operating systems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Cryptography and operating systems</a:t>
            </a:r>
          </a:p>
          <a:p>
            <a:r>
              <a:rPr lang="en-US" dirty="0" smtClean="0"/>
              <a:t>Authentication and operating systems</a:t>
            </a:r>
          </a:p>
          <a:p>
            <a:r>
              <a:rPr lang="en-US" dirty="0" smtClean="0"/>
              <a:t>Protecting operating system resources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87617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Common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Avoid sharing parts of the security mechanism </a:t>
            </a:r>
          </a:p>
          <a:p>
            <a:pPr lvl="1"/>
            <a:r>
              <a:rPr lang="en-US" dirty="0" smtClean="0"/>
              <a:t>Among different users</a:t>
            </a:r>
          </a:p>
          <a:p>
            <a:pPr lvl="1"/>
            <a:r>
              <a:rPr lang="en-US" dirty="0" smtClean="0"/>
              <a:t>Among different parts of the system</a:t>
            </a:r>
          </a:p>
          <a:p>
            <a:r>
              <a:rPr lang="en-US" dirty="0" smtClean="0">
                <a:cs typeface="ＭＳ Ｐゴシック" charset="-128"/>
              </a:rPr>
              <a:t>Coupling leads to possible security breaches</a:t>
            </a:r>
          </a:p>
          <a:p>
            <a:r>
              <a:rPr lang="en-US" dirty="0" smtClean="0">
                <a:cs typeface="ＭＳ Ｐゴシック" charset="-128"/>
              </a:rPr>
              <a:t>E.g., in memory management, having separate page tables for different processes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Makes it hard for one process to touch memory of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Mechanism must be simple to use</a:t>
            </a:r>
          </a:p>
          <a:p>
            <a:r>
              <a:rPr lang="en-US" dirty="0" smtClean="0">
                <a:cs typeface="ＭＳ Ｐゴシック" charset="-128"/>
              </a:rPr>
              <a:t>Simple enough that people will use it without thinking about it</a:t>
            </a:r>
          </a:p>
          <a:p>
            <a:r>
              <a:rPr lang="en-US" dirty="0" smtClean="0">
                <a:cs typeface="ＭＳ Ｐゴシック" charset="-128"/>
              </a:rPr>
              <a:t>Must rarely or never prevent permissible accesses</a:t>
            </a:r>
          </a:p>
          <a:p>
            <a:r>
              <a:rPr lang="en-US" dirty="0" smtClean="0">
                <a:cs typeface="ＭＳ Ｐゴシック" charset="-128"/>
              </a:rPr>
              <a:t>Windows 7 mechanisms to prevent attacks from downloaded code worked</a:t>
            </a:r>
          </a:p>
          <a:p>
            <a:pPr lvl="1"/>
            <a:r>
              <a:rPr lang="en-US" dirty="0" smtClean="0">
                <a:cs typeface="ＭＳ Ｐゴシック" charset="-128"/>
              </a:rPr>
              <a:t>But users hated them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So now Windows doesn’t use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Fail-Safe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Default to lack of access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So if something goes wrong or is forgotten or isn’t done, no security lost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If important mistakes are made, you’ll find out about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Without loss of security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if it happens too often . . 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OS context, important to think about what happens with traps, interrupts,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Securing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Physical security</a:t>
            </a:r>
          </a:p>
          <a:p>
            <a:r>
              <a:rPr lang="en-US" dirty="0" smtClean="0">
                <a:cs typeface="ＭＳ Ｐゴシック" charset="-128"/>
              </a:rPr>
              <a:t>Access control</a:t>
            </a:r>
          </a:p>
          <a:p>
            <a:r>
              <a:rPr lang="en-US" dirty="0" smtClean="0">
                <a:cs typeface="ＭＳ Ｐゴシック" charset="-128"/>
              </a:rPr>
              <a:t>Encryption</a:t>
            </a:r>
          </a:p>
          <a:p>
            <a:r>
              <a:rPr lang="en-US" dirty="0" smtClean="0">
                <a:cs typeface="ＭＳ Ｐゴシック" charset="-128"/>
              </a:rPr>
              <a:t>Authentication</a:t>
            </a:r>
          </a:p>
          <a:p>
            <a:r>
              <a:rPr lang="en-US" dirty="0" smtClean="0">
                <a:cs typeface="ＭＳ Ｐゴシック" charset="-128"/>
              </a:rPr>
              <a:t>Encapsulation</a:t>
            </a:r>
          </a:p>
          <a:p>
            <a:r>
              <a:rPr lang="en-US" dirty="0" smtClean="0">
                <a:cs typeface="ＭＳ Ｐゴシック" charset="-128"/>
              </a:rPr>
              <a:t>Intrusion detection</a:t>
            </a:r>
          </a:p>
          <a:p>
            <a:r>
              <a:rPr lang="en-US" dirty="0" smtClean="0">
                <a:cs typeface="ＭＳ Ｐゴシック" charset="-128"/>
              </a:rPr>
              <a:t>Filtering technologies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24524" y="563572"/>
            <a:ext cx="6657614" cy="66726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354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Lock up your computer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Usually not sufficient, but . . .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Necessary (when possible)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Networking means that attackers can get to it, anyway</a:t>
            </a: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But lack of physical security often makes other measures pointless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A challenging issue for mobile 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Only let authorized parties access the system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A lot trickier than it sounds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Particularly in a network environment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Once data is outside your system, how can you continue to control it?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Again, of concern in network environments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106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Algorithms to hide the content of data or communications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Only those knowing a secret can decrypt the protection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Obvious value in maintaining secrecy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But clever use can provide other important security properties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One of the most important tools in computer security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But not a panacea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Methods of ensuring that someone is who they say they are</a:t>
            </a:r>
          </a:p>
          <a:p>
            <a:r>
              <a:rPr lang="en-US" sz="3600" dirty="0" smtClean="0">
                <a:cs typeface="ＭＳ Ｐゴシック" charset="-128"/>
              </a:rPr>
              <a:t>Vital for access control</a:t>
            </a:r>
          </a:p>
          <a:p>
            <a:r>
              <a:rPr lang="en-US" sz="3600" dirty="0" smtClean="0">
                <a:cs typeface="ＭＳ Ｐゴシック" charset="-128"/>
              </a:rPr>
              <a:t>But also vital for many other purposes</a:t>
            </a:r>
          </a:p>
          <a:p>
            <a:r>
              <a:rPr lang="en-US" sz="3600" dirty="0" smtClean="0">
                <a:cs typeface="ＭＳ Ｐゴシック" charset="-128"/>
              </a:rPr>
              <a:t>Often (but not always) based on encryption</a:t>
            </a:r>
          </a:p>
          <a:p>
            <a:r>
              <a:rPr lang="en-US" sz="3600" dirty="0" smtClean="0">
                <a:cs typeface="ＭＳ Ｐゴシック" charset="-128"/>
              </a:rPr>
              <a:t>Especially difficult in distributed environments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Methods of allowing outsiders limited access to your resources</a:t>
            </a:r>
          </a:p>
          <a:p>
            <a:r>
              <a:rPr lang="en-US" sz="3600" dirty="0" smtClean="0">
                <a:cs typeface="ＭＳ Ｐゴシック" charset="-128"/>
              </a:rPr>
              <a:t>Let them use or access some things</a:t>
            </a:r>
          </a:p>
          <a:p>
            <a:pPr lvl="1"/>
            <a:r>
              <a:rPr lang="en-US" sz="3200" dirty="0" smtClean="0"/>
              <a:t>But not everything</a:t>
            </a:r>
          </a:p>
          <a:p>
            <a:r>
              <a:rPr lang="en-US" sz="3600" dirty="0" smtClean="0">
                <a:cs typeface="ＭＳ Ｐゴシック" charset="-128"/>
              </a:rPr>
              <a:t>Simple, in concept</a:t>
            </a:r>
          </a:p>
          <a:p>
            <a:r>
              <a:rPr lang="en-US" sz="3600" dirty="0" smtClean="0">
                <a:cs typeface="ＭＳ Ｐゴシック" charset="-128"/>
              </a:rPr>
              <a:t>Extremely challenging, in practice</a:t>
            </a:r>
          </a:p>
          <a:p>
            <a:r>
              <a:rPr lang="en-US" sz="3600" dirty="0" smtClean="0">
                <a:cs typeface="ＭＳ Ｐゴシック" charset="-128"/>
              </a:rPr>
              <a:t>Operating system often plays a large role, here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All security methods sometimes fail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When they do, notice that something is wrong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And take steps to correct the problem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Reactive, not preventative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But unrealistic to believe any prevention is certain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Must be automatic to be really useful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dirty="0" smtClean="0"/>
              <a:t>What do we mean by security?</a:t>
            </a:r>
          </a:p>
          <a:p>
            <a:r>
              <a:rPr lang="en-US" dirty="0" smtClean="0"/>
              <a:t>What is trust?</a:t>
            </a:r>
          </a:p>
          <a:p>
            <a:r>
              <a:rPr lang="en-US" dirty="0" smtClean="0"/>
              <a:t>Why is security a problem?</a:t>
            </a:r>
          </a:p>
          <a:p>
            <a:pPr lvl="1"/>
            <a:r>
              <a:rPr lang="en-US" dirty="0" smtClean="0"/>
              <a:t>In particular, a problem with a different nature than, say, performance</a:t>
            </a:r>
          </a:p>
          <a:p>
            <a:pPr lvl="1"/>
            <a:r>
              <a:rPr lang="en-US" dirty="0" smtClean="0"/>
              <a:t>Or even reliability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7320" y="502733"/>
            <a:ext cx="601953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US" dirty="0" smtClean="0"/>
              <a:t>Detect that there’s something bad:</a:t>
            </a:r>
          </a:p>
          <a:p>
            <a:pPr lvl="1"/>
            <a:r>
              <a:rPr lang="en-US" dirty="0" smtClean="0"/>
              <a:t>In a data stream </a:t>
            </a:r>
          </a:p>
          <a:p>
            <a:pPr lvl="1"/>
            <a:r>
              <a:rPr lang="en-US" dirty="0" smtClean="0"/>
              <a:t>In a file</a:t>
            </a:r>
          </a:p>
          <a:p>
            <a:pPr lvl="1"/>
            <a:r>
              <a:rPr lang="en-US" dirty="0" smtClean="0"/>
              <a:t>Wherever</a:t>
            </a:r>
          </a:p>
          <a:p>
            <a:r>
              <a:rPr lang="en-US" dirty="0" smtClean="0"/>
              <a:t>Filter it out and only deliver “safe” stuff</a:t>
            </a:r>
          </a:p>
          <a:p>
            <a:r>
              <a:rPr lang="en-US" dirty="0" smtClean="0"/>
              <a:t>The basic idea behind firewalls</a:t>
            </a:r>
          </a:p>
          <a:p>
            <a:pPr lvl="1"/>
            <a:r>
              <a:rPr lang="en-US" dirty="0" smtClean="0"/>
              <a:t>And many other approaches</a:t>
            </a:r>
          </a:p>
          <a:p>
            <a:r>
              <a:rPr lang="en-US" dirty="0" smtClean="0"/>
              <a:t>Serious issues with detecting the bad stuff and not dropping the good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484"/>
            <a:ext cx="8229600" cy="1143000"/>
          </a:xfrm>
        </p:spPr>
        <p:txBody>
          <a:bodyPr/>
          <a:lstStyle/>
          <a:p>
            <a:r>
              <a:rPr lang="en-US" dirty="0" smtClean="0"/>
              <a:t>Operating Systems and </a:t>
            </a:r>
            <a:br>
              <a:rPr lang="en-US" dirty="0" smtClean="0"/>
            </a:br>
            <a:r>
              <a:rPr lang="en-US" dirty="0" smtClean="0"/>
              <a:t>Security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security is usually assumed </a:t>
            </a:r>
            <a:r>
              <a:rPr lang="en-US" smtClean="0"/>
              <a:t>by OS</a:t>
            </a:r>
          </a:p>
          <a:p>
            <a:r>
              <a:rPr lang="en-US" smtClean="0"/>
              <a:t>Access </a:t>
            </a:r>
            <a:r>
              <a:rPr lang="en-US" dirty="0" smtClean="0"/>
              <a:t>control is key to OS technologies</a:t>
            </a:r>
          </a:p>
          <a:p>
            <a:r>
              <a:rPr lang="en-US" dirty="0" smtClean="0"/>
              <a:t>Encapsulation in various forms is widely provided by operating systems</a:t>
            </a:r>
          </a:p>
          <a:p>
            <a:r>
              <a:rPr lang="en-US" dirty="0" smtClean="0"/>
              <a:t>Some form of authentication required by OS</a:t>
            </a:r>
          </a:p>
          <a:p>
            <a:r>
              <a:rPr lang="en-US" dirty="0" smtClean="0"/>
              <a:t>Encryption is increasingly used by OS</a:t>
            </a:r>
          </a:p>
          <a:p>
            <a:r>
              <a:rPr lang="en-US" dirty="0" smtClean="0"/>
              <a:t>Intrusion detection and filtering not common parts of the 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978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Security could be easy</a:t>
            </a:r>
          </a:p>
          <a:p>
            <a:pPr lvl="1"/>
            <a:r>
              <a:rPr lang="en-US" sz="3200" dirty="0" smtClean="0"/>
              <a:t>If we didn’t want anyone to get access to anything</a:t>
            </a:r>
          </a:p>
          <a:p>
            <a:r>
              <a:rPr lang="en-US" dirty="0" smtClean="0">
                <a:cs typeface="ＭＳ Ｐゴシック" charset="-128"/>
              </a:rPr>
              <a:t>The trick is giving access to only the right people</a:t>
            </a:r>
          </a:p>
          <a:p>
            <a:r>
              <a:rPr lang="en-US" dirty="0" smtClean="0">
                <a:cs typeface="ＭＳ Ｐゴシック" charset="-128"/>
              </a:rPr>
              <a:t>How do we ensure that a given resource can only be accessed by the proper people?</a:t>
            </a:r>
          </a:p>
          <a:p>
            <a:r>
              <a:rPr lang="en-US" dirty="0" smtClean="0">
                <a:cs typeface="ＭＳ Ｐゴシック" charset="-128"/>
              </a:rPr>
              <a:t>The OS plays a major role in enforcing access control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58721" y="487736"/>
            <a:ext cx="3809345" cy="73000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Complete mediation</a:t>
            </a:r>
          </a:p>
          <a:p>
            <a:r>
              <a:rPr lang="en-US" sz="3600" dirty="0" smtClean="0">
                <a:cs typeface="ＭＳ Ｐゴシック" charset="-128"/>
              </a:rPr>
              <a:t>Least privilege</a:t>
            </a:r>
          </a:p>
          <a:p>
            <a:r>
              <a:rPr lang="en-US" sz="3600" dirty="0" smtClean="0">
                <a:cs typeface="ＭＳ Ｐゴシック" charset="-128"/>
              </a:rPr>
              <a:t>Useful in a networked environment</a:t>
            </a:r>
          </a:p>
          <a:p>
            <a:r>
              <a:rPr lang="en-US" sz="3600" dirty="0" smtClean="0">
                <a:cs typeface="ＭＳ Ｐゴシック" charset="-128"/>
              </a:rPr>
              <a:t>Scalability</a:t>
            </a:r>
          </a:p>
          <a:p>
            <a:r>
              <a:rPr lang="en-US" sz="3600" dirty="0" smtClean="0">
                <a:cs typeface="ＭＳ Ｐゴシック" charset="-128"/>
              </a:rPr>
              <a:t>Cost and usability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Common Mechanisms for Access Control in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34"/>
            <a:ext cx="8229600" cy="4525963"/>
          </a:xfrm>
        </p:spPr>
        <p:txBody>
          <a:bodyPr/>
          <a:lstStyle/>
          <a:p>
            <a:r>
              <a:rPr lang="en-US" sz="3600" dirty="0" smtClean="0"/>
              <a:t>Access control lists</a:t>
            </a:r>
          </a:p>
          <a:p>
            <a:pPr lvl="1"/>
            <a:r>
              <a:rPr lang="en-US" sz="3200" dirty="0" smtClean="0"/>
              <a:t>Like a list of who gets to do something</a:t>
            </a:r>
          </a:p>
          <a:p>
            <a:r>
              <a:rPr lang="en-US" sz="3600" dirty="0" smtClean="0"/>
              <a:t>Capabilities</a:t>
            </a:r>
          </a:p>
          <a:p>
            <a:pPr lvl="1"/>
            <a:r>
              <a:rPr lang="en-US" sz="3200" dirty="0" smtClean="0"/>
              <a:t>Like a ring of keys that open different doors</a:t>
            </a:r>
          </a:p>
          <a:p>
            <a:r>
              <a:rPr lang="en-US" sz="3600" dirty="0" smtClean="0"/>
              <a:t>They have different properties </a:t>
            </a:r>
          </a:p>
          <a:p>
            <a:r>
              <a:rPr lang="en-US" sz="3600" dirty="0" smtClean="0"/>
              <a:t>And are used by the OS in different ways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A Common Problem For All Access Control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04"/>
            <a:ext cx="8229600" cy="4525963"/>
          </a:xfrm>
        </p:spPr>
        <p:txBody>
          <a:bodyPr/>
          <a:lstStyle/>
          <a:p>
            <a:r>
              <a:rPr lang="en-US" dirty="0" smtClean="0"/>
              <a:t>Who gets to determine how they are set?</a:t>
            </a:r>
          </a:p>
          <a:p>
            <a:pPr lvl="1"/>
            <a:r>
              <a:rPr lang="en-US" dirty="0" smtClean="0"/>
              <a:t>I.e., which subjects get to access which objects in what modes of use?</a:t>
            </a:r>
          </a:p>
          <a:p>
            <a:r>
              <a:rPr lang="en-US" dirty="0" smtClean="0"/>
              <a:t>How do you change the access permissions?</a:t>
            </a:r>
          </a:p>
          <a:p>
            <a:r>
              <a:rPr lang="en-US" dirty="0" smtClean="0"/>
              <a:t>In particular, who has the right to change </a:t>
            </a:r>
            <a:r>
              <a:rPr lang="en-US" dirty="0" smtClean="0"/>
              <a:t>them?</a:t>
            </a:r>
          </a:p>
          <a:p>
            <a:r>
              <a:rPr lang="en-US" dirty="0" smtClean="0"/>
              <a:t>And what mechanism is necessary to make the change?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US" sz="3600" dirty="0" err="1" smtClean="0">
                <a:cs typeface="ＭＳ Ｐゴシック" charset="-128"/>
              </a:rPr>
              <a:t>ACLs</a:t>
            </a:r>
            <a:endParaRPr lang="en-US" sz="3600" dirty="0" smtClean="0">
              <a:cs typeface="ＭＳ Ｐゴシック" charset="-128"/>
            </a:endParaRPr>
          </a:p>
          <a:p>
            <a:r>
              <a:rPr lang="en-US" sz="3600" dirty="0" smtClean="0">
                <a:cs typeface="ＭＳ Ｐゴシック" charset="-128"/>
              </a:rPr>
              <a:t>For each protected object, maintain a single list</a:t>
            </a:r>
          </a:p>
          <a:p>
            <a:r>
              <a:rPr lang="en-US" sz="3600" dirty="0" smtClean="0">
                <a:cs typeface="ＭＳ Ｐゴシック" charset="-128"/>
              </a:rPr>
              <a:t>Each list entry specifies who can access the object</a:t>
            </a:r>
          </a:p>
          <a:p>
            <a:pPr lvl="1"/>
            <a:r>
              <a:rPr lang="en-US" sz="3600" dirty="0" smtClean="0"/>
              <a:t>And the allowable modes of access</a:t>
            </a:r>
          </a:p>
          <a:p>
            <a:r>
              <a:rPr lang="en-US" sz="3600" dirty="0" smtClean="0">
                <a:cs typeface="ＭＳ Ｐゴシック" charset="-128"/>
              </a:rPr>
              <a:t>When something requests access to a object, check the access control list</a:t>
            </a:r>
            <a:endParaRPr lang="en-US" sz="36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63750" y="543388"/>
            <a:ext cx="50165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28" y="2408165"/>
            <a:ext cx="1980058" cy="1426113"/>
          </a:xfrm>
          <a:prstGeom prst="rect">
            <a:avLst/>
          </a:prstGeom>
        </p:spPr>
      </p:pic>
      <p:sp>
        <p:nvSpPr>
          <p:cNvPr id="8" name="Vertical Scroll 7"/>
          <p:cNvSpPr/>
          <p:nvPr/>
        </p:nvSpPr>
        <p:spPr>
          <a:xfrm>
            <a:off x="3880727" y="4066706"/>
            <a:ext cx="1801743" cy="1846259"/>
          </a:xfrm>
          <a:prstGeom prst="verticalScroll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69" y="2132478"/>
            <a:ext cx="889000" cy="1701800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3880728" y="4066706"/>
            <a:ext cx="1801743" cy="1846259"/>
            <a:chOff x="1545408" y="4066706"/>
            <a:chExt cx="1801743" cy="1846259"/>
          </a:xfrm>
        </p:grpSpPr>
        <p:sp>
          <p:nvSpPr>
            <p:cNvPr id="10" name="Vertical Scroll 9"/>
            <p:cNvSpPr/>
            <p:nvPr/>
          </p:nvSpPr>
          <p:spPr>
            <a:xfrm>
              <a:off x="1545408" y="4066706"/>
              <a:ext cx="1801743" cy="1846259"/>
            </a:xfrm>
            <a:prstGeom prst="verticalScroll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4687664"/>
              <a:ext cx="1248114" cy="366633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Apple Chancery"/>
                  <a:cs typeface="Apple Chancery"/>
                </a:rPr>
                <a:t>Joe Hipster</a:t>
              </a:r>
              <a:endParaRPr lang="en-US" dirty="0">
                <a:noFill/>
                <a:latin typeface="Apple Chancery"/>
                <a:cs typeface="Apple Chancery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68" y="1936667"/>
            <a:ext cx="2130039" cy="21300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60" y="2127750"/>
            <a:ext cx="889000" cy="170180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4543359" y="1204651"/>
            <a:ext cx="1898521" cy="927827"/>
          </a:xfrm>
          <a:prstGeom prst="wedgeEllipseCallou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Rockwell Extra Bold"/>
                <a:cs typeface="Rockwell Extra Bold"/>
              </a:rPr>
              <a:t>You’re Not On the List!</a:t>
            </a:r>
            <a:endParaRPr lang="en-US" dirty="0">
              <a:noFill/>
              <a:latin typeface="Rockwell Extra Bold"/>
              <a:cs typeface="Rockwell Extra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1612" y="4255562"/>
            <a:ext cx="1939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This is an access control list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4626E-6 6.15456E-7 L 0.46135 0.00185 " pathEditMode="relative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6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ACL Protecting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4600" y="2076496"/>
            <a:ext cx="2209800" cy="1752600"/>
            <a:chOff x="1584" y="1440"/>
            <a:chExt cx="1392" cy="1104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584" y="1440"/>
              <a:ext cx="1392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 rot="2400000">
              <a:off x="2144" y="1657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write</a:t>
              </a: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854575" y="3213146"/>
            <a:ext cx="1241425" cy="615950"/>
            <a:chOff x="3058" y="2156"/>
            <a:chExt cx="782" cy="388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264" y="2256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-1980000">
              <a:off x="3058" y="2156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write</a:t>
              </a:r>
            </a:p>
          </p:txBody>
        </p:sp>
      </p:grp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685800" y="1771696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02350" y="2844846"/>
            <a:ext cx="1892300" cy="1282700"/>
            <a:chOff x="3844" y="1924"/>
            <a:chExt cx="1192" cy="808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844" y="1924"/>
              <a:ext cx="1192" cy="808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99" y="2025"/>
              <a:ext cx="46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File</a:t>
              </a:r>
            </a:p>
            <a:p>
              <a:pPr algn="ctr"/>
              <a:r>
                <a:rPr lang="en-US">
                  <a:latin typeface="Times New Roman" charset="0"/>
                </a:rPr>
                <a:t>X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114800" y="3813221"/>
            <a:ext cx="4295775" cy="2225675"/>
            <a:chOff x="2592" y="2534"/>
            <a:chExt cx="2706" cy="140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96" y="2548"/>
              <a:ext cx="1096" cy="1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845" y="3033"/>
              <a:ext cx="1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ACL for file X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592" y="302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592" y="350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976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30" y="264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014" y="2534"/>
              <a:ext cx="51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read</a:t>
              </a:r>
            </a:p>
            <a:p>
              <a:r>
                <a:rPr lang="en-US" sz="2400">
                  <a:latin typeface="Times New Roman" charset="0"/>
                </a:rPr>
                <a:t>write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30" y="3129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66" y="320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write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630" y="3561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C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14" y="3638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none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88988" y="1549446"/>
            <a:ext cx="1739900" cy="1130300"/>
            <a:chOff x="497" y="1108"/>
            <a:chExt cx="1096" cy="712"/>
          </a:xfrm>
        </p:grpSpPr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497" y="1108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28" y="1305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68350" y="3225846"/>
            <a:ext cx="1739900" cy="1130300"/>
            <a:chOff x="484" y="2164"/>
            <a:chExt cx="1096" cy="712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484" y="2164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28" y="2361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68350" y="4902246"/>
            <a:ext cx="1739900" cy="1130300"/>
            <a:chOff x="484" y="3220"/>
            <a:chExt cx="1096" cy="712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484" y="3220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96" y="3417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514600" y="4833984"/>
            <a:ext cx="1600200" cy="595312"/>
            <a:chOff x="1584" y="3177"/>
            <a:chExt cx="1008" cy="375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1584" y="35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776" y="3177"/>
              <a:ext cx="5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read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514600" y="5657896"/>
            <a:ext cx="1600200" cy="519113"/>
            <a:chOff x="1584" y="3696"/>
            <a:chExt cx="1008" cy="327"/>
          </a:xfrm>
        </p:grpSpPr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1584" y="369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76" y="3696"/>
              <a:ext cx="7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Times New Roman" charset="0"/>
                </a:rPr>
                <a:t>denied</a:t>
              </a:r>
            </a:p>
          </p:txBody>
        </p: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52975" y="4210096"/>
            <a:ext cx="10668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648200" y="5581696"/>
            <a:ext cx="10668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For 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How do you know the requestor is who he says he is?</a:t>
            </a:r>
          </a:p>
          <a:p>
            <a:r>
              <a:rPr lang="en-US" sz="3600" dirty="0" smtClean="0">
                <a:cs typeface="ＭＳ Ｐゴシック" charset="-128"/>
              </a:rPr>
              <a:t>How do you protect the access control list from modification?</a:t>
            </a:r>
          </a:p>
          <a:p>
            <a:r>
              <a:rPr lang="en-US" sz="3600" dirty="0" smtClean="0">
                <a:cs typeface="ＭＳ Ｐゴシック" charset="-128"/>
              </a:rPr>
              <a:t>How do you determine what resources a user can access</a:t>
            </a:r>
            <a:r>
              <a:rPr lang="en-US" sz="3600" dirty="0" smtClean="0">
                <a:cs typeface="ＭＳ Ｐゴシック" charset="-128"/>
              </a:rPr>
              <a:t>?</a:t>
            </a:r>
          </a:p>
          <a:p>
            <a:r>
              <a:rPr lang="en-US" sz="3600" dirty="0" smtClean="0">
                <a:cs typeface="ＭＳ Ｐゴシック" charset="-128"/>
              </a:rPr>
              <a:t>Costs associated with complete mediation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4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>
                <a:cs typeface="ＭＳ Ｐゴシック" charset="-128"/>
              </a:rPr>
              <a:t>Security</a:t>
            </a:r>
            <a:r>
              <a:rPr lang="en-US" sz="2800" dirty="0" smtClean="0">
                <a:cs typeface="ＭＳ Ｐゴシック" charset="-128"/>
              </a:rPr>
              <a:t> is a policy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“no unauthorized user may access this file”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ＭＳ Ｐゴシック" charset="-128"/>
              </a:rPr>
              <a:t>Protection</a:t>
            </a:r>
            <a:r>
              <a:rPr lang="en-US" sz="2800" dirty="0" smtClean="0">
                <a:cs typeface="ＭＳ Ｐゴシック" charset="-128"/>
              </a:rPr>
              <a:t> is a mechanism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“the system checks user identity against access permissions”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Protection mechanisms implement security policies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We need to understand our goals to properly set our policies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And threats to achieving our goals</a:t>
            </a:r>
            <a:endParaRPr lang="en-US" sz="2400" dirty="0" smtClean="0">
              <a:cs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These factors drive which mechanisms we must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08"/>
            <a:ext cx="8229600" cy="1143000"/>
          </a:xfrm>
        </p:spPr>
        <p:txBody>
          <a:bodyPr/>
          <a:lstStyle/>
          <a:p>
            <a:r>
              <a:rPr lang="en-US" dirty="0" smtClean="0"/>
              <a:t>An Example Use of </a:t>
            </a:r>
            <a:r>
              <a:rPr lang="en-US" dirty="0" err="1" smtClean="0"/>
              <a:t>ACLs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Unix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An ACL-based method for protecting files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cs typeface="ＭＳ Ｐゴシック" charset="-128"/>
              </a:rPr>
              <a:t>Developed in the 1970s</a:t>
            </a:r>
            <a:endParaRPr lang="en-US" dirty="0" smtClean="0"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Still in very wide use today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With relatively few modifications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Per-file </a:t>
            </a:r>
            <a:r>
              <a:rPr lang="en-US" dirty="0" err="1" smtClean="0"/>
              <a:t>ACLs</a:t>
            </a:r>
            <a:r>
              <a:rPr lang="en-US" dirty="0" smtClean="0"/>
              <a:t> (files are the objects)</a:t>
            </a: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Three subjects on list for each file</a:t>
            </a:r>
          </a:p>
          <a:p>
            <a:pPr lvl="2">
              <a:lnSpc>
                <a:spcPct val="80000"/>
              </a:lnSpc>
            </a:pPr>
            <a:r>
              <a:rPr lang="en-US" sz="3200" dirty="0" smtClean="0"/>
              <a:t>Owner, group, other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And three modes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Read, write, execute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Sometimes these have special meanings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Changing Access Permissions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730"/>
            <a:ext cx="8229600" cy="4525963"/>
          </a:xfrm>
        </p:spPr>
        <p:txBody>
          <a:bodyPr/>
          <a:lstStyle/>
          <a:p>
            <a:r>
              <a:rPr lang="en-US" sz="2800" dirty="0" smtClean="0"/>
              <a:t>Mechanically, the OS alone can change an ACL (in most systems)</a:t>
            </a:r>
          </a:p>
          <a:p>
            <a:r>
              <a:rPr lang="en-US" sz="2800" dirty="0" smtClean="0"/>
              <a:t>But who has the right to ask the OS to do so?</a:t>
            </a:r>
          </a:p>
          <a:p>
            <a:r>
              <a:rPr lang="en-US" sz="2800" dirty="0" smtClean="0"/>
              <a:t>In simple ACL systems, each object has an owner</a:t>
            </a:r>
          </a:p>
          <a:p>
            <a:pPr lvl="1"/>
            <a:r>
              <a:rPr lang="en-US" sz="2400" dirty="0" smtClean="0"/>
              <a:t>Only the owner can change the ACL</a:t>
            </a:r>
          </a:p>
          <a:p>
            <a:pPr lvl="1"/>
            <a:r>
              <a:rPr lang="en-US" sz="2400" dirty="0" smtClean="0"/>
              <a:t>Plus there’s often a </a:t>
            </a:r>
            <a:r>
              <a:rPr lang="en-US" sz="2400" dirty="0" err="1" smtClean="0"/>
              <a:t>superuser</a:t>
            </a:r>
            <a:r>
              <a:rPr lang="en-US" sz="2400" dirty="0" smtClean="0"/>
              <a:t> who can do anything</a:t>
            </a:r>
          </a:p>
          <a:p>
            <a:r>
              <a:rPr lang="en-US" sz="2800" dirty="0" smtClean="0"/>
              <a:t>In more sophisticated ACL systems, changing an ACL is a mode of access to the object</a:t>
            </a:r>
          </a:p>
          <a:p>
            <a:pPr lvl="1"/>
            <a:r>
              <a:rPr lang="en-US" sz="2400" dirty="0" smtClean="0"/>
              <a:t>Those with such access can give it to others</a:t>
            </a:r>
          </a:p>
          <a:p>
            <a:pPr lvl="1"/>
            <a:r>
              <a:rPr lang="en-US" sz="2400" dirty="0" smtClean="0"/>
              <a:t>Or there can even be a meta-mode, which says if someone who can change it can grant that permission to others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</a:t>
            </a:r>
            <a:r>
              <a:rPr lang="en-US" dirty="0" err="1" smtClean="0"/>
              <a:t>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sz="3600" dirty="0" smtClean="0">
                <a:cs typeface="ＭＳ Ｐゴシック" charset="-128"/>
              </a:rPr>
              <a:t>Easy to figure out who can access a resource</a:t>
            </a:r>
          </a:p>
          <a:p>
            <a:pPr>
              <a:buFontTx/>
              <a:buChar char="+"/>
            </a:pPr>
            <a:r>
              <a:rPr lang="en-US" sz="3600" dirty="0" smtClean="0">
                <a:cs typeface="ＭＳ Ｐゴシック" charset="-128"/>
              </a:rPr>
              <a:t>Easy to revoke or change access permissions</a:t>
            </a:r>
          </a:p>
          <a:p>
            <a:pPr>
              <a:buFontTx/>
              <a:buChar char="–"/>
            </a:pPr>
            <a:r>
              <a:rPr lang="en-US" sz="3600" dirty="0" smtClean="0">
                <a:cs typeface="ＭＳ Ｐゴシック" charset="-128"/>
              </a:rPr>
              <a:t>Hard to figure out what a subject can access</a:t>
            </a:r>
          </a:p>
          <a:p>
            <a:pPr>
              <a:buFontTx/>
              <a:buChar char="–"/>
            </a:pPr>
            <a:r>
              <a:rPr lang="en-US" sz="3600" dirty="0" smtClean="0">
                <a:cs typeface="ＭＳ Ｐゴシック" charset="-128"/>
              </a:rPr>
              <a:t>Changing access rights requires getting to the object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Each entity keeps a set of data items that specify his allowable accesses</a:t>
            </a:r>
          </a:p>
          <a:p>
            <a:r>
              <a:rPr lang="en-US" sz="3600" dirty="0" smtClean="0">
                <a:cs typeface="ＭＳ Ｐゴシック" charset="-128"/>
              </a:rPr>
              <a:t>Essentially, a set of tickets</a:t>
            </a:r>
          </a:p>
          <a:p>
            <a:r>
              <a:rPr lang="en-US" sz="3600" dirty="0" smtClean="0">
                <a:cs typeface="ＭＳ Ｐゴシック" charset="-128"/>
              </a:rPr>
              <a:t>To access an object, present the proper capability</a:t>
            </a:r>
          </a:p>
          <a:p>
            <a:r>
              <a:rPr lang="en-US" sz="3600" dirty="0" smtClean="0">
                <a:cs typeface="ＭＳ Ｐゴシック" charset="-128"/>
              </a:rPr>
              <a:t>Possession of the capability for an object implies that access is allowed</a:t>
            </a:r>
            <a:endParaRPr lang="en-US" sz="36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32632" y="543388"/>
            <a:ext cx="3081917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69" y="1758192"/>
            <a:ext cx="1699192" cy="3252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6237690" y="1937336"/>
            <a:ext cx="1861818" cy="3388807"/>
            <a:chOff x="4170354" y="1937336"/>
            <a:chExt cx="1861818" cy="3388807"/>
          </a:xfrm>
        </p:grpSpPr>
        <p:sp>
          <p:nvSpPr>
            <p:cNvPr id="11" name="Rectangle 10"/>
            <p:cNvSpPr/>
            <p:nvPr/>
          </p:nvSpPr>
          <p:spPr>
            <a:xfrm>
              <a:off x="4170354" y="1960976"/>
              <a:ext cx="186181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0354" y="1960976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79870" y="1956248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89386" y="1951520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8902" y="1946792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08418" y="1942064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7934" y="1937336"/>
              <a:ext cx="314238" cy="336516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31027" y="3401318"/>
              <a:ext cx="301145" cy="32735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7762968" y="3641284"/>
            <a:ext cx="353518" cy="549950"/>
            <a:chOff x="7175102" y="2487866"/>
            <a:chExt cx="955808" cy="1767695"/>
          </a:xfrm>
        </p:grpSpPr>
        <p:grpSp>
          <p:nvGrpSpPr>
            <p:cNvPr id="6" name="Group 19"/>
            <p:cNvGrpSpPr/>
            <p:nvPr/>
          </p:nvGrpSpPr>
          <p:grpSpPr>
            <a:xfrm>
              <a:off x="7175102" y="2487866"/>
              <a:ext cx="955808" cy="1767695"/>
              <a:chOff x="7175102" y="2487866"/>
              <a:chExt cx="955808" cy="1767695"/>
            </a:xfrm>
          </p:grpSpPr>
          <p:sp>
            <p:nvSpPr>
              <p:cNvPr id="10" name="Block Arc 9"/>
              <p:cNvSpPr/>
              <p:nvPr/>
            </p:nvSpPr>
            <p:spPr>
              <a:xfrm>
                <a:off x="7253660" y="2487866"/>
                <a:ext cx="798692" cy="1440342"/>
              </a:xfrm>
              <a:prstGeom prst="blockArc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7175102" y="3208038"/>
                <a:ext cx="955808" cy="1047523"/>
              </a:xfrm>
              <a:prstGeom prst="round2SameRect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311" y="3469616"/>
              <a:ext cx="589535" cy="589535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25" y="3466545"/>
            <a:ext cx="556812" cy="432348"/>
          </a:xfrm>
          <a:prstGeom prst="rect">
            <a:avLst/>
          </a:prstGeom>
        </p:spPr>
      </p:pic>
      <p:grpSp>
        <p:nvGrpSpPr>
          <p:cNvPr id="9" name="Group 30"/>
          <p:cNvGrpSpPr/>
          <p:nvPr/>
        </p:nvGrpSpPr>
        <p:grpSpPr>
          <a:xfrm>
            <a:off x="7608722" y="3642739"/>
            <a:ext cx="507764" cy="549950"/>
            <a:chOff x="4199764" y="3467788"/>
            <a:chExt cx="507764" cy="549950"/>
          </a:xfrm>
        </p:grpSpPr>
        <p:grpSp>
          <p:nvGrpSpPr>
            <p:cNvPr id="18" name="Group 29"/>
            <p:cNvGrpSpPr/>
            <p:nvPr/>
          </p:nvGrpSpPr>
          <p:grpSpPr>
            <a:xfrm>
              <a:off x="4199764" y="3467788"/>
              <a:ext cx="507764" cy="549950"/>
              <a:chOff x="4199764" y="3467788"/>
              <a:chExt cx="507764" cy="549950"/>
            </a:xfrm>
          </p:grpSpPr>
          <p:sp>
            <p:nvSpPr>
              <p:cNvPr id="28" name="Block Arc 27"/>
              <p:cNvSpPr/>
              <p:nvPr/>
            </p:nvSpPr>
            <p:spPr>
              <a:xfrm flipH="1">
                <a:off x="4199764" y="3467788"/>
                <a:ext cx="295407" cy="448107"/>
              </a:xfrm>
              <a:prstGeom prst="blockArc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>
                <a:off x="4354010" y="3691842"/>
                <a:ext cx="353518" cy="325896"/>
              </a:xfrm>
              <a:prstGeom prst="round2SameRect">
                <a:avLst/>
              </a:prstGeom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964" y="3773222"/>
              <a:ext cx="218047" cy="183411"/>
            </a:xfrm>
            <a:prstGeom prst="rect">
              <a:avLst/>
            </a:prstGeom>
          </p:spPr>
        </p:pic>
      </p:grpSp>
      <p:pic>
        <p:nvPicPr>
          <p:cNvPr id="32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9086" y="3238133"/>
            <a:ext cx="666750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" name="TextBox 32"/>
          <p:cNvSpPr txBox="1"/>
          <p:nvPr/>
        </p:nvSpPr>
        <p:spPr>
          <a:xfrm>
            <a:off x="9387862" y="51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78214" y="5525683"/>
            <a:ext cx="38994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The key is a capability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81 -0.00949 L 0.40386 0.062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3677E-6 1.13836E-6 L 0.48272 0.03632 " pathEditMode="relative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Protecting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27125" y="2422525"/>
            <a:ext cx="1463675" cy="457200"/>
            <a:chOff x="710" y="1526"/>
            <a:chExt cx="922" cy="2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10" y="1526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Read X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68350" y="3435350"/>
            <a:ext cx="1739900" cy="1130300"/>
            <a:chOff x="484" y="2164"/>
            <a:chExt cx="1096" cy="712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84" y="2164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6" y="2361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68350" y="5111750"/>
            <a:ext cx="1739900" cy="1130300"/>
            <a:chOff x="484" y="3220"/>
            <a:chExt cx="1096" cy="712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84" y="3220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28" y="3417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C</a:t>
              </a:r>
            </a:p>
          </p:txBody>
        </p:sp>
      </p:grp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590800" y="15240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543175" y="4852988"/>
            <a:ext cx="1276350" cy="1631950"/>
            <a:chOff x="1602" y="3057"/>
            <a:chExt cx="804" cy="102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36" y="3421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602" y="3057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C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527300" y="1500188"/>
            <a:ext cx="1292225" cy="1646237"/>
            <a:chOff x="1592" y="945"/>
            <a:chExt cx="814" cy="1037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636" y="1318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02" y="945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A</a:t>
              </a: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1592" y="1511"/>
              <a:ext cx="664" cy="269"/>
              <a:chOff x="1592" y="1511"/>
              <a:chExt cx="664" cy="26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636" y="15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592" y="15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632" y="16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592" y="1607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527300" y="3176588"/>
            <a:ext cx="1292225" cy="1655762"/>
            <a:chOff x="1592" y="2001"/>
            <a:chExt cx="814" cy="1043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636" y="2380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02" y="2001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B</a:t>
              </a:r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1592" y="2711"/>
              <a:ext cx="664" cy="269"/>
              <a:chOff x="1592" y="2711"/>
              <a:chExt cx="664" cy="269"/>
            </a:xfrm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36" y="27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592" y="27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1632" y="28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592" y="2807"/>
                <a:ext cx="31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</a:t>
                </a:r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711950" y="3054350"/>
            <a:ext cx="1892300" cy="1282700"/>
            <a:chOff x="4228" y="1924"/>
            <a:chExt cx="1192" cy="808"/>
          </a:xfrm>
        </p:grpSpPr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4228" y="1924"/>
              <a:ext cx="1192" cy="808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555" y="2025"/>
              <a:ext cx="52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File </a:t>
              </a:r>
            </a:p>
            <a:p>
              <a:pPr algn="ctr"/>
              <a:r>
                <a:rPr lang="en-US">
                  <a:latin typeface="Times New Roman" charset="0"/>
                </a:rPr>
                <a:t>X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88988" y="1758950"/>
            <a:ext cx="1739900" cy="1130300"/>
            <a:chOff x="497" y="1108"/>
            <a:chExt cx="1096" cy="712"/>
          </a:xfrm>
        </p:grpSpPr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497" y="1108"/>
              <a:ext cx="1096" cy="712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76" y="1305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Subject A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92750" y="2139950"/>
            <a:ext cx="825500" cy="3340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89525" y="5576888"/>
            <a:ext cx="16652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Capability</a:t>
            </a:r>
          </a:p>
          <a:p>
            <a:pPr algn="ctr"/>
            <a:r>
              <a:rPr lang="en-US">
                <a:latin typeface="Times New Roman" charset="0"/>
              </a:rPr>
              <a:t>Checking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81400" y="2398713"/>
            <a:ext cx="1905000" cy="954087"/>
            <a:chOff x="2256" y="1511"/>
            <a:chExt cx="1200" cy="601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2648" y="1511"/>
              <a:ext cx="664" cy="269"/>
              <a:chOff x="2648" y="1511"/>
              <a:chExt cx="664" cy="269"/>
            </a:xfrm>
          </p:grpSpPr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2692" y="15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2648" y="15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2688" y="16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2648" y="1607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2256" y="1632"/>
              <a:ext cx="120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 rot="1260000">
              <a:off x="2445" y="1778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read</a:t>
              </a:r>
            </a:p>
          </p:txBody>
        </p:sp>
      </p:grp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2309813" y="260985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2371725" y="2381250"/>
            <a:ext cx="1295400" cy="4572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5562600" y="4308475"/>
            <a:ext cx="2682875" cy="1187450"/>
            <a:chOff x="3504" y="2714"/>
            <a:chExt cx="1690" cy="748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3504" y="2832"/>
              <a:ext cx="664" cy="262"/>
              <a:chOff x="4325" y="883"/>
              <a:chExt cx="664" cy="262"/>
            </a:xfrm>
          </p:grpSpPr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4369" y="912"/>
                <a:ext cx="616" cy="1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/>
            </p:nvSpPr>
            <p:spPr bwMode="auto">
              <a:xfrm>
                <a:off x="4325" y="883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365" y="10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/>
            </p:nvSpPr>
            <p:spPr bwMode="auto">
              <a:xfrm>
                <a:off x="4325" y="972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3984" y="2714"/>
              <a:ext cx="1210" cy="7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latin typeface="Times New Roman" charset="0"/>
                </a:rPr>
                <a:t>Check validity of capability</a:t>
              </a: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5486400" y="2971800"/>
            <a:ext cx="9064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solidFill>
                  <a:srgbClr val="00CC00"/>
                </a:solidFill>
                <a:latin typeface="Times New Roman" charset="0"/>
              </a:rPr>
              <a:t>OK!</a:t>
            </a: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6324600" y="3352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9" grpId="0" autoUpdateAnimBg="0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Denying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81400" y="4800600"/>
            <a:ext cx="1905000" cy="1219200"/>
            <a:chOff x="2256" y="3024"/>
            <a:chExt cx="1200" cy="768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2256" y="3024"/>
              <a:ext cx="120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 rot="-1920000">
              <a:off x="2675" y="3435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write</a:t>
              </a: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429000" y="4343400"/>
            <a:ext cx="2438400" cy="1676400"/>
            <a:chOff x="2160" y="2880"/>
            <a:chExt cx="1536" cy="105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60" y="2880"/>
              <a:ext cx="1536" cy="1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256" y="3264"/>
              <a:ext cx="1200" cy="672"/>
              <a:chOff x="2256" y="3120"/>
              <a:chExt cx="1200" cy="672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2256" y="3120"/>
                <a:ext cx="120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 rot="-1680000">
                <a:off x="2342" y="3254"/>
                <a:ext cx="6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i="1">
                    <a:latin typeface="Times New Roman" charset="0"/>
                  </a:rPr>
                  <a:t>denied</a:t>
                </a:r>
              </a:p>
            </p:txBody>
          </p:sp>
        </p:grpSp>
      </p:grp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9525" y="5775325"/>
            <a:ext cx="1311275" cy="457200"/>
            <a:chOff x="806" y="3638"/>
            <a:chExt cx="826" cy="288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06" y="3638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Times New Roman" charset="0"/>
                </a:rPr>
                <a:t>write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248" y="37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768350" y="1500188"/>
            <a:ext cx="7835900" cy="5022850"/>
            <a:chOff x="484" y="945"/>
            <a:chExt cx="4936" cy="3164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84" y="2164"/>
              <a:ext cx="1096" cy="712"/>
              <a:chOff x="484" y="2164"/>
              <a:chExt cx="1096" cy="712"/>
            </a:xfrm>
          </p:grpSpPr>
          <p:sp>
            <p:nvSpPr>
              <p:cNvPr id="49" name="AutoShape 17"/>
              <p:cNvSpPr>
                <a:spLocks noChangeArrowheads="1"/>
              </p:cNvSpPr>
              <p:nvPr/>
            </p:nvSpPr>
            <p:spPr bwMode="auto">
              <a:xfrm>
                <a:off x="484" y="2164"/>
                <a:ext cx="1096" cy="712"/>
              </a:xfrm>
              <a:prstGeom prst="octagon">
                <a:avLst>
                  <a:gd name="adj" fmla="val 29282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8"/>
              <p:cNvSpPr>
                <a:spLocks noChangeArrowheads="1"/>
              </p:cNvSpPr>
              <p:nvPr/>
            </p:nvSpPr>
            <p:spPr bwMode="auto">
              <a:xfrm>
                <a:off x="662" y="2361"/>
                <a:ext cx="7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User B</a:t>
                </a:r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484" y="3220"/>
              <a:ext cx="1096" cy="712"/>
              <a:chOff x="484" y="3220"/>
              <a:chExt cx="1096" cy="712"/>
            </a:xfrm>
          </p:grpSpPr>
          <p:sp>
            <p:nvSpPr>
              <p:cNvPr id="47" name="AutoShape 20"/>
              <p:cNvSpPr>
                <a:spLocks noChangeArrowheads="1"/>
              </p:cNvSpPr>
              <p:nvPr/>
            </p:nvSpPr>
            <p:spPr bwMode="auto">
              <a:xfrm>
                <a:off x="484" y="3220"/>
                <a:ext cx="1096" cy="712"/>
              </a:xfrm>
              <a:prstGeom prst="octagon">
                <a:avLst>
                  <a:gd name="adj" fmla="val 29282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21"/>
              <p:cNvSpPr>
                <a:spLocks noChangeArrowheads="1"/>
              </p:cNvSpPr>
              <p:nvPr/>
            </p:nvSpPr>
            <p:spPr bwMode="auto">
              <a:xfrm>
                <a:off x="662" y="3417"/>
                <a:ext cx="7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User C</a:t>
                </a:r>
              </a:p>
            </p:txBody>
          </p:sp>
        </p:grp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632" y="960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1602" y="3057"/>
              <a:ext cx="804" cy="1028"/>
              <a:chOff x="1602" y="3057"/>
              <a:chExt cx="804" cy="1028"/>
            </a:xfrm>
          </p:grpSpPr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1636" y="3421"/>
                <a:ext cx="616" cy="6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25"/>
              <p:cNvSpPr>
                <a:spLocks noChangeArrowheads="1"/>
              </p:cNvSpPr>
              <p:nvPr/>
            </p:nvSpPr>
            <p:spPr bwMode="auto">
              <a:xfrm>
                <a:off x="1602" y="3057"/>
                <a:ext cx="8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latin typeface="Times New Roman" charset="0"/>
                  </a:rPr>
                  <a:t>Capabilities</a:t>
                </a:r>
              </a:p>
              <a:p>
                <a:pPr algn="ctr"/>
                <a:r>
                  <a:rPr lang="en-US" sz="1800">
                    <a:latin typeface="Times New Roman" charset="0"/>
                  </a:rPr>
                  <a:t>for C</a:t>
                </a:r>
              </a:p>
            </p:txBody>
          </p:sp>
        </p:grpSp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1592" y="945"/>
              <a:ext cx="814" cy="1037"/>
              <a:chOff x="1592" y="945"/>
              <a:chExt cx="814" cy="1037"/>
            </a:xfrm>
          </p:grpSpPr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1636" y="1318"/>
                <a:ext cx="616" cy="6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auto">
              <a:xfrm>
                <a:off x="1602" y="945"/>
                <a:ext cx="8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latin typeface="Times New Roman" charset="0"/>
                  </a:rPr>
                  <a:t>Capabilities</a:t>
                </a:r>
              </a:p>
              <a:p>
                <a:pPr algn="ctr"/>
                <a:r>
                  <a:rPr lang="en-US" sz="1800">
                    <a:latin typeface="Times New Roman" charset="0"/>
                  </a:rPr>
                  <a:t>for A</a:t>
                </a:r>
              </a:p>
            </p:txBody>
          </p:sp>
          <p:grpSp>
            <p:nvGrpSpPr>
              <p:cNvPr id="22" name="Group 29"/>
              <p:cNvGrpSpPr>
                <a:grpSpLocks/>
              </p:cNvGrpSpPr>
              <p:nvPr/>
            </p:nvGrpSpPr>
            <p:grpSpPr bwMode="auto">
              <a:xfrm>
                <a:off x="1592" y="1511"/>
                <a:ext cx="664" cy="269"/>
                <a:chOff x="1592" y="1511"/>
                <a:chExt cx="664" cy="269"/>
              </a:xfrm>
            </p:grpSpPr>
            <p:sp>
              <p:nvSpPr>
                <p:cNvPr id="41" name="Rectangle 30"/>
                <p:cNvSpPr>
                  <a:spLocks noChangeArrowheads="1"/>
                </p:cNvSpPr>
                <p:nvPr/>
              </p:nvSpPr>
              <p:spPr bwMode="auto">
                <a:xfrm>
                  <a:off x="1636" y="1540"/>
                  <a:ext cx="616" cy="1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Rectangle 31"/>
                <p:cNvSpPr>
                  <a:spLocks noChangeArrowheads="1"/>
                </p:cNvSpPr>
                <p:nvPr/>
              </p:nvSpPr>
              <p:spPr bwMode="auto">
                <a:xfrm>
                  <a:off x="1592" y="1511"/>
                  <a:ext cx="35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200">
                      <a:latin typeface="Times New Roman" charset="0"/>
                    </a:rPr>
                    <a:t>File X</a:t>
                  </a:r>
                </a:p>
              </p:txBody>
            </p:sp>
            <p:sp>
              <p:nvSpPr>
                <p:cNvPr id="43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644"/>
                  <a:ext cx="6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33"/>
                <p:cNvSpPr>
                  <a:spLocks noChangeArrowheads="1"/>
                </p:cNvSpPr>
                <p:nvPr/>
              </p:nvSpPr>
              <p:spPr bwMode="auto">
                <a:xfrm>
                  <a:off x="1592" y="1607"/>
                  <a:ext cx="58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200">
                      <a:latin typeface="Times New Roman" charset="0"/>
                    </a:rPr>
                    <a:t>Read, Write</a:t>
                  </a:r>
                </a:p>
              </p:txBody>
            </p:sp>
          </p:grpSp>
        </p:grpSp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1592" y="2001"/>
              <a:ext cx="814" cy="1043"/>
              <a:chOff x="1592" y="2001"/>
              <a:chExt cx="814" cy="1043"/>
            </a:xfrm>
          </p:grpSpPr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1636" y="2380"/>
                <a:ext cx="616" cy="6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6"/>
              <p:cNvSpPr>
                <a:spLocks noChangeArrowheads="1"/>
              </p:cNvSpPr>
              <p:nvPr/>
            </p:nvSpPr>
            <p:spPr bwMode="auto">
              <a:xfrm>
                <a:off x="1602" y="2001"/>
                <a:ext cx="8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latin typeface="Times New Roman" charset="0"/>
                  </a:rPr>
                  <a:t>Capabilities</a:t>
                </a:r>
              </a:p>
              <a:p>
                <a:pPr algn="ctr"/>
                <a:r>
                  <a:rPr lang="en-US" sz="1800">
                    <a:latin typeface="Times New Roman" charset="0"/>
                  </a:rPr>
                  <a:t>for B</a:t>
                </a:r>
              </a:p>
            </p:txBody>
          </p:sp>
          <p:grpSp>
            <p:nvGrpSpPr>
              <p:cNvPr id="24" name="Group 37"/>
              <p:cNvGrpSpPr>
                <a:grpSpLocks/>
              </p:cNvGrpSpPr>
              <p:nvPr/>
            </p:nvGrpSpPr>
            <p:grpSpPr bwMode="auto">
              <a:xfrm>
                <a:off x="1592" y="2711"/>
                <a:ext cx="664" cy="269"/>
                <a:chOff x="1592" y="2711"/>
                <a:chExt cx="664" cy="269"/>
              </a:xfrm>
            </p:grpSpPr>
            <p:sp>
              <p:nvSpPr>
                <p:cNvPr id="3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6" y="2740"/>
                  <a:ext cx="616" cy="1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39"/>
                <p:cNvSpPr>
                  <a:spLocks noChangeArrowheads="1"/>
                </p:cNvSpPr>
                <p:nvPr/>
              </p:nvSpPr>
              <p:spPr bwMode="auto">
                <a:xfrm>
                  <a:off x="1592" y="2711"/>
                  <a:ext cx="35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200">
                      <a:latin typeface="Times New Roman" charset="0"/>
                    </a:rPr>
                    <a:t>File X</a:t>
                  </a:r>
                </a:p>
              </p:txBody>
            </p:sp>
            <p:sp>
              <p:nvSpPr>
                <p:cNvPr id="36" name="Line 40"/>
                <p:cNvSpPr>
                  <a:spLocks noChangeShapeType="1"/>
                </p:cNvSpPr>
                <p:nvPr/>
              </p:nvSpPr>
              <p:spPr bwMode="auto">
                <a:xfrm>
                  <a:off x="1632" y="2844"/>
                  <a:ext cx="6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41"/>
                <p:cNvSpPr>
                  <a:spLocks noChangeArrowheads="1"/>
                </p:cNvSpPr>
                <p:nvPr/>
              </p:nvSpPr>
              <p:spPr bwMode="auto">
                <a:xfrm>
                  <a:off x="1592" y="2807"/>
                  <a:ext cx="31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200">
                      <a:latin typeface="Times New Roman" charset="0"/>
                    </a:rPr>
                    <a:t>Read</a:t>
                  </a:r>
                </a:p>
              </p:txBody>
            </p:sp>
          </p:grpSp>
        </p:grpSp>
        <p:grpSp>
          <p:nvGrpSpPr>
            <p:cNvPr id="33" name="Group 42"/>
            <p:cNvGrpSpPr>
              <a:grpSpLocks/>
            </p:cNvGrpSpPr>
            <p:nvPr/>
          </p:nvGrpSpPr>
          <p:grpSpPr bwMode="auto">
            <a:xfrm>
              <a:off x="4228" y="1924"/>
              <a:ext cx="1192" cy="808"/>
              <a:chOff x="4228" y="1924"/>
              <a:chExt cx="1192" cy="808"/>
            </a:xfrm>
          </p:grpSpPr>
          <p:sp>
            <p:nvSpPr>
              <p:cNvPr id="29" name="AutoShape 43"/>
              <p:cNvSpPr>
                <a:spLocks noChangeArrowheads="1"/>
              </p:cNvSpPr>
              <p:nvPr/>
            </p:nvSpPr>
            <p:spPr bwMode="auto">
              <a:xfrm>
                <a:off x="4228" y="1924"/>
                <a:ext cx="1192" cy="808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44"/>
              <p:cNvSpPr>
                <a:spLocks noChangeArrowheads="1"/>
              </p:cNvSpPr>
              <p:nvPr/>
            </p:nvSpPr>
            <p:spPr bwMode="auto">
              <a:xfrm>
                <a:off x="4583" y="2025"/>
                <a:ext cx="464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latin typeface="Times New Roman" charset="0"/>
                  </a:rPr>
                  <a:t>File</a:t>
                </a:r>
              </a:p>
              <a:p>
                <a:pPr algn="ctr"/>
                <a:r>
                  <a:rPr lang="en-US">
                    <a:latin typeface="Times New Roman" charset="0"/>
                  </a:rPr>
                  <a:t>X</a:t>
                </a:r>
              </a:p>
            </p:txBody>
          </p:sp>
        </p:grpSp>
        <p:grpSp>
          <p:nvGrpSpPr>
            <p:cNvPr id="40" name="Group 45"/>
            <p:cNvGrpSpPr>
              <a:grpSpLocks/>
            </p:cNvGrpSpPr>
            <p:nvPr/>
          </p:nvGrpSpPr>
          <p:grpSpPr bwMode="auto">
            <a:xfrm>
              <a:off x="484" y="1108"/>
              <a:ext cx="1096" cy="712"/>
              <a:chOff x="484" y="1108"/>
              <a:chExt cx="1096" cy="712"/>
            </a:xfrm>
          </p:grpSpPr>
          <p:sp>
            <p:nvSpPr>
              <p:cNvPr id="27" name="AutoShape 46"/>
              <p:cNvSpPr>
                <a:spLocks noChangeArrowheads="1"/>
              </p:cNvSpPr>
              <p:nvPr/>
            </p:nvSpPr>
            <p:spPr bwMode="auto">
              <a:xfrm>
                <a:off x="484" y="1108"/>
                <a:ext cx="1096" cy="712"/>
              </a:xfrm>
              <a:prstGeom prst="octagon">
                <a:avLst>
                  <a:gd name="adj" fmla="val 29282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47"/>
              <p:cNvSpPr>
                <a:spLocks noChangeArrowheads="1"/>
              </p:cNvSpPr>
              <p:nvPr/>
            </p:nvSpPr>
            <p:spPr bwMode="auto">
              <a:xfrm>
                <a:off x="662" y="1305"/>
                <a:ext cx="75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User A</a:t>
                </a:r>
              </a:p>
            </p:txBody>
          </p:sp>
        </p:grp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3460" y="1348"/>
              <a:ext cx="520" cy="2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3206" y="3513"/>
              <a:ext cx="1049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Capability</a:t>
              </a:r>
            </a:p>
            <a:p>
              <a:pPr algn="ctr"/>
              <a:r>
                <a:rPr lang="en-US">
                  <a:latin typeface="Times New Roman" charset="0"/>
                </a:rPr>
                <a:t>Checking</a:t>
              </a:r>
            </a:p>
          </p:txBody>
        </p:sp>
      </p:grp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6324600" y="4308475"/>
            <a:ext cx="19208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>
                <a:latin typeface="Times New Roman" charset="0"/>
              </a:rPr>
              <a:t>Check validity of capability</a:t>
            </a: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4724400" y="2636838"/>
            <a:ext cx="1905000" cy="15541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>
                <a:solidFill>
                  <a:srgbClr val="FF0000"/>
                </a:solidFill>
                <a:latin typeface="Times New Roman" charset="0"/>
              </a:rPr>
              <a:t>No Capability Provided!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r>
              <a:rPr lang="en-US" dirty="0" smtClean="0"/>
              <a:t>Capabilities are essentially a data structure</a:t>
            </a:r>
          </a:p>
          <a:p>
            <a:pPr lvl="1"/>
            <a:r>
              <a:rPr lang="en-US" dirty="0" smtClean="0"/>
              <a:t>Ultimately, just a collection of bits</a:t>
            </a:r>
          </a:p>
          <a:p>
            <a:r>
              <a:rPr lang="en-US" dirty="0" smtClean="0"/>
              <a:t>Merely possessing the capability grants access</a:t>
            </a:r>
          </a:p>
          <a:p>
            <a:pPr lvl="1"/>
            <a:r>
              <a:rPr lang="en-US" dirty="0" smtClean="0"/>
              <a:t>So they must not be forgeable</a:t>
            </a:r>
          </a:p>
          <a:p>
            <a:r>
              <a:rPr lang="en-US" dirty="0" smtClean="0"/>
              <a:t>How do we ensure </a:t>
            </a:r>
            <a:r>
              <a:rPr lang="en-US" dirty="0" err="1" smtClean="0"/>
              <a:t>unforgeability</a:t>
            </a:r>
            <a:r>
              <a:rPr lang="en-US" dirty="0" smtClean="0"/>
              <a:t> for a collection of bits?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Don’t let the user/process have them</a:t>
            </a:r>
          </a:p>
          <a:p>
            <a:pPr lvl="1"/>
            <a:r>
              <a:rPr lang="en-US" dirty="0" smtClean="0"/>
              <a:t>Store them in the operating system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 rot="5400000">
            <a:off x="3530096" y="3326480"/>
            <a:ext cx="1738313" cy="1295400"/>
            <a:chOff x="2544" y="2064"/>
            <a:chExt cx="1095" cy="816"/>
          </a:xfrm>
        </p:grpSpPr>
        <p:grpSp>
          <p:nvGrpSpPr>
            <p:cNvPr id="12" name="Group 3"/>
            <p:cNvGrpSpPr>
              <a:grpSpLocks/>
            </p:cNvGrpSpPr>
            <p:nvPr/>
          </p:nvGrpSpPr>
          <p:grpSpPr bwMode="auto">
            <a:xfrm>
              <a:off x="2544" y="2064"/>
              <a:ext cx="1095" cy="816"/>
              <a:chOff x="960" y="240"/>
              <a:chExt cx="1095" cy="816"/>
            </a:xfrm>
          </p:grpSpPr>
          <p:sp>
            <p:nvSpPr>
              <p:cNvPr id="99" name="Oval 4"/>
              <p:cNvSpPr>
                <a:spLocks noChangeArrowheads="1"/>
              </p:cNvSpPr>
              <p:nvPr/>
            </p:nvSpPr>
            <p:spPr bwMode="auto">
              <a:xfrm rot="-1779725">
                <a:off x="1530" y="869"/>
                <a:ext cx="164" cy="18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5"/>
              <p:cNvSpPr>
                <a:spLocks noChangeArrowheads="1"/>
              </p:cNvSpPr>
              <p:nvPr/>
            </p:nvSpPr>
            <p:spPr bwMode="auto">
              <a:xfrm rot="-1779725">
                <a:off x="1203" y="243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6"/>
              <p:cNvSpPr>
                <a:spLocks noChangeArrowheads="1"/>
              </p:cNvSpPr>
              <p:nvPr/>
            </p:nvSpPr>
            <p:spPr bwMode="auto">
              <a:xfrm rot="-1779725">
                <a:off x="1004" y="426"/>
                <a:ext cx="97" cy="11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"/>
              <p:cNvSpPr>
                <a:spLocks noChangeArrowheads="1"/>
              </p:cNvSpPr>
              <p:nvPr/>
            </p:nvSpPr>
            <p:spPr bwMode="auto">
              <a:xfrm rot="-1779725">
                <a:off x="1152" y="858"/>
                <a:ext cx="98" cy="11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 rot="-1779725">
                <a:off x="1021" y="706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9"/>
              <p:cNvSpPr>
                <a:spLocks noChangeArrowheads="1"/>
              </p:cNvSpPr>
              <p:nvPr/>
            </p:nvSpPr>
            <p:spPr bwMode="auto">
              <a:xfrm rot="-1779725">
                <a:off x="1087" y="316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"/>
              <p:cNvSpPr>
                <a:spLocks noChangeArrowheads="1"/>
              </p:cNvSpPr>
              <p:nvPr/>
            </p:nvSpPr>
            <p:spPr bwMode="auto">
              <a:xfrm rot="-1779725">
                <a:off x="1891" y="601"/>
                <a:ext cx="164" cy="18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11"/>
              <p:cNvSpPr>
                <a:spLocks noChangeArrowheads="1"/>
              </p:cNvSpPr>
              <p:nvPr/>
            </p:nvSpPr>
            <p:spPr bwMode="auto">
              <a:xfrm rot="-1779725">
                <a:off x="1791" y="707"/>
                <a:ext cx="165" cy="18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12"/>
              <p:cNvSpPr>
                <a:spLocks noChangeArrowheads="1"/>
              </p:cNvSpPr>
              <p:nvPr/>
            </p:nvSpPr>
            <p:spPr bwMode="auto">
              <a:xfrm rot="-1779725">
                <a:off x="960" y="495"/>
                <a:ext cx="298" cy="33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13"/>
              <p:cNvSpPr>
                <a:spLocks noChangeArrowheads="1"/>
              </p:cNvSpPr>
              <p:nvPr/>
            </p:nvSpPr>
            <p:spPr bwMode="auto">
              <a:xfrm rot="-1779725">
                <a:off x="1133" y="414"/>
                <a:ext cx="566" cy="64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4"/>
              <p:cNvSpPr>
                <a:spLocks/>
              </p:cNvSpPr>
              <p:nvPr/>
            </p:nvSpPr>
            <p:spPr bwMode="auto">
              <a:xfrm rot="-1779725">
                <a:off x="1073" y="642"/>
                <a:ext cx="117" cy="171"/>
              </a:xfrm>
              <a:custGeom>
                <a:avLst/>
                <a:gdLst>
                  <a:gd name="T0" fmla="*/ 10 w 248"/>
                  <a:gd name="T1" fmla="*/ 0 h 320"/>
                  <a:gd name="T2" fmla="*/ 0 w 248"/>
                  <a:gd name="T3" fmla="*/ 23 h 320"/>
                  <a:gd name="T4" fmla="*/ 5 w 248"/>
                  <a:gd name="T5" fmla="*/ 26 h 320"/>
                  <a:gd name="T6" fmla="*/ 12 w 248"/>
                  <a:gd name="T7" fmla="*/ 2 h 320"/>
                  <a:gd name="T8" fmla="*/ 10 w 248"/>
                  <a:gd name="T9" fmla="*/ 0 h 3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8"/>
                  <a:gd name="T16" fmla="*/ 0 h 320"/>
                  <a:gd name="T17" fmla="*/ 248 w 248"/>
                  <a:gd name="T18" fmla="*/ 320 h 3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8" h="320">
                    <a:moveTo>
                      <a:pt x="212" y="0"/>
                    </a:moveTo>
                    <a:lnTo>
                      <a:pt x="0" y="280"/>
                    </a:lnTo>
                    <a:lnTo>
                      <a:pt x="105" y="320"/>
                    </a:lnTo>
                    <a:lnTo>
                      <a:pt x="248" y="2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15"/>
              <p:cNvSpPr>
                <a:spLocks noChangeArrowheads="1"/>
              </p:cNvSpPr>
              <p:nvPr/>
            </p:nvSpPr>
            <p:spPr bwMode="auto">
              <a:xfrm rot="-1779725">
                <a:off x="1342" y="372"/>
                <a:ext cx="566" cy="64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16"/>
              <p:cNvSpPr>
                <a:spLocks noChangeArrowheads="1"/>
              </p:cNvSpPr>
              <p:nvPr/>
            </p:nvSpPr>
            <p:spPr bwMode="auto">
              <a:xfrm rot="-1779725">
                <a:off x="1759" y="326"/>
                <a:ext cx="198" cy="22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17"/>
              <p:cNvSpPr>
                <a:spLocks noChangeArrowheads="1"/>
              </p:cNvSpPr>
              <p:nvPr/>
            </p:nvSpPr>
            <p:spPr bwMode="auto">
              <a:xfrm rot="-1779725">
                <a:off x="1843" y="682"/>
                <a:ext cx="131" cy="149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18"/>
              <p:cNvSpPr>
                <a:spLocks noChangeArrowheads="1"/>
              </p:cNvSpPr>
              <p:nvPr/>
            </p:nvSpPr>
            <p:spPr bwMode="auto">
              <a:xfrm rot="-1779725">
                <a:off x="1654" y="319"/>
                <a:ext cx="131" cy="149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19"/>
              <p:cNvSpPr>
                <a:spLocks noChangeArrowheads="1"/>
              </p:cNvSpPr>
              <p:nvPr/>
            </p:nvSpPr>
            <p:spPr bwMode="auto">
              <a:xfrm rot="-1779725">
                <a:off x="1799" y="476"/>
                <a:ext cx="198" cy="22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20"/>
              <p:cNvSpPr>
                <a:spLocks noChangeArrowheads="1"/>
              </p:cNvSpPr>
              <p:nvPr/>
            </p:nvSpPr>
            <p:spPr bwMode="auto">
              <a:xfrm rot="-1779725">
                <a:off x="1071" y="338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21"/>
              <p:cNvSpPr>
                <a:spLocks noChangeArrowheads="1"/>
              </p:cNvSpPr>
              <p:nvPr/>
            </p:nvSpPr>
            <p:spPr bwMode="auto">
              <a:xfrm rot="-1779725">
                <a:off x="1367" y="241"/>
                <a:ext cx="299" cy="339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22"/>
              <p:cNvSpPr>
                <a:spLocks noChangeArrowheads="1"/>
              </p:cNvSpPr>
              <p:nvPr/>
            </p:nvSpPr>
            <p:spPr bwMode="auto">
              <a:xfrm rot="-1779725">
                <a:off x="1216" y="248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3"/>
              <p:cNvSpPr>
                <a:spLocks noChangeArrowheads="1"/>
              </p:cNvSpPr>
              <p:nvPr/>
            </p:nvSpPr>
            <p:spPr bwMode="auto">
              <a:xfrm rot="-1779725">
                <a:off x="1318" y="665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4"/>
              <p:cNvSpPr>
                <a:spLocks/>
              </p:cNvSpPr>
              <p:nvPr/>
            </p:nvSpPr>
            <p:spPr bwMode="auto">
              <a:xfrm rot="-1779725">
                <a:off x="1160" y="240"/>
                <a:ext cx="746" cy="727"/>
              </a:xfrm>
              <a:custGeom>
                <a:avLst/>
                <a:gdLst>
                  <a:gd name="T0" fmla="*/ 18 w 1582"/>
                  <a:gd name="T1" fmla="*/ 0 h 1363"/>
                  <a:gd name="T2" fmla="*/ 33 w 1582"/>
                  <a:gd name="T3" fmla="*/ 14 h 1363"/>
                  <a:gd name="T4" fmla="*/ 50 w 1582"/>
                  <a:gd name="T5" fmla="*/ 10 h 1363"/>
                  <a:gd name="T6" fmla="*/ 61 w 1582"/>
                  <a:gd name="T7" fmla="*/ 37 h 1363"/>
                  <a:gd name="T8" fmla="*/ 64 w 1582"/>
                  <a:gd name="T9" fmla="*/ 39 h 1363"/>
                  <a:gd name="T10" fmla="*/ 71 w 1582"/>
                  <a:gd name="T11" fmla="*/ 47 h 1363"/>
                  <a:gd name="T12" fmla="*/ 73 w 1582"/>
                  <a:gd name="T13" fmla="*/ 54 h 1363"/>
                  <a:gd name="T14" fmla="*/ 78 w 1582"/>
                  <a:gd name="T15" fmla="*/ 66 h 1363"/>
                  <a:gd name="T16" fmla="*/ 77 w 1582"/>
                  <a:gd name="T17" fmla="*/ 70 h 1363"/>
                  <a:gd name="T18" fmla="*/ 66 w 1582"/>
                  <a:gd name="T19" fmla="*/ 106 h 1363"/>
                  <a:gd name="T20" fmla="*/ 57 w 1582"/>
                  <a:gd name="T21" fmla="*/ 110 h 1363"/>
                  <a:gd name="T22" fmla="*/ 30 w 1582"/>
                  <a:gd name="T23" fmla="*/ 106 h 1363"/>
                  <a:gd name="T24" fmla="*/ 28 w 1582"/>
                  <a:gd name="T25" fmla="*/ 101 h 1363"/>
                  <a:gd name="T26" fmla="*/ 10 w 1582"/>
                  <a:gd name="T27" fmla="*/ 94 h 1363"/>
                  <a:gd name="T28" fmla="*/ 7 w 1582"/>
                  <a:gd name="T29" fmla="*/ 97 h 1363"/>
                  <a:gd name="T30" fmla="*/ 0 w 1582"/>
                  <a:gd name="T31" fmla="*/ 37 h 1363"/>
                  <a:gd name="T32" fmla="*/ 18 w 1582"/>
                  <a:gd name="T33" fmla="*/ 0 h 136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82"/>
                  <a:gd name="T52" fmla="*/ 0 h 1363"/>
                  <a:gd name="T53" fmla="*/ 1582 w 1582"/>
                  <a:gd name="T54" fmla="*/ 1363 h 136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82" h="1363">
                    <a:moveTo>
                      <a:pt x="373" y="0"/>
                    </a:moveTo>
                    <a:lnTo>
                      <a:pt x="660" y="169"/>
                    </a:lnTo>
                    <a:lnTo>
                      <a:pt x="1006" y="125"/>
                    </a:lnTo>
                    <a:lnTo>
                      <a:pt x="1227" y="453"/>
                    </a:lnTo>
                    <a:lnTo>
                      <a:pt x="1285" y="479"/>
                    </a:lnTo>
                    <a:lnTo>
                      <a:pt x="1440" y="582"/>
                    </a:lnTo>
                    <a:lnTo>
                      <a:pt x="1480" y="666"/>
                    </a:lnTo>
                    <a:lnTo>
                      <a:pt x="1582" y="817"/>
                    </a:lnTo>
                    <a:lnTo>
                      <a:pt x="1565" y="866"/>
                    </a:lnTo>
                    <a:lnTo>
                      <a:pt x="1325" y="1310"/>
                    </a:lnTo>
                    <a:lnTo>
                      <a:pt x="1157" y="1363"/>
                    </a:lnTo>
                    <a:lnTo>
                      <a:pt x="607" y="1314"/>
                    </a:lnTo>
                    <a:lnTo>
                      <a:pt x="567" y="1243"/>
                    </a:lnTo>
                    <a:lnTo>
                      <a:pt x="204" y="1163"/>
                    </a:lnTo>
                    <a:lnTo>
                      <a:pt x="137" y="1194"/>
                    </a:lnTo>
                    <a:lnTo>
                      <a:pt x="0" y="46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8" name="Text Box 25"/>
            <p:cNvSpPr txBox="1">
              <a:spLocks noChangeArrowheads="1"/>
            </p:cNvSpPr>
            <p:nvPr/>
          </p:nvSpPr>
          <p:spPr bwMode="auto">
            <a:xfrm>
              <a:off x="2688" y="2313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and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68350" y="3435350"/>
            <a:ext cx="1739900" cy="11303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748088"/>
            <a:ext cx="1576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Subject B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8350" y="5111750"/>
            <a:ext cx="1739900" cy="11303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7400" y="5424488"/>
            <a:ext cx="1576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Subject C</a:t>
            </a: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543175" y="4852988"/>
            <a:ext cx="1276350" cy="1631950"/>
            <a:chOff x="1602" y="3057"/>
            <a:chExt cx="804" cy="1028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36" y="3421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02" y="3057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C</a:t>
              </a:r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2527300" y="3176588"/>
            <a:ext cx="1292225" cy="1655762"/>
            <a:chOff x="1592" y="2001"/>
            <a:chExt cx="814" cy="104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36" y="2380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02" y="2001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B</a:t>
              </a:r>
            </a:p>
          </p:txBody>
        </p: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1592" y="2711"/>
              <a:ext cx="664" cy="269"/>
              <a:chOff x="1592" y="2711"/>
              <a:chExt cx="664" cy="269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636" y="27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592" y="27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632" y="28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592" y="2807"/>
                <a:ext cx="31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</a:t>
                </a:r>
              </a:p>
            </p:txBody>
          </p:sp>
        </p:grpSp>
      </p:grp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2527300" y="1500188"/>
            <a:ext cx="1292225" cy="1646237"/>
            <a:chOff x="1592" y="945"/>
            <a:chExt cx="814" cy="1037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636" y="1318"/>
              <a:ext cx="616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602" y="945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Times New Roman" charset="0"/>
                </a:rPr>
                <a:t>Capabilities</a:t>
              </a:r>
            </a:p>
            <a:p>
              <a:pPr algn="ctr"/>
              <a:r>
                <a:rPr lang="en-US" sz="1800">
                  <a:latin typeface="Times New Roman" charset="0"/>
                </a:rPr>
                <a:t>for A</a:t>
              </a:r>
            </a:p>
          </p:txBody>
        </p:sp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1592" y="1511"/>
              <a:ext cx="664" cy="269"/>
              <a:chOff x="1592" y="1511"/>
              <a:chExt cx="664" cy="26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636" y="1540"/>
                <a:ext cx="616" cy="1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592" y="1511"/>
                <a:ext cx="3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File X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1632" y="164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1592" y="1607"/>
                <a:ext cx="5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Times New Roman" charset="0"/>
                  </a:rPr>
                  <a:t>Read, Write</a:t>
                </a:r>
              </a:p>
            </p:txBody>
          </p:sp>
        </p:grpSp>
      </p:grp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768350" y="1758950"/>
            <a:ext cx="1739900" cy="11303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38200" y="2071688"/>
            <a:ext cx="1597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Subject A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089525" y="5576888"/>
            <a:ext cx="16652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Capability</a:t>
            </a:r>
          </a:p>
          <a:p>
            <a:pPr algn="ctr"/>
            <a:r>
              <a:rPr lang="en-US">
                <a:latin typeface="Times New Roman" charset="0"/>
              </a:rPr>
              <a:t>Checking</a:t>
            </a:r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762000" y="1762125"/>
            <a:ext cx="7835900" cy="4714875"/>
            <a:chOff x="480" y="1110"/>
            <a:chExt cx="4936" cy="2970"/>
          </a:xfrm>
        </p:grpSpPr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3456" y="1348"/>
              <a:ext cx="1960" cy="2104"/>
              <a:chOff x="3460" y="1348"/>
              <a:chExt cx="1960" cy="2104"/>
            </a:xfrm>
          </p:grpSpPr>
          <p:grpSp>
            <p:nvGrpSpPr>
              <p:cNvPr id="35" name="Group 32"/>
              <p:cNvGrpSpPr>
                <a:grpSpLocks/>
              </p:cNvGrpSpPr>
              <p:nvPr/>
            </p:nvGrpSpPr>
            <p:grpSpPr bwMode="auto">
              <a:xfrm>
                <a:off x="4228" y="1924"/>
                <a:ext cx="1192" cy="808"/>
                <a:chOff x="4228" y="1924"/>
                <a:chExt cx="1192" cy="808"/>
              </a:xfrm>
            </p:grpSpPr>
            <p:sp>
              <p:nvSpPr>
                <p:cNvPr id="62" name="AutoShape 33"/>
                <p:cNvSpPr>
                  <a:spLocks noChangeArrowheads="1"/>
                </p:cNvSpPr>
                <p:nvPr/>
              </p:nvSpPr>
              <p:spPr bwMode="auto">
                <a:xfrm>
                  <a:off x="4228" y="1924"/>
                  <a:ext cx="1192" cy="808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E403E9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34"/>
                <p:cNvSpPr>
                  <a:spLocks noChangeArrowheads="1"/>
                </p:cNvSpPr>
                <p:nvPr/>
              </p:nvSpPr>
              <p:spPr bwMode="auto">
                <a:xfrm>
                  <a:off x="4583" y="2025"/>
                  <a:ext cx="464" cy="596"/>
                </a:xfrm>
                <a:prstGeom prst="rect">
                  <a:avLst/>
                </a:prstGeom>
                <a:solidFill>
                  <a:srgbClr val="E403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>
                      <a:latin typeface="Times New Roman" charset="0"/>
                    </a:rPr>
                    <a:t>File</a:t>
                  </a:r>
                </a:p>
                <a:p>
                  <a:pPr algn="ctr"/>
                  <a:r>
                    <a:rPr lang="en-US">
                      <a:latin typeface="Times New Roman" charset="0"/>
                    </a:rPr>
                    <a:t>X</a:t>
                  </a:r>
                </a:p>
              </p:txBody>
            </p:sp>
          </p:grpSp>
          <p:sp>
            <p:nvSpPr>
              <p:cNvPr id="61" name="Rectangle 35"/>
              <p:cNvSpPr>
                <a:spLocks noChangeArrowheads="1"/>
              </p:cNvSpPr>
              <p:nvPr/>
            </p:nvSpPr>
            <p:spPr bwMode="auto">
              <a:xfrm>
                <a:off x="3460" y="1348"/>
                <a:ext cx="520" cy="2104"/>
              </a:xfrm>
              <a:prstGeom prst="rect">
                <a:avLst/>
              </a:prstGeom>
              <a:solidFill>
                <a:srgbClr val="E403E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6"/>
            <p:cNvGrpSpPr>
              <a:grpSpLocks/>
            </p:cNvGrpSpPr>
            <p:nvPr/>
          </p:nvGrpSpPr>
          <p:grpSpPr bwMode="auto">
            <a:xfrm>
              <a:off x="480" y="1110"/>
              <a:ext cx="1773" cy="2970"/>
              <a:chOff x="480" y="1110"/>
              <a:chExt cx="1773" cy="2970"/>
            </a:xfrm>
          </p:grpSpPr>
          <p:grpSp>
            <p:nvGrpSpPr>
              <p:cNvPr id="37" name="Group 37"/>
              <p:cNvGrpSpPr>
                <a:grpSpLocks/>
              </p:cNvGrpSpPr>
              <p:nvPr/>
            </p:nvGrpSpPr>
            <p:grpSpPr bwMode="auto">
              <a:xfrm>
                <a:off x="480" y="1110"/>
                <a:ext cx="1773" cy="874"/>
                <a:chOff x="480" y="1110"/>
                <a:chExt cx="1773" cy="874"/>
              </a:xfrm>
            </p:grpSpPr>
            <p:grpSp>
              <p:nvGrpSpPr>
                <p:cNvPr id="41" name="Group 38"/>
                <p:cNvGrpSpPr>
                  <a:grpSpLocks/>
                </p:cNvGrpSpPr>
                <p:nvPr/>
              </p:nvGrpSpPr>
              <p:grpSpPr bwMode="auto">
                <a:xfrm>
                  <a:off x="1589" y="1320"/>
                  <a:ext cx="664" cy="664"/>
                  <a:chOff x="2501" y="1313"/>
                  <a:chExt cx="664" cy="664"/>
                </a:xfrm>
              </p:grpSpPr>
              <p:sp>
                <p:nvSpPr>
                  <p:cNvPr id="5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45" y="1313"/>
                    <a:ext cx="616" cy="664"/>
                  </a:xfrm>
                  <a:prstGeom prst="rect">
                    <a:avLst/>
                  </a:prstGeom>
                  <a:solidFill>
                    <a:srgbClr val="FF7C8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2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501" y="1506"/>
                    <a:ext cx="664" cy="269"/>
                    <a:chOff x="2501" y="1506"/>
                    <a:chExt cx="664" cy="269"/>
                  </a:xfrm>
                </p:grpSpPr>
                <p:sp>
                  <p:nvSpPr>
                    <p:cNvPr id="56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5" y="1535"/>
                      <a:ext cx="616" cy="196"/>
                    </a:xfrm>
                    <a:prstGeom prst="rect">
                      <a:avLst/>
                    </a:prstGeom>
                    <a:solidFill>
                      <a:srgbClr val="FF7C8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1" y="1506"/>
                      <a:ext cx="359" cy="1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2075" tIns="46038" rIns="92075" bIns="46038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200">
                          <a:latin typeface="Times New Roman" charset="0"/>
                        </a:rPr>
                        <a:t>File X</a:t>
                      </a:r>
                    </a:p>
                  </p:txBody>
                </p:sp>
                <p:sp>
                  <p:nvSpPr>
                    <p:cNvPr id="58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1" y="1639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1" y="1602"/>
                      <a:ext cx="580" cy="1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2075" tIns="46038" rIns="92075" bIns="46038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200">
                          <a:latin typeface="Times New Roman" charset="0"/>
                        </a:rPr>
                        <a:t>Read, Write</a:t>
                      </a:r>
                    </a:p>
                  </p:txBody>
                </p:sp>
              </p:grpSp>
            </p:grpSp>
            <p:grpSp>
              <p:nvGrpSpPr>
                <p:cNvPr id="50" name="Group 45"/>
                <p:cNvGrpSpPr>
                  <a:grpSpLocks/>
                </p:cNvGrpSpPr>
                <p:nvPr/>
              </p:nvGrpSpPr>
              <p:grpSpPr bwMode="auto">
                <a:xfrm>
                  <a:off x="480" y="1110"/>
                  <a:ext cx="1096" cy="712"/>
                  <a:chOff x="480" y="1110"/>
                  <a:chExt cx="1096" cy="712"/>
                </a:xfrm>
              </p:grpSpPr>
              <p:sp>
                <p:nvSpPr>
                  <p:cNvPr id="52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1110"/>
                    <a:ext cx="1096" cy="712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FF7C8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307"/>
                    <a:ext cx="1006" cy="327"/>
                  </a:xfrm>
                  <a:prstGeom prst="rect">
                    <a:avLst/>
                  </a:prstGeom>
                  <a:solidFill>
                    <a:srgbClr val="FF7C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>
                        <a:latin typeface="Times New Roman" charset="0"/>
                      </a:rPr>
                      <a:t>Subject A</a:t>
                    </a:r>
                  </a:p>
                </p:txBody>
              </p:sp>
            </p:grpSp>
          </p:grpSp>
          <p:grpSp>
            <p:nvGrpSpPr>
              <p:cNvPr id="51" name="Group 48"/>
              <p:cNvGrpSpPr>
                <a:grpSpLocks/>
              </p:cNvGrpSpPr>
              <p:nvPr/>
            </p:nvGrpSpPr>
            <p:grpSpPr bwMode="auto">
              <a:xfrm>
                <a:off x="480" y="2164"/>
                <a:ext cx="1768" cy="880"/>
                <a:chOff x="480" y="2164"/>
                <a:chExt cx="1768" cy="880"/>
              </a:xfrm>
            </p:grpSpPr>
            <p:grpSp>
              <p:nvGrpSpPr>
                <p:cNvPr id="55" name="Group 49"/>
                <p:cNvGrpSpPr>
                  <a:grpSpLocks/>
                </p:cNvGrpSpPr>
                <p:nvPr/>
              </p:nvGrpSpPr>
              <p:grpSpPr bwMode="auto">
                <a:xfrm>
                  <a:off x="480" y="2164"/>
                  <a:ext cx="1768" cy="880"/>
                  <a:chOff x="480" y="2164"/>
                  <a:chExt cx="1768" cy="880"/>
                </a:xfrm>
              </p:grpSpPr>
              <p:sp>
                <p:nvSpPr>
                  <p:cNvPr id="46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164"/>
                    <a:ext cx="1096" cy="712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66FFFF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380"/>
                    <a:ext cx="616" cy="664"/>
                  </a:xfrm>
                  <a:prstGeom prst="rect">
                    <a:avLst/>
                  </a:prstGeom>
                  <a:solidFill>
                    <a:srgbClr val="66FFFF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740"/>
                    <a:ext cx="616" cy="196"/>
                  </a:xfrm>
                  <a:prstGeom prst="rect">
                    <a:avLst/>
                  </a:prstGeom>
                  <a:solidFill>
                    <a:srgbClr val="66FFFF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356"/>
                    <a:ext cx="993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>
                        <a:latin typeface="Times New Roman" charset="0"/>
                      </a:rPr>
                      <a:t>Subject B</a:t>
                    </a:r>
                  </a:p>
                </p:txBody>
              </p:sp>
            </p:grpSp>
            <p:grpSp>
              <p:nvGrpSpPr>
                <p:cNvPr id="60" name="Group 54"/>
                <p:cNvGrpSpPr>
                  <a:grpSpLocks/>
                </p:cNvGrpSpPr>
                <p:nvPr/>
              </p:nvGrpSpPr>
              <p:grpSpPr bwMode="auto">
                <a:xfrm>
                  <a:off x="1597" y="2706"/>
                  <a:ext cx="644" cy="269"/>
                  <a:chOff x="2373" y="2462"/>
                  <a:chExt cx="644" cy="269"/>
                </a:xfrm>
              </p:grpSpPr>
              <p:sp>
                <p:nvSpPr>
                  <p:cNvPr id="4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373" y="2462"/>
                    <a:ext cx="359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200">
                        <a:latin typeface="Times New Roman" charset="0"/>
                      </a:rPr>
                      <a:t>File X</a:t>
                    </a:r>
                  </a:p>
                </p:txBody>
              </p:sp>
              <p:sp>
                <p:nvSpPr>
                  <p:cNvPr id="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393" y="2599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384" y="2558"/>
                    <a:ext cx="313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200">
                        <a:latin typeface="Times New Roman" charset="0"/>
                      </a:rPr>
                      <a:t>Read</a:t>
                    </a:r>
                  </a:p>
                </p:txBody>
              </p:sp>
            </p:grpSp>
          </p:grpSp>
          <p:grpSp>
            <p:nvGrpSpPr>
              <p:cNvPr id="64" name="Group 58"/>
              <p:cNvGrpSpPr>
                <a:grpSpLocks/>
              </p:cNvGrpSpPr>
              <p:nvPr/>
            </p:nvGrpSpPr>
            <p:grpSpPr bwMode="auto">
              <a:xfrm>
                <a:off x="488" y="3215"/>
                <a:ext cx="1760" cy="865"/>
                <a:chOff x="488" y="3215"/>
                <a:chExt cx="1760" cy="865"/>
              </a:xfrm>
            </p:grpSpPr>
            <p:grpSp>
              <p:nvGrpSpPr>
                <p:cNvPr id="65" name="Group 59"/>
                <p:cNvGrpSpPr>
                  <a:grpSpLocks/>
                </p:cNvGrpSpPr>
                <p:nvPr/>
              </p:nvGrpSpPr>
              <p:grpSpPr bwMode="auto">
                <a:xfrm>
                  <a:off x="488" y="3215"/>
                  <a:ext cx="1096" cy="712"/>
                  <a:chOff x="488" y="3215"/>
                  <a:chExt cx="1096" cy="712"/>
                </a:xfrm>
              </p:grpSpPr>
              <p:sp>
                <p:nvSpPr>
                  <p:cNvPr id="39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88" y="3215"/>
                    <a:ext cx="1096" cy="712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FFFF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412"/>
                    <a:ext cx="993" cy="327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>
                        <a:latin typeface="Times New Roman" charset="0"/>
                      </a:rPr>
                      <a:t>Subject C</a:t>
                    </a:r>
                  </a:p>
                </p:txBody>
              </p:sp>
            </p:grpSp>
            <p:sp>
              <p:nvSpPr>
                <p:cNvPr id="38" name="Rectangle 62"/>
                <p:cNvSpPr>
                  <a:spLocks noChangeArrowheads="1"/>
                </p:cNvSpPr>
                <p:nvPr/>
              </p:nvSpPr>
              <p:spPr bwMode="auto">
                <a:xfrm>
                  <a:off x="1632" y="3416"/>
                  <a:ext cx="616" cy="664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9" name="Group 63"/>
          <p:cNvGrpSpPr>
            <a:grpSpLocks/>
          </p:cNvGrpSpPr>
          <p:nvPr/>
        </p:nvGrpSpPr>
        <p:grpSpPr bwMode="auto">
          <a:xfrm>
            <a:off x="5486400" y="2133600"/>
            <a:ext cx="3111500" cy="3340100"/>
            <a:chOff x="3460" y="1348"/>
            <a:chExt cx="1960" cy="2104"/>
          </a:xfrm>
        </p:grpSpPr>
        <p:grpSp>
          <p:nvGrpSpPr>
            <p:cNvPr id="76" name="Group 64"/>
            <p:cNvGrpSpPr>
              <a:grpSpLocks/>
            </p:cNvGrpSpPr>
            <p:nvPr/>
          </p:nvGrpSpPr>
          <p:grpSpPr bwMode="auto">
            <a:xfrm>
              <a:off x="4228" y="1924"/>
              <a:ext cx="1192" cy="808"/>
              <a:chOff x="4228" y="1924"/>
              <a:chExt cx="1192" cy="808"/>
            </a:xfrm>
          </p:grpSpPr>
          <p:sp>
            <p:nvSpPr>
              <p:cNvPr id="67" name="AutoShape 65"/>
              <p:cNvSpPr>
                <a:spLocks noChangeArrowheads="1"/>
              </p:cNvSpPr>
              <p:nvPr/>
            </p:nvSpPr>
            <p:spPr bwMode="auto">
              <a:xfrm>
                <a:off x="4228" y="1924"/>
                <a:ext cx="1192" cy="808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66"/>
              <p:cNvSpPr>
                <a:spLocks noChangeArrowheads="1"/>
              </p:cNvSpPr>
              <p:nvPr/>
            </p:nvSpPr>
            <p:spPr bwMode="auto">
              <a:xfrm>
                <a:off x="4756" y="2025"/>
                <a:ext cx="1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3460" y="1348"/>
              <a:ext cx="520" cy="2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119"/>
          <p:cNvGrpSpPr/>
          <p:nvPr/>
        </p:nvGrpSpPr>
        <p:grpSpPr>
          <a:xfrm>
            <a:off x="3962400" y="3665538"/>
            <a:ext cx="1412875" cy="1287462"/>
            <a:chOff x="3962400" y="3665538"/>
            <a:chExt cx="1412875" cy="1287462"/>
          </a:xfrm>
        </p:grpSpPr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V="1">
              <a:off x="4537075" y="3665538"/>
              <a:ext cx="83820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003675" y="4579938"/>
              <a:ext cx="9906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4014788" y="4732338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965575" y="4525963"/>
              <a:ext cx="569913" cy="2746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Times New Roman" charset="0"/>
                </a:rPr>
                <a:t>File X</a:t>
              </a: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3962400" y="4678363"/>
              <a:ext cx="920750" cy="2746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Times New Roman" charset="0"/>
                </a:rPr>
                <a:t>Read, Write</a:t>
              </a:r>
            </a:p>
          </p:txBody>
        </p:sp>
      </p:grp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6629400" y="1219200"/>
            <a:ext cx="19050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</a:rPr>
              <a:t>How can we tell if it’s a good capability?</a:t>
            </a:r>
          </a:p>
        </p:txBody>
      </p:sp>
      <p:grpSp>
        <p:nvGrpSpPr>
          <p:cNvPr id="86" name="Group 83"/>
          <p:cNvGrpSpPr>
            <a:grpSpLocks/>
          </p:cNvGrpSpPr>
          <p:nvPr/>
        </p:nvGrpSpPr>
        <p:grpSpPr bwMode="auto">
          <a:xfrm>
            <a:off x="3963871" y="4522328"/>
            <a:ext cx="1042987" cy="423863"/>
            <a:chOff x="6653212" y="5356086"/>
            <a:chExt cx="1042988" cy="424071"/>
          </a:xfrm>
        </p:grpSpPr>
        <p:sp>
          <p:nvSpPr>
            <p:cNvPr id="77" name="Rectangle 70"/>
            <p:cNvSpPr>
              <a:spLocks noChangeArrowheads="1"/>
            </p:cNvSpPr>
            <p:nvPr/>
          </p:nvSpPr>
          <p:spPr bwMode="auto">
            <a:xfrm>
              <a:off x="6694487" y="5418137"/>
              <a:ext cx="990600" cy="3048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>
              <a:off x="6705600" y="5570537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72"/>
            <p:cNvSpPr txBox="1">
              <a:spLocks noChangeArrowheads="1"/>
            </p:cNvSpPr>
            <p:nvPr/>
          </p:nvSpPr>
          <p:spPr bwMode="auto">
            <a:xfrm>
              <a:off x="6656387" y="5356086"/>
              <a:ext cx="569913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200">
                  <a:latin typeface="Times New Roman" charset="0"/>
                </a:rPr>
                <a:t>File X</a:t>
              </a:r>
            </a:p>
          </p:txBody>
        </p:sp>
        <p:sp>
          <p:nvSpPr>
            <p:cNvPr id="80" name="Text Box 73"/>
            <p:cNvSpPr txBox="1">
              <a:spLocks noChangeArrowheads="1"/>
            </p:cNvSpPr>
            <p:nvPr/>
          </p:nvSpPr>
          <p:spPr bwMode="auto">
            <a:xfrm>
              <a:off x="6653212" y="5505519"/>
              <a:ext cx="92075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200">
                  <a:latin typeface="Times New Roman" charset="0"/>
                </a:rPr>
                <a:t>Read, Write</a:t>
              </a:r>
            </a:p>
          </p:txBody>
        </p:sp>
      </p:grpSp>
      <p:grpSp>
        <p:nvGrpSpPr>
          <p:cNvPr id="91" name="Group 89"/>
          <p:cNvGrpSpPr>
            <a:grpSpLocks/>
          </p:cNvGrpSpPr>
          <p:nvPr/>
        </p:nvGrpSpPr>
        <p:grpSpPr bwMode="auto">
          <a:xfrm>
            <a:off x="3963871" y="4522328"/>
            <a:ext cx="1042988" cy="423863"/>
            <a:chOff x="4038600" y="5138529"/>
            <a:chExt cx="1042988" cy="424071"/>
          </a:xfrm>
        </p:grpSpPr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4079875" y="5200580"/>
              <a:ext cx="990600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/>
            </a:p>
          </p:txBody>
        </p:sp>
        <p:sp>
          <p:nvSpPr>
            <p:cNvPr id="83" name="Line 71"/>
            <p:cNvSpPr>
              <a:spLocks noChangeShapeType="1"/>
            </p:cNvSpPr>
            <p:nvPr/>
          </p:nvSpPr>
          <p:spPr bwMode="auto">
            <a:xfrm>
              <a:off x="4090988" y="535298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 Box 72"/>
            <p:cNvSpPr txBox="1">
              <a:spLocks noChangeArrowheads="1"/>
            </p:cNvSpPr>
            <p:nvPr/>
          </p:nvSpPr>
          <p:spPr bwMode="auto">
            <a:xfrm>
              <a:off x="4041775" y="5138529"/>
              <a:ext cx="569913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200">
                  <a:latin typeface="Times New Roman" charset="0"/>
                </a:rPr>
                <a:t>File X</a:t>
              </a:r>
            </a:p>
          </p:txBody>
        </p:sp>
        <p:sp>
          <p:nvSpPr>
            <p:cNvPr id="85" name="Text Box 73"/>
            <p:cNvSpPr txBox="1">
              <a:spLocks noChangeArrowheads="1"/>
            </p:cNvSpPr>
            <p:nvPr/>
          </p:nvSpPr>
          <p:spPr bwMode="auto">
            <a:xfrm>
              <a:off x="4038600" y="5287962"/>
              <a:ext cx="92075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200">
                  <a:latin typeface="Times New Roman" charset="0"/>
                </a:rPr>
                <a:t>Read, Write</a:t>
              </a: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3962400" y="4511350"/>
            <a:ext cx="1042988" cy="423863"/>
            <a:chOff x="4114800" y="5214729"/>
            <a:chExt cx="1042988" cy="424071"/>
          </a:xfrm>
        </p:grpSpPr>
        <p:sp>
          <p:nvSpPr>
            <p:cNvPr id="87" name="Rectangle 70"/>
            <p:cNvSpPr>
              <a:spLocks noChangeArrowheads="1"/>
            </p:cNvSpPr>
            <p:nvPr/>
          </p:nvSpPr>
          <p:spPr bwMode="auto">
            <a:xfrm>
              <a:off x="4156075" y="5276780"/>
              <a:ext cx="990600" cy="30480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4167188" y="542918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Text Box 72"/>
            <p:cNvSpPr txBox="1">
              <a:spLocks noChangeArrowheads="1"/>
            </p:cNvSpPr>
            <p:nvPr/>
          </p:nvSpPr>
          <p:spPr bwMode="auto">
            <a:xfrm>
              <a:off x="4117975" y="5214729"/>
              <a:ext cx="569913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200">
                  <a:latin typeface="Times New Roman" charset="0"/>
                </a:rPr>
                <a:t>File X</a:t>
              </a:r>
            </a:p>
          </p:txBody>
        </p:sp>
        <p:sp>
          <p:nvSpPr>
            <p:cNvPr id="90" name="Text Box 73"/>
            <p:cNvSpPr txBox="1">
              <a:spLocks noChangeArrowheads="1"/>
            </p:cNvSpPr>
            <p:nvPr/>
          </p:nvSpPr>
          <p:spPr bwMode="auto">
            <a:xfrm>
              <a:off x="4114800" y="5364162"/>
              <a:ext cx="92075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200">
                  <a:latin typeface="Times New Roman" charset="0"/>
                </a:rPr>
                <a:t>Read, Write</a:t>
              </a:r>
            </a:p>
          </p:txBody>
        </p:sp>
      </p:grpSp>
      <p:grpSp>
        <p:nvGrpSpPr>
          <p:cNvPr id="97" name="Group 101"/>
          <p:cNvGrpSpPr>
            <a:grpSpLocks/>
          </p:cNvGrpSpPr>
          <p:nvPr/>
        </p:nvGrpSpPr>
        <p:grpSpPr bwMode="auto">
          <a:xfrm>
            <a:off x="3962400" y="4517956"/>
            <a:ext cx="1042988" cy="423863"/>
            <a:chOff x="4114800" y="5138529"/>
            <a:chExt cx="1042988" cy="424071"/>
          </a:xfrm>
        </p:grpSpPr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4156075" y="5200472"/>
              <a:ext cx="990600" cy="3049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4167188" y="535298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Text Box 72"/>
            <p:cNvSpPr txBox="1">
              <a:spLocks noChangeArrowheads="1"/>
            </p:cNvSpPr>
            <p:nvPr/>
          </p:nvSpPr>
          <p:spPr bwMode="auto">
            <a:xfrm>
              <a:off x="4117975" y="5138529"/>
              <a:ext cx="569913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200">
                  <a:latin typeface="Times New Roman" charset="0"/>
                </a:rPr>
                <a:t>File X</a:t>
              </a:r>
            </a:p>
          </p:txBody>
        </p:sp>
        <p:sp>
          <p:nvSpPr>
            <p:cNvPr id="95" name="Text Box 73"/>
            <p:cNvSpPr txBox="1">
              <a:spLocks noChangeArrowheads="1"/>
            </p:cNvSpPr>
            <p:nvPr/>
          </p:nvSpPr>
          <p:spPr bwMode="auto">
            <a:xfrm>
              <a:off x="4114800" y="5287962"/>
              <a:ext cx="92075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200">
                  <a:latin typeface="Times New Roman" charset="0"/>
                </a:rPr>
                <a:t>Read, Write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286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unforgeable</a:t>
            </a:r>
            <a:r>
              <a:rPr lang="en-US" dirty="0" smtClean="0"/>
              <a:t> capabilities by using cryptography</a:t>
            </a:r>
          </a:p>
          <a:p>
            <a:pPr lvl="1"/>
            <a:r>
              <a:rPr lang="en-US" dirty="0" smtClean="0"/>
              <a:t>We’ll discuss cryptography in detail in the next lecture</a:t>
            </a:r>
          </a:p>
          <a:p>
            <a:r>
              <a:rPr lang="en-US" dirty="0" smtClean="0"/>
              <a:t>Essentially, a user CANNOT create this capability for himself</a:t>
            </a:r>
          </a:p>
          <a:p>
            <a:r>
              <a:rPr lang="en-US" dirty="0" smtClean="0"/>
              <a:t>The examining entity can check the validity</a:t>
            </a:r>
          </a:p>
          <a:p>
            <a:r>
              <a:rPr lang="en-US" dirty="0" smtClean="0"/>
              <a:t>Prevents creation of capabilities from nothing</a:t>
            </a:r>
          </a:p>
          <a:p>
            <a:pPr lvl="1"/>
            <a:r>
              <a:rPr lang="en-US" dirty="0" smtClean="0"/>
              <a:t>But doesn’t prevent copying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cs typeface="ＭＳ Ｐゴシック" charset="-128"/>
              </a:rPr>
              <a:t>C</a:t>
            </a:r>
            <a:r>
              <a:rPr lang="en-US" sz="2800" dirty="0" smtClean="0">
                <a:cs typeface="ＭＳ Ｐゴシック" charset="-128"/>
              </a:rPr>
              <a:t>onfidentiality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If it’s supposed to be secret, be careful who hears it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cs typeface="ＭＳ Ｐゴシック" charset="-128"/>
              </a:rPr>
              <a:t>I</a:t>
            </a:r>
            <a:r>
              <a:rPr lang="en-US" sz="2800" dirty="0" smtClean="0">
                <a:cs typeface="ＭＳ Ｐゴシック" charset="-128"/>
              </a:rPr>
              <a:t>ntegrity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Don’t let someone change something they shouldn’t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cs typeface="ＭＳ Ｐゴシック" charset="-128"/>
              </a:rPr>
              <a:t>A</a:t>
            </a:r>
            <a:r>
              <a:rPr lang="en-US" sz="2800" dirty="0" smtClean="0">
                <a:cs typeface="ＭＳ Ｐゴシック" charset="-128"/>
              </a:rPr>
              <a:t>vailability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Don’t let someone stop others from using services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Note that we didn’t mention “computers” here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This classification of security goals is very general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Revoking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628"/>
            <a:ext cx="8229600" cy="4525963"/>
          </a:xfrm>
        </p:spPr>
        <p:txBody>
          <a:bodyPr/>
          <a:lstStyle/>
          <a:p>
            <a:r>
              <a:rPr lang="en-US" dirty="0" smtClean="0"/>
              <a:t>A simple problem for capabilities stored in the operating system</a:t>
            </a:r>
          </a:p>
          <a:p>
            <a:pPr lvl="1"/>
            <a:r>
              <a:rPr lang="en-US" dirty="0" smtClean="0"/>
              <a:t>Just have the OS get rid of it</a:t>
            </a:r>
          </a:p>
          <a:p>
            <a:r>
              <a:rPr lang="en-US" dirty="0" smtClean="0"/>
              <a:t>Much harder if it’s not in the operating system</a:t>
            </a:r>
          </a:p>
          <a:p>
            <a:pPr lvl="1"/>
            <a:r>
              <a:rPr lang="en-US" dirty="0" smtClean="0"/>
              <a:t>E.g., in a network context</a:t>
            </a:r>
          </a:p>
          <a:p>
            <a:r>
              <a:rPr lang="en-US" dirty="0" smtClean="0"/>
              <a:t>How do we make the bundle of bits change from valid to invalid?</a:t>
            </a:r>
          </a:p>
          <a:p>
            <a:r>
              <a:rPr lang="en-US" dirty="0" smtClean="0"/>
              <a:t>Consider the real world problem of a door lock</a:t>
            </a:r>
          </a:p>
          <a:p>
            <a:r>
              <a:rPr lang="en-US" dirty="0" smtClean="0"/>
              <a:t>If several people have the key, how do we keep one of them out?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Changing Access Permissions </a:t>
            </a:r>
            <a:br>
              <a:rPr lang="en-US" dirty="0" smtClean="0"/>
            </a:br>
            <a:r>
              <a:rPr lang="en-US" dirty="0" smtClean="0"/>
              <a:t>With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764"/>
            <a:ext cx="8229600" cy="4525963"/>
          </a:xfrm>
        </p:spPr>
        <p:txBody>
          <a:bodyPr/>
          <a:lstStyle/>
          <a:p>
            <a:r>
              <a:rPr lang="en-US" sz="2800" dirty="0" smtClean="0"/>
              <a:t>Essentially, making a copy of the capability and giving it to someone else</a:t>
            </a:r>
          </a:p>
          <a:p>
            <a:r>
              <a:rPr lang="en-US" sz="2800" dirty="0" smtClean="0"/>
              <a:t>If capabilities are inside the OS, it must approve</a:t>
            </a:r>
          </a:p>
          <a:p>
            <a:r>
              <a:rPr lang="en-US" sz="2800" dirty="0" smtClean="0"/>
              <a:t>If capabilities are in user/process hands, they just copy the bits and hand out the copy</a:t>
            </a:r>
          </a:p>
          <a:p>
            <a:pPr lvl="1"/>
            <a:r>
              <a:rPr lang="en-US" sz="2400" dirty="0" smtClean="0"/>
              <a:t>Crypto methods can customize a capability for one user, though</a:t>
            </a:r>
          </a:p>
          <a:p>
            <a:r>
              <a:rPr lang="en-US" sz="2800" dirty="0" smtClean="0"/>
              <a:t>Capability model often uses a particular type of capability to control creating others</a:t>
            </a:r>
          </a:p>
          <a:p>
            <a:pPr lvl="1"/>
            <a:r>
              <a:rPr lang="en-US" sz="2400" dirty="0" smtClean="0"/>
              <a:t>Or a mode associated with a capability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046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Easy to determine what objects a subject can access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Potentially faster than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(in some circumstances)</a:t>
            </a:r>
          </a:p>
          <a:p>
            <a:pPr>
              <a:lnSpc>
                <a:spcPct val="80000"/>
              </a:lnSpc>
              <a:buFontTx/>
              <a:buChar char="+"/>
            </a:pPr>
            <a:r>
              <a:rPr lang="en-US" dirty="0" smtClean="0">
                <a:cs typeface="ＭＳ Ｐゴシック" charset="-128"/>
              </a:rPr>
              <a:t>Easy model for transfer of privileges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Hard to determine who can access an object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Requires extra mechanism to allow revocation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dirty="0" smtClean="0">
                <a:cs typeface="ＭＳ Ｐゴシック" charset="-128"/>
              </a:rPr>
              <a:t>In network environment, need cryptographic methods to prevent forgery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Use of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978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Operating systems often use both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and capabilities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Sometimes for the same resource</a:t>
            </a:r>
          </a:p>
          <a:p>
            <a:r>
              <a:rPr lang="en-US" dirty="0" smtClean="0">
                <a:cs typeface="ＭＳ Ｐゴシック" charset="-128"/>
              </a:rPr>
              <a:t>E.g., Unix/Linux uses </a:t>
            </a:r>
            <a:r>
              <a:rPr lang="en-US" dirty="0" err="1" smtClean="0">
                <a:cs typeface="ＭＳ Ｐゴシック" charset="-128"/>
              </a:rPr>
              <a:t>ACLs</a:t>
            </a:r>
            <a:r>
              <a:rPr lang="en-US" dirty="0" smtClean="0">
                <a:cs typeface="ＭＳ Ｐゴシック" charset="-128"/>
              </a:rPr>
              <a:t> for file opens</a:t>
            </a:r>
          </a:p>
          <a:p>
            <a:r>
              <a:rPr lang="en-US" dirty="0" smtClean="0">
                <a:cs typeface="ＭＳ Ｐゴシック" charset="-128"/>
              </a:rPr>
              <a:t>That creates a file descriptor with a particular set of access rights</a:t>
            </a:r>
          </a:p>
          <a:p>
            <a:pPr lvl="1"/>
            <a:r>
              <a:rPr lang="en-US" dirty="0" smtClean="0">
                <a:cs typeface="ＭＳ Ｐゴシック" charset="-128"/>
              </a:rPr>
              <a:t>E.g., read-only</a:t>
            </a:r>
          </a:p>
          <a:p>
            <a:r>
              <a:rPr lang="en-US" dirty="0" smtClean="0">
                <a:cs typeface="ＭＳ Ｐゴシック" charset="-128"/>
              </a:rPr>
              <a:t>The descriptor is essentially a capability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67258" y="487736"/>
            <a:ext cx="6192295" cy="73000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Access in an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Protected resources must be inaccessible</a:t>
            </a:r>
          </a:p>
          <a:p>
            <a:pPr lvl="1"/>
            <a:r>
              <a:rPr lang="en-GB" sz="2400" dirty="0" smtClean="0"/>
              <a:t>Hardware protection must be used to ensure this</a:t>
            </a:r>
          </a:p>
          <a:p>
            <a:pPr lvl="1"/>
            <a:r>
              <a:rPr lang="en-GB" sz="2400" dirty="0" smtClean="0"/>
              <a:t>So only the OS can make them accessible to a process</a:t>
            </a:r>
          </a:p>
          <a:p>
            <a:r>
              <a:rPr lang="en-GB" sz="2800" dirty="0" smtClean="0"/>
              <a:t>To get access, issue request to resource manager</a:t>
            </a:r>
          </a:p>
          <a:p>
            <a:pPr lvl="1"/>
            <a:r>
              <a:rPr lang="en-GB" sz="2400" dirty="0" smtClean="0"/>
              <a:t>Resource manager consults access control policy data</a:t>
            </a:r>
          </a:p>
          <a:p>
            <a:r>
              <a:rPr lang="en-GB" sz="2800" dirty="0" smtClean="0"/>
              <a:t>Access may be granted directly</a:t>
            </a:r>
          </a:p>
          <a:p>
            <a:pPr lvl="1"/>
            <a:r>
              <a:rPr lang="en-GB" sz="2400" dirty="0" smtClean="0"/>
              <a:t>Resource manager maps resource into process</a:t>
            </a:r>
          </a:p>
          <a:p>
            <a:r>
              <a:rPr lang="en-GB" sz="2800" dirty="0" smtClean="0"/>
              <a:t>Access may be granted indirectly</a:t>
            </a:r>
          </a:p>
          <a:p>
            <a:pPr lvl="1"/>
            <a:r>
              <a:rPr lang="en-GB" sz="2400" dirty="0" smtClean="0"/>
              <a:t>Resource manager returns a “capability” to process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To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850"/>
            <a:ext cx="8229600" cy="4525963"/>
          </a:xfrm>
        </p:spPr>
        <p:txBody>
          <a:bodyPr/>
          <a:lstStyle/>
          <a:p>
            <a:r>
              <a:rPr lang="en-GB" sz="2800" dirty="0" smtClean="0"/>
              <a:t>OS checks access control on initial request</a:t>
            </a:r>
          </a:p>
          <a:p>
            <a:r>
              <a:rPr lang="en-GB" sz="2800" dirty="0" smtClean="0"/>
              <a:t>If OK, OS maps it into a process’ address space</a:t>
            </a:r>
          </a:p>
          <a:p>
            <a:pPr lvl="1"/>
            <a:r>
              <a:rPr lang="en-GB" sz="2400" dirty="0" smtClean="0"/>
              <a:t>The process manipulates resource with normal instructions</a:t>
            </a:r>
          </a:p>
          <a:p>
            <a:pPr lvl="1"/>
            <a:r>
              <a:rPr lang="en-GB" sz="2400" dirty="0" smtClean="0"/>
              <a:t>Examples: shared data segment or video frame buffer</a:t>
            </a:r>
          </a:p>
          <a:p>
            <a:r>
              <a:rPr lang="en-GB" sz="2800" dirty="0" smtClean="0"/>
              <a:t>Advantages:</a:t>
            </a:r>
          </a:p>
          <a:p>
            <a:pPr lvl="1"/>
            <a:r>
              <a:rPr lang="en-GB" sz="2400" dirty="0" smtClean="0"/>
              <a:t>Access check is performed only once, at grant time</a:t>
            </a:r>
          </a:p>
          <a:p>
            <a:pPr lvl="1"/>
            <a:r>
              <a:rPr lang="en-GB" sz="2400" dirty="0" smtClean="0"/>
              <a:t>Very efficient, process can access resource directly</a:t>
            </a:r>
          </a:p>
          <a:p>
            <a:r>
              <a:rPr lang="en-GB" sz="2800" dirty="0" smtClean="0"/>
              <a:t>Disadvantages:</a:t>
            </a:r>
          </a:p>
          <a:p>
            <a:pPr lvl="1"/>
            <a:r>
              <a:rPr lang="en-GB" sz="2400" dirty="0" smtClean="0"/>
              <a:t>Process may be able to corrupt the resource</a:t>
            </a:r>
          </a:p>
          <a:p>
            <a:pPr lvl="1"/>
            <a:r>
              <a:rPr lang="en-GB" sz="2400" dirty="0" smtClean="0"/>
              <a:t>Access revocation may be awkward</a:t>
            </a:r>
          </a:p>
          <a:p>
            <a:pPr lvl="2"/>
            <a:r>
              <a:rPr lang="en-GB" sz="2000" dirty="0" smtClean="0"/>
              <a:t>You’ve pulled part of a process’ address space out from under it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Access To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628"/>
            <a:ext cx="8229600" cy="4525963"/>
          </a:xfrm>
        </p:spPr>
        <p:txBody>
          <a:bodyPr/>
          <a:lstStyle/>
          <a:p>
            <a:r>
              <a:rPr lang="en-GB" sz="2800" dirty="0" smtClean="0"/>
              <a:t>Resource is not directly mapped into process</a:t>
            </a:r>
          </a:p>
          <a:p>
            <a:pPr lvl="1"/>
            <a:r>
              <a:rPr lang="en-GB" sz="2400" dirty="0" smtClean="0"/>
              <a:t>Process must issue service requests to use resource</a:t>
            </a:r>
          </a:p>
          <a:p>
            <a:pPr lvl="1"/>
            <a:r>
              <a:rPr lang="en-GB" sz="2400" dirty="0" smtClean="0"/>
              <a:t>Access control can be checked on each request</a:t>
            </a:r>
          </a:p>
          <a:p>
            <a:pPr lvl="1"/>
            <a:r>
              <a:rPr lang="en-GB" sz="2400" dirty="0" smtClean="0"/>
              <a:t>Examples: network and IPC connections</a:t>
            </a:r>
          </a:p>
          <a:p>
            <a:r>
              <a:rPr lang="en-GB" sz="2800" dirty="0" smtClean="0"/>
              <a:t>Advantages:</a:t>
            </a:r>
          </a:p>
          <a:p>
            <a:pPr lvl="1"/>
            <a:r>
              <a:rPr lang="en-GB" sz="2400" dirty="0" smtClean="0"/>
              <a:t>Only resource manager actually touches resource</a:t>
            </a:r>
          </a:p>
          <a:p>
            <a:pPr lvl="1"/>
            <a:r>
              <a:rPr lang="en-GB" sz="2400" dirty="0" smtClean="0"/>
              <a:t>Resource manager can ensure integrity of resource</a:t>
            </a:r>
          </a:p>
          <a:p>
            <a:pPr lvl="1"/>
            <a:r>
              <a:rPr lang="en-GB" sz="2400" dirty="0" smtClean="0"/>
              <a:t>Access can be checked, blocked, revoked at any time</a:t>
            </a:r>
          </a:p>
          <a:p>
            <a:pPr lvl="2"/>
            <a:r>
              <a:rPr lang="en-GB" sz="2000" dirty="0" smtClean="0"/>
              <a:t>If revoked, system call can just return error code</a:t>
            </a:r>
          </a:p>
          <a:p>
            <a:r>
              <a:rPr lang="en-GB" sz="2800" dirty="0" smtClean="0"/>
              <a:t>Disadvantages:</a:t>
            </a:r>
          </a:p>
          <a:p>
            <a:pPr lvl="1"/>
            <a:r>
              <a:rPr lang="en-GB" sz="2400" dirty="0" smtClean="0"/>
              <a:t>Overhead of system call every time resource is used</a:t>
            </a:r>
          </a:p>
          <a:p>
            <a:pPr lvl="1"/>
            <a:r>
              <a:rPr lang="en-GB" sz="2400" dirty="0" smtClean="0"/>
              <a:t>Making sure you catch every access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An extremely important security concept</a:t>
            </a:r>
          </a:p>
          <a:p>
            <a:r>
              <a:rPr lang="en-US" sz="3600" dirty="0" smtClean="0">
                <a:cs typeface="ＭＳ Ｐゴシック" charset="-128"/>
              </a:rPr>
              <a:t>You do certain things for those you trust</a:t>
            </a:r>
          </a:p>
          <a:p>
            <a:r>
              <a:rPr lang="en-US" sz="3600" dirty="0" smtClean="0">
                <a:cs typeface="ＭＳ Ｐゴシック" charset="-128"/>
              </a:rPr>
              <a:t>You don’t do them for those you don’t</a:t>
            </a:r>
          </a:p>
          <a:p>
            <a:r>
              <a:rPr lang="en-US" sz="3600" dirty="0" smtClean="0">
                <a:cs typeface="ＭＳ Ｐゴシック" charset="-128"/>
              </a:rPr>
              <a:t>Seems simple, but . . .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3716397" y="502733"/>
            <a:ext cx="1693942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Trust?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users?</a:t>
            </a:r>
          </a:p>
          <a:p>
            <a:r>
              <a:rPr lang="en-US" dirty="0" smtClean="0"/>
              <a:t>Other computers?</a:t>
            </a:r>
          </a:p>
          <a:p>
            <a:r>
              <a:rPr lang="en-US" dirty="0" smtClean="0"/>
              <a:t>Our own computer?</a:t>
            </a:r>
          </a:p>
          <a:p>
            <a:r>
              <a:rPr lang="en-US" dirty="0" smtClean="0"/>
              <a:t>Programs?</a:t>
            </a:r>
          </a:p>
          <a:p>
            <a:r>
              <a:rPr lang="en-US" dirty="0" smtClean="0"/>
              <a:t>Pieces of data?</a:t>
            </a:r>
          </a:p>
          <a:p>
            <a:r>
              <a:rPr lang="en-US" dirty="0" smtClean="0"/>
              <a:t>Network messages?</a:t>
            </a:r>
          </a:p>
          <a:p>
            <a:r>
              <a:rPr lang="en-US" dirty="0" smtClean="0"/>
              <a:t>In each case, how can we determine trust?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How do you express trust?</a:t>
            </a:r>
          </a:p>
          <a:p>
            <a:r>
              <a:rPr lang="en-US" sz="3600" dirty="0" smtClean="0">
                <a:cs typeface="ＭＳ Ｐゴシック" charset="-128"/>
              </a:rPr>
              <a:t>Why do you trust something?</a:t>
            </a:r>
          </a:p>
          <a:p>
            <a:r>
              <a:rPr lang="en-US" sz="3600" dirty="0" smtClean="0">
                <a:cs typeface="ＭＳ Ｐゴシック" charset="-128"/>
              </a:rPr>
              <a:t>How can you be sure who you’re dealing with?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Since identity and trust usually linked</a:t>
            </a:r>
          </a:p>
          <a:p>
            <a:r>
              <a:rPr lang="en-US" sz="3600" dirty="0" smtClean="0">
                <a:cs typeface="ＭＳ Ｐゴシック" charset="-128"/>
              </a:rPr>
              <a:t>What if trust is situational?</a:t>
            </a:r>
          </a:p>
          <a:p>
            <a:r>
              <a:rPr lang="en-US" sz="3600" dirty="0" smtClean="0">
                <a:cs typeface="ＭＳ Ｐゴシック" charset="-128"/>
              </a:rPr>
              <a:t>What if trust changes?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Security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we care about security</a:t>
            </a:r>
          </a:p>
          <a:p>
            <a:r>
              <a:rPr lang="en-US" dirty="0" smtClean="0"/>
              <a:t>Isn’t this just another design dimension</a:t>
            </a:r>
          </a:p>
          <a:p>
            <a:pPr lvl="1"/>
            <a:r>
              <a:rPr lang="en-US" dirty="0" smtClean="0"/>
              <a:t>Like performance, usability, reliability, cost, etc.</a:t>
            </a:r>
          </a:p>
          <a:p>
            <a:r>
              <a:rPr lang="en-US" dirty="0" smtClean="0"/>
              <a:t>Yes and no</a:t>
            </a:r>
          </a:p>
          <a:p>
            <a:r>
              <a:rPr lang="en-US" dirty="0" smtClean="0"/>
              <a:t>Yes, it’s a separable dimension of design</a:t>
            </a:r>
          </a:p>
          <a:p>
            <a:r>
              <a:rPr lang="en-US" dirty="0" smtClean="0"/>
              <a:t>No, it’s not just like the others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7952" y="502733"/>
            <a:ext cx="624440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39648</TotalTime>
  <Words>2659</Words>
  <Application>Microsoft Macintosh PowerPoint</Application>
  <PresentationFormat>On-screen Show (4:3)</PresentationFormat>
  <Paragraphs>477</Paragraphs>
  <Slides>56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Theme</vt:lpstr>
      <vt:lpstr>Operating System Security CS 111 Operating Systems  Peter Reiher </vt:lpstr>
      <vt:lpstr>Outline</vt:lpstr>
      <vt:lpstr>Security: Basic Concepts</vt:lpstr>
      <vt:lpstr>What Is Security?</vt:lpstr>
      <vt:lpstr>Security Goals</vt:lpstr>
      <vt:lpstr>Trust</vt:lpstr>
      <vt:lpstr>What Do We Trust?</vt:lpstr>
      <vt:lpstr>Problems With Trust</vt:lpstr>
      <vt:lpstr>Why Is Security Different?</vt:lpstr>
      <vt:lpstr>What Makes Security Unique?</vt:lpstr>
      <vt:lpstr>What Makes Security Hard?</vt:lpstr>
      <vt:lpstr>Security Is Actually Even Harder</vt:lpstr>
      <vt:lpstr>A Further Problem With Security</vt:lpstr>
      <vt:lpstr>Design Principles for  Secure Systems</vt:lpstr>
      <vt:lpstr>Economy in Security Design</vt:lpstr>
      <vt:lpstr>Complete Mediation</vt:lpstr>
      <vt:lpstr>Open Design</vt:lpstr>
      <vt:lpstr>Separation of Privilege</vt:lpstr>
      <vt:lpstr>Least Privilege</vt:lpstr>
      <vt:lpstr>Least Common Mechanism</vt:lpstr>
      <vt:lpstr>Acceptability</vt:lpstr>
      <vt:lpstr>Fail-Safe Design</vt:lpstr>
      <vt:lpstr>Tools For Securing Systems</vt:lpstr>
      <vt:lpstr>Physical Security</vt:lpstr>
      <vt:lpstr>Access Control</vt:lpstr>
      <vt:lpstr>Encryption</vt:lpstr>
      <vt:lpstr>Authentication</vt:lpstr>
      <vt:lpstr>Encapsulation</vt:lpstr>
      <vt:lpstr>Intrusion Detection</vt:lpstr>
      <vt:lpstr>Filtering Technologies</vt:lpstr>
      <vt:lpstr>Operating Systems and  Security Tools</vt:lpstr>
      <vt:lpstr>Access Control</vt:lpstr>
      <vt:lpstr>Goals for Access Control</vt:lpstr>
      <vt:lpstr>Common Mechanisms for Access Control in Operating Systems</vt:lpstr>
      <vt:lpstr>A Common Problem For All Access Control Mechanisms</vt:lpstr>
      <vt:lpstr>Access Control Lists</vt:lpstr>
      <vt:lpstr>An Analogy</vt:lpstr>
      <vt:lpstr>An ACL Protecting a File</vt:lpstr>
      <vt:lpstr>Issues For Access Control Lists</vt:lpstr>
      <vt:lpstr>An Example Use of ACLs: the Unix File System</vt:lpstr>
      <vt:lpstr>Changing Access Permissions  With ACLs</vt:lpstr>
      <vt:lpstr>Pros and Cons of ACLs</vt:lpstr>
      <vt:lpstr>Capabilities</vt:lpstr>
      <vt:lpstr>An Analogy</vt:lpstr>
      <vt:lpstr>Capabilities Protecting a File</vt:lpstr>
      <vt:lpstr>Capabilities Denying Access</vt:lpstr>
      <vt:lpstr>Properties of Capabilities</vt:lpstr>
      <vt:lpstr>Capabilities and Networks</vt:lpstr>
      <vt:lpstr>Cryptographic Capabilities</vt:lpstr>
      <vt:lpstr>Revoking Capabilities</vt:lpstr>
      <vt:lpstr>Changing Access Permissions  With Capabilities</vt:lpstr>
      <vt:lpstr>Pros and Cons of Capabilities</vt:lpstr>
      <vt:lpstr>OS Use of Access Control</vt:lpstr>
      <vt:lpstr>Enforcing Access in an OS</vt:lpstr>
      <vt:lpstr>Direct Access To Resources</vt:lpstr>
      <vt:lpstr>Indirect Access To Resources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43</cp:revision>
  <dcterms:created xsi:type="dcterms:W3CDTF">2015-05-29T18:55:16Z</dcterms:created>
  <dcterms:modified xsi:type="dcterms:W3CDTF">2015-05-29T19:06:54Z</dcterms:modified>
</cp:coreProperties>
</file>