
<file path=[Content_Types].xml><?xml version="1.0" encoding="utf-8"?>
<Types xmlns="http://schemas.openxmlformats.org/package/2006/content-types">
  <Default Extension="pdf" ContentType="application/pdf"/>
  <Default Extension="rels" ContentType="application/vnd.openxmlformats-package.relationships+xml"/>
  <Override PartName="/ppt/slides/slide14.xml" ContentType="application/vnd.openxmlformats-officedocument.presentationml.slide+xml"/>
  <Override PartName="/ppt/slides/slide62.xml" ContentType="application/vnd.openxmlformats-officedocument.presentationml.slide+xml"/>
  <Override PartName="/ppt/embeddings/oleObject1.bin" ContentType="application/vnd.openxmlformats-officedocument.oleObject"/>
  <Default Extension="xml" ContentType="application/xml"/>
  <Override PartName="/ppt/slides/slide45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61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53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slides/slide12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slides/slide43.xml" ContentType="application/vnd.openxmlformats-officedocument.presentationml.slide+xml"/>
  <Override PartName="/ppt/slides/slide59.xml" ContentType="application/vnd.openxmlformats-officedocument.presentationml.slide+xml"/>
  <Default Extension="pict" ContentType="image/pict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35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42.xml" ContentType="application/vnd.openxmlformats-officedocument.presentationml.slide+xml"/>
  <Override PartName="/ppt/slides/slide58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docProps/app.xml" ContentType="application/vnd.openxmlformats-officedocument.extended-properties+xml"/>
  <Override PartName="/ppt/slides/slide48.xml" ContentType="application/vnd.openxmlformats-officedocument.presentationml.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57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viewProps.xml" ContentType="application/vnd.openxmlformats-officedocument.presentationml.viewProps+xml"/>
  <Override PartName="/ppt/slides/slide47.xml" ContentType="application/vnd.openxmlformats-officedocument.presentationml.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s/slide56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319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4" r:id="rId52"/>
    <p:sldId id="375" r:id="rId53"/>
    <p:sldId id="378" r:id="rId54"/>
    <p:sldId id="380" r:id="rId55"/>
    <p:sldId id="381" r:id="rId56"/>
    <p:sldId id="383" r:id="rId57"/>
    <p:sldId id="384" r:id="rId58"/>
    <p:sldId id="385" r:id="rId59"/>
    <p:sldId id="386" r:id="rId60"/>
    <p:sldId id="387" r:id="rId61"/>
    <p:sldId id="388" r:id="rId62"/>
    <p:sldId id="389" r:id="rId6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5/29/15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5/29/15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9A981-F631-6C4A-86DB-307E6383E623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6EC38-4D31-2140-9931-D5E726EF7D3D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BC0C-7003-E94A-804F-54184BF50984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65804-5B58-034F-A3DB-4CECB6DAC7FB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522B3-B141-814F-8D8A-F6B0FA2B162F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D0BDD-213E-954F-94A2-56F86D9FBDD9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729DD-0AC1-8446-A7E7-2EA7DFEFC0B8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EDBE-692C-744D-A80D-82742EE06E44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4258B-B662-424E-993C-09FB0781EA91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1CE8-11C5-144F-8C0A-6B1192B9AA31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5D738-D4A0-DC48-A21B-E749BF07505E}" type="datetime1">
              <a:rPr lang="en-US" smtClean="0"/>
              <a:pPr>
                <a:defRPr/>
              </a:pPr>
              <a:t>5/29/15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848164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r>
              <a:rPr lang="en-US" sz="1200" dirty="0" smtClean="0">
                <a:latin typeface="Times New Roman" pitchFamily="-107" charset="0"/>
              </a:rPr>
              <a:t>18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636065" y="6265413"/>
            <a:ext cx="942616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CS 111</a:t>
            </a:r>
            <a:endParaRPr lang="en-US" sz="1200" dirty="0" smtClean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Spring </a:t>
            </a:r>
            <a:r>
              <a:rPr lang="en-US" sz="1200" baseline="0" dirty="0" smtClean="0">
                <a:latin typeface="Times New Roman" pitchFamily="-107" charset="0"/>
              </a:rPr>
              <a:t>2015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d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d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d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df"/><Relationship Id="rId5" Type="http://schemas.openxmlformats.org/officeDocument/2006/relationships/image" Target="../media/image12.png"/><Relationship Id="rId6" Type="http://schemas.openxmlformats.org/officeDocument/2006/relationships/image" Target="../media/image13.pdf"/><Relationship Id="rId7" Type="http://schemas.openxmlformats.org/officeDocument/2006/relationships/image" Target="../media/image14.png"/><Relationship Id="rId8" Type="http://schemas.openxmlformats.org/officeDocument/2006/relationships/image" Target="../media/image7.pdf"/><Relationship Id="rId9" Type="http://schemas.openxmlformats.org/officeDocument/2006/relationships/image" Target="../media/image8.png"/><Relationship Id="rId10" Type="http://schemas.openxmlformats.org/officeDocument/2006/relationships/image" Target="../media/image15.pdf"/><Relationship Id="rId11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d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4" Type="http://schemas.openxmlformats.org/officeDocument/2006/relationships/image" Target="../media/image19.png"/><Relationship Id="rId5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58634"/>
            <a:ext cx="7772400" cy="1143000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Security for Operating Systems: Cryptography, Authentication, and Protecting OS Resources</a:t>
            </a:r>
            <a:br>
              <a:rPr lang="en-US" dirty="0" smtClean="0"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741892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108"/>
            <a:ext cx="8229600" cy="1143000"/>
          </a:xfrm>
        </p:spPr>
        <p:txBody>
          <a:bodyPr/>
          <a:lstStyle/>
          <a:p>
            <a:r>
              <a:rPr lang="en-US" dirty="0" smtClean="0"/>
              <a:t>Desirable Characteristics of </a:t>
            </a:r>
            <a:br>
              <a:rPr lang="en-US" dirty="0" smtClean="0"/>
            </a:br>
            <a:r>
              <a:rPr lang="en-US" dirty="0" smtClean="0"/>
              <a:t>Keyed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73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If you change only the key, a given plaintext encrypts to a different </a:t>
            </a:r>
            <a:r>
              <a:rPr lang="en-US" dirty="0" err="1" smtClean="0">
                <a:cs typeface="ＭＳ Ｐゴシック" charset="-128"/>
              </a:rPr>
              <a:t>ciphertext</a:t>
            </a:r>
            <a:endParaRPr lang="en-US" dirty="0" smtClean="0">
              <a:cs typeface="ＭＳ Ｐゴシック" charset="-128"/>
            </a:endParaRPr>
          </a:p>
          <a:p>
            <a:r>
              <a:rPr lang="en-US" dirty="0" smtClean="0">
                <a:cs typeface="ＭＳ Ｐゴシック" charset="-128"/>
              </a:rPr>
              <a:t>Same applies to decryption</a:t>
            </a:r>
          </a:p>
          <a:p>
            <a:r>
              <a:rPr lang="en-US" dirty="0" smtClean="0">
                <a:cs typeface="ＭＳ Ｐゴシック" charset="-128"/>
              </a:rPr>
              <a:t>Changes in the key ideally should cause unpredictable changes in the </a:t>
            </a:r>
            <a:r>
              <a:rPr lang="en-US" dirty="0" err="1" smtClean="0">
                <a:cs typeface="ＭＳ Ｐゴシック" charset="-128"/>
              </a:rPr>
              <a:t>ciphertext</a:t>
            </a:r>
            <a:endParaRPr lang="en-US" dirty="0" smtClean="0">
              <a:cs typeface="ＭＳ Ｐゴシック" charset="-128"/>
            </a:endParaRPr>
          </a:p>
          <a:p>
            <a:r>
              <a:rPr lang="en-US" dirty="0" smtClean="0">
                <a:cs typeface="ＭＳ Ｐゴシック" charset="-128"/>
              </a:rPr>
              <a:t>Decryption should be hard without knowing the key</a:t>
            </a:r>
          </a:p>
          <a:p>
            <a:r>
              <a:rPr lang="en-US" dirty="0" smtClean="0">
                <a:cs typeface="ＭＳ Ｐゴシック" charset="-128"/>
              </a:rPr>
              <a:t>The less a given key is used, the better (in security terms)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766"/>
            <a:ext cx="8229600" cy="1143000"/>
          </a:xfrm>
        </p:spPr>
        <p:txBody>
          <a:bodyPr/>
          <a:lstStyle/>
          <a:p>
            <a:r>
              <a:rPr lang="en-US" dirty="0" smtClean="0"/>
              <a:t>Cryptography and </a:t>
            </a:r>
            <a:br>
              <a:rPr lang="en-US" dirty="0" smtClean="0"/>
            </a:br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9938"/>
            <a:ext cx="8229600" cy="4525963"/>
          </a:xfrm>
        </p:spPr>
        <p:txBody>
          <a:bodyPr/>
          <a:lstStyle/>
          <a:p>
            <a:r>
              <a:rPr lang="en-US" dirty="0" smtClean="0"/>
              <a:t>What does cryptography have to offer operating systems?</a:t>
            </a:r>
          </a:p>
          <a:p>
            <a:r>
              <a:rPr lang="en-US" dirty="0" smtClean="0"/>
              <a:t>Which hard security problems in operating systems can we solve with cryptography?</a:t>
            </a:r>
          </a:p>
          <a:p>
            <a:r>
              <a:rPr lang="en-US" dirty="0" smtClean="0"/>
              <a:t>Where doesn’t it help?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7140" y="487871"/>
            <a:ext cx="4458616" cy="1269457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and Secrecy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98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Pretty </a:t>
            </a:r>
            <a:r>
              <a:rPr lang="en-US" dirty="0" smtClean="0">
                <a:cs typeface="ＭＳ Ｐゴシック" charset="-128"/>
              </a:rPr>
              <a:t>obvious for networks</a:t>
            </a:r>
          </a:p>
          <a:p>
            <a:r>
              <a:rPr lang="en-US" dirty="0" smtClean="0">
                <a:cs typeface="ＭＳ Ｐゴシック" charset="-128"/>
              </a:rPr>
              <a:t>Only those knowing the proper keys can decrypt</a:t>
            </a:r>
            <a:r>
              <a:rPr lang="en-US" dirty="0" smtClean="0">
                <a:cs typeface="ＭＳ Ｐゴシック" charset="-128"/>
              </a:rPr>
              <a:t> an encrypted message</a:t>
            </a:r>
            <a:endParaRPr lang="en-US" dirty="0" smtClean="0">
              <a:cs typeface="ＭＳ Ｐゴシック" charset="-128"/>
            </a:endParaRPr>
          </a:p>
          <a:p>
            <a:pPr lvl="1"/>
            <a:r>
              <a:rPr lang="en-US" dirty="0" smtClean="0"/>
              <a:t>Thus preserving secrecy</a:t>
            </a:r>
          </a:p>
          <a:p>
            <a:r>
              <a:rPr lang="en-US" dirty="0" smtClean="0">
                <a:cs typeface="ＭＳ Ｐゴシック" charset="-128"/>
              </a:rPr>
              <a:t>Used cleverly, it can provide other forms of secrecy</a:t>
            </a:r>
          </a:p>
          <a:p>
            <a:r>
              <a:rPr lang="en-US" dirty="0" smtClean="0">
                <a:cs typeface="ＭＳ Ｐゴシック" charset="-128"/>
              </a:rPr>
              <a:t>Clear where we’d use this for distributed systems</a:t>
            </a:r>
          </a:p>
          <a:p>
            <a:r>
              <a:rPr lang="en-US" dirty="0" smtClean="0">
                <a:cs typeface="ＭＳ Ｐゴシック" charset="-128"/>
              </a:rPr>
              <a:t>Where does it make sense in a single machine?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and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How can I prove to you that I created a piece of data?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What if I give you the data in encrypted form?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Using a key only you and I know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Then only you or I could have created it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Unless one of us told someone else the key . . . 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Or one of us is trying to screw the other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and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Changing one bit of a piece of </a:t>
            </a:r>
            <a:r>
              <a:rPr lang="en-US" dirty="0" err="1" smtClean="0">
                <a:cs typeface="ＭＳ Ｐゴシック" charset="-128"/>
              </a:rPr>
              <a:t>ciphertext</a:t>
            </a:r>
            <a:r>
              <a:rPr lang="en-US" dirty="0" smtClean="0">
                <a:cs typeface="ＭＳ Ｐゴシック" charset="-128"/>
              </a:rPr>
              <a:t> completely garbles it 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For many forms of cryptography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If a checksum is part of encrypted data, that’s detectable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If you don’t need secrecy, can get the same effect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By encrypting only the checksum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cs typeface="ＭＳ Ｐゴシック" charset="-128"/>
              </a:rPr>
              <a:t>C = E(K,P)</a:t>
            </a:r>
          </a:p>
          <a:p>
            <a:r>
              <a:rPr lang="en-US" i="1" dirty="0" smtClean="0">
                <a:cs typeface="ＭＳ Ｐゴシック" charset="-128"/>
              </a:rPr>
              <a:t>P = D(K,C)</a:t>
            </a:r>
          </a:p>
          <a:p>
            <a:r>
              <a:rPr lang="en-US" i="1" dirty="0" smtClean="0">
                <a:cs typeface="ＭＳ Ｐゴシック" charset="-128"/>
              </a:rPr>
              <a:t>E()</a:t>
            </a:r>
            <a:r>
              <a:rPr lang="en-US" dirty="0" smtClean="0">
                <a:cs typeface="ＭＳ Ｐゴシック" charset="-128"/>
              </a:rPr>
              <a:t> and </a:t>
            </a:r>
            <a:r>
              <a:rPr lang="en-US" i="1" dirty="0" smtClean="0">
                <a:cs typeface="ＭＳ Ｐゴシック" charset="-128"/>
              </a:rPr>
              <a:t>D()</a:t>
            </a:r>
            <a:r>
              <a:rPr lang="en-US" dirty="0" smtClean="0">
                <a:cs typeface="ＭＳ Ｐゴシック" charset="-128"/>
              </a:rPr>
              <a:t> are not necessarily the same operations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08015" y="515961"/>
            <a:ext cx="6230487" cy="687951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Advantages of 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140"/>
            <a:ext cx="8229600" cy="4525963"/>
          </a:xfrm>
        </p:spPr>
        <p:txBody>
          <a:bodyPr/>
          <a:lstStyle/>
          <a:p>
            <a:pPr>
              <a:buFontTx/>
              <a:buChar char="+"/>
            </a:pPr>
            <a:r>
              <a:rPr lang="en-US" dirty="0" smtClean="0">
                <a:cs typeface="ＭＳ Ｐゴシック" charset="-128"/>
              </a:rPr>
              <a:t>Encryption and authentication performed in a single operation</a:t>
            </a:r>
          </a:p>
          <a:p>
            <a:pPr>
              <a:buFontTx/>
              <a:buChar char="+"/>
            </a:pPr>
            <a:r>
              <a:rPr lang="en-US" dirty="0" smtClean="0">
                <a:cs typeface="ＭＳ Ｐゴシック" charset="-128"/>
              </a:rPr>
              <a:t>Well-known (and trusted) ones perform much faster than asymmetric key systems</a:t>
            </a:r>
          </a:p>
          <a:p>
            <a:pPr>
              <a:buFontTx/>
              <a:buChar char="+"/>
            </a:pPr>
            <a:r>
              <a:rPr lang="en-US" dirty="0" smtClean="0">
                <a:cs typeface="ＭＳ Ｐゴシック" charset="-128"/>
              </a:rPr>
              <a:t>No centralized authority required</a:t>
            </a:r>
          </a:p>
          <a:p>
            <a:pPr lvl="1">
              <a:buFontTx/>
              <a:buChar char="•"/>
            </a:pPr>
            <a:r>
              <a:rPr lang="en-US" dirty="0" smtClean="0"/>
              <a:t>Though key servers help a 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 smtClean="0"/>
              <a:t>Disadvantages of 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4234"/>
            <a:ext cx="8229600" cy="4525963"/>
          </a:xfrm>
        </p:spPr>
        <p:txBody>
          <a:bodyPr/>
          <a:lstStyle/>
          <a:p>
            <a:pPr>
              <a:buFontTx/>
              <a:buChar char="–"/>
            </a:pPr>
            <a:r>
              <a:rPr lang="en-US" dirty="0" smtClean="0">
                <a:cs typeface="ＭＳ Ｐゴシック" charset="-128"/>
              </a:rPr>
              <a:t>Encryption and authentication performed in a single operation</a:t>
            </a:r>
          </a:p>
          <a:p>
            <a:pPr lvl="1">
              <a:buFontTx/>
              <a:buChar char="•"/>
            </a:pPr>
            <a:r>
              <a:rPr lang="en-US" dirty="0" smtClean="0"/>
              <a:t>Makes signature more difficult</a:t>
            </a:r>
          </a:p>
          <a:p>
            <a:pPr>
              <a:buFontTx/>
              <a:buChar char="–"/>
            </a:pPr>
            <a:r>
              <a:rPr lang="en-US" dirty="0" smtClean="0">
                <a:cs typeface="ＭＳ Ｐゴシック" charset="-128"/>
              </a:rPr>
              <a:t>Non-repudiation hard without servers</a:t>
            </a:r>
          </a:p>
          <a:p>
            <a:pPr>
              <a:buFontTx/>
              <a:buChar char="–"/>
            </a:pPr>
            <a:r>
              <a:rPr lang="en-US" dirty="0" smtClean="0">
                <a:cs typeface="ＭＳ Ｐゴシック" charset="-128"/>
              </a:rPr>
              <a:t>Key distribution can be a problem</a:t>
            </a:r>
          </a:p>
          <a:p>
            <a:pPr>
              <a:buFontTx/>
              <a:buChar char="–"/>
            </a:pPr>
            <a:r>
              <a:rPr lang="en-US" dirty="0" smtClean="0">
                <a:cs typeface="ＭＳ Ｐゴシック" charset="-128"/>
              </a:rPr>
              <a:t>Scaling </a:t>
            </a:r>
          </a:p>
          <a:p>
            <a:pPr lvl="1">
              <a:buFontTx/>
              <a:buChar char="–"/>
            </a:pPr>
            <a:r>
              <a:rPr lang="en-US" dirty="0" smtClean="0">
                <a:cs typeface="ＭＳ Ｐゴシック" charset="-128"/>
              </a:rPr>
              <a:t>Especially for Internet use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Popular Symmetric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66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The Data Encryption Standard (DES)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The old US encryption standard</a:t>
            </a:r>
          </a:p>
          <a:p>
            <a:pPr lvl="1"/>
            <a:r>
              <a:rPr lang="en-US" dirty="0" smtClean="0">
                <a:cs typeface="ＭＳ Ｐゴシック" charset="-128"/>
              </a:rPr>
              <a:t>Still fairly widely used, due to legacy</a:t>
            </a:r>
            <a:endParaRPr lang="en-US" dirty="0" smtClean="0">
              <a:cs typeface="ＭＳ Ｐゴシック" charset="-128"/>
            </a:endParaRPr>
          </a:p>
          <a:p>
            <a:pPr lvl="1"/>
            <a:r>
              <a:rPr lang="en-US" dirty="0" smtClean="0">
                <a:cs typeface="ＭＳ Ｐゴシック" charset="-128"/>
              </a:rPr>
              <a:t>Weak by </a:t>
            </a:r>
            <a:r>
              <a:rPr lang="en-US" dirty="0" smtClean="0">
                <a:cs typeface="ＭＳ Ｐゴシック" charset="-128"/>
              </a:rPr>
              <a:t>modern standards</a:t>
            </a:r>
          </a:p>
          <a:p>
            <a:r>
              <a:rPr lang="en-US" dirty="0" smtClean="0">
                <a:cs typeface="ＭＳ Ｐゴシック" charset="-128"/>
              </a:rPr>
              <a:t>The Advanced Encryption Standard (AES)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The current US encryption standard</a:t>
            </a:r>
          </a:p>
          <a:p>
            <a:pPr lvl="1"/>
            <a:r>
              <a:rPr lang="en-US" dirty="0" smtClean="0">
                <a:cs typeface="ＭＳ Ｐゴシック" charset="-128"/>
              </a:rPr>
              <a:t>Probably the most widely used cipher</a:t>
            </a:r>
          </a:p>
          <a:p>
            <a:r>
              <a:rPr lang="en-US" dirty="0" smtClean="0">
                <a:cs typeface="ＭＳ Ｐゴシック" charset="-128"/>
              </a:rPr>
              <a:t>Blowfish</a:t>
            </a:r>
          </a:p>
          <a:p>
            <a:r>
              <a:rPr lang="en-US" dirty="0" smtClean="0">
                <a:cs typeface="ＭＳ Ｐゴシック" charset="-128"/>
              </a:rPr>
              <a:t>There are many, many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672"/>
            <a:ext cx="8229600" cy="1143000"/>
          </a:xfrm>
        </p:spPr>
        <p:txBody>
          <a:bodyPr/>
          <a:lstStyle/>
          <a:p>
            <a:r>
              <a:rPr lang="en-US" dirty="0" smtClean="0"/>
              <a:t>Symmetric Ciphers and Brute Force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your symmetric cipher has no flaws, how can attackers crack it?</a:t>
            </a:r>
          </a:p>
          <a:p>
            <a:r>
              <a:rPr lang="en-US" i="1" dirty="0" smtClean="0"/>
              <a:t>Brute force</a:t>
            </a:r>
            <a:r>
              <a:rPr lang="en-US" dirty="0" smtClean="0"/>
              <a:t> – try every possible key until one works</a:t>
            </a:r>
          </a:p>
          <a:p>
            <a:r>
              <a:rPr lang="en-US" dirty="0" smtClean="0"/>
              <a:t>The cost of brute force attacks depends on key length</a:t>
            </a:r>
          </a:p>
          <a:p>
            <a:pPr lvl="1"/>
            <a:r>
              <a:rPr lang="en-US" dirty="0" smtClean="0"/>
              <a:t>Assuming random choice of key</a:t>
            </a:r>
          </a:p>
          <a:p>
            <a:pPr lvl="1"/>
            <a:r>
              <a:rPr lang="en-US" dirty="0" smtClean="0"/>
              <a:t>For N possible keys, attack must try N/2 keys, on average, before finding the right 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Basic concepts in computer security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Design principles for security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Important security tools for operating systems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Access control</a:t>
            </a:r>
          </a:p>
          <a:p>
            <a:r>
              <a:rPr lang="en-US" dirty="0" smtClean="0"/>
              <a:t>Cryptography and operating systems</a:t>
            </a:r>
          </a:p>
          <a:p>
            <a:r>
              <a:rPr lang="en-US" dirty="0" smtClean="0"/>
              <a:t>Authentication and operating systems</a:t>
            </a:r>
          </a:p>
          <a:p>
            <a:r>
              <a:rPr lang="en-US" dirty="0" smtClean="0"/>
              <a:t>Protecting operating system resources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487617" y="502733"/>
            <a:ext cx="2142481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Are the Keys?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280"/>
            <a:ext cx="8229600" cy="4525963"/>
          </a:xfrm>
        </p:spPr>
        <p:txBody>
          <a:bodyPr/>
          <a:lstStyle/>
          <a:p>
            <a:r>
              <a:rPr lang="en-US" dirty="0" smtClean="0"/>
              <a:t>DES used 56 bit keys</a:t>
            </a:r>
          </a:p>
          <a:p>
            <a:pPr lvl="1"/>
            <a:r>
              <a:rPr lang="en-US" dirty="0" smtClean="0"/>
              <a:t>Brute force attacks on that require a lot of time and resources</a:t>
            </a:r>
          </a:p>
          <a:p>
            <a:pPr lvl="1"/>
            <a:r>
              <a:rPr lang="en-US" dirty="0" smtClean="0"/>
              <a:t>But they are demonstrably possible</a:t>
            </a:r>
          </a:p>
          <a:p>
            <a:pPr lvl="1"/>
            <a:r>
              <a:rPr lang="en-US" dirty="0" smtClean="0"/>
              <a:t>Attackers can thus crack DES, if they really care</a:t>
            </a:r>
          </a:p>
          <a:p>
            <a:r>
              <a:rPr lang="en-US" dirty="0" smtClean="0"/>
              <a:t>AES uses either 128 bit or 256 bit keys</a:t>
            </a:r>
          </a:p>
          <a:p>
            <a:pPr lvl="1"/>
            <a:r>
              <a:rPr lang="en-US" dirty="0" smtClean="0"/>
              <a:t>Even the shorter key length is beyond the powers of brute force today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127</a:t>
            </a:r>
            <a:r>
              <a:rPr lang="en-US" dirty="0" smtClean="0"/>
              <a:t> decryption attempts is still a lot, by any standard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called </a:t>
            </a:r>
            <a:r>
              <a:rPr lang="en-US" i="1" dirty="0" smtClean="0"/>
              <a:t>public key cryptography</a:t>
            </a:r>
          </a:p>
          <a:p>
            <a:pPr lvl="1"/>
            <a:r>
              <a:rPr lang="en-US" dirty="0" smtClean="0"/>
              <a:t>Or PK, for short</a:t>
            </a:r>
          </a:p>
          <a:p>
            <a:r>
              <a:rPr lang="en-US" dirty="0" smtClean="0">
                <a:cs typeface="ＭＳ Ｐゴシック" charset="-128"/>
              </a:rPr>
              <a:t>The </a:t>
            </a:r>
            <a:r>
              <a:rPr lang="en-US" dirty="0" err="1" smtClean="0">
                <a:cs typeface="ＭＳ Ｐゴシック" charset="-128"/>
              </a:rPr>
              <a:t>encrypter</a:t>
            </a:r>
            <a:r>
              <a:rPr lang="en-US" dirty="0" smtClean="0">
                <a:cs typeface="ＭＳ Ｐゴシック" charset="-128"/>
              </a:rPr>
              <a:t> and </a:t>
            </a:r>
            <a:r>
              <a:rPr lang="en-US" dirty="0" err="1" smtClean="0">
                <a:cs typeface="ＭＳ Ｐゴシック" charset="-128"/>
              </a:rPr>
              <a:t>decrypter</a:t>
            </a:r>
            <a:r>
              <a:rPr lang="en-US" dirty="0" smtClean="0">
                <a:cs typeface="ＭＳ Ｐゴシック" charset="-128"/>
              </a:rPr>
              <a:t> have different keys</a:t>
            </a:r>
          </a:p>
          <a:p>
            <a:pPr lvl="1"/>
            <a:r>
              <a:rPr lang="en-US" i="1" dirty="0" smtClean="0">
                <a:cs typeface="ＭＳ Ｐゴシック" charset="-128"/>
              </a:rPr>
              <a:t>C = E(K</a:t>
            </a:r>
            <a:r>
              <a:rPr lang="en-US" i="1" baseline="-25000" dirty="0" smtClean="0">
                <a:cs typeface="ＭＳ Ｐゴシック" charset="-128"/>
              </a:rPr>
              <a:t>E</a:t>
            </a:r>
            <a:r>
              <a:rPr lang="en-US" i="1" dirty="0" smtClean="0">
                <a:cs typeface="ＭＳ Ｐゴシック" charset="-128"/>
              </a:rPr>
              <a:t>,P)</a:t>
            </a:r>
            <a:endParaRPr lang="en-US" dirty="0" smtClean="0">
              <a:cs typeface="ＭＳ Ｐゴシック" charset="-128"/>
            </a:endParaRPr>
          </a:p>
          <a:p>
            <a:pPr lvl="1"/>
            <a:r>
              <a:rPr lang="en-US" i="1" dirty="0" smtClean="0">
                <a:cs typeface="ＭＳ Ｐゴシック" charset="-128"/>
              </a:rPr>
              <a:t>P = D(K</a:t>
            </a:r>
            <a:r>
              <a:rPr lang="en-US" i="1" baseline="-25000" dirty="0" smtClean="0">
                <a:cs typeface="ＭＳ Ｐゴシック" charset="-128"/>
              </a:rPr>
              <a:t>D</a:t>
            </a:r>
            <a:r>
              <a:rPr lang="en-US" i="1" dirty="0" smtClean="0">
                <a:cs typeface="ＭＳ Ｐゴシック" charset="-128"/>
              </a:rPr>
              <a:t>,C)</a:t>
            </a:r>
          </a:p>
          <a:p>
            <a:r>
              <a:rPr lang="en-US" dirty="0" smtClean="0">
                <a:cs typeface="ＭＳ Ｐゴシック" charset="-128"/>
              </a:rPr>
              <a:t>Often works the other way, too</a:t>
            </a:r>
          </a:p>
          <a:p>
            <a:pPr lvl="1"/>
            <a:r>
              <a:rPr lang="en-US" i="1" dirty="0" smtClean="0">
                <a:cs typeface="ＭＳ Ｐゴシック" charset="-128"/>
              </a:rPr>
              <a:t>C</a:t>
            </a:r>
            <a:r>
              <a:rPr lang="en-US" i="1" dirty="0" smtClean="0">
                <a:latin typeface="Symbol"/>
                <a:cs typeface="ＭＳ Ｐゴシック" charset="-128"/>
              </a:rPr>
              <a:t>’</a:t>
            </a:r>
            <a:r>
              <a:rPr lang="en-US" i="1" dirty="0" smtClean="0">
                <a:cs typeface="ＭＳ Ｐゴシック" charset="-128"/>
              </a:rPr>
              <a:t> = E(K</a:t>
            </a:r>
            <a:r>
              <a:rPr lang="en-US" i="1" baseline="-25000" dirty="0" smtClean="0">
                <a:cs typeface="ＭＳ Ｐゴシック" charset="-128"/>
              </a:rPr>
              <a:t>D</a:t>
            </a:r>
            <a:r>
              <a:rPr lang="en-US" i="1" dirty="0" smtClean="0">
                <a:cs typeface="ＭＳ Ｐゴシック" charset="-128"/>
              </a:rPr>
              <a:t>,P)</a:t>
            </a:r>
            <a:endParaRPr lang="en-US" dirty="0" smtClean="0">
              <a:cs typeface="ＭＳ Ｐゴシック" charset="-128"/>
            </a:endParaRPr>
          </a:p>
          <a:p>
            <a:pPr lvl="1"/>
            <a:r>
              <a:rPr lang="en-US" i="1" dirty="0" smtClean="0">
                <a:cs typeface="ＭＳ Ｐゴシック" charset="-128"/>
              </a:rPr>
              <a:t>P = D(K</a:t>
            </a:r>
            <a:r>
              <a:rPr lang="en-US" i="1" baseline="-25000" dirty="0" smtClean="0">
                <a:cs typeface="ＭＳ Ｐゴシック" charset="-128"/>
              </a:rPr>
              <a:t>E</a:t>
            </a:r>
            <a:r>
              <a:rPr lang="en-US" i="1" dirty="0" smtClean="0">
                <a:cs typeface="ＭＳ Ｐゴシック" charset="-128"/>
              </a:rPr>
              <a:t>,C</a:t>
            </a:r>
            <a:r>
              <a:rPr lang="en-US" i="1" dirty="0" smtClean="0">
                <a:latin typeface="Symbol"/>
                <a:cs typeface="ＭＳ Ｐゴシック" charset="-128"/>
              </a:rPr>
              <a:t>’</a:t>
            </a:r>
            <a:r>
              <a:rPr lang="en-US" i="1" dirty="0" smtClean="0">
                <a:cs typeface="ＭＳ Ｐゴシック" charset="-128"/>
              </a:rPr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5735" y="502731"/>
            <a:ext cx="6508278" cy="914908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Public 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79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Keys are created in pairs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One key is kept secret by the owner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The other is made public to the world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Hence the name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If you want to send an encrypted message to someone, encrypt with his public key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Only he has private key to decrypt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With Public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28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If I want to “sign” a message, encrypt it with my private key</a:t>
            </a:r>
          </a:p>
          <a:p>
            <a:r>
              <a:rPr lang="en-US" dirty="0" smtClean="0">
                <a:cs typeface="ＭＳ Ｐゴシック" charset="-128"/>
              </a:rPr>
              <a:t>Only I know private key, so no one else could create that message</a:t>
            </a:r>
          </a:p>
          <a:p>
            <a:r>
              <a:rPr lang="en-US" dirty="0" smtClean="0">
                <a:cs typeface="ＭＳ Ｐゴシック" charset="-128"/>
              </a:rPr>
              <a:t>Everyone knows my public key, so everyone can check my claim directly</a:t>
            </a:r>
          </a:p>
          <a:p>
            <a:r>
              <a:rPr lang="en-US" dirty="0" smtClean="0">
                <a:cs typeface="ＭＳ Ｐゴシック" charset="-128"/>
              </a:rPr>
              <a:t>Much better than with symmetric crypto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The receiver could not have created the message</a:t>
            </a:r>
          </a:p>
          <a:p>
            <a:pPr lvl="1"/>
            <a:r>
              <a:rPr lang="en-US" dirty="0" smtClean="0">
                <a:cs typeface="ＭＳ Ｐゴシック" charset="-128"/>
              </a:rPr>
              <a:t>Only the sender could have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 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To communicate via shared key cryptography, key must be distributed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 trusted fashion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To communicate via public key cryptography, need to find out each other’s public key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“Simply publish public keys”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Not really that simple, for most cases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PK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473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Security of public key cryptography depends on using the right public key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If I am fooled into using wrong one, that key’s owner reads my message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Need high assurance that a given key belongs to a particular person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Either a </a:t>
            </a:r>
            <a:r>
              <a:rPr lang="en-US" i="1" dirty="0" smtClean="0">
                <a:cs typeface="ＭＳ Ｐゴシック" charset="-128"/>
              </a:rPr>
              <a:t>key distribution infrastructure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Or use of </a:t>
            </a:r>
            <a:r>
              <a:rPr lang="en-US" i="1" dirty="0" smtClean="0">
                <a:cs typeface="ＭＳ Ｐゴシック" charset="-128"/>
              </a:rPr>
              <a:t>certificates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Both are problematic, at high scale and in the real world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Nature of PK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based on some problem in mathematics</a:t>
            </a:r>
          </a:p>
          <a:p>
            <a:pPr lvl="1"/>
            <a:r>
              <a:rPr lang="en-US" dirty="0" smtClean="0"/>
              <a:t>Like factoring extremely large numbers</a:t>
            </a:r>
          </a:p>
          <a:p>
            <a:r>
              <a:rPr lang="en-US" dirty="0" smtClean="0"/>
              <a:t>Security less dependent on brute force </a:t>
            </a:r>
          </a:p>
          <a:p>
            <a:r>
              <a:rPr lang="en-US" dirty="0" smtClean="0"/>
              <a:t>More on the complexity of the underlying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Choosing Keys for Asymmetric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230"/>
            <a:ext cx="8229600" cy="4525963"/>
          </a:xfrm>
        </p:spPr>
        <p:txBody>
          <a:bodyPr/>
          <a:lstStyle/>
          <a:p>
            <a:r>
              <a:rPr lang="en-US" sz="2800" dirty="0" smtClean="0"/>
              <a:t>For symmetric ciphers, the key can be any random number of the right size</a:t>
            </a:r>
          </a:p>
          <a:p>
            <a:pPr lvl="1"/>
            <a:r>
              <a:rPr lang="en-US" sz="2400" dirty="0" smtClean="0"/>
              <a:t>You can’t do that for asymmetric ciphers</a:t>
            </a:r>
          </a:p>
          <a:p>
            <a:r>
              <a:rPr lang="en-US" sz="2800" dirty="0" smtClean="0"/>
              <a:t>Only some public/private key pairs “work”</a:t>
            </a:r>
          </a:p>
          <a:p>
            <a:pPr lvl="1"/>
            <a:r>
              <a:rPr lang="en-US" sz="2400" dirty="0" smtClean="0"/>
              <a:t>Generally, finding a usable pair takes a fair amount of time</a:t>
            </a:r>
          </a:p>
          <a:p>
            <a:pPr lvl="1"/>
            <a:r>
              <a:rPr lang="en-US" sz="2400" dirty="0" smtClean="0"/>
              <a:t>E.g., for RSA you perform operations on 100-200 digit prime numbers to get keys</a:t>
            </a:r>
          </a:p>
          <a:p>
            <a:r>
              <a:rPr lang="en-US" sz="2800" dirty="0" smtClean="0"/>
              <a:t>You thus tend to use one public/private key pair for a long time</a:t>
            </a:r>
          </a:p>
          <a:p>
            <a:pPr lvl="1"/>
            <a:r>
              <a:rPr lang="en-US" sz="2400" dirty="0" smtClean="0"/>
              <a:t>Issues of PK key distribution and typical usage also suggest long lifetimes for these keys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Public Key Ciphers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RSA</a:t>
            </a:r>
          </a:p>
          <a:p>
            <a:pPr lvl="1"/>
            <a:r>
              <a:rPr lang="en-US" dirty="0" smtClean="0"/>
              <a:t>The most popular public key algorithm</a:t>
            </a:r>
          </a:p>
          <a:p>
            <a:pPr lvl="1"/>
            <a:r>
              <a:rPr lang="en-US" dirty="0" smtClean="0"/>
              <a:t>Used on pretty much everyone’s computer, nowadays</a:t>
            </a:r>
          </a:p>
          <a:p>
            <a:r>
              <a:rPr lang="en-US" sz="3600" dirty="0" smtClean="0"/>
              <a:t>Elliptic curve cryptography</a:t>
            </a:r>
            <a:endParaRPr lang="en-US" sz="3600" dirty="0" smtClean="0"/>
          </a:p>
          <a:p>
            <a:pPr lvl="1"/>
            <a:r>
              <a:rPr lang="en-US" dirty="0" smtClean="0"/>
              <a:t>An alternative to </a:t>
            </a:r>
            <a:r>
              <a:rPr lang="en-US" dirty="0" smtClean="0"/>
              <a:t>RSA</a:t>
            </a:r>
          </a:p>
          <a:p>
            <a:pPr lvl="1"/>
            <a:r>
              <a:rPr lang="en-US" dirty="0" smtClean="0"/>
              <a:t>Tends to have better performance</a:t>
            </a:r>
          </a:p>
          <a:p>
            <a:pPr lvl="1"/>
            <a:r>
              <a:rPr lang="en-US" dirty="0" smtClean="0"/>
              <a:t>Not as widely used or studied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PK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Based on solving the underlying problem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E.g., for RSA, factoring large numbers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In 2009, a 768 bit RSA key was successfully factored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Research on integer factorization suggests keys up to 2048 bits may be insecure 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In 2013, Google went from 1024 to 2048 bit keys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Size will keep increasing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The longer the key, the more expensive the encryption and decryption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6956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Much of computer security is about keeping secrets</a:t>
            </a:r>
          </a:p>
          <a:p>
            <a:r>
              <a:rPr lang="en-US" dirty="0" smtClean="0">
                <a:cs typeface="ＭＳ Ｐゴシック" charset="-128"/>
              </a:rPr>
              <a:t>One method of doing so is to make it hard for others to read the secrets</a:t>
            </a:r>
          </a:p>
          <a:p>
            <a:r>
              <a:rPr lang="en-US" dirty="0" smtClean="0">
                <a:cs typeface="ＭＳ Ｐゴシック" charset="-128"/>
              </a:rPr>
              <a:t>While (usually) making it simple for authorized parties to read them</a:t>
            </a:r>
          </a:p>
          <a:p>
            <a:r>
              <a:rPr lang="en-US" dirty="0" smtClean="0">
                <a:cs typeface="ＭＳ Ｐゴシック" charset="-128"/>
              </a:rPr>
              <a:t>That’s what cryptography is all about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11068" y="502733"/>
            <a:ext cx="3664929" cy="740869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Combined Use of Symmetric and Asymmetric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Very common to use both in a single session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Asymmetric cryptography essentially used to “bootstrap” symmetric crypto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Use RSA (or another PK algorithm) to authenticate and establish a </a:t>
            </a:r>
            <a:r>
              <a:rPr lang="en-US" sz="3600" i="1" dirty="0" smtClean="0">
                <a:cs typeface="ＭＳ Ｐゴシック" charset="-128"/>
              </a:rPr>
              <a:t>session key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Use DES or AES with session key for the rest of the transmission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Example,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43000" y="2100780"/>
            <a:ext cx="1487488" cy="2398713"/>
            <a:chOff x="624" y="1248"/>
            <a:chExt cx="937" cy="1511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/>
                <a:stretch>
                  <a:fillRect/>
                </a:stretch>
              </p:blipFill>
            </mc:Choice>
            <mc:Fallback>
              <p:blipFill>
                <a:blip r:embed="rId3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624" y="1248"/>
              <a:ext cx="937" cy="11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58" y="2352"/>
              <a:ext cx="754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latin typeface="Times New Roman" charset="0"/>
                </a:rPr>
                <a:t>Alice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477000" y="2176980"/>
            <a:ext cx="1600200" cy="2398713"/>
            <a:chOff x="3984" y="1296"/>
            <a:chExt cx="1008" cy="1511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/>
                <a:stretch>
                  <a:fillRect/>
                </a:stretch>
              </p:blipFill>
            </mc:Choice>
            <mc:Fallback>
              <p:blipFill>
                <a:blip r:embed="rId5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3984" y="1296"/>
              <a:ext cx="1008" cy="98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209" y="2400"/>
              <a:ext cx="601" cy="40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3600">
                  <a:latin typeface="Times New Roman" charset="0"/>
                </a:rPr>
                <a:t>Bob</a:t>
              </a:r>
            </a:p>
          </p:txBody>
        </p:sp>
      </p:grp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50925" y="4389955"/>
            <a:ext cx="607859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EA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09800" y="4386780"/>
            <a:ext cx="62068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chemeClr val="accent2"/>
                </a:solidFill>
                <a:latin typeface="Times New Roman" charset="0"/>
              </a:rPr>
              <a:t>DA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357938" y="4389955"/>
            <a:ext cx="588380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rgbClr val="FF0000"/>
                </a:solidFill>
                <a:latin typeface="Times New Roman" charset="0"/>
              </a:rPr>
              <a:t>EB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516813" y="4386780"/>
            <a:ext cx="60741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>
                <a:solidFill>
                  <a:srgbClr val="FF0000"/>
                </a:solidFill>
                <a:latin typeface="Times New Roman" charset="0"/>
              </a:rPr>
              <a:t>DB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6934200" y="4843980"/>
            <a:ext cx="620683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Times New Roman" charset="0"/>
              </a:rPr>
              <a:t>K</a:t>
            </a:r>
            <a:r>
              <a:rPr lang="en-US" sz="2000" baseline="-25000" dirty="0">
                <a:solidFill>
                  <a:schemeClr val="accent2"/>
                </a:solidFill>
                <a:latin typeface="Times New Roman" charset="0"/>
              </a:rPr>
              <a:t>D</a:t>
            </a:r>
            <a:r>
              <a:rPr lang="en-US" sz="2000" baseline="-25000" dirty="0" smtClean="0">
                <a:solidFill>
                  <a:schemeClr val="accent2"/>
                </a:solidFill>
                <a:latin typeface="Times New Roman" charset="0"/>
              </a:rPr>
              <a:t>A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676400" y="4843980"/>
            <a:ext cx="60741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charset="0"/>
              </a:rPr>
              <a:t>K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charset="0"/>
              </a:rPr>
              <a:t>DB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752600" y="5682180"/>
            <a:ext cx="49586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Book Antiqua" charset="0"/>
              </a:rPr>
              <a:t>K</a:t>
            </a:r>
            <a:r>
              <a:rPr lang="en-US" sz="2000" i="1" baseline="-25000">
                <a:latin typeface="Book Antiqua" charset="0"/>
              </a:rPr>
              <a:t>S</a:t>
            </a:r>
            <a:endParaRPr lang="en-US" sz="2000" i="1">
              <a:latin typeface="Book Antiqua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895600" y="1643580"/>
            <a:ext cx="34448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Times New Roman" charset="0"/>
              </a:rPr>
              <a:t>Alice wants to share</a:t>
            </a:r>
            <a:r>
              <a:rPr lang="en-US" sz="2000" dirty="0" smtClean="0">
                <a:latin typeface="Times New Roman" charset="0"/>
              </a:rPr>
              <a:t> K</a:t>
            </a:r>
            <a:r>
              <a:rPr lang="en-US" sz="2000" baseline="-25000" dirty="0" smtClean="0">
                <a:latin typeface="Times New Roman" charset="0"/>
              </a:rPr>
              <a:t>S</a:t>
            </a:r>
            <a:r>
              <a:rPr lang="en-US" sz="2000" dirty="0" smtClean="0">
                <a:latin typeface="Times New Roman" charset="0"/>
              </a:rPr>
              <a:t> only </a:t>
            </a:r>
            <a:r>
              <a:rPr lang="en-US" sz="2000" dirty="0">
                <a:latin typeface="Times New Roman" charset="0"/>
              </a:rPr>
              <a:t>with Bob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879725" y="2599255"/>
            <a:ext cx="34448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Bob wants to be sure it’s Alice’s key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90800" y="5377380"/>
            <a:ext cx="159505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C=E(K</a:t>
            </a:r>
            <a:r>
              <a:rPr lang="en-US" sz="2000" baseline="-25000" dirty="0">
                <a:latin typeface="Times New Roman" charset="0"/>
              </a:rPr>
              <a:t>S</a:t>
            </a:r>
            <a:r>
              <a:rPr lang="en-US" sz="2000" dirty="0">
                <a:latin typeface="Times New Roman" charset="0"/>
              </a:rPr>
              <a:t>,</a:t>
            </a:r>
            <a:r>
              <a:rPr lang="en-US" sz="2000" dirty="0" smtClean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D</a:t>
            </a:r>
            <a:r>
              <a:rPr lang="en-US" sz="2000" baseline="-25000" dirty="0" smtClean="0">
                <a:latin typeface="Times New Roman" charset="0"/>
              </a:rPr>
              <a:t>B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657600" y="3545405"/>
            <a:ext cx="21494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Only Bob can decrypt it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2590800" y="5837755"/>
            <a:ext cx="153319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M=E(C,</a:t>
            </a:r>
            <a:r>
              <a:rPr lang="en-US" sz="2000" dirty="0" smtClean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E</a:t>
            </a:r>
            <a:r>
              <a:rPr lang="en-US" sz="2000" baseline="-25000" dirty="0" smtClean="0">
                <a:latin typeface="Times New Roman" charset="0"/>
              </a:rPr>
              <a:t>A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352800" y="4431230"/>
            <a:ext cx="2987675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Times New Roman" charset="0"/>
              </a:rPr>
              <a:t>Only Alice could have created it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585075" y="5453580"/>
            <a:ext cx="41271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M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781800" y="5453580"/>
            <a:ext cx="158078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C=D(M,</a:t>
            </a:r>
            <a:r>
              <a:rPr lang="en-US" sz="2000" dirty="0" smtClean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D</a:t>
            </a:r>
            <a:r>
              <a:rPr lang="en-US" sz="2000" baseline="-25000" dirty="0" smtClean="0">
                <a:latin typeface="Times New Roman" charset="0"/>
              </a:rPr>
              <a:t>A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5813425" y="5440350"/>
            <a:ext cx="160457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S</a:t>
            </a:r>
            <a:r>
              <a:rPr lang="en-US" sz="2000" dirty="0">
                <a:latin typeface="Times New Roman" charset="0"/>
              </a:rPr>
              <a:t>=D(C,</a:t>
            </a:r>
            <a:r>
              <a:rPr lang="en-US" sz="2000" dirty="0" smtClean="0">
                <a:latin typeface="Times New Roman" charset="0"/>
              </a:rPr>
              <a:t>K</a:t>
            </a:r>
            <a:r>
              <a:rPr lang="en-US" sz="2000" baseline="-25000" dirty="0">
                <a:latin typeface="Times New Roman" charset="0"/>
              </a:rPr>
              <a:t>E</a:t>
            </a:r>
            <a:r>
              <a:rPr lang="en-US" sz="2000" baseline="-25000" dirty="0" smtClean="0">
                <a:latin typeface="Times New Roman" charset="0"/>
              </a:rPr>
              <a:t>B</a:t>
            </a:r>
            <a:r>
              <a:rPr lang="en-US" sz="2000" dirty="0"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3" grpId="1"/>
      <p:bldP spid="24" grpId="0"/>
      <p:bldP spid="24" grpId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Authentication for </a:t>
            </a:r>
            <a:br>
              <a:rPr lang="en-US" dirty="0" smtClean="0"/>
            </a:br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14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What is authentication?</a:t>
            </a:r>
          </a:p>
          <a:p>
            <a:r>
              <a:rPr lang="en-US" dirty="0" smtClean="0">
                <a:cs typeface="ＭＳ Ｐゴシック" charset="-128"/>
              </a:rPr>
              <a:t>How does the problem apply to operating systems?</a:t>
            </a:r>
          </a:p>
          <a:p>
            <a:r>
              <a:rPr lang="en-US" dirty="0" smtClean="0">
                <a:cs typeface="ＭＳ Ｐゴシック" charset="-128"/>
              </a:rPr>
              <a:t>Techniques for authentication in operating systems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62019" y="448451"/>
            <a:ext cx="4669563" cy="128268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Authentication?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Determining the identity of some entity</a:t>
            </a:r>
          </a:p>
          <a:p>
            <a:pPr lvl="1"/>
            <a:r>
              <a:rPr lang="en-US" sz="3200" dirty="0" smtClean="0"/>
              <a:t>Process</a:t>
            </a:r>
          </a:p>
          <a:p>
            <a:pPr lvl="1"/>
            <a:r>
              <a:rPr lang="en-US" sz="3200" dirty="0" smtClean="0"/>
              <a:t>Machine</a:t>
            </a:r>
          </a:p>
          <a:p>
            <a:pPr lvl="1"/>
            <a:r>
              <a:rPr lang="en-US" sz="3200" dirty="0" smtClean="0"/>
              <a:t>Human user</a:t>
            </a:r>
          </a:p>
          <a:p>
            <a:r>
              <a:rPr lang="en-US" sz="3600" dirty="0" smtClean="0">
                <a:cs typeface="ＭＳ Ｐゴシック" charset="-128"/>
              </a:rPr>
              <a:t>Requires notion of identity</a:t>
            </a:r>
          </a:p>
          <a:p>
            <a:pPr lvl="1"/>
            <a:r>
              <a:rPr lang="en-US" dirty="0" smtClean="0">
                <a:cs typeface="ＭＳ Ｐゴシック" charset="-128"/>
              </a:rPr>
              <a:t>One implication is we need some defined name space</a:t>
            </a:r>
          </a:p>
          <a:p>
            <a:r>
              <a:rPr lang="en-US" sz="3600" dirty="0" smtClean="0">
                <a:cs typeface="ＭＳ Ｐゴシック" charset="-128"/>
              </a:rPr>
              <a:t>And some degree of proof of identity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Where Do We Use </a:t>
            </a:r>
            <a:br>
              <a:rPr lang="en-US" dirty="0" smtClean="0"/>
            </a:br>
            <a:r>
              <a:rPr lang="en-US" dirty="0" smtClean="0"/>
              <a:t>Authentication in the 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Typically users authenticate themselves to the system</a:t>
            </a:r>
          </a:p>
          <a:p>
            <a:r>
              <a:rPr lang="en-US" dirty="0" smtClean="0"/>
              <a:t>Their identity tends to be tied to the processes they create</a:t>
            </a:r>
          </a:p>
          <a:p>
            <a:pPr lvl="1"/>
            <a:r>
              <a:rPr lang="en-US" dirty="0" smtClean="0"/>
              <a:t>OS can keep track of this easily</a:t>
            </a:r>
          </a:p>
          <a:p>
            <a:r>
              <a:rPr lang="en-US" dirty="0" smtClean="0"/>
              <a:t>Once authenticated, users (and their processes) typically need not authenticate again</a:t>
            </a:r>
          </a:p>
          <a:p>
            <a:pPr lvl="1"/>
            <a:r>
              <a:rPr lang="en-US" dirty="0" smtClean="0"/>
              <a:t>One authentication per session, usually</a:t>
            </a:r>
          </a:p>
          <a:p>
            <a:r>
              <a:rPr lang="en-US" dirty="0" smtClean="0"/>
              <a:t>Distributed systems greatly complicate things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Something you know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E.g., passwords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Something you have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E.g., smart cards or tokens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Something you are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Biometrics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Somewhere you are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Usually identifying a role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 smtClean="0">
                <a:cs typeface="ＭＳ Ｐゴシック" charset="-128"/>
              </a:rPr>
              <a:t>Authentication by what you know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cs typeface="ＭＳ Ｐゴシック" charset="-128"/>
              </a:rPr>
              <a:t>One of the oldest and most commonly used security mechanisms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cs typeface="ＭＳ Ｐゴシック" charset="-128"/>
              </a:rPr>
              <a:t>Authenticate the user by requiring him to produce a secret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Usually known only to him and to the authenticator</a:t>
            </a:r>
          </a:p>
          <a:p>
            <a:endParaRPr lang="en-US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3161523" y="542421"/>
            <a:ext cx="2751487" cy="661491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They have to be </a:t>
            </a:r>
            <a:r>
              <a:rPr lang="en-US" sz="3600" dirty="0" err="1" smtClean="0">
                <a:cs typeface="ＭＳ Ｐゴシック" charset="-128"/>
              </a:rPr>
              <a:t>unguessable</a:t>
            </a:r>
            <a:endParaRPr lang="en-US" sz="3600" dirty="0" smtClean="0">
              <a:cs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Yet easy for people to remember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If sent over the network, susceptible to password sniffers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Unless fairly long, brute force attacks often work on them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 smtClean="0">
                <a:cs typeface="ＭＳ Ｐゴシック" charset="-128"/>
              </a:rPr>
              <a:t>The OS must be able to check passwords when users log in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cs typeface="ＭＳ Ｐゴシック" charset="-128"/>
              </a:rPr>
              <a:t>So must the OS store passwords?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cs typeface="ＭＳ Ｐゴシック" charset="-128"/>
              </a:rPr>
              <a:t>Not really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It can store an encrypted version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cs typeface="ＭＳ Ｐゴシック" charset="-128"/>
              </a:rPr>
              <a:t>Encrypt the offered password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Using a </a:t>
            </a:r>
            <a:r>
              <a:rPr lang="en-US" sz="3200" i="1" dirty="0" smtClean="0"/>
              <a:t>one-way function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E.g., a secure hash algorithm like SHA1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cs typeface="ＭＳ Ｐゴシック" charset="-128"/>
              </a:rPr>
              <a:t>And compare it to the stored version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Is Encrypting the Password </a:t>
            </a:r>
            <a:br>
              <a:rPr lang="en-US" dirty="0" smtClean="0"/>
            </a:br>
            <a:r>
              <a:rPr lang="en-US" dirty="0" smtClean="0"/>
              <a:t>File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What if an attacker gets a copy of your password file?</a:t>
            </a:r>
          </a:p>
          <a:p>
            <a:r>
              <a:rPr lang="en-US" sz="3600" dirty="0" smtClean="0">
                <a:cs typeface="ＭＳ Ｐゴシック" charset="-128"/>
              </a:rPr>
              <a:t>No problem, the passwords are encrypted</a:t>
            </a:r>
          </a:p>
          <a:p>
            <a:pPr lvl="1"/>
            <a:r>
              <a:rPr lang="en-US" sz="3200" dirty="0" smtClean="0"/>
              <a:t>Right?</a:t>
            </a:r>
          </a:p>
          <a:p>
            <a:r>
              <a:rPr lang="en-US" sz="3600" dirty="0" smtClean="0">
                <a:cs typeface="ＭＳ Ｐゴシック" charset="-128"/>
              </a:rPr>
              <a:t>Yes, but . . 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Encryption?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Encryption is the process of hiding information in plain sight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Transform the secret data into something else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Even if the attacker can see the transformed data, he can’t understand the underlying secret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cs typeface="ＭＳ Ｐゴシック" charset="-128"/>
              </a:rPr>
              <a:t>Usually, someone you want to understand it can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 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858000" y="2133600"/>
            <a:ext cx="1600200" cy="1595438"/>
            <a:chOff x="4320" y="1344"/>
            <a:chExt cx="1008" cy="1005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rcRect/>
                <a:stretch>
                  <a:fillRect/>
                </a:stretch>
              </p:blipFill>
            </mc:Choice>
            <mc:Fallback>
              <p:blipFill>
                <a:blip r:embed="rId3"/>
                <a:srcRect/>
                <a:stretch>
                  <a:fillRect/>
                </a:stretch>
              </p:blipFill>
            </mc:Fallback>
          </mc:AlternateContent>
          <p:spPr bwMode="auto">
            <a:xfrm>
              <a:off x="4320" y="1344"/>
              <a:ext cx="1008" cy="100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 rot="1811320">
              <a:off x="4382" y="1622"/>
              <a:ext cx="89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1" i="1">
                  <a:latin typeface="English111 Vivace BT" pitchFamily="66" charset="0"/>
                </a:rPr>
                <a:t>Dictionary</a:t>
              </a:r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724400" y="4114800"/>
            <a:ext cx="16049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charset="0"/>
              </a:rPr>
              <a:t>aardvark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4724400" y="2057400"/>
            <a:ext cx="1646238" cy="175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724400" y="4114800"/>
            <a:ext cx="1538288" cy="5794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charset="0"/>
              </a:rPr>
              <a:t>340jafg;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43200" y="22098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25146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43200" y="28194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743200" y="31242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43200" y="34290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743200" y="22098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743200" y="25146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743200" y="28194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743200" y="31242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743200" y="34290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743200" y="22098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43200" y="25146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43200" y="28194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743200" y="31242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744913" y="5464175"/>
            <a:ext cx="18415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endParaRPr lang="en-US" sz="3200"/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319174" y="3985668"/>
            <a:ext cx="2636324" cy="2062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latin typeface="Times New Roman" charset="0"/>
              </a:rPr>
              <a:t>Now you can hack the Communist Manifesto!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327636" y="2165350"/>
            <a:ext cx="3043238" cy="1949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Times New Roman" charset="0"/>
              </a:rPr>
              <a:t>Harpo</a:t>
            </a:r>
            <a:r>
              <a:rPr lang="en-US" sz="2000" dirty="0">
                <a:latin typeface="Times New Roman" charset="0"/>
              </a:rPr>
              <a:t>		2st6’sG0</a:t>
            </a:r>
          </a:p>
          <a:p>
            <a:r>
              <a:rPr lang="en-US" sz="2000" dirty="0" err="1">
                <a:latin typeface="Times New Roman" charset="0"/>
              </a:rPr>
              <a:t>Zeppo</a:t>
            </a:r>
            <a:r>
              <a:rPr lang="en-US" sz="2000" dirty="0">
                <a:latin typeface="Times New Roman" charset="0"/>
              </a:rPr>
              <a:t>		G&gt;I5{as3</a:t>
            </a:r>
          </a:p>
          <a:p>
            <a:r>
              <a:rPr lang="en-US" sz="2000" dirty="0">
                <a:latin typeface="Times New Roman" charset="0"/>
              </a:rPr>
              <a:t>Chico		</a:t>
            </a:r>
            <a:r>
              <a:rPr lang="en-US" sz="2000" dirty="0" err="1">
                <a:latin typeface="Times New Roman" charset="0"/>
              </a:rPr>
              <a:t>w</a:t>
            </a:r>
            <a:r>
              <a:rPr lang="en-US" sz="2000" dirty="0">
                <a:latin typeface="Times New Roman" charset="0"/>
              </a:rPr>
              <a:t>*-;</a:t>
            </a:r>
            <a:r>
              <a:rPr lang="en-US" sz="2000" dirty="0" err="1">
                <a:latin typeface="Times New Roman" charset="0"/>
              </a:rPr>
              <a:t>sddw</a:t>
            </a:r>
            <a:endParaRPr lang="en-US" sz="2000" dirty="0">
              <a:latin typeface="Times New Roman" charset="0"/>
            </a:endParaRPr>
          </a:p>
          <a:p>
            <a:r>
              <a:rPr lang="en-US" sz="2000" dirty="0">
                <a:latin typeface="Times New Roman" charset="0"/>
              </a:rPr>
              <a:t>Karl	</a:t>
            </a:r>
            <a:r>
              <a:rPr lang="en-US" sz="2000" dirty="0" smtClean="0">
                <a:latin typeface="Times New Roman" charset="0"/>
              </a:rPr>
              <a:t>	       sY</a:t>
            </a:r>
            <a:r>
              <a:rPr lang="en-US" sz="2000" dirty="0">
                <a:latin typeface="Times New Roman" charset="0"/>
              </a:rPr>
              <a:t>(34,</a:t>
            </a:r>
            <a:r>
              <a:rPr lang="en-US" sz="2000" dirty="0" smtClean="0">
                <a:latin typeface="Times New Roman" charset="0"/>
              </a:rPr>
              <a:t>ee</a:t>
            </a:r>
          </a:p>
          <a:p>
            <a:r>
              <a:rPr lang="en-US" sz="2000" dirty="0" err="1">
                <a:latin typeface="Times New Roman" charset="0"/>
              </a:rPr>
              <a:t>Groucho</a:t>
            </a:r>
            <a:r>
              <a:rPr lang="en-US" sz="2000" dirty="0">
                <a:latin typeface="Times New Roman" charset="0"/>
              </a:rPr>
              <a:t>		We6/d02,</a:t>
            </a:r>
          </a:p>
          <a:p>
            <a:r>
              <a:rPr lang="en-US" sz="2000" dirty="0" err="1">
                <a:latin typeface="Times New Roman" charset="0"/>
              </a:rPr>
              <a:t>Gummo</a:t>
            </a:r>
            <a:r>
              <a:rPr lang="en-US" sz="2000" dirty="0">
                <a:latin typeface="Times New Roman" charset="0"/>
              </a:rPr>
              <a:t>		3(;wbnP]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730500" y="37465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572000" y="4114800"/>
            <a:ext cx="1828800" cy="762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743200" y="3733800"/>
            <a:ext cx="11430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362200" y="2819400"/>
            <a:ext cx="2057400" cy="9144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latin typeface="Times New Roman" charset="0"/>
              </a:rPr>
              <a:t>sY(34,ee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310063" y="4953000"/>
            <a:ext cx="2139950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4400" b="1">
                <a:latin typeface="Tempus Sans ITC" pitchFamily="82" charset="0"/>
              </a:rPr>
              <a:t>Rats!!!!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4800600" y="4144963"/>
            <a:ext cx="1628775" cy="5794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charset="0"/>
              </a:rPr>
              <a:t>aardwolf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800600" y="4191000"/>
            <a:ext cx="1689100" cy="5794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charset="0"/>
              </a:rPr>
              <a:t>K]ds+3a,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495800" y="4038600"/>
            <a:ext cx="2057400" cy="762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876800" y="4191000"/>
            <a:ext cx="1617663" cy="5794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charset="0"/>
              </a:rPr>
              <a:t>abaca     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4800600" y="4144963"/>
            <a:ext cx="1639888" cy="5794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charset="0"/>
              </a:rPr>
              <a:t>sY(34,ee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9205" y="4661940"/>
            <a:ext cx="3321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/>
                <a:cs typeface="Times New Roman"/>
              </a:rPr>
              <a:t>abaca is Karl Marx’s password!</a:t>
            </a:r>
            <a:endParaRPr lang="en-US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nimBg="1" autoUpdateAnimBg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utoUpdateAnimBg="0"/>
      <p:bldP spid="28" grpId="0" animBg="1"/>
      <p:bldP spid="29" grpId="0" animBg="1"/>
      <p:bldP spid="30" grpId="0" animBg="1"/>
      <p:bldP spid="31" grpId="0" animBg="1" autoUpdateAnimBg="0"/>
      <p:bldP spid="32" grpId="0" autoUpdateAnimBg="0"/>
      <p:bldP spid="33" grpId="0" animBg="1" autoUpdateAnimBg="0"/>
      <p:bldP spid="34" grpId="0" animBg="1" autoUpdateAnimBg="0"/>
      <p:bldP spid="35" grpId="0" animBg="1"/>
      <p:bldP spid="36" grpId="0" animBg="1" autoUpdateAnimBg="0"/>
      <p:bldP spid="37" grpId="0" animBg="1" autoUpdateAnimBg="0"/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Salted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A technique to combat dictionary attacks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Combine the plaintext password with a random number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Then run it through the one-way function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The random number need not be secret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It just has to be different for different users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You store the salt integer with the password</a:t>
            </a:r>
            <a:endParaRPr lang="en-US" sz="2800" dirty="0" smtClean="0">
              <a:cs typeface="ＭＳ Ｐゴシック" charset="-128"/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Generally in plaintext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It Fix Our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685800" y="3657600"/>
            <a:ext cx="604838" cy="644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/>
              <a:stretch>
                <a:fillRect/>
              </a:stretch>
            </p:blipFill>
          </mc:Choice>
          <mc:Fallback>
            <p:blipFill>
              <a:blip r:embed="rId5"/>
              <a:srcRect/>
              <a:stretch>
                <a:fillRect/>
              </a:stretch>
            </p:blipFill>
          </mc:Fallback>
        </mc:AlternateContent>
        <p:spPr bwMode="auto">
          <a:xfrm>
            <a:off x="1143000" y="1828800"/>
            <a:ext cx="1155700" cy="1643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/>
              <a:stretch>
                <a:fillRect/>
              </a:stretch>
            </p:blipFill>
          </mc:Choice>
          <mc:Fallback>
            <p:blipFill>
              <a:blip r:embed="rId7"/>
              <a:srcRect/>
              <a:stretch>
                <a:fillRect/>
              </a:stretch>
            </p:blipFill>
          </mc:Fallback>
        </mc:AlternateContent>
        <p:spPr bwMode="auto">
          <a:xfrm>
            <a:off x="6629400" y="1905000"/>
            <a:ext cx="1563688" cy="1600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rcRect/>
              <a:stretch>
                <a:fillRect/>
              </a:stretch>
            </p:blipFill>
          </mc:Choice>
          <mc:Fallback>
            <p:blipFill>
              <a:blip r:embed="rId9"/>
              <a:srcRect/>
              <a:stretch>
                <a:fillRect/>
              </a:stretch>
            </p:blipFill>
          </mc:Fallback>
        </mc:AlternateContent>
        <p:spPr bwMode="auto">
          <a:xfrm>
            <a:off x="3886200" y="1524000"/>
            <a:ext cx="1646238" cy="175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122363" y="4221163"/>
            <a:ext cx="1087437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charset="0"/>
              </a:rPr>
              <a:t>beard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781800" y="4221163"/>
            <a:ext cx="1087438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charset="0"/>
              </a:rPr>
              <a:t>beard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14400" y="4373563"/>
            <a:ext cx="1743075" cy="5794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charset="0"/>
              </a:rPr>
              <a:t>D0Cls6&amp;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rcRect/>
              <a:stretch>
                <a:fillRect/>
              </a:stretch>
            </p:blipFill>
          </mc:Choice>
          <mc:Fallback>
            <p:blipFill>
              <a:blip r:embed="rId11"/>
              <a:srcRect/>
              <a:stretch>
                <a:fillRect/>
              </a:stretch>
            </p:blipFill>
          </mc:Fallback>
        </mc:AlternateContent>
        <p:spPr bwMode="auto">
          <a:xfrm>
            <a:off x="6442075" y="3768725"/>
            <a:ext cx="644525" cy="65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477000" y="4267200"/>
            <a:ext cx="1617663" cy="57943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latin typeface="Times New Roman" charset="0"/>
              </a:rPr>
              <a:t>)#4,doa8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438400" y="3886200"/>
            <a:ext cx="3962400" cy="2438400"/>
            <a:chOff x="3696" y="2592"/>
            <a:chExt cx="2496" cy="1536"/>
          </a:xfrm>
        </p:grpSpPr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3696" y="2592"/>
              <a:ext cx="2496" cy="1536"/>
            </a:xfrm>
            <a:prstGeom prst="verticalScroll">
              <a:avLst>
                <a:gd name="adj" fmla="val 12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984" y="2880"/>
              <a:ext cx="1868" cy="109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Times New Roman" charset="0"/>
                </a:rPr>
                <a:t>aardvark		340jafg;</a:t>
              </a:r>
            </a:p>
            <a:p>
              <a:r>
                <a:rPr lang="en-US" sz="2000">
                  <a:latin typeface="Times New Roman" charset="0"/>
                </a:rPr>
                <a:t>aardwolf		K[ds+3a,</a:t>
              </a:r>
            </a:p>
            <a:p>
              <a:r>
                <a:rPr lang="en-US" sz="2000">
                  <a:latin typeface="Times New Roman" charset="0"/>
                </a:rPr>
                <a:t>abaca		sY(34,ee</a:t>
              </a:r>
            </a:p>
            <a:p>
              <a:r>
                <a:rPr lang="en-US" sz="2000">
                  <a:latin typeface="Times New Roman" charset="0"/>
                </a:rPr>
                <a:t>               </a:t>
              </a:r>
              <a:r>
                <a:rPr lang="en-US" b="1">
                  <a:latin typeface="Times New Roman" charset="0"/>
                </a:rPr>
                <a:t>.   .   .</a:t>
              </a:r>
            </a:p>
            <a:p>
              <a:r>
                <a:rPr lang="en-US" sz="2000">
                  <a:latin typeface="Times New Roman" charset="0"/>
                </a:rPr>
                <a:t>beard		^*eP61a-</a:t>
              </a: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895600" y="5622390"/>
            <a:ext cx="2971800" cy="3810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893888" y="5026025"/>
            <a:ext cx="5638800" cy="611188"/>
            <a:chOff x="1193" y="3166"/>
            <a:chExt cx="3552" cy="385"/>
          </a:xfrm>
        </p:grpSpPr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 rot="916632">
              <a:off x="1193" y="3166"/>
              <a:ext cx="1776" cy="358"/>
            </a:xfrm>
            <a:prstGeom prst="leftRightArrow">
              <a:avLst>
                <a:gd name="adj1" fmla="val 50000"/>
                <a:gd name="adj2" fmla="val 99218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 rot="-2247719">
              <a:off x="3641" y="3193"/>
              <a:ext cx="1104" cy="358"/>
            </a:xfrm>
            <a:prstGeom prst="leftRightArrow">
              <a:avLst>
                <a:gd name="adj1" fmla="val 50000"/>
                <a:gd name="adj2" fmla="val 61676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048000" y="5029200"/>
            <a:ext cx="4038600" cy="533400"/>
            <a:chOff x="1920" y="3168"/>
            <a:chExt cx="2544" cy="336"/>
          </a:xfrm>
        </p:grpSpPr>
        <p:grpSp>
          <p:nvGrpSpPr>
            <p:cNvPr id="22" name="Group 21"/>
            <p:cNvGrpSpPr>
              <a:grpSpLocks/>
            </p:cNvGrpSpPr>
            <p:nvPr/>
          </p:nvGrpSpPr>
          <p:grpSpPr bwMode="auto">
            <a:xfrm>
              <a:off x="1920" y="3168"/>
              <a:ext cx="384" cy="336"/>
              <a:chOff x="480" y="3552"/>
              <a:chExt cx="384" cy="336"/>
            </a:xfrm>
          </p:grpSpPr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480" y="3552"/>
                <a:ext cx="384" cy="336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 type="none" w="sm" len="sm"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 flipH="1">
                <a:off x="480" y="3552"/>
                <a:ext cx="384" cy="336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 type="none" w="sm" len="sm"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4"/>
            <p:cNvGrpSpPr>
              <a:grpSpLocks/>
            </p:cNvGrpSpPr>
            <p:nvPr/>
          </p:nvGrpSpPr>
          <p:grpSpPr bwMode="auto">
            <a:xfrm>
              <a:off x="4080" y="3168"/>
              <a:ext cx="384" cy="336"/>
              <a:chOff x="480" y="3552"/>
              <a:chExt cx="384" cy="336"/>
            </a:xfrm>
          </p:grpSpPr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480" y="3552"/>
                <a:ext cx="384" cy="336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 type="none" w="sm" len="sm"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 flipH="1">
                <a:off x="480" y="3552"/>
                <a:ext cx="384" cy="336"/>
              </a:xfrm>
              <a:prstGeom prst="line">
                <a:avLst/>
              </a:prstGeom>
              <a:noFill/>
              <a:ln w="127000">
                <a:solidFill>
                  <a:srgbClr val="FF0000"/>
                </a:solidFill>
                <a:round/>
                <a:headEnd type="none" w="sm" len="sm"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219200" y="32766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Book Antiqua" charset="0"/>
              </a:rPr>
              <a:t>Karl Marx</a:t>
            </a:r>
            <a:endParaRPr 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858000" y="3200400"/>
            <a:ext cx="9906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Book Antiqua" charset="0"/>
              </a:rPr>
              <a:t>Charles Darwin</a:t>
            </a:r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219200" y="3276600"/>
            <a:ext cx="838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Book Antiqua" charset="0"/>
              </a:rPr>
              <a:t>Karl Marx</a:t>
            </a:r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629400" y="3276600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Book Antiqua" charset="0"/>
              </a:rPr>
              <a:t>Charles Darwin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3" grpId="0" animBg="1" autoUpdateAnimBg="0"/>
      <p:bldP spid="17" grpId="0" animBg="1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My Passwords Safe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974"/>
            <a:ext cx="8229600" cy="4525963"/>
          </a:xfrm>
        </p:spPr>
        <p:txBody>
          <a:bodyPr/>
          <a:lstStyle/>
          <a:p>
            <a:r>
              <a:rPr lang="en-US" dirty="0" smtClean="0"/>
              <a:t>If I salt and encrypt them, am I OK?</a:t>
            </a:r>
          </a:p>
          <a:p>
            <a:r>
              <a:rPr lang="en-US" dirty="0" smtClean="0"/>
              <a:t>Depends on the quality of the passwords chosen</a:t>
            </a:r>
          </a:p>
          <a:p>
            <a:r>
              <a:rPr lang="en-US" dirty="0" smtClean="0"/>
              <a:t>Attacker can still perform dictionary attacks on an individual password, with its salt</a:t>
            </a:r>
          </a:p>
          <a:p>
            <a:r>
              <a:rPr lang="en-US" dirty="0" smtClean="0"/>
              <a:t>If the password isn’t in the dictionary, no problem</a:t>
            </a:r>
          </a:p>
          <a:p>
            <a:r>
              <a:rPr lang="en-US" dirty="0" smtClean="0"/>
              <a:t>If it is, the attack succeeds</a:t>
            </a:r>
          </a:p>
          <a:p>
            <a:r>
              <a:rPr lang="en-US" dirty="0" smtClean="0"/>
              <a:t>Which is why password choice is important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3602"/>
            <a:ext cx="8229600" cy="4525963"/>
          </a:xfrm>
        </p:spPr>
        <p:txBody>
          <a:bodyPr/>
          <a:lstStyle/>
          <a:p>
            <a:r>
              <a:rPr lang="en-US" dirty="0" smtClean="0"/>
              <a:t>Generally, long passwords chosen from large character sets are good</a:t>
            </a:r>
          </a:p>
          <a:p>
            <a:r>
              <a:rPr lang="en-US" dirty="0" smtClean="0"/>
              <a:t>Short passwords chosen from small character sets are bad</a:t>
            </a:r>
          </a:p>
          <a:p>
            <a:r>
              <a:rPr lang="en-US" dirty="0" smtClean="0"/>
              <a:t>How long?</a:t>
            </a:r>
          </a:p>
          <a:p>
            <a:pPr lvl="1"/>
            <a:r>
              <a:rPr lang="en-US" dirty="0" smtClean="0"/>
              <a:t>A matter of time</a:t>
            </a:r>
          </a:p>
          <a:p>
            <a:pPr lvl="1"/>
            <a:r>
              <a:rPr lang="en-US" dirty="0" smtClean="0"/>
              <a:t>Moore’s law forces us to make them ever longer</a:t>
            </a:r>
          </a:p>
          <a:p>
            <a:r>
              <a:rPr lang="en-US" dirty="0" smtClean="0"/>
              <a:t>What’s a large character set?</a:t>
            </a:r>
          </a:p>
          <a:p>
            <a:pPr lvl="1"/>
            <a:r>
              <a:rPr lang="en-US" dirty="0" smtClean="0"/>
              <a:t>Upper and lower case letters, plus numbers, plus symbols (like ^ and @)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ＭＳ Ｐゴシック" charset="-128"/>
              </a:rPr>
              <a:t>Authentication by what you have</a:t>
            </a:r>
          </a:p>
          <a:p>
            <a:r>
              <a:rPr lang="en-US" dirty="0" smtClean="0">
                <a:cs typeface="ＭＳ Ｐゴシック" charset="-128"/>
              </a:rPr>
              <a:t>A smart card or other hardware device that is readable by the computer</a:t>
            </a:r>
          </a:p>
          <a:p>
            <a:pPr lvl="1"/>
            <a:r>
              <a:rPr lang="en-US" dirty="0" smtClean="0">
                <a:cs typeface="ＭＳ Ｐゴシック" charset="-128"/>
              </a:rPr>
              <a:t>Safest if device has some computing capability</a:t>
            </a:r>
          </a:p>
          <a:p>
            <a:pPr lvl="1"/>
            <a:r>
              <a:rPr lang="en-US" dirty="0" smtClean="0">
                <a:cs typeface="ＭＳ Ｐゴシック" charset="-128"/>
              </a:rPr>
              <a:t>Rather than just data storage</a:t>
            </a:r>
          </a:p>
          <a:p>
            <a:r>
              <a:rPr lang="en-US" dirty="0" smtClean="0">
                <a:cs typeface="ＭＳ Ｐゴシック" charset="-128"/>
              </a:rPr>
              <a:t>Authenticate by providing the device to the computer</a:t>
            </a:r>
          </a:p>
          <a:p>
            <a:r>
              <a:rPr lang="en-US" dirty="0" smtClean="0">
                <a:cs typeface="ＭＳ Ｐゴシック" charset="-128"/>
              </a:rPr>
              <a:t>More challenging when done remotely, of course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5476" y="555651"/>
            <a:ext cx="5476496" cy="661491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With Smart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191000" y="3048000"/>
            <a:ext cx="1738313" cy="1295400"/>
            <a:chOff x="2544" y="2064"/>
            <a:chExt cx="1095" cy="816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544" y="2064"/>
              <a:ext cx="1095" cy="816"/>
              <a:chOff x="960" y="240"/>
              <a:chExt cx="1095" cy="816"/>
            </a:xfrm>
          </p:grpSpPr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 rot="-1779725">
                <a:off x="1530" y="869"/>
                <a:ext cx="164" cy="18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 rot="-1779725">
                <a:off x="1203" y="243"/>
                <a:ext cx="164" cy="18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 rot="-1779725">
                <a:off x="1004" y="426"/>
                <a:ext cx="97" cy="11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 rot="-1779725">
                <a:off x="1152" y="858"/>
                <a:ext cx="98" cy="110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 rot="-1779725">
                <a:off x="1021" y="706"/>
                <a:ext cx="164" cy="18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 rot="-1779725">
                <a:off x="1087" y="316"/>
                <a:ext cx="164" cy="18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 rot="-1779725">
                <a:off x="1891" y="601"/>
                <a:ext cx="164" cy="18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 rot="-1779725">
                <a:off x="1791" y="707"/>
                <a:ext cx="165" cy="18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 rot="-1779725">
                <a:off x="960" y="495"/>
                <a:ext cx="298" cy="33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/>
              <p:cNvSpPr>
                <a:spLocks noChangeArrowheads="1"/>
              </p:cNvSpPr>
              <p:nvPr/>
            </p:nvSpPr>
            <p:spPr bwMode="auto">
              <a:xfrm rot="-1779725">
                <a:off x="1133" y="414"/>
                <a:ext cx="566" cy="64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 rot="-1779725">
                <a:off x="1073" y="642"/>
                <a:ext cx="117" cy="171"/>
              </a:xfrm>
              <a:custGeom>
                <a:avLst/>
                <a:gdLst>
                  <a:gd name="T0" fmla="*/ 0 w 248"/>
                  <a:gd name="T1" fmla="*/ 0 h 320"/>
                  <a:gd name="T2" fmla="*/ 0 w 248"/>
                  <a:gd name="T3" fmla="*/ 1 h 320"/>
                  <a:gd name="T4" fmla="*/ 0 w 248"/>
                  <a:gd name="T5" fmla="*/ 1 h 320"/>
                  <a:gd name="T6" fmla="*/ 0 w 248"/>
                  <a:gd name="T7" fmla="*/ 1 h 320"/>
                  <a:gd name="T8" fmla="*/ 0 w 248"/>
                  <a:gd name="T9" fmla="*/ 0 h 3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8"/>
                  <a:gd name="T16" fmla="*/ 0 h 320"/>
                  <a:gd name="T17" fmla="*/ 248 w 248"/>
                  <a:gd name="T18" fmla="*/ 320 h 3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8" h="320">
                    <a:moveTo>
                      <a:pt x="212" y="0"/>
                    </a:moveTo>
                    <a:lnTo>
                      <a:pt x="0" y="280"/>
                    </a:lnTo>
                    <a:lnTo>
                      <a:pt x="105" y="320"/>
                    </a:lnTo>
                    <a:lnTo>
                      <a:pt x="248" y="28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 rot="-1779725">
                <a:off x="1342" y="372"/>
                <a:ext cx="566" cy="641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 rot="-1779725">
                <a:off x="1759" y="326"/>
                <a:ext cx="198" cy="22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 rot="-1779725">
                <a:off x="1843" y="682"/>
                <a:ext cx="131" cy="149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 rot="-1779725">
                <a:off x="1654" y="319"/>
                <a:ext cx="131" cy="149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22"/>
              <p:cNvSpPr>
                <a:spLocks noChangeArrowheads="1"/>
              </p:cNvSpPr>
              <p:nvPr/>
            </p:nvSpPr>
            <p:spPr bwMode="auto">
              <a:xfrm rot="-1779725">
                <a:off x="1799" y="476"/>
                <a:ext cx="198" cy="22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 rot="-1779725">
                <a:off x="1071" y="338"/>
                <a:ext cx="299" cy="33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 rot="-1779725">
                <a:off x="1367" y="241"/>
                <a:ext cx="299" cy="339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 rot="-1779725">
                <a:off x="1216" y="248"/>
                <a:ext cx="299" cy="33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 rot="-1779725">
                <a:off x="1318" y="665"/>
                <a:ext cx="299" cy="33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 rot="-1779725">
                <a:off x="1160" y="240"/>
                <a:ext cx="746" cy="727"/>
              </a:xfrm>
              <a:custGeom>
                <a:avLst/>
                <a:gdLst>
                  <a:gd name="T0" fmla="*/ 0 w 1582"/>
                  <a:gd name="T1" fmla="*/ 0 h 1363"/>
                  <a:gd name="T2" fmla="*/ 0 w 1582"/>
                  <a:gd name="T3" fmla="*/ 1 h 1363"/>
                  <a:gd name="T4" fmla="*/ 0 w 1582"/>
                  <a:gd name="T5" fmla="*/ 1 h 1363"/>
                  <a:gd name="T6" fmla="*/ 0 w 1582"/>
                  <a:gd name="T7" fmla="*/ 1 h 1363"/>
                  <a:gd name="T8" fmla="*/ 0 w 1582"/>
                  <a:gd name="T9" fmla="*/ 1 h 1363"/>
                  <a:gd name="T10" fmla="*/ 0 w 1582"/>
                  <a:gd name="T11" fmla="*/ 1 h 1363"/>
                  <a:gd name="T12" fmla="*/ 0 w 1582"/>
                  <a:gd name="T13" fmla="*/ 1 h 1363"/>
                  <a:gd name="T14" fmla="*/ 0 w 1582"/>
                  <a:gd name="T15" fmla="*/ 1 h 1363"/>
                  <a:gd name="T16" fmla="*/ 0 w 1582"/>
                  <a:gd name="T17" fmla="*/ 1 h 1363"/>
                  <a:gd name="T18" fmla="*/ 0 w 1582"/>
                  <a:gd name="T19" fmla="*/ 2 h 1363"/>
                  <a:gd name="T20" fmla="*/ 0 w 1582"/>
                  <a:gd name="T21" fmla="*/ 2 h 1363"/>
                  <a:gd name="T22" fmla="*/ 0 w 1582"/>
                  <a:gd name="T23" fmla="*/ 2 h 1363"/>
                  <a:gd name="T24" fmla="*/ 0 w 1582"/>
                  <a:gd name="T25" fmla="*/ 1 h 1363"/>
                  <a:gd name="T26" fmla="*/ 0 w 1582"/>
                  <a:gd name="T27" fmla="*/ 1 h 1363"/>
                  <a:gd name="T28" fmla="*/ 0 w 1582"/>
                  <a:gd name="T29" fmla="*/ 1 h 1363"/>
                  <a:gd name="T30" fmla="*/ 0 w 1582"/>
                  <a:gd name="T31" fmla="*/ 1 h 1363"/>
                  <a:gd name="T32" fmla="*/ 0 w 1582"/>
                  <a:gd name="T33" fmla="*/ 0 h 136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582"/>
                  <a:gd name="T52" fmla="*/ 0 h 1363"/>
                  <a:gd name="T53" fmla="*/ 1582 w 1582"/>
                  <a:gd name="T54" fmla="*/ 1363 h 136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582" h="1363">
                    <a:moveTo>
                      <a:pt x="373" y="0"/>
                    </a:moveTo>
                    <a:lnTo>
                      <a:pt x="660" y="169"/>
                    </a:lnTo>
                    <a:lnTo>
                      <a:pt x="1006" y="125"/>
                    </a:lnTo>
                    <a:lnTo>
                      <a:pt x="1227" y="453"/>
                    </a:lnTo>
                    <a:lnTo>
                      <a:pt x="1285" y="479"/>
                    </a:lnTo>
                    <a:lnTo>
                      <a:pt x="1440" y="582"/>
                    </a:lnTo>
                    <a:lnTo>
                      <a:pt x="1480" y="666"/>
                    </a:lnTo>
                    <a:lnTo>
                      <a:pt x="1582" y="817"/>
                    </a:lnTo>
                    <a:lnTo>
                      <a:pt x="1565" y="866"/>
                    </a:lnTo>
                    <a:lnTo>
                      <a:pt x="1325" y="1310"/>
                    </a:lnTo>
                    <a:lnTo>
                      <a:pt x="1157" y="1363"/>
                    </a:lnTo>
                    <a:lnTo>
                      <a:pt x="607" y="1314"/>
                    </a:lnTo>
                    <a:lnTo>
                      <a:pt x="567" y="1243"/>
                    </a:lnTo>
                    <a:lnTo>
                      <a:pt x="204" y="1163"/>
                    </a:lnTo>
                    <a:lnTo>
                      <a:pt x="137" y="1194"/>
                    </a:lnTo>
                    <a:lnTo>
                      <a:pt x="0" y="461"/>
                    </a:lnTo>
                    <a:lnTo>
                      <a:pt x="3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2688" y="2313"/>
              <a:ext cx="116" cy="3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>
                <a:latin typeface="Times New Roman" charset="0"/>
              </a:endParaRPr>
            </a:p>
          </p:txBody>
        </p:sp>
      </p:grp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5943600" y="38100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3124200" y="3810000"/>
            <a:ext cx="1066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" name="Picture 31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rcRect/>
              <a:stretch>
                <a:fillRect/>
              </a:stretch>
            </p:blipFill>
          </mc:Choice>
          <mc:Fallback>
            <p:blipFill>
              <a:blip r:embed="rId4"/>
              <a:srcRect/>
              <a:stretch>
                <a:fillRect/>
              </a:stretch>
            </p:blipFill>
          </mc:Fallback>
        </mc:AlternateContent>
        <p:spPr bwMode="auto">
          <a:xfrm>
            <a:off x="762000" y="3300413"/>
            <a:ext cx="1565275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02180" y="5275778"/>
            <a:ext cx="720401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 charset="0"/>
              </a:rPr>
              <a:t>How can the server be sure of the remote user’s identity?</a:t>
            </a:r>
          </a:p>
        </p:txBody>
      </p:sp>
      <p:sp>
        <p:nvSpPr>
          <p:cNvPr id="33" name="AutoShape 33"/>
          <p:cNvSpPr>
            <a:spLocks noChangeArrowheads="1"/>
          </p:cNvSpPr>
          <p:nvPr/>
        </p:nvSpPr>
        <p:spPr bwMode="auto">
          <a:xfrm>
            <a:off x="2133600" y="3657600"/>
            <a:ext cx="304800" cy="1524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1981200" y="3352800"/>
            <a:ext cx="1219200" cy="838200"/>
            <a:chOff x="3166" y="1602"/>
            <a:chExt cx="898" cy="516"/>
          </a:xfrm>
        </p:grpSpPr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3166" y="1969"/>
              <a:ext cx="898" cy="149"/>
              <a:chOff x="3166" y="1969"/>
              <a:chExt cx="898" cy="149"/>
            </a:xfrm>
          </p:grpSpPr>
          <p:grpSp>
            <p:nvGrpSpPr>
              <p:cNvPr id="36" name="Group 36"/>
              <p:cNvGrpSpPr>
                <a:grpSpLocks/>
              </p:cNvGrpSpPr>
              <p:nvPr/>
            </p:nvGrpSpPr>
            <p:grpSpPr bwMode="auto">
              <a:xfrm>
                <a:off x="3166" y="1969"/>
                <a:ext cx="367" cy="89"/>
                <a:chOff x="3166" y="1969"/>
                <a:chExt cx="367" cy="89"/>
              </a:xfrm>
            </p:grpSpPr>
            <p:sp>
              <p:nvSpPr>
                <p:cNvPr id="114" name="Freeform 37"/>
                <p:cNvSpPr>
                  <a:spLocks/>
                </p:cNvSpPr>
                <p:nvPr/>
              </p:nvSpPr>
              <p:spPr bwMode="auto">
                <a:xfrm>
                  <a:off x="3192" y="1969"/>
                  <a:ext cx="252" cy="70"/>
                </a:xfrm>
                <a:custGeom>
                  <a:avLst/>
                  <a:gdLst>
                    <a:gd name="T0" fmla="*/ 0 w 252"/>
                    <a:gd name="T1" fmla="*/ 38 h 70"/>
                    <a:gd name="T2" fmla="*/ 109 w 252"/>
                    <a:gd name="T3" fmla="*/ 32 h 70"/>
                    <a:gd name="T4" fmla="*/ 252 w 252"/>
                    <a:gd name="T5" fmla="*/ 0 h 70"/>
                    <a:gd name="T6" fmla="*/ 252 w 252"/>
                    <a:gd name="T7" fmla="*/ 47 h 70"/>
                    <a:gd name="T8" fmla="*/ 103 w 252"/>
                    <a:gd name="T9" fmla="*/ 67 h 70"/>
                    <a:gd name="T10" fmla="*/ 0 w 252"/>
                    <a:gd name="T11" fmla="*/ 70 h 70"/>
                    <a:gd name="T12" fmla="*/ 0 w 252"/>
                    <a:gd name="T13" fmla="*/ 38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2"/>
                    <a:gd name="T22" fmla="*/ 0 h 70"/>
                    <a:gd name="T23" fmla="*/ 252 w 2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2" h="70">
                      <a:moveTo>
                        <a:pt x="0" y="38"/>
                      </a:moveTo>
                      <a:lnTo>
                        <a:pt x="109" y="32"/>
                      </a:lnTo>
                      <a:lnTo>
                        <a:pt x="252" y="0"/>
                      </a:lnTo>
                      <a:lnTo>
                        <a:pt x="252" y="47"/>
                      </a:lnTo>
                      <a:lnTo>
                        <a:pt x="103" y="67"/>
                      </a:lnTo>
                      <a:lnTo>
                        <a:pt x="0" y="7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37" name="Group 38"/>
                <p:cNvGrpSpPr>
                  <a:grpSpLocks/>
                </p:cNvGrpSpPr>
                <p:nvPr/>
              </p:nvGrpSpPr>
              <p:grpSpPr bwMode="auto">
                <a:xfrm>
                  <a:off x="3166" y="1974"/>
                  <a:ext cx="367" cy="84"/>
                  <a:chOff x="3166" y="1974"/>
                  <a:chExt cx="367" cy="84"/>
                </a:xfrm>
              </p:grpSpPr>
              <p:sp>
                <p:nvSpPr>
                  <p:cNvPr id="116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3497" y="2022"/>
                    <a:ext cx="18" cy="32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3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118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166" y="1974"/>
                      <a:ext cx="367" cy="84"/>
                    </a:xfrm>
                    <a:custGeom>
                      <a:avLst/>
                      <a:gdLst>
                        <a:gd name="T0" fmla="*/ 367 w 367"/>
                        <a:gd name="T1" fmla="*/ 0 h 84"/>
                        <a:gd name="T2" fmla="*/ 137 w 367"/>
                        <a:gd name="T3" fmla="*/ 48 h 84"/>
                        <a:gd name="T4" fmla="*/ 0 w 367"/>
                        <a:gd name="T5" fmla="*/ 56 h 84"/>
                        <a:gd name="T6" fmla="*/ 0 w 367"/>
                        <a:gd name="T7" fmla="*/ 84 h 84"/>
                        <a:gd name="T8" fmla="*/ 141 w 367"/>
                        <a:gd name="T9" fmla="*/ 77 h 84"/>
                        <a:gd name="T10" fmla="*/ 367 w 367"/>
                        <a:gd name="T11" fmla="*/ 54 h 84"/>
                        <a:gd name="T12" fmla="*/ 367 w 367"/>
                        <a:gd name="T13" fmla="*/ 0 h 8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67"/>
                        <a:gd name="T22" fmla="*/ 0 h 84"/>
                        <a:gd name="T23" fmla="*/ 367 w 367"/>
                        <a:gd name="T24" fmla="*/ 84 h 84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67" h="84">
                          <a:moveTo>
                            <a:pt x="367" y="0"/>
                          </a:moveTo>
                          <a:lnTo>
                            <a:pt x="137" y="48"/>
                          </a:lnTo>
                          <a:lnTo>
                            <a:pt x="0" y="56"/>
                          </a:lnTo>
                          <a:lnTo>
                            <a:pt x="0" y="84"/>
                          </a:lnTo>
                          <a:lnTo>
                            <a:pt x="141" y="77"/>
                          </a:lnTo>
                          <a:lnTo>
                            <a:pt x="367" y="54"/>
                          </a:lnTo>
                          <a:lnTo>
                            <a:pt x="367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9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3183" y="1990"/>
                      <a:ext cx="338" cy="52"/>
                    </a:xfrm>
                    <a:custGeom>
                      <a:avLst/>
                      <a:gdLst>
                        <a:gd name="T0" fmla="*/ 0 w 338"/>
                        <a:gd name="T1" fmla="*/ 52 h 52"/>
                        <a:gd name="T2" fmla="*/ 126 w 338"/>
                        <a:gd name="T3" fmla="*/ 44 h 52"/>
                        <a:gd name="T4" fmla="*/ 338 w 338"/>
                        <a:gd name="T5" fmla="*/ 0 h 52"/>
                        <a:gd name="T6" fmla="*/ 0 60000 65536"/>
                        <a:gd name="T7" fmla="*/ 0 60000 65536"/>
                        <a:gd name="T8" fmla="*/ 0 60000 65536"/>
                        <a:gd name="T9" fmla="*/ 0 w 338"/>
                        <a:gd name="T10" fmla="*/ 0 h 52"/>
                        <a:gd name="T11" fmla="*/ 338 w 338"/>
                        <a:gd name="T12" fmla="*/ 52 h 5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8" h="52">
                          <a:moveTo>
                            <a:pt x="0" y="52"/>
                          </a:moveTo>
                          <a:lnTo>
                            <a:pt x="126" y="44"/>
                          </a:lnTo>
                          <a:lnTo>
                            <a:pt x="338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113" name="Freeform 43"/>
              <p:cNvSpPr>
                <a:spLocks/>
              </p:cNvSpPr>
              <p:nvPr/>
            </p:nvSpPr>
            <p:spPr bwMode="auto">
              <a:xfrm>
                <a:off x="3504" y="2023"/>
                <a:ext cx="560" cy="95"/>
              </a:xfrm>
              <a:custGeom>
                <a:avLst/>
                <a:gdLst>
                  <a:gd name="T0" fmla="*/ 0 w 560"/>
                  <a:gd name="T1" fmla="*/ 36 h 95"/>
                  <a:gd name="T2" fmla="*/ 6 w 560"/>
                  <a:gd name="T3" fmla="*/ 59 h 95"/>
                  <a:gd name="T4" fmla="*/ 15 w 560"/>
                  <a:gd name="T5" fmla="*/ 72 h 95"/>
                  <a:gd name="T6" fmla="*/ 30 w 560"/>
                  <a:gd name="T7" fmla="*/ 84 h 95"/>
                  <a:gd name="T8" fmla="*/ 46 w 560"/>
                  <a:gd name="T9" fmla="*/ 90 h 95"/>
                  <a:gd name="T10" fmla="*/ 66 w 560"/>
                  <a:gd name="T11" fmla="*/ 92 h 95"/>
                  <a:gd name="T12" fmla="*/ 82 w 560"/>
                  <a:gd name="T13" fmla="*/ 86 h 95"/>
                  <a:gd name="T14" fmla="*/ 105 w 560"/>
                  <a:gd name="T15" fmla="*/ 78 h 95"/>
                  <a:gd name="T16" fmla="*/ 133 w 560"/>
                  <a:gd name="T17" fmla="*/ 71 h 95"/>
                  <a:gd name="T18" fmla="*/ 165 w 560"/>
                  <a:gd name="T19" fmla="*/ 68 h 95"/>
                  <a:gd name="T20" fmla="*/ 205 w 560"/>
                  <a:gd name="T21" fmla="*/ 72 h 95"/>
                  <a:gd name="T22" fmla="*/ 240 w 560"/>
                  <a:gd name="T23" fmla="*/ 80 h 95"/>
                  <a:gd name="T24" fmla="*/ 276 w 560"/>
                  <a:gd name="T25" fmla="*/ 90 h 95"/>
                  <a:gd name="T26" fmla="*/ 310 w 560"/>
                  <a:gd name="T27" fmla="*/ 95 h 95"/>
                  <a:gd name="T28" fmla="*/ 334 w 560"/>
                  <a:gd name="T29" fmla="*/ 92 h 95"/>
                  <a:gd name="T30" fmla="*/ 373 w 560"/>
                  <a:gd name="T31" fmla="*/ 86 h 95"/>
                  <a:gd name="T32" fmla="*/ 416 w 560"/>
                  <a:gd name="T33" fmla="*/ 80 h 95"/>
                  <a:gd name="T34" fmla="*/ 458 w 560"/>
                  <a:gd name="T35" fmla="*/ 72 h 95"/>
                  <a:gd name="T36" fmla="*/ 503 w 560"/>
                  <a:gd name="T37" fmla="*/ 63 h 95"/>
                  <a:gd name="T38" fmla="*/ 530 w 560"/>
                  <a:gd name="T39" fmla="*/ 56 h 95"/>
                  <a:gd name="T40" fmla="*/ 543 w 560"/>
                  <a:gd name="T41" fmla="*/ 51 h 95"/>
                  <a:gd name="T42" fmla="*/ 554 w 560"/>
                  <a:gd name="T43" fmla="*/ 44 h 95"/>
                  <a:gd name="T44" fmla="*/ 560 w 560"/>
                  <a:gd name="T45" fmla="*/ 33 h 95"/>
                  <a:gd name="T46" fmla="*/ 555 w 560"/>
                  <a:gd name="T47" fmla="*/ 17 h 95"/>
                  <a:gd name="T48" fmla="*/ 546 w 560"/>
                  <a:gd name="T49" fmla="*/ 8 h 95"/>
                  <a:gd name="T50" fmla="*/ 530 w 560"/>
                  <a:gd name="T51" fmla="*/ 0 h 9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0"/>
                  <a:gd name="T79" fmla="*/ 0 h 95"/>
                  <a:gd name="T80" fmla="*/ 560 w 560"/>
                  <a:gd name="T81" fmla="*/ 95 h 9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0" h="95">
                    <a:moveTo>
                      <a:pt x="0" y="36"/>
                    </a:moveTo>
                    <a:lnTo>
                      <a:pt x="6" y="59"/>
                    </a:lnTo>
                    <a:lnTo>
                      <a:pt x="15" y="72"/>
                    </a:lnTo>
                    <a:lnTo>
                      <a:pt x="30" y="84"/>
                    </a:lnTo>
                    <a:lnTo>
                      <a:pt x="46" y="90"/>
                    </a:lnTo>
                    <a:lnTo>
                      <a:pt x="66" y="92"/>
                    </a:lnTo>
                    <a:lnTo>
                      <a:pt x="82" y="86"/>
                    </a:lnTo>
                    <a:lnTo>
                      <a:pt x="105" y="78"/>
                    </a:lnTo>
                    <a:lnTo>
                      <a:pt x="133" y="71"/>
                    </a:lnTo>
                    <a:lnTo>
                      <a:pt x="165" y="68"/>
                    </a:lnTo>
                    <a:lnTo>
                      <a:pt x="205" y="72"/>
                    </a:lnTo>
                    <a:lnTo>
                      <a:pt x="240" y="80"/>
                    </a:lnTo>
                    <a:lnTo>
                      <a:pt x="276" y="90"/>
                    </a:lnTo>
                    <a:lnTo>
                      <a:pt x="310" y="95"/>
                    </a:lnTo>
                    <a:lnTo>
                      <a:pt x="334" y="92"/>
                    </a:lnTo>
                    <a:lnTo>
                      <a:pt x="373" y="86"/>
                    </a:lnTo>
                    <a:lnTo>
                      <a:pt x="416" y="80"/>
                    </a:lnTo>
                    <a:lnTo>
                      <a:pt x="458" y="72"/>
                    </a:lnTo>
                    <a:lnTo>
                      <a:pt x="503" y="63"/>
                    </a:lnTo>
                    <a:lnTo>
                      <a:pt x="530" y="56"/>
                    </a:lnTo>
                    <a:lnTo>
                      <a:pt x="543" y="51"/>
                    </a:lnTo>
                    <a:lnTo>
                      <a:pt x="554" y="44"/>
                    </a:lnTo>
                    <a:lnTo>
                      <a:pt x="560" y="33"/>
                    </a:lnTo>
                    <a:lnTo>
                      <a:pt x="555" y="17"/>
                    </a:lnTo>
                    <a:lnTo>
                      <a:pt x="546" y="8"/>
                    </a:lnTo>
                    <a:lnTo>
                      <a:pt x="5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44"/>
            <p:cNvGrpSpPr>
              <a:grpSpLocks/>
            </p:cNvGrpSpPr>
            <p:nvPr/>
          </p:nvGrpSpPr>
          <p:grpSpPr bwMode="auto">
            <a:xfrm>
              <a:off x="3542" y="1602"/>
              <a:ext cx="484" cy="465"/>
              <a:chOff x="3542" y="1602"/>
              <a:chExt cx="484" cy="465"/>
            </a:xfrm>
          </p:grpSpPr>
          <p:grpSp>
            <p:nvGrpSpPr>
              <p:cNvPr id="40" name="Group 45"/>
              <p:cNvGrpSpPr>
                <a:grpSpLocks/>
              </p:cNvGrpSpPr>
              <p:nvPr/>
            </p:nvGrpSpPr>
            <p:grpSpPr bwMode="auto">
              <a:xfrm>
                <a:off x="3558" y="1855"/>
                <a:ext cx="468" cy="212"/>
                <a:chOff x="3558" y="1855"/>
                <a:chExt cx="468" cy="212"/>
              </a:xfrm>
            </p:grpSpPr>
            <p:grpSp>
              <p:nvGrpSpPr>
                <p:cNvPr id="44" name="Group 46"/>
                <p:cNvGrpSpPr>
                  <a:grpSpLocks/>
                </p:cNvGrpSpPr>
                <p:nvPr/>
              </p:nvGrpSpPr>
              <p:grpSpPr bwMode="auto">
                <a:xfrm>
                  <a:off x="3558" y="1873"/>
                  <a:ext cx="468" cy="194"/>
                  <a:chOff x="3558" y="1873"/>
                  <a:chExt cx="468" cy="194"/>
                </a:xfrm>
              </p:grpSpPr>
              <p:sp>
                <p:nvSpPr>
                  <p:cNvPr id="68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558" y="1873"/>
                    <a:ext cx="468" cy="182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45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3580" y="1890"/>
                    <a:ext cx="434" cy="177"/>
                    <a:chOff x="3580" y="1890"/>
                    <a:chExt cx="434" cy="177"/>
                  </a:xfrm>
                </p:grpSpPr>
                <p:grpSp>
                  <p:nvGrpSpPr>
                    <p:cNvPr id="46" name="Group 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00"/>
                      <a:chOff x="3580" y="1890"/>
                      <a:chExt cx="434" cy="100"/>
                    </a:xfrm>
                  </p:grpSpPr>
                  <p:grpSp>
                    <p:nvGrpSpPr>
                      <p:cNvPr id="47" name="Group 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3" cy="37"/>
                        <a:chOff x="3580" y="1890"/>
                        <a:chExt cx="433" cy="37"/>
                      </a:xfrm>
                    </p:grpSpPr>
                    <p:sp>
                      <p:nvSpPr>
                        <p:cNvPr id="109" name="Line 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890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" name="Line 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0" y="1908"/>
                          <a:ext cx="433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1" name="Line 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926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48" name="Group 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1953"/>
                        <a:ext cx="433" cy="37"/>
                        <a:chOff x="3581" y="1953"/>
                        <a:chExt cx="433" cy="37"/>
                      </a:xfrm>
                    </p:grpSpPr>
                    <p:sp>
                      <p:nvSpPr>
                        <p:cNvPr id="106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2" y="1953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7" name="Line 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971"/>
                          <a:ext cx="433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8" name="Line 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2" y="1989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9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1" y="2017"/>
                      <a:ext cx="412" cy="50"/>
                      <a:chOff x="3581" y="2017"/>
                      <a:chExt cx="412" cy="50"/>
                    </a:xfrm>
                  </p:grpSpPr>
                  <p:grpSp>
                    <p:nvGrpSpPr>
                      <p:cNvPr id="54" name="Group 5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153" cy="49"/>
                        <a:chOff x="3581" y="2017"/>
                        <a:chExt cx="153" cy="49"/>
                      </a:xfrm>
                    </p:grpSpPr>
                    <p:grpSp>
                      <p:nvGrpSpPr>
                        <p:cNvPr id="55" name="Group 6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8"/>
                          <a:ext cx="65" cy="48"/>
                          <a:chOff x="3581" y="2018"/>
                          <a:chExt cx="65" cy="48"/>
                        </a:xfrm>
                      </p:grpSpPr>
                      <p:grpSp>
                        <p:nvGrpSpPr>
                          <p:cNvPr id="60" name="Group 6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21" cy="48"/>
                            <a:chOff x="3581" y="2018"/>
                            <a:chExt cx="21" cy="48"/>
                          </a:xfrm>
                        </p:grpSpPr>
                        <p:sp>
                          <p:nvSpPr>
                            <p:cNvPr id="102" name="Line 6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581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03" name="Line 6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01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100" name="Line 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25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01" name="Line 6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45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61" name="Group 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69" y="2017"/>
                          <a:ext cx="65" cy="48"/>
                          <a:chOff x="3669" y="2017"/>
                          <a:chExt cx="65" cy="48"/>
                        </a:xfrm>
                      </p:grpSpPr>
                      <p:grpSp>
                        <p:nvGrpSpPr>
                          <p:cNvPr id="66" name="Group 6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21" cy="48"/>
                            <a:chOff x="3669" y="2017"/>
                            <a:chExt cx="21" cy="48"/>
                          </a:xfrm>
                        </p:grpSpPr>
                        <p:sp>
                          <p:nvSpPr>
                            <p:cNvPr id="97" name="Line 6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69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98" name="Line 6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89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95" name="Line 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13" y="2017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96" name="Line 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33" y="2017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69" name="Group 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55" y="2018"/>
                        <a:ext cx="153" cy="49"/>
                        <a:chOff x="3755" y="2018"/>
                        <a:chExt cx="153" cy="49"/>
                      </a:xfrm>
                    </p:grpSpPr>
                    <p:grpSp>
                      <p:nvGrpSpPr>
                        <p:cNvPr id="70" name="Group 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9"/>
                          <a:ext cx="65" cy="48"/>
                          <a:chOff x="3755" y="2019"/>
                          <a:chExt cx="65" cy="48"/>
                        </a:xfrm>
                      </p:grpSpPr>
                      <p:grpSp>
                        <p:nvGrpSpPr>
                          <p:cNvPr id="71" name="Group 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21" cy="48"/>
                            <a:chOff x="3755" y="2019"/>
                            <a:chExt cx="21" cy="48"/>
                          </a:xfrm>
                        </p:grpSpPr>
                        <p:sp>
                          <p:nvSpPr>
                            <p:cNvPr id="90" name="Line 7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55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91" name="Line 7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75" y="2020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88" name="Line 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99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9" name="Line 7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19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72" name="Group 7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43" y="2018"/>
                          <a:ext cx="65" cy="48"/>
                          <a:chOff x="3843" y="2018"/>
                          <a:chExt cx="65" cy="48"/>
                        </a:xfrm>
                      </p:grpSpPr>
                      <p:grpSp>
                        <p:nvGrpSpPr>
                          <p:cNvPr id="73" name="Group 8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21" cy="48"/>
                            <a:chOff x="3843" y="2018"/>
                            <a:chExt cx="21" cy="48"/>
                          </a:xfrm>
                        </p:grpSpPr>
                        <p:sp>
                          <p:nvSpPr>
                            <p:cNvPr id="85" name="Line 8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43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86" name="Line 8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63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</p:spPr>
                          <p:txBody>
                            <a:bodyPr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83" name="Line 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87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84" name="Line 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07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74" name="Group 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28" y="2018"/>
                        <a:ext cx="65" cy="48"/>
                        <a:chOff x="3928" y="2018"/>
                        <a:chExt cx="65" cy="48"/>
                      </a:xfrm>
                    </p:grpSpPr>
                    <p:grpSp>
                      <p:nvGrpSpPr>
                        <p:cNvPr id="75" name="Group 8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21" cy="48"/>
                          <a:chOff x="3928" y="2018"/>
                          <a:chExt cx="21" cy="48"/>
                        </a:xfrm>
                      </p:grpSpPr>
                      <p:sp>
                        <p:nvSpPr>
                          <p:cNvPr id="78" name="Line 8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28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9" name="Line 8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48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76" name="Line 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72" y="2018"/>
                          <a:ext cx="1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77" name="Line 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92" y="2018"/>
                          <a:ext cx="1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sp>
              <p:nvSpPr>
                <p:cNvPr id="67" name="Freeform 91"/>
                <p:cNvSpPr>
                  <a:spLocks/>
                </p:cNvSpPr>
                <p:nvPr/>
              </p:nvSpPr>
              <p:spPr bwMode="auto">
                <a:xfrm>
                  <a:off x="3574" y="1855"/>
                  <a:ext cx="373" cy="12"/>
                </a:xfrm>
                <a:custGeom>
                  <a:avLst/>
                  <a:gdLst>
                    <a:gd name="T0" fmla="*/ 373 w 373"/>
                    <a:gd name="T1" fmla="*/ 12 h 12"/>
                    <a:gd name="T2" fmla="*/ 0 w 373"/>
                    <a:gd name="T3" fmla="*/ 12 h 12"/>
                    <a:gd name="T4" fmla="*/ 0 w 373"/>
                    <a:gd name="T5" fmla="*/ 0 h 12"/>
                    <a:gd name="T6" fmla="*/ 372 w 373"/>
                    <a:gd name="T7" fmla="*/ 0 h 12"/>
                    <a:gd name="T8" fmla="*/ 373 w 373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12"/>
                    <a:gd name="T17" fmla="*/ 373 w 373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12">
                      <a:moveTo>
                        <a:pt x="373" y="12"/>
                      </a:move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372" y="0"/>
                      </a:lnTo>
                      <a:lnTo>
                        <a:pt x="373" y="12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0" name="Group 92"/>
              <p:cNvGrpSpPr>
                <a:grpSpLocks/>
              </p:cNvGrpSpPr>
              <p:nvPr/>
            </p:nvGrpSpPr>
            <p:grpSpPr bwMode="auto">
              <a:xfrm>
                <a:off x="3542" y="1602"/>
                <a:ext cx="428" cy="260"/>
                <a:chOff x="3542" y="1602"/>
                <a:chExt cx="428" cy="260"/>
              </a:xfrm>
            </p:grpSpPr>
            <p:grpSp>
              <p:nvGrpSpPr>
                <p:cNvPr id="81" name="Group 93"/>
                <p:cNvGrpSpPr>
                  <a:grpSpLocks/>
                </p:cNvGrpSpPr>
                <p:nvPr/>
              </p:nvGrpSpPr>
              <p:grpSpPr bwMode="auto">
                <a:xfrm>
                  <a:off x="3679" y="1627"/>
                  <a:ext cx="291" cy="226"/>
                  <a:chOff x="3679" y="1627"/>
                  <a:chExt cx="291" cy="226"/>
                </a:xfrm>
              </p:grpSpPr>
              <p:sp>
                <p:nvSpPr>
                  <p:cNvPr id="43" name="Freeform 94"/>
                  <p:cNvSpPr>
                    <a:spLocks/>
                  </p:cNvSpPr>
                  <p:nvPr/>
                </p:nvSpPr>
                <p:spPr bwMode="auto">
                  <a:xfrm>
                    <a:off x="3679" y="1627"/>
                    <a:ext cx="291" cy="226"/>
                  </a:xfrm>
                  <a:custGeom>
                    <a:avLst/>
                    <a:gdLst>
                      <a:gd name="T0" fmla="*/ 0 w 291"/>
                      <a:gd name="T1" fmla="*/ 226 h 226"/>
                      <a:gd name="T2" fmla="*/ 279 w 291"/>
                      <a:gd name="T3" fmla="*/ 226 h 226"/>
                      <a:gd name="T4" fmla="*/ 287 w 291"/>
                      <a:gd name="T5" fmla="*/ 220 h 226"/>
                      <a:gd name="T6" fmla="*/ 291 w 291"/>
                      <a:gd name="T7" fmla="*/ 206 h 226"/>
                      <a:gd name="T8" fmla="*/ 291 w 291"/>
                      <a:gd name="T9" fmla="*/ 21 h 226"/>
                      <a:gd name="T10" fmla="*/ 289 w 291"/>
                      <a:gd name="T11" fmla="*/ 6 h 226"/>
                      <a:gd name="T12" fmla="*/ 281 w 291"/>
                      <a:gd name="T13" fmla="*/ 0 h 226"/>
                      <a:gd name="T14" fmla="*/ 0 w 291"/>
                      <a:gd name="T15" fmla="*/ 0 h 226"/>
                      <a:gd name="T16" fmla="*/ 0 w 291"/>
                      <a:gd name="T17" fmla="*/ 226 h 22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91"/>
                      <a:gd name="T28" fmla="*/ 0 h 226"/>
                      <a:gd name="T29" fmla="*/ 291 w 291"/>
                      <a:gd name="T30" fmla="*/ 226 h 22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91" h="226">
                        <a:moveTo>
                          <a:pt x="0" y="226"/>
                        </a:moveTo>
                        <a:lnTo>
                          <a:pt x="279" y="226"/>
                        </a:lnTo>
                        <a:lnTo>
                          <a:pt x="287" y="220"/>
                        </a:lnTo>
                        <a:lnTo>
                          <a:pt x="291" y="206"/>
                        </a:lnTo>
                        <a:lnTo>
                          <a:pt x="291" y="21"/>
                        </a:lnTo>
                        <a:lnTo>
                          <a:pt x="289" y="6"/>
                        </a:lnTo>
                        <a:lnTo>
                          <a:pt x="281" y="0"/>
                        </a:lnTo>
                        <a:lnTo>
                          <a:pt x="0" y="0"/>
                        </a:lnTo>
                        <a:lnTo>
                          <a:pt x="0" y="22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82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694" y="1646"/>
                    <a:ext cx="268" cy="165"/>
                    <a:chOff x="3694" y="1646"/>
                    <a:chExt cx="268" cy="165"/>
                  </a:xfrm>
                </p:grpSpPr>
                <p:grpSp>
                  <p:nvGrpSpPr>
                    <p:cNvPr id="87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7" cy="44"/>
                      <a:chOff x="3694" y="1646"/>
                      <a:chExt cx="267" cy="44"/>
                    </a:xfrm>
                  </p:grpSpPr>
                  <p:grpSp>
                    <p:nvGrpSpPr>
                      <p:cNvPr id="92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15"/>
                        <a:chOff x="3694" y="1646"/>
                        <a:chExt cx="267" cy="15"/>
                      </a:xfrm>
                    </p:grpSpPr>
                    <p:sp>
                      <p:nvSpPr>
                        <p:cNvPr id="64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64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5" name="Line 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65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93" name="Group 10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76"/>
                        <a:ext cx="267" cy="14"/>
                        <a:chOff x="3694" y="1676"/>
                        <a:chExt cx="267" cy="14"/>
                      </a:xfrm>
                    </p:grpSpPr>
                    <p:sp>
                      <p:nvSpPr>
                        <p:cNvPr id="62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67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" name="Line 10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689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94" name="Group 1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5" y="1706"/>
                      <a:ext cx="267" cy="45"/>
                      <a:chOff x="3695" y="1706"/>
                      <a:chExt cx="267" cy="45"/>
                    </a:xfrm>
                  </p:grpSpPr>
                  <p:grpSp>
                    <p:nvGrpSpPr>
                      <p:cNvPr id="99" name="Group 10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14"/>
                        <a:chOff x="3695" y="1706"/>
                        <a:chExt cx="267" cy="14"/>
                      </a:xfrm>
                    </p:grpSpPr>
                    <p:sp>
                      <p:nvSpPr>
                        <p:cNvPr id="58" name="Line 10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5" y="170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9" name="Line 10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5" y="1719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04" name="Group 1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36"/>
                        <a:ext cx="267" cy="15"/>
                        <a:chOff x="3695" y="1736"/>
                        <a:chExt cx="267" cy="15"/>
                      </a:xfrm>
                    </p:grpSpPr>
                    <p:sp>
                      <p:nvSpPr>
                        <p:cNvPr id="56" name="Line 10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5" y="173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7" name="Line 10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5" y="174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05" name="Group 1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766"/>
                      <a:ext cx="267" cy="45"/>
                      <a:chOff x="3694" y="1766"/>
                      <a:chExt cx="267" cy="45"/>
                    </a:xfrm>
                  </p:grpSpPr>
                  <p:grpSp>
                    <p:nvGrpSpPr>
                      <p:cNvPr id="112" name="Group 1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15"/>
                        <a:chOff x="3694" y="1766"/>
                        <a:chExt cx="267" cy="15"/>
                      </a:xfrm>
                    </p:grpSpPr>
                    <p:sp>
                      <p:nvSpPr>
                        <p:cNvPr id="52" name="Line 1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76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3" name="Line 1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77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15" name="Group 11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97"/>
                        <a:ext cx="267" cy="14"/>
                        <a:chOff x="3694" y="1797"/>
                        <a:chExt cx="267" cy="14"/>
                      </a:xfrm>
                    </p:grpSpPr>
                    <p:sp>
                      <p:nvSpPr>
                        <p:cNvPr id="50" name="Line 1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797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51" name="Line 11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810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17" name="Group 117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135" cy="260"/>
                  <a:chOff x="3542" y="1602"/>
                  <a:chExt cx="135" cy="260"/>
                </a:xfrm>
              </p:grpSpPr>
              <p:sp>
                <p:nvSpPr>
                  <p:cNvPr id="41" name="Freeform 118"/>
                  <p:cNvSpPr>
                    <a:spLocks/>
                  </p:cNvSpPr>
                  <p:nvPr/>
                </p:nvSpPr>
                <p:spPr bwMode="auto">
                  <a:xfrm>
                    <a:off x="3542" y="1602"/>
                    <a:ext cx="135" cy="250"/>
                  </a:xfrm>
                  <a:custGeom>
                    <a:avLst/>
                    <a:gdLst>
                      <a:gd name="T0" fmla="*/ 135 w 135"/>
                      <a:gd name="T1" fmla="*/ 0 h 250"/>
                      <a:gd name="T2" fmla="*/ 135 w 135"/>
                      <a:gd name="T3" fmla="*/ 250 h 250"/>
                      <a:gd name="T4" fmla="*/ 9 w 135"/>
                      <a:gd name="T5" fmla="*/ 250 h 250"/>
                      <a:gd name="T6" fmla="*/ 4 w 135"/>
                      <a:gd name="T7" fmla="*/ 248 h 250"/>
                      <a:gd name="T8" fmla="*/ 1 w 135"/>
                      <a:gd name="T9" fmla="*/ 241 h 250"/>
                      <a:gd name="T10" fmla="*/ 0 w 135"/>
                      <a:gd name="T11" fmla="*/ 234 h 250"/>
                      <a:gd name="T12" fmla="*/ 0 w 135"/>
                      <a:gd name="T13" fmla="*/ 14 h 250"/>
                      <a:gd name="T14" fmla="*/ 2 w 135"/>
                      <a:gd name="T15" fmla="*/ 7 h 250"/>
                      <a:gd name="T16" fmla="*/ 6 w 135"/>
                      <a:gd name="T17" fmla="*/ 1 h 250"/>
                      <a:gd name="T18" fmla="*/ 12 w 135"/>
                      <a:gd name="T19" fmla="*/ 0 h 250"/>
                      <a:gd name="T20" fmla="*/ 135 w 135"/>
                      <a:gd name="T21" fmla="*/ 0 h 2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35"/>
                      <a:gd name="T34" fmla="*/ 0 h 250"/>
                      <a:gd name="T35" fmla="*/ 135 w 135"/>
                      <a:gd name="T36" fmla="*/ 250 h 250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35" h="250">
                        <a:moveTo>
                          <a:pt x="135" y="0"/>
                        </a:moveTo>
                        <a:lnTo>
                          <a:pt x="135" y="250"/>
                        </a:lnTo>
                        <a:lnTo>
                          <a:pt x="9" y="250"/>
                        </a:lnTo>
                        <a:lnTo>
                          <a:pt x="4" y="248"/>
                        </a:lnTo>
                        <a:lnTo>
                          <a:pt x="1" y="241"/>
                        </a:lnTo>
                        <a:lnTo>
                          <a:pt x="0" y="234"/>
                        </a:lnTo>
                        <a:lnTo>
                          <a:pt x="0" y="14"/>
                        </a:lnTo>
                        <a:lnTo>
                          <a:pt x="2" y="7"/>
                        </a:lnTo>
                        <a:lnTo>
                          <a:pt x="6" y="1"/>
                        </a:lnTo>
                        <a:lnTo>
                          <a:pt x="12" y="0"/>
                        </a:lnTo>
                        <a:lnTo>
                          <a:pt x="135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3657" y="1604"/>
                    <a:ext cx="1" cy="25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120" name="AutoShape 120"/>
          <p:cNvSpPr>
            <a:spLocks noChangeArrowheads="1"/>
          </p:cNvSpPr>
          <p:nvPr/>
        </p:nvSpPr>
        <p:spPr bwMode="auto">
          <a:xfrm>
            <a:off x="2667000" y="3657600"/>
            <a:ext cx="304800" cy="1524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121"/>
          <p:cNvSpPr>
            <a:spLocks noChangeShapeType="1"/>
          </p:cNvSpPr>
          <p:nvPr/>
        </p:nvSpPr>
        <p:spPr bwMode="auto">
          <a:xfrm flipH="1">
            <a:off x="3124200" y="3429000"/>
            <a:ext cx="3581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Text Box 122"/>
          <p:cNvSpPr txBox="1">
            <a:spLocks noChangeArrowheads="1"/>
          </p:cNvSpPr>
          <p:nvPr/>
        </p:nvSpPr>
        <p:spPr bwMode="auto">
          <a:xfrm>
            <a:off x="4311650" y="2565400"/>
            <a:ext cx="14192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challenge</a:t>
            </a:r>
          </a:p>
        </p:txBody>
      </p:sp>
      <p:sp>
        <p:nvSpPr>
          <p:cNvPr id="123" name="AutoShape 123"/>
          <p:cNvSpPr>
            <a:spLocks noChangeArrowheads="1"/>
          </p:cNvSpPr>
          <p:nvPr/>
        </p:nvSpPr>
        <p:spPr bwMode="auto">
          <a:xfrm>
            <a:off x="1981200" y="3352800"/>
            <a:ext cx="1676400" cy="7620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Text Box 124"/>
          <p:cNvSpPr txBox="1">
            <a:spLocks noChangeArrowheads="1"/>
          </p:cNvSpPr>
          <p:nvPr/>
        </p:nvSpPr>
        <p:spPr bwMode="auto">
          <a:xfrm>
            <a:off x="2133600" y="3511550"/>
            <a:ext cx="1419225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challenge</a:t>
            </a:r>
          </a:p>
        </p:txBody>
      </p:sp>
      <p:sp>
        <p:nvSpPr>
          <p:cNvPr id="125" name="Text Box 125"/>
          <p:cNvSpPr txBox="1">
            <a:spLocks noChangeArrowheads="1"/>
          </p:cNvSpPr>
          <p:nvPr/>
        </p:nvSpPr>
        <p:spPr bwMode="auto">
          <a:xfrm>
            <a:off x="1905000" y="3519488"/>
            <a:ext cx="1830388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E(challenge)</a:t>
            </a:r>
          </a:p>
        </p:txBody>
      </p:sp>
      <p:sp>
        <p:nvSpPr>
          <p:cNvPr id="126" name="Text Box 126"/>
          <p:cNvSpPr txBox="1">
            <a:spLocks noChangeArrowheads="1"/>
          </p:cNvSpPr>
          <p:nvPr/>
        </p:nvSpPr>
        <p:spPr bwMode="auto">
          <a:xfrm>
            <a:off x="3968750" y="4586288"/>
            <a:ext cx="1830388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E(challenge)</a:t>
            </a:r>
          </a:p>
        </p:txBody>
      </p:sp>
      <p:sp>
        <p:nvSpPr>
          <p:cNvPr id="127" name="Line 127"/>
          <p:cNvSpPr>
            <a:spLocks noChangeShapeType="1"/>
          </p:cNvSpPr>
          <p:nvPr/>
        </p:nvSpPr>
        <p:spPr bwMode="auto">
          <a:xfrm flipH="1">
            <a:off x="3124200" y="3810000"/>
            <a:ext cx="3581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stealth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Text Box 128"/>
          <p:cNvSpPr txBox="1">
            <a:spLocks noChangeArrowheads="1"/>
          </p:cNvSpPr>
          <p:nvPr/>
        </p:nvSpPr>
        <p:spPr bwMode="auto">
          <a:xfrm>
            <a:off x="5791200" y="2149475"/>
            <a:ext cx="3124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Authentication verified!</a:t>
            </a:r>
          </a:p>
        </p:txBody>
      </p:sp>
      <p:graphicFrame>
        <p:nvGraphicFramePr>
          <p:cNvPr id="129" name="Object 2"/>
          <p:cNvGraphicFramePr>
            <a:graphicFrameLocks noChangeAspect="1"/>
          </p:cNvGraphicFramePr>
          <p:nvPr/>
        </p:nvGraphicFramePr>
        <p:xfrm>
          <a:off x="6746875" y="3048000"/>
          <a:ext cx="885825" cy="1371600"/>
        </p:xfrm>
        <a:graphic>
          <a:graphicData uri="http://schemas.openxmlformats.org/presentationml/2006/ole">
            <p:oleObj spid="_x0000_s197634" name="Clip" r:id="rId5" imgW="1157630" imgH="1790395" progId="">
              <p:embed/>
            </p:oleObj>
          </a:graphicData>
        </a:graphic>
      </p:graphicFrame>
      <p:sp>
        <p:nvSpPr>
          <p:cNvPr id="130" name="Text Box 32"/>
          <p:cNvSpPr txBox="1">
            <a:spLocks noChangeArrowheads="1"/>
          </p:cNvSpPr>
          <p:nvPr/>
        </p:nvSpPr>
        <p:spPr bwMode="auto">
          <a:xfrm>
            <a:off x="609072" y="5653088"/>
            <a:ext cx="396775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By proper use of cryptography</a:t>
            </a:r>
            <a:endParaRPr lang="en-US" sz="2400" dirty="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3.3796E-6 L 0.05 3.3796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3" grpId="1" animBg="1"/>
      <p:bldP spid="120" grpId="0" animBg="1"/>
      <p:bldP spid="121" grpId="0" animBg="1"/>
      <p:bldP spid="122" grpId="0"/>
      <p:bldP spid="123" grpId="0" animBg="1"/>
      <p:bldP spid="124" grpId="0"/>
      <p:bldP spid="124" grpId="1"/>
      <p:bldP spid="125" grpId="0"/>
      <p:bldP spid="126" grpId="0"/>
      <p:bldP spid="127" grpId="0" animBg="1"/>
      <p:bldP spid="128" grpId="0"/>
      <p:bldP spid="1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5578"/>
            <a:ext cx="8229600" cy="1143000"/>
          </a:xfrm>
        </p:spPr>
        <p:txBody>
          <a:bodyPr/>
          <a:lstStyle/>
          <a:p>
            <a:r>
              <a:rPr lang="en-US" dirty="0" smtClean="0"/>
              <a:t>Problems With Authentication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If lost or stolen, you can’t authenticate yourself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And maybe someone else can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Often combined with passwords to avoid this problem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Unless cleverly done, susceptible to sniffing attacks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Requires special hardware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There have been successful attacks on some smart cards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Authentication based on who you are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Things like fingerprints, voice patterns, retinal patterns, etc.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To authenticate, allow the system to measure the appropriate physical characteristics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ＭＳ Ｐゴシック" charset="-128"/>
              </a:rPr>
              <a:t>Biometric measurement converted to binary and compared to stored values</a:t>
            </a:r>
          </a:p>
          <a:p>
            <a:pPr lvl="1">
              <a:lnSpc>
                <a:spcPct val="90000"/>
              </a:lnSpc>
            </a:pPr>
            <a:r>
              <a:rPr lang="en-US" sz="3200" dirty="0" smtClean="0"/>
              <a:t>With some level of match required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40284" y="555651"/>
            <a:ext cx="5926252" cy="661491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Requires </a:t>
            </a:r>
            <a:r>
              <a:rPr lang="en-US" u="sng" dirty="0" smtClean="0">
                <a:cs typeface="ＭＳ Ｐゴシック" charset="-128"/>
              </a:rPr>
              <a:t>very</a:t>
            </a:r>
            <a:r>
              <a:rPr lang="en-US" dirty="0" smtClean="0">
                <a:cs typeface="ＭＳ Ｐゴシック" charset="-128"/>
              </a:rPr>
              <a:t> special hardware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May not be as foolproof as you think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Many physical characteristics vary too much for practical use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Day to day or over long periods of time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Generally not helpful for authenticating programs or roles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cs typeface="ＭＳ Ｐゴシック" charset="-128"/>
              </a:rPr>
              <a:t>What happens when it’s cracked? 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You only have two retinas, after all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8520"/>
            <a:ext cx="8229600" cy="45259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 smtClean="0">
                <a:cs typeface="ＭＳ Ｐゴシック" charset="-128"/>
              </a:rPr>
              <a:t>Typically described in terms of sending a message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Though it’s used for many other purposes</a:t>
            </a:r>
          </a:p>
          <a:p>
            <a:pPr>
              <a:lnSpc>
                <a:spcPct val="85000"/>
              </a:lnSpc>
            </a:pPr>
            <a:r>
              <a:rPr lang="en-US" sz="2800" dirty="0" smtClean="0">
                <a:cs typeface="ＭＳ Ｐゴシック" charset="-128"/>
              </a:rPr>
              <a:t>The sender is </a:t>
            </a:r>
            <a:r>
              <a:rPr lang="en-US" sz="2800" i="1" dirty="0" smtClean="0">
                <a:cs typeface="ＭＳ Ｐゴシック" charset="-128"/>
              </a:rPr>
              <a:t>S</a:t>
            </a:r>
            <a:endParaRPr lang="en-US" sz="2800" dirty="0" smtClean="0">
              <a:cs typeface="ＭＳ Ｐゴシック" charset="-128"/>
            </a:endParaRPr>
          </a:p>
          <a:p>
            <a:pPr>
              <a:lnSpc>
                <a:spcPct val="85000"/>
              </a:lnSpc>
            </a:pPr>
            <a:r>
              <a:rPr lang="en-US" sz="2800" dirty="0" smtClean="0">
                <a:cs typeface="ＭＳ Ｐゴシック" charset="-128"/>
              </a:rPr>
              <a:t>The receiver is </a:t>
            </a:r>
            <a:r>
              <a:rPr lang="en-US" sz="2800" i="1" dirty="0" smtClean="0">
                <a:cs typeface="ＭＳ Ｐゴシック" charset="-128"/>
              </a:rPr>
              <a:t>R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cs typeface="ＭＳ Ｐゴシック" charset="-128"/>
              </a:rPr>
              <a:t>Encryption</a:t>
            </a:r>
            <a:r>
              <a:rPr lang="en-US" sz="2800" dirty="0" smtClean="0">
                <a:cs typeface="ＭＳ Ｐゴシック" charset="-128"/>
              </a:rPr>
              <a:t> is the process of making message unreadable/unalterable by</a:t>
            </a:r>
            <a:r>
              <a:rPr lang="en-US" sz="2800" i="1" dirty="0" smtClean="0">
                <a:cs typeface="ＭＳ Ｐゴシック" charset="-128"/>
              </a:rPr>
              <a:t> </a:t>
            </a:r>
            <a:r>
              <a:rPr lang="en-US" sz="2800" dirty="0" smtClean="0">
                <a:cs typeface="ＭＳ Ｐゴシック" charset="-128"/>
              </a:rPr>
              <a:t>anyone but </a:t>
            </a:r>
            <a:r>
              <a:rPr lang="en-US" sz="2800" i="1" dirty="0" smtClean="0">
                <a:cs typeface="ＭＳ Ｐゴシック" charset="-128"/>
              </a:rPr>
              <a:t>R</a:t>
            </a:r>
          </a:p>
          <a:p>
            <a:pPr>
              <a:lnSpc>
                <a:spcPct val="90000"/>
              </a:lnSpc>
            </a:pPr>
            <a:r>
              <a:rPr lang="en-US" sz="2800" i="1" dirty="0" smtClean="0">
                <a:cs typeface="ＭＳ Ｐゴシック" charset="-128"/>
              </a:rPr>
              <a:t>Decryption</a:t>
            </a:r>
            <a:r>
              <a:rPr lang="en-US" sz="2800" dirty="0" smtClean="0">
                <a:cs typeface="ＭＳ Ｐゴシック" charset="-128"/>
              </a:rPr>
              <a:t> is the process of making the encrypted message readable by </a:t>
            </a:r>
            <a:r>
              <a:rPr lang="en-US" sz="2800" i="1" dirty="0" smtClean="0">
                <a:cs typeface="ＭＳ Ｐゴシック" charset="-128"/>
              </a:rPr>
              <a:t>R</a:t>
            </a:r>
            <a:endParaRPr lang="en-US" sz="2800" dirty="0" smtClean="0">
              <a:cs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cs typeface="ＭＳ Ｐゴシック" charset="-128"/>
              </a:rPr>
              <a:t>A system performing these transformations is a </a:t>
            </a:r>
            <a:r>
              <a:rPr lang="en-US" sz="2800" i="1" dirty="0" smtClean="0">
                <a:cs typeface="ＭＳ Ｐゴシック" charset="-128"/>
              </a:rPr>
              <a:t>cryptosystem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Rules for transformation sometimes called a </a:t>
            </a:r>
            <a:r>
              <a:rPr lang="en-US" i="1" dirty="0" smtClean="0"/>
              <a:t>cipher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Biometric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6901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4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279525" y="1521330"/>
            <a:ext cx="350964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 charset="0"/>
              </a:rPr>
              <a:t>How many false positives?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12900" y="1989643"/>
            <a:ext cx="525591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 charset="0"/>
              </a:rPr>
              <a:t>Match made when it shouldn’t have been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95400" y="2432555"/>
            <a:ext cx="440682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 charset="0"/>
              </a:rPr>
              <a:t>Versus how many false negatives?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600200" y="2904043"/>
            <a:ext cx="539121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 charset="0"/>
              </a:rPr>
              <a:t>Match not made when it should have been</a:t>
            </a:r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850901" y="4477792"/>
            <a:ext cx="2549526" cy="1619251"/>
            <a:chOff x="1514" y="2736"/>
            <a:chExt cx="1606" cy="1020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872" y="2736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776" y="3456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 flipH="1" flipV="1">
              <a:off x="1514" y="2880"/>
              <a:ext cx="310" cy="5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vert="eaVert"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Book Antiqua" charset="0"/>
                </a:rPr>
                <a:t>Errors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160" y="3504"/>
              <a:ext cx="876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Book Antiqua" charset="0"/>
                </a:rPr>
                <a:t>Sensitivity</a:t>
              </a:r>
            </a:p>
          </p:txBody>
        </p:sp>
      </p:grpSp>
      <p:sp>
        <p:nvSpPr>
          <p:cNvPr id="14" name="Freeform 14"/>
          <p:cNvSpPr>
            <a:spLocks/>
          </p:cNvSpPr>
          <p:nvPr/>
        </p:nvSpPr>
        <p:spPr bwMode="auto">
          <a:xfrm>
            <a:off x="1676400" y="4509540"/>
            <a:ext cx="1447800" cy="990600"/>
          </a:xfrm>
          <a:custGeom>
            <a:avLst/>
            <a:gdLst>
              <a:gd name="T0" fmla="*/ 0 w 912"/>
              <a:gd name="T1" fmla="*/ 0 h 624"/>
              <a:gd name="T2" fmla="*/ 2147483647 w 912"/>
              <a:gd name="T3" fmla="*/ 2147483647 h 624"/>
              <a:gd name="T4" fmla="*/ 2147483647 w 912"/>
              <a:gd name="T5" fmla="*/ 2147483647 h 624"/>
              <a:gd name="T6" fmla="*/ 0 60000 65536"/>
              <a:gd name="T7" fmla="*/ 0 60000 65536"/>
              <a:gd name="T8" fmla="*/ 0 60000 65536"/>
              <a:gd name="T9" fmla="*/ 0 w 912"/>
              <a:gd name="T10" fmla="*/ 0 h 624"/>
              <a:gd name="T11" fmla="*/ 912 w 912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624">
                <a:moveTo>
                  <a:pt x="0" y="0"/>
                </a:moveTo>
                <a:cubicBezTo>
                  <a:pt x="92" y="188"/>
                  <a:pt x="184" y="376"/>
                  <a:pt x="336" y="480"/>
                </a:cubicBezTo>
                <a:cubicBezTo>
                  <a:pt x="488" y="584"/>
                  <a:pt x="700" y="604"/>
                  <a:pt x="912" y="624"/>
                </a:cubicBezTo>
              </a:path>
            </a:pathLst>
          </a:custGeom>
          <a:noFill/>
          <a:ln w="1905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 flipH="1">
            <a:off x="1676400" y="4509540"/>
            <a:ext cx="1447800" cy="990600"/>
          </a:xfrm>
          <a:custGeom>
            <a:avLst/>
            <a:gdLst>
              <a:gd name="T0" fmla="*/ 0 w 912"/>
              <a:gd name="T1" fmla="*/ 0 h 624"/>
              <a:gd name="T2" fmla="*/ 2147483647 w 912"/>
              <a:gd name="T3" fmla="*/ 2147483647 h 624"/>
              <a:gd name="T4" fmla="*/ 2147483647 w 912"/>
              <a:gd name="T5" fmla="*/ 2147483647 h 624"/>
              <a:gd name="T6" fmla="*/ 0 60000 65536"/>
              <a:gd name="T7" fmla="*/ 0 60000 65536"/>
              <a:gd name="T8" fmla="*/ 0 60000 65536"/>
              <a:gd name="T9" fmla="*/ 0 w 912"/>
              <a:gd name="T10" fmla="*/ 0 h 624"/>
              <a:gd name="T11" fmla="*/ 912 w 912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624">
                <a:moveTo>
                  <a:pt x="0" y="0"/>
                </a:moveTo>
                <a:cubicBezTo>
                  <a:pt x="92" y="188"/>
                  <a:pt x="184" y="376"/>
                  <a:pt x="336" y="480"/>
                </a:cubicBezTo>
                <a:cubicBezTo>
                  <a:pt x="488" y="584"/>
                  <a:pt x="700" y="604"/>
                  <a:pt x="912" y="62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914400" y="3562320"/>
            <a:ext cx="1235075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Book Antiqua" charset="0"/>
              </a:rPr>
              <a:t>False Positive Rate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498725" y="3562320"/>
            <a:ext cx="1235075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Book Antiqua" charset="0"/>
              </a:rPr>
              <a:t>False Negative Rate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2360613" y="5293765"/>
            <a:ext cx="111125" cy="130175"/>
          </a:xfrm>
          <a:prstGeom prst="ellipse">
            <a:avLst/>
          </a:prstGeom>
          <a:solidFill>
            <a:srgbClr val="F6ED3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962400" y="3518940"/>
            <a:ext cx="3140075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Times New Roman" charset="0"/>
              </a:rPr>
              <a:t>The Crossover Error Rate (CER)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962400" y="4357140"/>
            <a:ext cx="43434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 charset="0"/>
              </a:rPr>
              <a:t>Generally, the higher the CER is, the better the system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4232637" y="5111864"/>
            <a:ext cx="43434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Retinal scans:  1:10,000,000+</a:t>
            </a:r>
            <a:endParaRPr lang="en-US" sz="2400" dirty="0">
              <a:latin typeface="Times New Roman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227921" y="5499956"/>
            <a:ext cx="43434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latin typeface="Times New Roman" charset="0"/>
              </a:rPr>
              <a:t>Fingerprint readers:  1:500</a:t>
            </a:r>
            <a:endParaRPr lang="en-US" sz="2400" dirty="0"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4" grpId="0" animBg="1"/>
      <p:bldP spid="15" grpId="0" animBg="1"/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1766"/>
            <a:ext cx="8229600" cy="1143000"/>
          </a:xfrm>
        </p:spPr>
        <p:txBody>
          <a:bodyPr/>
          <a:lstStyle/>
          <a:p>
            <a:r>
              <a:rPr lang="en-US" dirty="0" smtClean="0"/>
              <a:t>Protecting Operating </a:t>
            </a:r>
            <a:br>
              <a:rPr lang="en-US" dirty="0" smtClean="0"/>
            </a:br>
            <a:r>
              <a:rPr lang="en-US" dirty="0" smtClean="0"/>
              <a:t>Systems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7328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How do we use these various tools to protect actual OS resources?</a:t>
            </a:r>
          </a:p>
          <a:p>
            <a:r>
              <a:rPr lang="en-US" dirty="0" smtClean="0">
                <a:cs typeface="ＭＳ Ｐゴシック" charset="-128"/>
              </a:rPr>
              <a:t>Memory?</a:t>
            </a:r>
          </a:p>
          <a:p>
            <a:r>
              <a:rPr lang="en-US" dirty="0" smtClean="0">
                <a:cs typeface="ＭＳ Ｐゴシック" charset="-128"/>
              </a:rPr>
              <a:t>Files?</a:t>
            </a:r>
          </a:p>
          <a:p>
            <a:r>
              <a:rPr lang="en-US" dirty="0" smtClean="0">
                <a:cs typeface="ＭＳ Ｐゴシック" charset="-128"/>
              </a:rPr>
              <a:t>Devices?</a:t>
            </a:r>
          </a:p>
          <a:p>
            <a:r>
              <a:rPr lang="en-US" dirty="0" smtClean="0">
                <a:cs typeface="ＭＳ Ｐゴシック" charset="-128"/>
              </a:rPr>
              <a:t>IPC?</a:t>
            </a:r>
          </a:p>
          <a:p>
            <a:r>
              <a:rPr lang="en-US" dirty="0" smtClean="0">
                <a:cs typeface="ＭＳ Ｐゴシック" charset="-128"/>
              </a:rPr>
              <a:t>Secure booting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97459" y="474639"/>
            <a:ext cx="5026720" cy="128268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modern operating systems provide strong memory protection</a:t>
            </a:r>
          </a:p>
          <a:p>
            <a:r>
              <a:rPr lang="en-US" dirty="0" smtClean="0"/>
              <a:t>Usually hardware-based</a:t>
            </a:r>
          </a:p>
          <a:p>
            <a:r>
              <a:rPr lang="en-US" dirty="0" smtClean="0"/>
              <a:t>Most commonly through use of page tables and paging </a:t>
            </a:r>
            <a:r>
              <a:rPr lang="en-US" dirty="0" smtClean="0"/>
              <a:t>hardware</a:t>
            </a:r>
          </a:p>
          <a:p>
            <a:r>
              <a:rPr lang="en-US" dirty="0" smtClean="0"/>
              <a:t>Each process can only access page frames mapped in </a:t>
            </a:r>
            <a:r>
              <a:rPr lang="en-US" dirty="0" smtClean="0"/>
              <a:t>its own page table</a:t>
            </a:r>
          </a:p>
          <a:p>
            <a:r>
              <a:rPr lang="en-US" dirty="0" smtClean="0"/>
              <a:t>Reduces issue to OS’ proper use of page tables for processes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69426" y="513909"/>
            <a:ext cx="4735699" cy="90372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978"/>
            <a:ext cx="8229600" cy="4525963"/>
          </a:xfrm>
        </p:spPr>
        <p:txBody>
          <a:bodyPr/>
          <a:lstStyle/>
          <a:p>
            <a:r>
              <a:rPr lang="en-US" dirty="0" smtClean="0"/>
              <a:t>We’ve already discussed this</a:t>
            </a:r>
          </a:p>
          <a:p>
            <a:r>
              <a:rPr lang="en-US" dirty="0" smtClean="0"/>
              <a:t>Most file systems have a built-in access control model</a:t>
            </a:r>
          </a:p>
          <a:p>
            <a:r>
              <a:rPr lang="en-US" dirty="0" smtClean="0"/>
              <a:t>The OS must enforce it</a:t>
            </a:r>
          </a:p>
          <a:p>
            <a:r>
              <a:rPr lang="en-US" dirty="0" smtClean="0"/>
              <a:t>All file access done through system calls</a:t>
            </a:r>
          </a:p>
          <a:p>
            <a:r>
              <a:rPr lang="en-US" dirty="0" smtClean="0"/>
              <a:t>Which gives the OS a chance to enforce the access control policy</a:t>
            </a:r>
          </a:p>
          <a:p>
            <a:r>
              <a:rPr lang="en-US" dirty="0" smtClean="0"/>
              <a:t>Typically checked on open</a:t>
            </a:r>
          </a:p>
          <a:p>
            <a:pPr lvl="1"/>
            <a:r>
              <a:rPr lang="en-US" dirty="0" smtClean="0"/>
              <a:t>Issue of complete mediation . . 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53038" y="513909"/>
            <a:ext cx="4074295" cy="90372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File Data 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someone bypasses the operating system?</a:t>
            </a:r>
          </a:p>
          <a:p>
            <a:r>
              <a:rPr lang="en-US" dirty="0" smtClean="0"/>
              <a:t>Directly accessing the disk as a device</a:t>
            </a:r>
          </a:p>
          <a:p>
            <a:r>
              <a:rPr lang="en-US" dirty="0" smtClean="0"/>
              <a:t>The OS typically won’t allow that to happen</a:t>
            </a:r>
          </a:p>
          <a:p>
            <a:pPr lvl="1"/>
            <a:r>
              <a:rPr lang="en-US" dirty="0" smtClean="0"/>
              <a:t>If it’s still in control . . .</a:t>
            </a:r>
          </a:p>
          <a:p>
            <a:r>
              <a:rPr lang="en-US" dirty="0" smtClean="0"/>
              <a:t>But there can be flaws or </a:t>
            </a:r>
            <a:r>
              <a:rPr lang="en-US" dirty="0" err="1" smtClean="0"/>
              <a:t>misconfigurations</a:t>
            </a:r>
            <a:endParaRPr lang="en-US" dirty="0" smtClean="0"/>
          </a:p>
          <a:p>
            <a:r>
              <a:rPr lang="en-US" dirty="0" smtClean="0"/>
              <a:t>Or the disk can be moved to another machine</a:t>
            </a:r>
          </a:p>
          <a:p>
            <a:pPr lvl="1"/>
            <a:r>
              <a:rPr lang="en-US" dirty="0" smtClean="0"/>
              <a:t>Which may not enforce the access permissions it specifies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Disk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53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FDE</a:t>
            </a:r>
          </a:p>
          <a:p>
            <a:r>
              <a:rPr lang="en-US" dirty="0" smtClean="0">
                <a:cs typeface="ＭＳ Ｐゴシック" charset="-128"/>
              </a:rPr>
              <a:t>A solution to this problem</a:t>
            </a:r>
          </a:p>
          <a:p>
            <a:r>
              <a:rPr lang="en-US" dirty="0" smtClean="0">
                <a:cs typeface="ＭＳ Ｐゴシック" charset="-128"/>
              </a:rPr>
              <a:t>Encrypt everything you put on the disk</a:t>
            </a:r>
          </a:p>
          <a:p>
            <a:r>
              <a:rPr lang="en-US" dirty="0" smtClean="0">
                <a:cs typeface="ＭＳ Ｐゴシック" charset="-128"/>
              </a:rPr>
              <a:t>Decrypt data moved from the disk to memory</a:t>
            </a:r>
          </a:p>
          <a:p>
            <a:r>
              <a:rPr lang="en-US" dirty="0" smtClean="0">
                <a:cs typeface="ＭＳ Ｐゴシック" charset="-128"/>
              </a:rPr>
              <a:t>Can be done in hardware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Typically in the disk drive or controller</a:t>
            </a:r>
          </a:p>
          <a:p>
            <a:r>
              <a:rPr lang="en-US" dirty="0" smtClean="0">
                <a:cs typeface="ＭＳ Ｐゴシック" charset="-128"/>
              </a:rPr>
              <a:t>Or software</a:t>
            </a:r>
          </a:p>
          <a:p>
            <a:pPr lvl="1"/>
            <a:r>
              <a:rPr lang="en-US" dirty="0" smtClean="0">
                <a:cs typeface="ＭＳ Ｐゴシック" charset="-128"/>
              </a:rPr>
              <a:t>Typically by the operating system</a:t>
            </a:r>
          </a:p>
          <a:p>
            <a:r>
              <a:rPr lang="en-US" dirty="0" smtClean="0">
                <a:cs typeface="ＭＳ Ｐゴシック" charset="-128"/>
              </a:rPr>
              <a:t>Various options for storing the key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devices are treated as files</a:t>
            </a:r>
          </a:p>
          <a:p>
            <a:r>
              <a:rPr lang="en-US" dirty="0" smtClean="0"/>
              <a:t>So the file protection model applies</a:t>
            </a:r>
          </a:p>
          <a:p>
            <a:r>
              <a:rPr lang="en-US" dirty="0" smtClean="0"/>
              <a:t>In some cases, some parts of the devices are memory mapped into processes</a:t>
            </a:r>
          </a:p>
          <a:p>
            <a:pPr lvl="1"/>
            <a:r>
              <a:rPr lang="en-US" dirty="0" smtClean="0"/>
              <a:t>Memory protections apply, here</a:t>
            </a:r>
          </a:p>
          <a:p>
            <a:pPr lvl="1"/>
            <a:r>
              <a:rPr lang="en-US" dirty="0" smtClean="0"/>
              <a:t>But potential issues if you map them into more than one process</a:t>
            </a:r>
          </a:p>
          <a:p>
            <a:r>
              <a:rPr lang="en-US" dirty="0" smtClean="0"/>
              <a:t>Non-OS controlled bus interfaces can also cause problems (e.g., </a:t>
            </a:r>
            <a:r>
              <a:rPr lang="en-US" dirty="0" err="1" smtClean="0"/>
              <a:t>Firewire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01706" y="513909"/>
            <a:ext cx="4603421" cy="90372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channels are often also treated like files</a:t>
            </a:r>
          </a:p>
          <a:p>
            <a:r>
              <a:rPr lang="en-US" dirty="0" smtClean="0"/>
              <a:t>So the same protection model and mechanisms apply</a:t>
            </a:r>
          </a:p>
          <a:p>
            <a:r>
              <a:rPr lang="en-US" dirty="0" smtClean="0"/>
              <a:t>Even shared memory is handled this way</a:t>
            </a:r>
          </a:p>
          <a:p>
            <a:pPr lvl="1"/>
            <a:r>
              <a:rPr lang="en-US" dirty="0" smtClean="0"/>
              <a:t>But especially important to remember that you don’t get complete mediation here</a:t>
            </a:r>
          </a:p>
          <a:p>
            <a:pPr lvl="1"/>
            <a:r>
              <a:rPr lang="en-US" dirty="0" smtClean="0"/>
              <a:t>And granularity of protection is the segment, not the word or page or block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53038" y="513909"/>
            <a:ext cx="4074295" cy="903729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760"/>
            <a:ext cx="8229600" cy="4525963"/>
          </a:xfrm>
        </p:spPr>
        <p:txBody>
          <a:bodyPr/>
          <a:lstStyle/>
          <a:p>
            <a:r>
              <a:rPr lang="en-US" dirty="0" smtClean="0"/>
              <a:t>Our OS-based protection mechanisms rely on one fundamental assumption</a:t>
            </a:r>
          </a:p>
          <a:p>
            <a:pPr lvl="1"/>
            <a:r>
              <a:rPr lang="en-US" dirty="0" smtClean="0"/>
              <a:t>We are running an OS that properly implements them</a:t>
            </a:r>
          </a:p>
          <a:p>
            <a:r>
              <a:rPr lang="en-US" dirty="0" smtClean="0"/>
              <a:t>What if we aren’t running the OS that we think we are?</a:t>
            </a:r>
          </a:p>
          <a:p>
            <a:r>
              <a:rPr lang="en-US" dirty="0" smtClean="0"/>
              <a:t>Then all bets are off</a:t>
            </a:r>
          </a:p>
          <a:p>
            <a:r>
              <a:rPr lang="en-US" dirty="0" smtClean="0"/>
              <a:t>The false OS can do whatever it wants</a:t>
            </a:r>
          </a:p>
          <a:p>
            <a:r>
              <a:rPr lang="en-US" dirty="0" smtClean="0"/>
              <a:t>So we need to be sure we’ve booted what we wanted to boot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89562" y="513909"/>
            <a:ext cx="3227697" cy="676773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Bootstrap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computer is powered on, the OS is not usually resident in memory</a:t>
            </a:r>
          </a:p>
          <a:p>
            <a:r>
              <a:rPr lang="en-US" dirty="0" smtClean="0"/>
              <a:t>It gets put there by a </a:t>
            </a:r>
            <a:r>
              <a:rPr lang="en-US" i="1" dirty="0" smtClean="0"/>
              <a:t>bootstrap loader</a:t>
            </a:r>
          </a:p>
          <a:p>
            <a:r>
              <a:rPr lang="en-US" dirty="0" smtClean="0">
                <a:cs typeface="ＭＳ Ｐゴシック" charset="-128"/>
              </a:rPr>
              <a:t>The bootstrap program is usually very short</a:t>
            </a:r>
          </a:p>
          <a:p>
            <a:r>
              <a:rPr lang="en-US" dirty="0" smtClean="0">
                <a:cs typeface="ＭＳ Ｐゴシック" charset="-128"/>
              </a:rPr>
              <a:t>Located in an easily defined place</a:t>
            </a:r>
          </a:p>
          <a:p>
            <a:r>
              <a:rPr lang="en-US" dirty="0" smtClean="0">
                <a:cs typeface="ＭＳ Ｐゴシック" charset="-128"/>
              </a:rPr>
              <a:t>Hardware finds it, loads it, runs it</a:t>
            </a:r>
          </a:p>
          <a:p>
            <a:r>
              <a:rPr lang="en-US" dirty="0" smtClean="0">
                <a:cs typeface="ＭＳ Ｐゴシック" charset="-128"/>
              </a:rPr>
              <a:t>Bootstrap then takes care of initializing the OS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Plaintext and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5800" y="176952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 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0" y="1769520"/>
            <a:ext cx="4953000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600" i="1">
                <a:latin typeface="Times New Roman" charset="0"/>
              </a:rPr>
              <a:t> Plaintext</a:t>
            </a:r>
            <a:r>
              <a:rPr lang="en-US" sz="3600">
                <a:latin typeface="Times New Roman" charset="0"/>
              </a:rPr>
              <a:t> is the original form of the message (often referred to as </a:t>
            </a:r>
            <a:r>
              <a:rPr lang="en-US" sz="3600" i="1">
                <a:latin typeface="Times New Roman" charset="0"/>
              </a:rPr>
              <a:t>P</a:t>
            </a:r>
            <a:r>
              <a:rPr lang="en-US" sz="3600">
                <a:latin typeface="Times New Roman" charset="0"/>
              </a:rPr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62600" y="1861595"/>
            <a:ext cx="2895600" cy="1569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Transfer $100 to my savings account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2000" y="3839620"/>
            <a:ext cx="4953000" cy="2289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3600" i="1">
                <a:latin typeface="Times New Roman" charset="0"/>
              </a:rPr>
              <a:t> Ciphertext</a:t>
            </a:r>
            <a:r>
              <a:rPr lang="en-US" sz="3600">
                <a:latin typeface="Times New Roman" charset="0"/>
              </a:rPr>
              <a:t> is the encrypted form of the message (often referred to as </a:t>
            </a:r>
            <a:r>
              <a:rPr lang="en-US" sz="3600" i="1">
                <a:latin typeface="Times New Roman" charset="0"/>
              </a:rPr>
              <a:t>C</a:t>
            </a:r>
            <a:r>
              <a:rPr lang="en-US" sz="3600">
                <a:latin typeface="Times New Roman" charset="0"/>
              </a:rPr>
              <a:t>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562600" y="3918995"/>
            <a:ext cx="2895600" cy="206210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Sqzmredq #099 sn lx rzuhmfr zbbntms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utoUpdateAnimBg="0"/>
      <p:bldP spid="8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ＭＳ Ｐゴシック" charset="-128"/>
              </a:rPr>
              <a:t>Most systems make it hard to change bootstrap loader</a:t>
            </a:r>
          </a:p>
          <a:p>
            <a:pPr lvl="1"/>
            <a:r>
              <a:rPr lang="en-US" sz="3200" dirty="0" smtClean="0"/>
              <a:t>But it must have enough flexibility to load different </a:t>
            </a:r>
            <a:r>
              <a:rPr lang="en-US" sz="3200" dirty="0" err="1" smtClean="0"/>
              <a:t>OSes</a:t>
            </a:r>
            <a:endParaRPr lang="en-US" sz="3200" dirty="0" smtClean="0"/>
          </a:p>
          <a:p>
            <a:pPr lvl="1"/>
            <a:r>
              <a:rPr lang="en-US" sz="3200" dirty="0" smtClean="0"/>
              <a:t>From different places on machine</a:t>
            </a:r>
          </a:p>
          <a:p>
            <a:r>
              <a:rPr lang="en-US" dirty="0" smtClean="0">
                <a:cs typeface="ＭＳ Ｐゴシック" charset="-128"/>
              </a:rPr>
              <a:t>Malware likes to corrupt the bootstrap</a:t>
            </a:r>
          </a:p>
          <a:p>
            <a:r>
              <a:rPr lang="en-US" dirty="0" smtClean="0">
                <a:cs typeface="ＭＳ Ｐゴシック" charset="-128"/>
              </a:rPr>
              <a:t>Trusted computing platforms can help secure bootstrapping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Bootstrap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300"/>
            <a:ext cx="8229600" cy="4525963"/>
          </a:xfrm>
        </p:spPr>
        <p:txBody>
          <a:bodyPr/>
          <a:lstStyle/>
          <a:p>
            <a:r>
              <a:rPr lang="en-US" dirty="0" smtClean="0"/>
              <a:t>TPM – an industry standard</a:t>
            </a:r>
          </a:p>
          <a:p>
            <a:r>
              <a:rPr lang="en-US" dirty="0" smtClean="0"/>
              <a:t>A hardware-assisted method to guarantee that the right bootstrap was loaded</a:t>
            </a:r>
          </a:p>
          <a:p>
            <a:pPr lvl="1"/>
            <a:r>
              <a:rPr lang="en-US" dirty="0" smtClean="0"/>
              <a:t>And, from that, guarantee that the right OS was booted</a:t>
            </a:r>
          </a:p>
          <a:p>
            <a:pPr lvl="1"/>
            <a:r>
              <a:rPr lang="en-US" dirty="0" smtClean="0"/>
              <a:t>And possibly build up further security from that</a:t>
            </a:r>
          </a:p>
          <a:p>
            <a:r>
              <a:rPr lang="en-US" dirty="0" err="1" smtClean="0"/>
              <a:t>SecureBoot</a:t>
            </a:r>
            <a:r>
              <a:rPr lang="en-US" dirty="0" smtClean="0"/>
              <a:t> – a Microsoft technology</a:t>
            </a:r>
          </a:p>
          <a:p>
            <a:r>
              <a:rPr lang="en-US" dirty="0" smtClean="0">
                <a:cs typeface="ＭＳ Ｐゴシック" charset="-128"/>
              </a:rPr>
              <a:t>Built into the boot hardware and SW</a:t>
            </a:r>
          </a:p>
          <a:p>
            <a:r>
              <a:rPr lang="en-US" dirty="0" smtClean="0">
                <a:cs typeface="ＭＳ Ｐゴシック" charset="-128"/>
              </a:rPr>
              <a:t>Essentially, only allows booting of particular OS versions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scratches the surface of security issues for the OS</a:t>
            </a:r>
          </a:p>
          <a:p>
            <a:r>
              <a:rPr lang="en-US" dirty="0" smtClean="0"/>
              <a:t>Ideally, OS design and implementation should consider security from start to finish</a:t>
            </a:r>
          </a:p>
          <a:p>
            <a:r>
              <a:rPr lang="en-US" dirty="0" smtClean="0"/>
              <a:t>Ongoing research looks at improving OS security</a:t>
            </a:r>
          </a:p>
          <a:p>
            <a:pPr lvl="1"/>
            <a:r>
              <a:rPr lang="en-US" dirty="0" smtClean="0"/>
              <a:t>E.g., by proving security properties of the kernel</a:t>
            </a:r>
          </a:p>
          <a:p>
            <a:r>
              <a:rPr lang="en-US" dirty="0" smtClean="0"/>
              <a:t>Since the OS is the foundation of the other software, its security </a:t>
            </a:r>
            <a:r>
              <a:rPr lang="en-US" smtClean="0"/>
              <a:t>is crucial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989562" y="513909"/>
            <a:ext cx="3227697" cy="676773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360"/>
            <a:ext cx="8229600" cy="4525963"/>
          </a:xfrm>
        </p:spPr>
        <p:txBody>
          <a:bodyPr/>
          <a:lstStyle/>
          <a:p>
            <a:r>
              <a:rPr lang="en-US" dirty="0" smtClean="0">
                <a:cs typeface="ＭＳ Ｐゴシック" charset="-128"/>
              </a:rPr>
              <a:t>Most cryptographic algorithms use a </a:t>
            </a:r>
            <a:r>
              <a:rPr lang="en-US" i="1" dirty="0" smtClean="0">
                <a:cs typeface="ＭＳ Ｐゴシック" charset="-128"/>
              </a:rPr>
              <a:t>key</a:t>
            </a:r>
            <a:r>
              <a:rPr lang="en-US" dirty="0" smtClean="0">
                <a:cs typeface="ＭＳ Ｐゴシック" charset="-128"/>
              </a:rPr>
              <a:t> to perform encryption and decryption</a:t>
            </a:r>
          </a:p>
          <a:p>
            <a:pPr lvl="1"/>
            <a:r>
              <a:rPr lang="en-US" dirty="0" smtClean="0"/>
              <a:t>Referred to as </a:t>
            </a:r>
            <a:r>
              <a:rPr lang="en-US" i="1" dirty="0" smtClean="0"/>
              <a:t>K</a:t>
            </a:r>
            <a:endParaRPr lang="en-US" dirty="0" smtClean="0"/>
          </a:p>
          <a:p>
            <a:r>
              <a:rPr lang="en-US" dirty="0" smtClean="0">
                <a:cs typeface="ＭＳ Ｐゴシック" charset="-128"/>
              </a:rPr>
              <a:t>The key is a secret</a:t>
            </a:r>
          </a:p>
          <a:p>
            <a:r>
              <a:rPr lang="en-US" dirty="0" smtClean="0">
                <a:cs typeface="ＭＳ Ｐゴシック" charset="-128"/>
              </a:rPr>
              <a:t>Without the key, decryption is hard</a:t>
            </a:r>
          </a:p>
          <a:p>
            <a:r>
              <a:rPr lang="en-US" dirty="0" smtClean="0">
                <a:cs typeface="ＭＳ Ｐゴシック" charset="-128"/>
              </a:rPr>
              <a:t>With the key, decryption is easy</a:t>
            </a:r>
          </a:p>
          <a:p>
            <a:r>
              <a:rPr lang="en-US" dirty="0" smtClean="0">
                <a:cs typeface="ＭＳ Ｐゴシック" charset="-128"/>
              </a:rPr>
              <a:t>Reduces the secrecy problem from your (long) message to the (short) key</a:t>
            </a:r>
          </a:p>
          <a:p>
            <a:pPr lvl="1"/>
            <a:r>
              <a:rPr lang="en-US" dirty="0" smtClean="0">
                <a:cs typeface="ＭＳ Ｐゴシック" charset="-128"/>
              </a:rPr>
              <a:t>But there’s still a secret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8830"/>
            <a:ext cx="8229600" cy="4525963"/>
          </a:xfrm>
        </p:spPr>
        <p:txBody>
          <a:bodyPr/>
          <a:lstStyle/>
          <a:p>
            <a:r>
              <a:rPr lang="en-US" sz="3600" dirty="0" smtClean="0">
                <a:cs typeface="ＭＳ Ｐゴシック" charset="-128"/>
              </a:rPr>
              <a:t>The encryption algorithm is referred to as </a:t>
            </a:r>
            <a:r>
              <a:rPr lang="en-US" sz="3600" i="1" dirty="0" smtClean="0">
                <a:cs typeface="ＭＳ Ｐゴシック" charset="-128"/>
              </a:rPr>
              <a:t>E()</a:t>
            </a:r>
            <a:endParaRPr lang="en-US" sz="3600" dirty="0" smtClean="0">
              <a:cs typeface="ＭＳ Ｐゴシック" charset="-128"/>
            </a:endParaRPr>
          </a:p>
          <a:p>
            <a:r>
              <a:rPr lang="en-US" sz="3600" i="1" dirty="0" smtClean="0">
                <a:cs typeface="ＭＳ Ｐゴシック" charset="-128"/>
              </a:rPr>
              <a:t>C = E(K,P)</a:t>
            </a:r>
          </a:p>
          <a:p>
            <a:r>
              <a:rPr lang="en-US" sz="3600" dirty="0" smtClean="0">
                <a:cs typeface="ＭＳ Ｐゴシック" charset="-128"/>
              </a:rPr>
              <a:t>The decryption algorithm is referred to as </a:t>
            </a:r>
            <a:r>
              <a:rPr lang="en-US" sz="3600" i="1" dirty="0" smtClean="0">
                <a:cs typeface="ＭＳ Ｐゴシック" charset="-128"/>
              </a:rPr>
              <a:t>D()</a:t>
            </a:r>
          </a:p>
          <a:p>
            <a:r>
              <a:rPr lang="en-US" sz="3600" dirty="0" smtClean="0">
                <a:cs typeface="ＭＳ Ｐゴシック" charset="-128"/>
              </a:rPr>
              <a:t>The decryption algorithm also has a key</a:t>
            </a:r>
            <a:endParaRPr lang="en-US" sz="3600" i="1" dirty="0" smtClean="0">
              <a:cs typeface="ＭＳ Ｐゴシック" charset="-128"/>
            </a:endParaRPr>
          </a:p>
          <a:p>
            <a:r>
              <a:rPr lang="en-US" sz="3600" dirty="0" smtClean="0">
                <a:cs typeface="ＭＳ Ｐゴシック" charset="-128"/>
              </a:rPr>
              <a:t>The combination of the two algorithms are often called a </a:t>
            </a:r>
            <a:r>
              <a:rPr lang="en-US" sz="3600" i="1" dirty="0" smtClean="0">
                <a:cs typeface="ＭＳ Ｐゴシック" charset="-128"/>
              </a:rPr>
              <a:t>cryptosystem</a:t>
            </a:r>
            <a:r>
              <a:rPr lang="en-US" sz="4000" i="1" dirty="0" smtClean="0"/>
              <a:t>	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202"/>
            <a:ext cx="8229600" cy="1143000"/>
          </a:xfrm>
        </p:spPr>
        <p:txBody>
          <a:bodyPr/>
          <a:lstStyle/>
          <a:p>
            <a:r>
              <a:rPr lang="en-US" dirty="0" smtClean="0"/>
              <a:t>Symmetric and Asymmetric Cryptosystems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764"/>
            <a:ext cx="8229600" cy="4525963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3600" dirty="0" smtClean="0">
                <a:cs typeface="ＭＳ Ｐゴシック" charset="-128"/>
              </a:rPr>
              <a:t>Symmetric cryptosystems use the same keys for E and D :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3600" dirty="0" smtClean="0"/>
              <a:t> </a:t>
            </a:r>
            <a:r>
              <a:rPr lang="en-US" sz="3600" i="1" dirty="0" smtClean="0"/>
              <a:t>P = D(K, C)</a:t>
            </a:r>
            <a:endParaRPr lang="en-US" sz="3600" dirty="0" smtClean="0"/>
          </a:p>
          <a:p>
            <a:pPr lvl="1">
              <a:lnSpc>
                <a:spcPct val="75000"/>
              </a:lnSpc>
            </a:pPr>
            <a:r>
              <a:rPr lang="en-US" sz="3600" dirty="0" smtClean="0"/>
              <a:t> Expanding, </a:t>
            </a:r>
            <a:r>
              <a:rPr lang="en-US" sz="3600" i="1" dirty="0" smtClean="0"/>
              <a:t>P = D(K, E(K,P))</a:t>
            </a:r>
            <a:endParaRPr lang="en-US" sz="3600" dirty="0" smtClean="0"/>
          </a:p>
          <a:p>
            <a:pPr>
              <a:lnSpc>
                <a:spcPct val="75000"/>
              </a:lnSpc>
            </a:pPr>
            <a:r>
              <a:rPr lang="en-US" sz="3600" dirty="0" smtClean="0">
                <a:cs typeface="ＭＳ Ｐゴシック" charset="-128"/>
              </a:rPr>
              <a:t>Asymmetric cryptosystems use different keys for E and D: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3600" dirty="0" smtClean="0"/>
              <a:t> </a:t>
            </a:r>
            <a:r>
              <a:rPr lang="en-US" sz="3600" i="1" dirty="0" smtClean="0"/>
              <a:t>C = E(K</a:t>
            </a:r>
            <a:r>
              <a:rPr lang="en-US" sz="3600" i="1" baseline="-25000" dirty="0" smtClean="0"/>
              <a:t>E</a:t>
            </a:r>
            <a:r>
              <a:rPr lang="en-US" sz="3600" i="1" dirty="0" smtClean="0"/>
              <a:t>,P)</a:t>
            </a:r>
          </a:p>
          <a:p>
            <a:pPr lvl="1">
              <a:lnSpc>
                <a:spcPct val="75000"/>
              </a:lnSpc>
              <a:buFontTx/>
              <a:buNone/>
            </a:pPr>
            <a:r>
              <a:rPr lang="en-US" sz="3600" i="1" dirty="0" smtClean="0"/>
              <a:t> P = D(K</a:t>
            </a:r>
            <a:r>
              <a:rPr lang="en-US" sz="3600" i="1" baseline="-25000" dirty="0" smtClean="0"/>
              <a:t>D</a:t>
            </a:r>
            <a:r>
              <a:rPr lang="en-US" sz="3600" i="1" dirty="0" smtClean="0"/>
              <a:t>,C)</a:t>
            </a:r>
            <a:r>
              <a:rPr lang="en-US" sz="3600" dirty="0" smtClean="0"/>
              <a:t> </a:t>
            </a:r>
          </a:p>
          <a:p>
            <a:pPr lvl="1">
              <a:lnSpc>
                <a:spcPct val="75000"/>
              </a:lnSpc>
            </a:pPr>
            <a:r>
              <a:rPr lang="en-US" sz="3600" dirty="0" smtClean="0"/>
              <a:t> Expanding, </a:t>
            </a:r>
            <a:r>
              <a:rPr lang="en-US" sz="3600" i="1" dirty="0" smtClean="0"/>
              <a:t>P = D(K</a:t>
            </a:r>
            <a:r>
              <a:rPr lang="en-US" sz="3600" i="1" baseline="-25000" dirty="0" smtClean="0"/>
              <a:t>D</a:t>
            </a:r>
            <a:r>
              <a:rPr lang="en-US" sz="3600" i="1" dirty="0" smtClean="0"/>
              <a:t> , E(K</a:t>
            </a:r>
            <a:r>
              <a:rPr lang="en-US" sz="3600" i="1" baseline="-25000" dirty="0" smtClean="0"/>
              <a:t>E</a:t>
            </a:r>
            <a:r>
              <a:rPr lang="en-US" sz="3600" i="1" dirty="0" smtClean="0"/>
              <a:t> ,P))</a:t>
            </a: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41381</TotalTime>
  <Words>3211</Words>
  <Application>Microsoft Macintosh PowerPoint</Application>
  <PresentationFormat>On-screen Show (4:3)</PresentationFormat>
  <Paragraphs>469</Paragraphs>
  <Slides>62</Slides>
  <Notes>1</Notes>
  <HiddenSlides>2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Default Theme</vt:lpstr>
      <vt:lpstr>Clip</vt:lpstr>
      <vt:lpstr>Security for Operating Systems: Cryptography, Authentication, and Protecting OS Resources CS 111 Operating Systems  Peter Reiher </vt:lpstr>
      <vt:lpstr>Outline</vt:lpstr>
      <vt:lpstr>Cryptography</vt:lpstr>
      <vt:lpstr>What Is Encryption?</vt:lpstr>
      <vt:lpstr>Cryptography Terminology</vt:lpstr>
      <vt:lpstr>Plaintext and Ciphertext</vt:lpstr>
      <vt:lpstr>Cryptographic Keys</vt:lpstr>
      <vt:lpstr>More Terminology</vt:lpstr>
      <vt:lpstr>Symmetric and Asymmetric Cryptosystems</vt:lpstr>
      <vt:lpstr>Desirable Characteristics of  Keyed Cryptosystems</vt:lpstr>
      <vt:lpstr>Cryptography and  Operating Systems</vt:lpstr>
      <vt:lpstr>Cryptography and Secrecy</vt:lpstr>
      <vt:lpstr>Cryptography and Authentication</vt:lpstr>
      <vt:lpstr>Cryptography and Integrity</vt:lpstr>
      <vt:lpstr>Symmetric Cryptosystems</vt:lpstr>
      <vt:lpstr>Advantages of Symmetric Cryptosystems</vt:lpstr>
      <vt:lpstr>Disadvantages of Symmetric Cryptosystems</vt:lpstr>
      <vt:lpstr>Some Popular Symmetric Ciphers</vt:lpstr>
      <vt:lpstr>Symmetric Ciphers and Brute Force Attacks</vt:lpstr>
      <vt:lpstr>How Long Are the Keys?</vt:lpstr>
      <vt:lpstr>Asymmetric Cryptosystems</vt:lpstr>
      <vt:lpstr>Using Public Key Cryptography</vt:lpstr>
      <vt:lpstr>Authentication With Public Keys</vt:lpstr>
      <vt:lpstr>PK Key Management</vt:lpstr>
      <vt:lpstr>Issues With PK Key Distribution</vt:lpstr>
      <vt:lpstr>The Nature of PK Algorithms</vt:lpstr>
      <vt:lpstr>Choosing Keys for Asymmetric Ciphers</vt:lpstr>
      <vt:lpstr>Example Public Key Ciphers</vt:lpstr>
      <vt:lpstr>Security of PK Systems</vt:lpstr>
      <vt:lpstr>Combined Use of Symmetric and Asymmetric Cryptography</vt:lpstr>
      <vt:lpstr>For Example, </vt:lpstr>
      <vt:lpstr>Authentication for  Operating Systems</vt:lpstr>
      <vt:lpstr>What Is Authentication?</vt:lpstr>
      <vt:lpstr>Where Do We Use  Authentication in the OS?</vt:lpstr>
      <vt:lpstr>Authentication Mechanisms</vt:lpstr>
      <vt:lpstr>Passwords</vt:lpstr>
      <vt:lpstr>Problems With Passwords</vt:lpstr>
      <vt:lpstr>Handling Passwords</vt:lpstr>
      <vt:lpstr>Is Encrypting the Password  File Enough?</vt:lpstr>
      <vt:lpstr>Dictionary Attacks</vt:lpstr>
      <vt:lpstr>Salted Passwords</vt:lpstr>
      <vt:lpstr>Did It Fix Our Problem?</vt:lpstr>
      <vt:lpstr>Are My Passwords Safe Now?</vt:lpstr>
      <vt:lpstr>Password Selection</vt:lpstr>
      <vt:lpstr>Authentication Devices</vt:lpstr>
      <vt:lpstr>Authentication With Smart Cards</vt:lpstr>
      <vt:lpstr>Problems With Authentication Devices</vt:lpstr>
      <vt:lpstr>Biometric Authentication</vt:lpstr>
      <vt:lpstr>Problems With Biometrics</vt:lpstr>
      <vt:lpstr>Characterizing Biometric Accuracy</vt:lpstr>
      <vt:lpstr>Protecting Operating  Systems Resources</vt:lpstr>
      <vt:lpstr>Protecting Memory</vt:lpstr>
      <vt:lpstr>Protecting Files</vt:lpstr>
      <vt:lpstr>A File Data Vulnerability</vt:lpstr>
      <vt:lpstr>Full Disk Encryption</vt:lpstr>
      <vt:lpstr>Protecting Devices</vt:lpstr>
      <vt:lpstr>Protecting IPC</vt:lpstr>
      <vt:lpstr>Secure Boot</vt:lpstr>
      <vt:lpstr>The Bootstrap Process</vt:lpstr>
      <vt:lpstr>Booting and Security</vt:lpstr>
      <vt:lpstr>Approaches to Bootstrap Security</vt:lpstr>
      <vt:lpstr>Conclusion</vt:lpstr>
    </vt:vector>
  </TitlesOfParts>
  <Company>UCLA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Peter Reiher</cp:lastModifiedBy>
  <cp:revision>42</cp:revision>
  <dcterms:created xsi:type="dcterms:W3CDTF">2015-05-29T19:07:00Z</dcterms:created>
  <dcterms:modified xsi:type="dcterms:W3CDTF">2015-05-29T19:19:21Z</dcterms:modified>
</cp:coreProperties>
</file>