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Basics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Standards in the Dark Ages (1965)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520"/>
            <a:ext cx="8229600" cy="4525963"/>
          </a:xfrm>
        </p:spPr>
        <p:txBody>
          <a:bodyPr/>
          <a:lstStyle/>
          <a:p>
            <a:r>
              <a:rPr lang="en-GB" dirty="0" smtClean="0"/>
              <a:t>No software industry as we now know it</a:t>
            </a:r>
          </a:p>
          <a:p>
            <a:r>
              <a:rPr lang="en-GB" dirty="0" smtClean="0"/>
              <a:t>All the money was made on hardware</a:t>
            </a:r>
          </a:p>
          <a:p>
            <a:pPr lvl="1"/>
            <a:r>
              <a:rPr lang="en-GB" dirty="0" smtClean="0"/>
              <a:t>But hardware is useless without software</a:t>
            </a:r>
          </a:p>
          <a:p>
            <a:pPr lvl="1"/>
            <a:r>
              <a:rPr lang="en-GB" dirty="0" smtClean="0"/>
              <a:t>All software built by hardware suppliers</a:t>
            </a:r>
          </a:p>
          <a:p>
            <a:pPr lvl="1"/>
            <a:r>
              <a:rPr lang="en-GB" dirty="0" smtClean="0"/>
              <a:t>Platforms were distinguished by software</a:t>
            </a:r>
          </a:p>
          <a:p>
            <a:r>
              <a:rPr lang="en-GB" dirty="0" smtClean="0"/>
              <a:t>Software portability was an anti-goal</a:t>
            </a:r>
          </a:p>
          <a:p>
            <a:pPr lvl="1"/>
            <a:r>
              <a:rPr lang="en-GB" dirty="0" smtClean="0"/>
              <a:t>Keep customers captive to your hardware</a:t>
            </a:r>
          </a:p>
          <a:p>
            <a:pPr lvl="1"/>
            <a:r>
              <a:rPr lang="en-GB" dirty="0" smtClean="0"/>
              <a:t>Portability means they could go elsewhere</a:t>
            </a:r>
          </a:p>
          <a:p>
            <a:r>
              <a:rPr lang="en-GB" dirty="0" smtClean="0"/>
              <a:t>Standards were few and weak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S/W Reformation (1985)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5688"/>
            <a:ext cx="8229600" cy="4525963"/>
          </a:xfrm>
        </p:spPr>
        <p:txBody>
          <a:bodyPr/>
          <a:lstStyle/>
          <a:p>
            <a:r>
              <a:rPr lang="en-GB" dirty="0" smtClean="0"/>
              <a:t>An outgrowth of the popular commodity PC</a:t>
            </a:r>
          </a:p>
          <a:p>
            <a:r>
              <a:rPr lang="en-GB" dirty="0" smtClean="0"/>
              <a:t>The advent of the “killer application”</a:t>
            </a:r>
          </a:p>
          <a:p>
            <a:pPr lvl="1"/>
            <a:r>
              <a:rPr lang="en-GB" dirty="0" smtClean="0"/>
              <a:t>Desk-top publishing, spreadsheets, ...</a:t>
            </a:r>
          </a:p>
          <a:p>
            <a:pPr lvl="1"/>
            <a:r>
              <a:rPr lang="en-GB" dirty="0" smtClean="0"/>
              <a:t>The rise of the Independent Software Vendor</a:t>
            </a:r>
          </a:p>
          <a:p>
            <a:r>
              <a:rPr lang="en-GB" dirty="0" smtClean="0"/>
              <a:t>Fundamental changes to platform industry</a:t>
            </a:r>
          </a:p>
          <a:p>
            <a:pPr lvl="1"/>
            <a:r>
              <a:rPr lang="en-GB" dirty="0" smtClean="0"/>
              <a:t>The “applications, demand, volume” cycle</a:t>
            </a:r>
          </a:p>
          <a:p>
            <a:pPr lvl="1"/>
            <a:r>
              <a:rPr lang="en-GB" dirty="0" smtClean="0"/>
              <a:t>Application capture became strategic</a:t>
            </a:r>
          </a:p>
          <a:p>
            <a:r>
              <a:rPr lang="en-GB" dirty="0" smtClean="0"/>
              <a:t>Applications portability also became strategic</a:t>
            </a:r>
          </a:p>
          <a:p>
            <a:pPr lvl="1"/>
            <a:r>
              <a:rPr lang="en-GB" dirty="0" smtClean="0"/>
              <a:t>Standards are the key to portability</a:t>
            </a:r>
          </a:p>
          <a:p>
            <a:pPr lvl="1"/>
            <a:r>
              <a:rPr lang="en-GB" dirty="0" smtClean="0"/>
              <a:t>Standards compliance became strategic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728"/>
            <a:ext cx="8229600" cy="4525963"/>
          </a:xfrm>
        </p:spPr>
        <p:txBody>
          <a:bodyPr/>
          <a:lstStyle/>
          <a:p>
            <a:r>
              <a:rPr lang="en-GB" dirty="0" smtClean="0"/>
              <a:t>There are many software standards</a:t>
            </a:r>
          </a:p>
          <a:p>
            <a:pPr lvl="1"/>
            <a:r>
              <a:rPr lang="en-GB" dirty="0" smtClean="0"/>
              <a:t>Subroutines, protocols and data formats, …</a:t>
            </a:r>
          </a:p>
          <a:p>
            <a:pPr lvl="1"/>
            <a:r>
              <a:rPr lang="en-GB" dirty="0" smtClean="0"/>
              <a:t>Both portability and interoperability</a:t>
            </a:r>
          </a:p>
          <a:p>
            <a:pPr lvl="1"/>
            <a:r>
              <a:rPr lang="en-GB" dirty="0" smtClean="0"/>
              <a:t>Some are general (e.g. POSIX 1003, TCP/IP)</a:t>
            </a:r>
          </a:p>
          <a:p>
            <a:pPr lvl="1"/>
            <a:r>
              <a:rPr lang="en-GB" dirty="0" smtClean="0"/>
              <a:t>Some are very domain specific (e.g. MPEG2)</a:t>
            </a:r>
          </a:p>
          <a:p>
            <a:r>
              <a:rPr lang="en-GB" dirty="0" smtClean="0"/>
              <a:t>Key standards are widely required</a:t>
            </a:r>
          </a:p>
          <a:p>
            <a:pPr lvl="1"/>
            <a:r>
              <a:rPr lang="en-GB" dirty="0" smtClean="0"/>
              <a:t>Non-compliance reduces application capture</a:t>
            </a:r>
          </a:p>
          <a:p>
            <a:pPr lvl="1"/>
            <a:r>
              <a:rPr lang="en-GB" dirty="0" smtClean="0"/>
              <a:t>Non-compliance raises price to customers</a:t>
            </a:r>
          </a:p>
          <a:p>
            <a:pPr lvl="1"/>
            <a:r>
              <a:rPr lang="en-GB" dirty="0" smtClean="0"/>
              <a:t>Proprietary extensions are usually ignored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046"/>
            <a:ext cx="8229600" cy="1143000"/>
          </a:xfrm>
        </p:spPr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920"/>
            <a:ext cx="8229600" cy="4525963"/>
          </a:xfrm>
        </p:spPr>
        <p:txBody>
          <a:bodyPr/>
          <a:lstStyle/>
          <a:p>
            <a:r>
              <a:rPr lang="en-GB" dirty="0" smtClean="0"/>
              <a:t>Application Program Interfaces </a:t>
            </a:r>
          </a:p>
          <a:p>
            <a:pPr lvl="1"/>
            <a:r>
              <a:rPr lang="en-GB" dirty="0" smtClean="0"/>
              <a:t>A source level interface, </a:t>
            </a:r>
            <a:r>
              <a:rPr lang="en-GB" dirty="0" smtClean="0"/>
              <a:t>specifying:</a:t>
            </a:r>
          </a:p>
          <a:p>
            <a:pPr lvl="2"/>
            <a:r>
              <a:rPr lang="en-GB" dirty="0" smtClean="0"/>
              <a:t>Include files, data types, constants</a:t>
            </a:r>
          </a:p>
          <a:p>
            <a:pPr lvl="2"/>
            <a:r>
              <a:rPr lang="en-GB" dirty="0" smtClean="0"/>
              <a:t>Macros, routines and their parameters</a:t>
            </a:r>
          </a:p>
          <a:p>
            <a:r>
              <a:rPr lang="en-GB" dirty="0" smtClean="0"/>
              <a:t>A basis for software portability</a:t>
            </a:r>
          </a:p>
          <a:p>
            <a:pPr lvl="1"/>
            <a:r>
              <a:rPr lang="en-GB" dirty="0" smtClean="0"/>
              <a:t>Recompile program for the desired architecture</a:t>
            </a:r>
          </a:p>
          <a:p>
            <a:pPr lvl="1"/>
            <a:r>
              <a:rPr lang="en-GB" dirty="0" smtClean="0"/>
              <a:t>Linkage edit with OS-specific libraries</a:t>
            </a:r>
          </a:p>
          <a:p>
            <a:pPr lvl="1"/>
            <a:r>
              <a:rPr lang="en-GB" dirty="0" smtClean="0"/>
              <a:t>Resulting binary runs on that architecture and OS</a:t>
            </a:r>
          </a:p>
          <a:p>
            <a:r>
              <a:rPr lang="en-GB" dirty="0" smtClean="0"/>
              <a:t>An API compliant program will compile &amp; run on any compliant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APIs are primarily for programmers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34"/>
            <a:ext cx="8229600" cy="1143000"/>
          </a:xfrm>
        </p:spPr>
        <p:txBody>
          <a:bodyPr/>
          <a:lstStyle/>
          <a:p>
            <a:r>
              <a:rPr lang="en-US" dirty="0" err="1" smtClean="0"/>
              <a:t>ABIs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104"/>
            <a:ext cx="8229600" cy="4525963"/>
          </a:xfrm>
        </p:spPr>
        <p:txBody>
          <a:bodyPr/>
          <a:lstStyle/>
          <a:p>
            <a:r>
              <a:rPr lang="en-GB" dirty="0" smtClean="0"/>
              <a:t>Application Binary Interfaces </a:t>
            </a:r>
          </a:p>
          <a:p>
            <a:pPr lvl="1"/>
            <a:r>
              <a:rPr lang="en-GB" dirty="0" smtClean="0"/>
              <a:t>A binary interface, </a:t>
            </a:r>
            <a:r>
              <a:rPr lang="en-GB" dirty="0" smtClean="0"/>
              <a:t>specifying:</a:t>
            </a:r>
          </a:p>
          <a:p>
            <a:pPr lvl="2"/>
            <a:r>
              <a:rPr lang="en-GB" dirty="0" smtClean="0"/>
              <a:t>Dynamically loadable libraries (DLLs)</a:t>
            </a:r>
          </a:p>
          <a:p>
            <a:pPr lvl="2"/>
            <a:r>
              <a:rPr lang="en-GB" dirty="0" smtClean="0"/>
              <a:t>Data formats, calling sequences, linkage conventions</a:t>
            </a:r>
          </a:p>
          <a:p>
            <a:pPr lvl="1"/>
            <a:r>
              <a:rPr lang="en-GB" dirty="0" smtClean="0"/>
              <a:t>The binding of an API to a hardware architecture</a:t>
            </a:r>
          </a:p>
          <a:p>
            <a:r>
              <a:rPr lang="en-GB" dirty="0" smtClean="0"/>
              <a:t>A basis for binary compatibility</a:t>
            </a:r>
          </a:p>
          <a:p>
            <a:pPr lvl="1"/>
            <a:r>
              <a:rPr lang="en-GB" dirty="0" smtClean="0"/>
              <a:t>One binary serves all customers for that hardware</a:t>
            </a:r>
          </a:p>
          <a:p>
            <a:pPr lvl="2"/>
            <a:r>
              <a:rPr lang="en-GB" dirty="0" smtClean="0"/>
              <a:t>E.g. all x86 Linux/BSD/</a:t>
            </a:r>
            <a:r>
              <a:rPr lang="en-GB" dirty="0" err="1" smtClean="0"/>
              <a:t>MacOS</a:t>
            </a:r>
            <a:r>
              <a:rPr lang="en-GB" dirty="0" smtClean="0"/>
              <a:t>/Solaris/…</a:t>
            </a:r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 smtClean="0"/>
              <a:t>ABI compliant program will run (unmodified) on any compliant </a:t>
            </a:r>
            <a:r>
              <a:rPr lang="en-GB" dirty="0" smtClean="0"/>
              <a:t>system</a:t>
            </a:r>
          </a:p>
          <a:p>
            <a:r>
              <a:rPr lang="en-GB" dirty="0" err="1" smtClean="0"/>
              <a:t>ABIs</a:t>
            </a:r>
            <a:r>
              <a:rPr lang="en-GB" dirty="0" smtClean="0"/>
              <a:t> are primarily for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Service Providers,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96"/>
            <a:ext cx="8229600" cy="4525963"/>
          </a:xfrm>
        </p:spPr>
        <p:txBody>
          <a:bodyPr/>
          <a:lstStyle/>
          <a:p>
            <a:r>
              <a:rPr lang="en-GB" dirty="0" smtClean="0"/>
              <a:t>Reliability 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Upwards compatibility in releases </a:t>
            </a:r>
          </a:p>
          <a:p>
            <a:r>
              <a:rPr lang="en-GB" dirty="0" smtClean="0"/>
              <a:t>Platform support (wide range of platforms)</a:t>
            </a:r>
          </a:p>
          <a:p>
            <a:r>
              <a:rPr lang="en-GB" dirty="0" smtClean="0"/>
              <a:t>Manageability</a:t>
            </a:r>
          </a:p>
          <a:p>
            <a:r>
              <a:rPr lang="en-GB" dirty="0" smtClean="0"/>
              <a:t>Total cost of ownership </a:t>
            </a:r>
          </a:p>
          <a:p>
            <a:r>
              <a:rPr lang="en-GB" dirty="0" smtClean="0"/>
              <a:t>Support (updates and bug fixes) </a:t>
            </a:r>
          </a:p>
          <a:p>
            <a:r>
              <a:rPr lang="en-GB" dirty="0" smtClean="0"/>
              <a:t>Flexibility (in configurations and applications)</a:t>
            </a:r>
          </a:p>
          <a:p>
            <a:r>
              <a:rPr lang="en-GB" dirty="0" smtClean="0"/>
              <a:t>Security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38360" y="567135"/>
            <a:ext cx="6135114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Application Developers,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736"/>
            <a:ext cx="8229600" cy="4525963"/>
          </a:xfrm>
        </p:spPr>
        <p:txBody>
          <a:bodyPr/>
          <a:lstStyle/>
          <a:p>
            <a:r>
              <a:rPr lang="en-GB" dirty="0" smtClean="0"/>
              <a:t>Reliability 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Upwards compatibility in releases</a:t>
            </a:r>
          </a:p>
          <a:p>
            <a:r>
              <a:rPr lang="en-GB" dirty="0" smtClean="0"/>
              <a:t>Standards conformance</a:t>
            </a:r>
          </a:p>
          <a:p>
            <a:r>
              <a:rPr lang="en-GB" dirty="0" smtClean="0"/>
              <a:t>Functionality (current and roadmap)</a:t>
            </a:r>
          </a:p>
          <a:p>
            <a:r>
              <a:rPr lang="en-GB" dirty="0" smtClean="0"/>
              <a:t>Middleware and tools</a:t>
            </a:r>
          </a:p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Support (how to ...)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6696" y="567135"/>
            <a:ext cx="740509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OS Developers,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Reliability</a:t>
            </a:r>
          </a:p>
          <a:p>
            <a:r>
              <a:rPr lang="en-GB" dirty="0" smtClean="0"/>
              <a:t>Performance </a:t>
            </a:r>
          </a:p>
          <a:p>
            <a:r>
              <a:rPr lang="en-GB" dirty="0" smtClean="0"/>
              <a:t>Maintainability</a:t>
            </a:r>
          </a:p>
          <a:p>
            <a:r>
              <a:rPr lang="en-GB" dirty="0" smtClean="0"/>
              <a:t>Low cost of development</a:t>
            </a:r>
          </a:p>
          <a:p>
            <a:pPr lvl="1"/>
            <a:r>
              <a:rPr lang="en-GB" dirty="0" smtClean="0"/>
              <a:t>Original and ongoing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5616" y="567135"/>
            <a:ext cx="5546910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27" y="1085520"/>
            <a:ext cx="8587991" cy="4525963"/>
          </a:xfrm>
        </p:spPr>
        <p:txBody>
          <a:bodyPr/>
          <a:lstStyle/>
          <a:p>
            <a:r>
              <a:rPr lang="en-GB" dirty="0" smtClean="0"/>
              <a:t>Operating systems have very long lives</a:t>
            </a:r>
          </a:p>
          <a:p>
            <a:pPr lvl="1"/>
            <a:r>
              <a:rPr lang="en-GB" dirty="0" smtClean="0"/>
              <a:t>Solaris, the “new kid on the block,” came out in </a:t>
            </a:r>
            <a:r>
              <a:rPr lang="en-GB" dirty="0" smtClean="0"/>
              <a:t>1993</a:t>
            </a:r>
          </a:p>
          <a:p>
            <a:pPr lvl="1"/>
            <a:r>
              <a:rPr lang="en-GB" dirty="0" smtClean="0"/>
              <a:t>Even smart phone </a:t>
            </a:r>
            <a:r>
              <a:rPr lang="en-GB" dirty="0" err="1" smtClean="0"/>
              <a:t>OSes</a:t>
            </a:r>
            <a:r>
              <a:rPr lang="en-GB" dirty="0" smtClean="0"/>
              <a:t> have roots in the 80s or 90s </a:t>
            </a:r>
            <a:endParaRPr lang="en-GB" dirty="0" smtClean="0"/>
          </a:p>
          <a:p>
            <a:pPr>
              <a:buSzPct val="45000"/>
            </a:pPr>
            <a:r>
              <a:rPr lang="en-GB" dirty="0" smtClean="0"/>
              <a:t>Basic requirements will change many times</a:t>
            </a:r>
          </a:p>
          <a:p>
            <a:pPr>
              <a:buSzPct val="45000"/>
            </a:pPr>
            <a:r>
              <a:rPr lang="en-GB" dirty="0" smtClean="0"/>
              <a:t>Support costs will dwarf initial development</a:t>
            </a:r>
          </a:p>
          <a:p>
            <a:pPr>
              <a:buSzPct val="45000"/>
            </a:pPr>
            <a:r>
              <a:rPr lang="en-GB" dirty="0" smtClean="0"/>
              <a:t>This makes maintainability critical</a:t>
            </a:r>
          </a:p>
          <a:p>
            <a:pPr>
              <a:buSzPct val="45000"/>
            </a:pPr>
            <a:r>
              <a:rPr lang="en-GB" dirty="0" smtClean="0"/>
              <a:t>Aspects of maintainability:</a:t>
            </a:r>
          </a:p>
          <a:p>
            <a:pPr lvl="1">
              <a:buSzPct val="45000"/>
            </a:pPr>
            <a:r>
              <a:rPr lang="en-GB" dirty="0" err="1" smtClean="0"/>
              <a:t>Understandability</a:t>
            </a:r>
            <a:r>
              <a:rPr lang="en-GB" dirty="0" smtClean="0"/>
              <a:t>			</a:t>
            </a:r>
          </a:p>
          <a:p>
            <a:pPr lvl="1">
              <a:buSzPct val="45000"/>
            </a:pPr>
            <a:r>
              <a:rPr lang="en-GB" dirty="0" smtClean="0"/>
              <a:t>Modularity/modifiability	 </a:t>
            </a:r>
          </a:p>
          <a:p>
            <a:pPr lvl="1">
              <a:buSzPct val="45000"/>
            </a:pPr>
            <a:r>
              <a:rPr lang="en-GB" dirty="0" smtClean="0"/>
              <a:t>Testability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Maintainability: Understandability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Code must be learnable by mortals</a:t>
            </a:r>
          </a:p>
          <a:p>
            <a:pPr lvl="1"/>
            <a:r>
              <a:rPr lang="en-GB" sz="2400" dirty="0" smtClean="0"/>
              <a:t>It will not be maintained by the original developers</a:t>
            </a:r>
          </a:p>
          <a:p>
            <a:pPr lvl="1"/>
            <a:r>
              <a:rPr lang="en-GB" sz="2400" dirty="0" smtClean="0"/>
              <a:t>New people must be able to come up to speed</a:t>
            </a:r>
          </a:p>
          <a:p>
            <a:r>
              <a:rPr lang="en-GB" sz="2800" dirty="0" smtClean="0"/>
              <a:t>Code must be well organized</a:t>
            </a:r>
          </a:p>
          <a:p>
            <a:pPr lvl="1"/>
            <a:r>
              <a:rPr lang="en-GB" sz="2400" dirty="0" smtClean="0"/>
              <a:t>Nobody can understand </a:t>
            </a:r>
            <a:r>
              <a:rPr lang="en-GB" sz="2400" dirty="0" smtClean="0"/>
              <a:t>1 million </a:t>
            </a:r>
            <a:r>
              <a:rPr lang="en-GB" sz="2400" dirty="0" smtClean="0"/>
              <a:t>lines of random code</a:t>
            </a:r>
          </a:p>
          <a:p>
            <a:pPr lvl="1"/>
            <a:r>
              <a:rPr lang="en-GB" sz="2400" dirty="0" smtClean="0"/>
              <a:t>It must have understandable, hierarchical structure</a:t>
            </a:r>
          </a:p>
          <a:p>
            <a:r>
              <a:rPr lang="en-GB" sz="2800" dirty="0" smtClean="0"/>
              <a:t>Documentation</a:t>
            </a:r>
          </a:p>
          <a:p>
            <a:pPr lvl="1"/>
            <a:r>
              <a:rPr lang="en-GB" sz="2400" dirty="0" smtClean="0"/>
              <a:t>High level structure, and organizing principles</a:t>
            </a:r>
          </a:p>
          <a:p>
            <a:pPr lvl="1"/>
            <a:r>
              <a:rPr lang="en-GB" sz="2400" dirty="0" smtClean="0"/>
              <a:t>Functionality, design, and rationale for modules</a:t>
            </a:r>
          </a:p>
          <a:p>
            <a:pPr lvl="1"/>
            <a:r>
              <a:rPr lang="en-GB" sz="2400" dirty="0" smtClean="0"/>
              <a:t>How to solve common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Important properties for an operating system</a:t>
            </a:r>
          </a:p>
          <a:p>
            <a:r>
              <a:rPr lang="en-GB" dirty="0" smtClean="0"/>
              <a:t>Critical abstractions for operating systems</a:t>
            </a:r>
          </a:p>
          <a:p>
            <a:r>
              <a:rPr lang="en-GB" dirty="0" smtClean="0"/>
              <a:t>System services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</a:t>
            </a:r>
            <a:r>
              <a:rPr lang="en-US" dirty="0" err="1" smtClean="0"/>
              <a:t>Hierarachical</a:t>
            </a:r>
            <a:r>
              <a:rPr lang="en-US" dirty="0" smtClean="0"/>
              <a:t>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68"/>
            <a:ext cx="8229600" cy="4525963"/>
          </a:xfrm>
        </p:spPr>
        <p:txBody>
          <a:bodyPr/>
          <a:lstStyle/>
          <a:p>
            <a:r>
              <a:rPr lang="en-US" dirty="0" smtClean="0"/>
              <a:t>Not </a:t>
            </a:r>
            <a:r>
              <a:rPr lang="en-US" u="sng" dirty="0" smtClean="0"/>
              <a:t>absolutely </a:t>
            </a:r>
            <a:r>
              <a:rPr lang="en-US" dirty="0" smtClean="0"/>
              <a:t>necessary, but . . .</a:t>
            </a:r>
          </a:p>
          <a:p>
            <a:pPr marL="590550" indent="-533400"/>
            <a:r>
              <a:rPr lang="en-US" dirty="0" smtClean="0"/>
              <a:t>Hierarchical layers</a:t>
            </a:r>
            <a:r>
              <a:rPr lang="en-US" dirty="0" smtClean="0"/>
              <a:t> usually understandable without completely understanding the implementation</a:t>
            </a:r>
            <a:endParaRPr lang="en-US" dirty="0" smtClean="0"/>
          </a:p>
          <a:p>
            <a:pPr marL="590550" indent="-533400"/>
            <a:r>
              <a:rPr lang="en-US" dirty="0" smtClean="0"/>
              <a:t>Expansion of one sub-system </a:t>
            </a:r>
            <a:r>
              <a:rPr lang="en-US" dirty="0" smtClean="0"/>
              <a:t>in a </a:t>
            </a:r>
            <a:r>
              <a:rPr lang="en-US" dirty="0" smtClean="0"/>
              <a:t>hierarchy</a:t>
            </a:r>
            <a:r>
              <a:rPr lang="en-US" dirty="0" smtClean="0"/>
              <a:t> usually understandable </a:t>
            </a:r>
            <a:r>
              <a:rPr lang="en-US" dirty="0" err="1" smtClean="0"/>
              <a:t>w</a:t>
            </a:r>
            <a:r>
              <a:rPr lang="en-US" dirty="0" smtClean="0"/>
              <a:t>/out understanding </a:t>
            </a:r>
            <a:r>
              <a:rPr lang="en-US" dirty="0" smtClean="0"/>
              <a:t>the expansion of other sub-systems</a:t>
            </a:r>
          </a:p>
          <a:p>
            <a:pPr marL="590550" indent="-533400"/>
            <a:r>
              <a:rPr lang="en-US" dirty="0" smtClean="0"/>
              <a:t>Other structures tend not to have those 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1143000"/>
          </a:xfrm>
        </p:spPr>
        <p:txBody>
          <a:bodyPr/>
          <a:lstStyle/>
          <a:p>
            <a:r>
              <a:rPr lang="en-US" dirty="0" smtClean="0"/>
              <a:t>Maintainability: Modularity </a:t>
            </a:r>
            <a:br>
              <a:rPr lang="en-US" dirty="0" smtClean="0"/>
            </a:br>
            <a:r>
              <a:rPr lang="en-US" dirty="0" smtClean="0"/>
              <a:t>and Modifiability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Modules must be understandable in isolation</a:t>
            </a:r>
          </a:p>
          <a:p>
            <a:pPr lvl="1"/>
            <a:r>
              <a:rPr lang="en-GB" sz="2400" dirty="0" smtClean="0"/>
              <a:t>Modules should perform coherent functions</a:t>
            </a:r>
          </a:p>
          <a:p>
            <a:pPr lvl="1"/>
            <a:r>
              <a:rPr lang="en-GB" sz="2400" dirty="0" smtClean="0"/>
              <a:t>Well-specified interfaces for each module</a:t>
            </a:r>
          </a:p>
          <a:p>
            <a:pPr lvl="1"/>
            <a:r>
              <a:rPr lang="en-GB" sz="2400" dirty="0" smtClean="0"/>
              <a:t>Implementation details hidden within module</a:t>
            </a:r>
          </a:p>
          <a:p>
            <a:pPr lvl="1"/>
            <a:r>
              <a:rPr lang="en-GB" sz="2400" dirty="0" smtClean="0"/>
              <a:t>Inter-module dependencies should be few/simple/clean</a:t>
            </a:r>
          </a:p>
          <a:p>
            <a:r>
              <a:rPr lang="en-GB" sz="2800" dirty="0" smtClean="0"/>
              <a:t>Modules must be independently changeable</a:t>
            </a:r>
          </a:p>
          <a:p>
            <a:pPr lvl="1"/>
            <a:r>
              <a:rPr lang="en-GB" sz="2400" dirty="0" smtClean="0"/>
              <a:t>Lots of side effects mean lots of bugs</a:t>
            </a:r>
          </a:p>
          <a:p>
            <a:pPr lvl="1"/>
            <a:r>
              <a:rPr lang="en-GB" sz="2400" dirty="0" smtClean="0"/>
              <a:t>Changes to one module should not affect others</a:t>
            </a:r>
          </a:p>
          <a:p>
            <a:r>
              <a:rPr lang="en-GB" sz="2800" dirty="0" smtClean="0"/>
              <a:t>Keep It Simple Stupid</a:t>
            </a:r>
          </a:p>
          <a:p>
            <a:pPr lvl="1"/>
            <a:r>
              <a:rPr lang="en-GB" sz="2400" dirty="0" smtClean="0"/>
              <a:t>Costs of complexity usually outweigh the rewards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154"/>
            <a:ext cx="8229600" cy="1143000"/>
          </a:xfrm>
        </p:spPr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156"/>
            <a:ext cx="8229600" cy="4525963"/>
          </a:xfrm>
        </p:spPr>
        <p:txBody>
          <a:bodyPr/>
          <a:lstStyle/>
          <a:p>
            <a:pPr marL="590550" indent="-533400"/>
            <a:r>
              <a:rPr lang="en-US" dirty="0" smtClean="0"/>
              <a:t>A </a:t>
            </a:r>
            <a:r>
              <a:rPr lang="en-US" i="1" dirty="0" smtClean="0"/>
              <a:t>side effect</a:t>
            </a:r>
            <a:r>
              <a:rPr lang="en-US" dirty="0" smtClean="0"/>
              <a:t> is a situation where an action in one object has non-obvious consequences </a:t>
            </a:r>
          </a:p>
          <a:p>
            <a:pPr marL="990600" lvl="1" indent="-533400"/>
            <a:r>
              <a:rPr lang="en-US" dirty="0" smtClean="0"/>
              <a:t>Perhaps even to other </a:t>
            </a:r>
            <a:r>
              <a:rPr lang="en-US" dirty="0" smtClean="0"/>
              <a:t>objects</a:t>
            </a:r>
          </a:p>
          <a:p>
            <a:pPr marL="990600" lvl="1" indent="-533400"/>
            <a:r>
              <a:rPr lang="en-US" dirty="0" smtClean="0"/>
              <a:t>Generally not following the interface specification</a:t>
            </a:r>
            <a:endParaRPr lang="en-US" dirty="0" smtClean="0"/>
          </a:p>
          <a:p>
            <a:pPr marL="590550" indent="-533400"/>
            <a:r>
              <a:rPr lang="en-US" dirty="0" smtClean="0"/>
              <a:t>Side effects often happen when state is shared between seemingly independent modules and functions</a:t>
            </a:r>
          </a:p>
          <a:p>
            <a:pPr marL="590550" indent="-533400"/>
            <a:r>
              <a:rPr lang="en-US" dirty="0" smtClean="0"/>
              <a:t>Side effects lead to unexpected behaviors</a:t>
            </a:r>
          </a:p>
          <a:p>
            <a:pPr marL="590550" indent="-533400"/>
            <a:r>
              <a:rPr lang="en-US" dirty="0" smtClean="0"/>
              <a:t>And the resulting bugs can be hard to find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Maintainability: 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736"/>
            <a:ext cx="8229600" cy="4525963"/>
          </a:xfrm>
        </p:spPr>
        <p:txBody>
          <a:bodyPr/>
          <a:lstStyle/>
          <a:p>
            <a:r>
              <a:rPr lang="en-GB" sz="2800" dirty="0" smtClean="0"/>
              <a:t>OS </a:t>
            </a:r>
            <a:r>
              <a:rPr lang="en-GB" sz="2800" u="sng" dirty="0" smtClean="0"/>
              <a:t>must </a:t>
            </a:r>
            <a:r>
              <a:rPr lang="en-GB" sz="2800" dirty="0" smtClean="0"/>
              <a:t>work, so its developers </a:t>
            </a:r>
            <a:r>
              <a:rPr lang="en-GB" sz="2800" u="sng" dirty="0" smtClean="0"/>
              <a:t>must </a:t>
            </a:r>
            <a:r>
              <a:rPr lang="en-GB" sz="2800" dirty="0" smtClean="0"/>
              <a:t>test it</a:t>
            </a:r>
          </a:p>
          <a:p>
            <a:r>
              <a:rPr lang="en-GB" sz="2800" dirty="0" smtClean="0"/>
              <a:t>Thorough testing is key to reliability</a:t>
            </a:r>
          </a:p>
          <a:p>
            <a:pPr lvl="1"/>
            <a:r>
              <a:rPr lang="en-GB" sz="2400" dirty="0" smtClean="0"/>
              <a:t>All modules must be thoroughly testable</a:t>
            </a:r>
          </a:p>
          <a:p>
            <a:pPr lvl="1"/>
            <a:r>
              <a:rPr lang="en-GB" sz="2400" dirty="0" smtClean="0"/>
              <a:t>Most modules should be testable in isolation</a:t>
            </a:r>
          </a:p>
          <a:p>
            <a:r>
              <a:rPr lang="en-GB" sz="2800" dirty="0" smtClean="0"/>
              <a:t>Testability must be designed in from the start</a:t>
            </a:r>
          </a:p>
          <a:p>
            <a:pPr lvl="1"/>
            <a:r>
              <a:rPr lang="en-GB" sz="2400" dirty="0" err="1" smtClean="0"/>
              <a:t>Observability</a:t>
            </a:r>
            <a:r>
              <a:rPr lang="en-GB" sz="2400" dirty="0" smtClean="0"/>
              <a:t> of internal state</a:t>
            </a:r>
          </a:p>
          <a:p>
            <a:pPr lvl="1"/>
            <a:r>
              <a:rPr lang="en-GB" sz="2400" dirty="0" err="1" smtClean="0"/>
              <a:t>Triggerability</a:t>
            </a:r>
            <a:r>
              <a:rPr lang="en-GB" sz="2400" dirty="0" smtClean="0"/>
              <a:t> of all operations and situations</a:t>
            </a:r>
          </a:p>
          <a:p>
            <a:pPr lvl="1"/>
            <a:r>
              <a:rPr lang="en-GB" sz="2400" dirty="0" err="1" smtClean="0"/>
              <a:t>Isolability</a:t>
            </a:r>
            <a:r>
              <a:rPr lang="en-GB" sz="2400" dirty="0" smtClean="0"/>
              <a:t> of functionality</a:t>
            </a:r>
          </a:p>
          <a:p>
            <a:r>
              <a:rPr lang="en-GB" sz="2800" dirty="0" smtClean="0"/>
              <a:t>Testing must be automated</a:t>
            </a:r>
          </a:p>
          <a:p>
            <a:pPr lvl="1"/>
            <a:r>
              <a:rPr lang="en-GB" sz="2400" dirty="0" smtClean="0"/>
              <a:t>Functionality, regression, performance, </a:t>
            </a:r>
          </a:p>
          <a:p>
            <a:pPr lvl="1"/>
            <a:r>
              <a:rPr lang="en-GB" sz="2400" dirty="0" smtClean="0"/>
              <a:t>Stress testing, error handling handling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Why is it important that testing be automated?</a:t>
            </a:r>
          </a:p>
          <a:p>
            <a:pPr marL="590550" indent="-533400"/>
            <a:r>
              <a:rPr lang="en-US" dirty="0" smtClean="0"/>
              <a:t>Automated tests can be run often (e.g. after every change) with very little cost or effort</a:t>
            </a:r>
          </a:p>
          <a:p>
            <a:pPr marL="590550" indent="-533400"/>
            <a:r>
              <a:rPr lang="en-US" dirty="0" smtClean="0"/>
              <a:t>Automatically executed tests are much more likely to be run completely and correctly every time</a:t>
            </a:r>
          </a:p>
          <a:p>
            <a:pPr marL="590550" indent="-533400"/>
            <a:r>
              <a:rPr lang="en-US" dirty="0" smtClean="0"/>
              <a:t>And discrepancies are much more likely to be noted and reported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area where simplicity wins</a:t>
            </a:r>
          </a:p>
          <a:p>
            <a:r>
              <a:rPr lang="en-US" dirty="0" smtClean="0"/>
              <a:t>If it’s simple, it will be quicker and cheaper to build</a:t>
            </a:r>
          </a:p>
          <a:p>
            <a:r>
              <a:rPr lang="en-US" dirty="0" smtClean="0"/>
              <a:t>Even better, there will be fewer bugs</a:t>
            </a:r>
          </a:p>
          <a:p>
            <a:pPr lvl="1"/>
            <a:r>
              <a:rPr lang="en-US" dirty="0" smtClean="0"/>
              <a:t>And thus less cost for bug fixes</a:t>
            </a:r>
          </a:p>
          <a:p>
            <a:r>
              <a:rPr lang="en-US" dirty="0" smtClean="0"/>
              <a:t>And changing/extending it will be </a:t>
            </a:r>
            <a:r>
              <a:rPr lang="en-US" dirty="0" smtClean="0"/>
              <a:t>cheaper</a:t>
            </a:r>
          </a:p>
          <a:p>
            <a:r>
              <a:rPr lang="en-US" dirty="0" smtClean="0"/>
              <a:t>Low cost development usually implies speedy development</a:t>
            </a:r>
          </a:p>
          <a:p>
            <a:pPr lvl="1"/>
            <a:r>
              <a:rPr lang="en-US" dirty="0" smtClean="0"/>
              <a:t>Quicker time to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OS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main roles of an operating system is to provide abstract services</a:t>
            </a:r>
          </a:p>
          <a:p>
            <a:pPr lvl="1"/>
            <a:r>
              <a:rPr lang="en-US" dirty="0" smtClean="0"/>
              <a:t>Services that are easier for programs and users to work with</a:t>
            </a:r>
          </a:p>
          <a:p>
            <a:r>
              <a:rPr lang="en-US" dirty="0" smtClean="0"/>
              <a:t>What are the important abstractions an OS provides?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resources used by programs and people relate to data storage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Chunks of allocated memory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Database records</a:t>
            </a:r>
          </a:p>
          <a:p>
            <a:pPr lvl="1"/>
            <a:r>
              <a:rPr lang="en-US" dirty="0" smtClean="0"/>
              <a:t>Messages to be sent and received</a:t>
            </a:r>
          </a:p>
          <a:p>
            <a:r>
              <a:rPr lang="en-US" dirty="0" smtClean="0"/>
              <a:t>These all have some similar properties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Memory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level or type, memory abstractions support a couple of operations</a:t>
            </a:r>
          </a:p>
          <a:p>
            <a:pPr lvl="1"/>
            <a:r>
              <a:rPr lang="en-US" dirty="0" err="1" smtClean="0"/>
              <a:t>WRITE(name</a:t>
            </a:r>
            <a:r>
              <a:rPr lang="en-US" dirty="0" smtClean="0"/>
              <a:t>, value)</a:t>
            </a:r>
          </a:p>
          <a:p>
            <a:pPr lvl="2"/>
            <a:r>
              <a:rPr lang="en-US" dirty="0" smtClean="0"/>
              <a:t>Put a value into a memory location specified by name</a:t>
            </a:r>
          </a:p>
          <a:p>
            <a:pPr lvl="1"/>
            <a:r>
              <a:rPr lang="en-US" dirty="0" smtClean="0"/>
              <a:t>value </a:t>
            </a:r>
            <a:r>
              <a:rPr lang="en-US" sz="2000" dirty="0" smtClean="0"/>
              <a:t>&lt;</a:t>
            </a:r>
            <a:r>
              <a:rPr lang="en-US" dirty="0" smtClean="0"/>
              <a:t>- </a:t>
            </a:r>
            <a:r>
              <a:rPr lang="en-US" dirty="0" err="1" smtClean="0"/>
              <a:t>READ(name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Get a value out of a memory location specified by name</a:t>
            </a:r>
          </a:p>
          <a:p>
            <a:r>
              <a:rPr lang="en-US" dirty="0" smtClean="0"/>
              <a:t>Seems pretty simple</a:t>
            </a:r>
          </a:p>
          <a:p>
            <a:r>
              <a:rPr lang="en-US" dirty="0" smtClean="0"/>
              <a:t>But going from a nice abstraction to a physical implementation can be complex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Complicating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/>
          <a:lstStyle/>
          <a:p>
            <a:r>
              <a:rPr lang="en-US" dirty="0" smtClean="0"/>
              <a:t>Persistent vs. transient memory</a:t>
            </a:r>
          </a:p>
          <a:p>
            <a:r>
              <a:rPr lang="en-US" dirty="0" smtClean="0"/>
              <a:t>Size of operations </a:t>
            </a:r>
          </a:p>
          <a:p>
            <a:pPr lvl="1"/>
            <a:r>
              <a:rPr lang="en-US" dirty="0" smtClean="0"/>
              <a:t>Size the user/application wants to work with</a:t>
            </a:r>
          </a:p>
          <a:p>
            <a:pPr lvl="1"/>
            <a:r>
              <a:rPr lang="en-US" dirty="0" smtClean="0"/>
              <a:t>Size the physical device actually works with</a:t>
            </a:r>
          </a:p>
          <a:p>
            <a:r>
              <a:rPr lang="en-US" dirty="0" smtClean="0"/>
              <a:t>Coherence and atomicity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Same abstraction might be implemented with many different physical devices</a:t>
            </a:r>
          </a:p>
          <a:p>
            <a:pPr lvl="1"/>
            <a:r>
              <a:rPr lang="en-US" dirty="0" smtClean="0"/>
              <a:t>Possibly of very different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real operating systems built and used by real people</a:t>
            </a:r>
            <a:endParaRPr lang="en-US" dirty="0" smtClean="0"/>
          </a:p>
          <a:p>
            <a:r>
              <a:rPr lang="en-US" dirty="0" smtClean="0"/>
              <a:t>What’s most important depends </a:t>
            </a:r>
            <a:r>
              <a:rPr lang="en-US" dirty="0" smtClean="0"/>
              <a:t>on </a:t>
            </a:r>
            <a:r>
              <a:rPr lang="en-US" dirty="0" smtClean="0"/>
              <a:t>who you are talking about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Service providers</a:t>
            </a:r>
          </a:p>
          <a:p>
            <a:pPr lvl="1"/>
            <a:r>
              <a:rPr lang="en-US" dirty="0" smtClean="0"/>
              <a:t>Application developers</a:t>
            </a:r>
          </a:p>
          <a:p>
            <a:pPr lvl="1"/>
            <a:r>
              <a:rPr lang="en-US" dirty="0" smtClean="0"/>
              <a:t>OS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All are important clients for operating systems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725513" y="553767"/>
            <a:ext cx="5627120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Where Do the Complications </a:t>
            </a:r>
            <a:br>
              <a:rPr lang="en-US" dirty="0" smtClean="0"/>
            </a:br>
            <a:r>
              <a:rPr lang="en-US" dirty="0" smtClean="0"/>
              <a:t>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bottom, the OS doesn’t have abstract devices with arbitrary properties</a:t>
            </a:r>
          </a:p>
          <a:p>
            <a:r>
              <a:rPr lang="en-US" dirty="0" smtClean="0"/>
              <a:t>It has particular physical devices</a:t>
            </a:r>
          </a:p>
          <a:p>
            <a:pPr lvl="1"/>
            <a:r>
              <a:rPr lang="en-US" dirty="0" smtClean="0"/>
              <a:t>With unchangeable, often inconvenient, properties</a:t>
            </a:r>
          </a:p>
          <a:p>
            <a:r>
              <a:rPr lang="en-US" dirty="0" smtClean="0"/>
              <a:t>The core OS abstraction problem:</a:t>
            </a:r>
          </a:p>
          <a:p>
            <a:pPr lvl="1"/>
            <a:r>
              <a:rPr lang="en-US" dirty="0" smtClean="0"/>
              <a:t>Creating the abstract device with the desirable properties from the physical device without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312"/>
            <a:ext cx="8229600" cy="4525963"/>
          </a:xfrm>
        </p:spPr>
        <p:txBody>
          <a:bodyPr/>
          <a:lstStyle/>
          <a:p>
            <a:r>
              <a:rPr lang="en-US" dirty="0" smtClean="0"/>
              <a:t>A typical file</a:t>
            </a:r>
          </a:p>
          <a:p>
            <a:r>
              <a:rPr lang="en-US" dirty="0" smtClean="0"/>
              <a:t>We can read or write the file</a:t>
            </a:r>
          </a:p>
          <a:p>
            <a:r>
              <a:rPr lang="en-US" dirty="0" smtClean="0"/>
              <a:t>We can read or write arbitrary amounts of data</a:t>
            </a:r>
          </a:p>
          <a:p>
            <a:r>
              <a:rPr lang="en-US" dirty="0" smtClean="0"/>
              <a:t>If we write the file, we expect our next read to reflect the results of the write</a:t>
            </a:r>
          </a:p>
          <a:p>
            <a:pPr lvl="1"/>
            <a:r>
              <a:rPr lang="en-US" dirty="0" smtClean="0"/>
              <a:t>Coherence</a:t>
            </a:r>
          </a:p>
          <a:p>
            <a:r>
              <a:rPr lang="en-US" dirty="0" smtClean="0"/>
              <a:t>If there are several reads/writes to the file, we expect each to occur in some order</a:t>
            </a:r>
          </a:p>
          <a:p>
            <a:pPr lvl="1"/>
            <a:r>
              <a:rPr lang="en-US" dirty="0" smtClean="0"/>
              <a:t>With respect to the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Implementing the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US" dirty="0" smtClean="0"/>
              <a:t>Most commonly a hard disk drive</a:t>
            </a:r>
          </a:p>
          <a:p>
            <a:r>
              <a:rPr lang="en-US" dirty="0" smtClean="0"/>
              <a:t>Disk drives have peculiar characteristics</a:t>
            </a:r>
          </a:p>
          <a:p>
            <a:pPr lvl="1"/>
            <a:r>
              <a:rPr lang="en-US" dirty="0" smtClean="0"/>
              <a:t>Long, and worse, variable access latencies</a:t>
            </a:r>
          </a:p>
          <a:p>
            <a:pPr lvl="1"/>
            <a:r>
              <a:rPr lang="en-US" dirty="0" smtClean="0"/>
              <a:t>Accesses performed in chunks of fixed size</a:t>
            </a:r>
          </a:p>
          <a:p>
            <a:pPr lvl="2"/>
            <a:r>
              <a:rPr lang="en-US" dirty="0" smtClean="0"/>
              <a:t>Atomicity only for accesses of that size</a:t>
            </a:r>
          </a:p>
          <a:p>
            <a:pPr lvl="1"/>
            <a:r>
              <a:rPr lang="en-US" dirty="0" smtClean="0"/>
              <a:t>Highly variable performance depending on exactly what gets put where</a:t>
            </a:r>
          </a:p>
          <a:p>
            <a:pPr lvl="1"/>
            <a:r>
              <a:rPr lang="en-US" dirty="0" smtClean="0"/>
              <a:t>Unpleasant failure modes</a:t>
            </a:r>
          </a:p>
          <a:p>
            <a:r>
              <a:rPr lang="en-US" dirty="0" smtClean="0"/>
              <a:t>So the operating system needs to smooth out these oddities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Lead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effort by file system component of OS to put things in the right place on a disk</a:t>
            </a:r>
          </a:p>
          <a:p>
            <a:r>
              <a:rPr lang="en-US" dirty="0" smtClean="0"/>
              <a:t>Reordering of disk operations to improve performance</a:t>
            </a:r>
          </a:p>
          <a:p>
            <a:pPr lvl="1"/>
            <a:r>
              <a:rPr lang="en-US" dirty="0" smtClean="0"/>
              <a:t>Which complicates providing atomicity</a:t>
            </a:r>
          </a:p>
          <a:p>
            <a:r>
              <a:rPr lang="en-US" dirty="0" smtClean="0"/>
              <a:t>Optimizations based on caching and read-</a:t>
            </a:r>
            <a:r>
              <a:rPr lang="en-US" dirty="0" smtClean="0"/>
              <a:t>ahead</a:t>
            </a:r>
          </a:p>
          <a:p>
            <a:pPr lvl="1"/>
            <a:r>
              <a:rPr lang="en-US" dirty="0" smtClean="0"/>
              <a:t>Which complicates maintaining consistency</a:t>
            </a:r>
            <a:endParaRPr lang="en-US" dirty="0" smtClean="0"/>
          </a:p>
          <a:p>
            <a:r>
              <a:rPr lang="en-US" dirty="0" smtClean="0"/>
              <a:t>Sophisticated organizations to handle failures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of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interpreter is something that performs commands</a:t>
            </a:r>
          </a:p>
          <a:p>
            <a:r>
              <a:rPr lang="en-US" dirty="0" smtClean="0"/>
              <a:t>Basically, the element of a computer (abstract or physical) that gets things done</a:t>
            </a:r>
          </a:p>
          <a:p>
            <a:r>
              <a:rPr lang="en-US" dirty="0" smtClean="0"/>
              <a:t>At the physical level, we have a processor</a:t>
            </a:r>
          </a:p>
          <a:p>
            <a:r>
              <a:rPr lang="en-US" dirty="0" smtClean="0"/>
              <a:t>That level is not easy to use</a:t>
            </a:r>
          </a:p>
          <a:p>
            <a:r>
              <a:rPr lang="en-US" dirty="0" smtClean="0"/>
              <a:t>The OS provides us with higher level interpreter abstractions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91312" y="553767"/>
            <a:ext cx="6415846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Interpreter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104"/>
            <a:ext cx="8229600" cy="4525963"/>
          </a:xfrm>
        </p:spPr>
        <p:txBody>
          <a:bodyPr/>
          <a:lstStyle/>
          <a:p>
            <a:r>
              <a:rPr lang="en-US" dirty="0" smtClean="0"/>
              <a:t>An instruction reference</a:t>
            </a:r>
          </a:p>
          <a:p>
            <a:pPr lvl="1"/>
            <a:r>
              <a:rPr lang="en-US" dirty="0" smtClean="0"/>
              <a:t>Tells the interpreter which instruction to do next</a:t>
            </a:r>
          </a:p>
          <a:p>
            <a:r>
              <a:rPr lang="en-US" dirty="0" smtClean="0"/>
              <a:t>A repertoire</a:t>
            </a:r>
          </a:p>
          <a:p>
            <a:pPr lvl="1"/>
            <a:r>
              <a:rPr lang="en-US" dirty="0" smtClean="0"/>
              <a:t>The set of things the interpreter can do</a:t>
            </a:r>
          </a:p>
          <a:p>
            <a:r>
              <a:rPr lang="en-US" dirty="0" smtClean="0"/>
              <a:t>An environment reference</a:t>
            </a:r>
          </a:p>
          <a:p>
            <a:pPr lvl="1"/>
            <a:r>
              <a:rPr lang="en-US" dirty="0" smtClean="0"/>
              <a:t>Describes the current state on which the next instruction should be performed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Situations in which the instruction reference pointer is </a:t>
            </a:r>
            <a:r>
              <a:rPr lang="en-US" dirty="0" err="1" smtClean="0"/>
              <a:t>overriden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CPU</a:t>
            </a:r>
          </a:p>
          <a:p>
            <a:r>
              <a:rPr lang="en-US" dirty="0" smtClean="0"/>
              <a:t>It has a program counter register indicating where the next instruction can be found</a:t>
            </a:r>
          </a:p>
          <a:p>
            <a:pPr lvl="1"/>
            <a:r>
              <a:rPr lang="en-US" dirty="0" smtClean="0"/>
              <a:t>An instruction reference</a:t>
            </a:r>
          </a:p>
          <a:p>
            <a:r>
              <a:rPr lang="en-US" dirty="0" smtClean="0"/>
              <a:t>It supports a set of instructions</a:t>
            </a:r>
          </a:p>
          <a:p>
            <a:pPr lvl="1"/>
            <a:r>
              <a:rPr lang="en-US" dirty="0" smtClean="0"/>
              <a:t>Its repertoire</a:t>
            </a:r>
          </a:p>
          <a:p>
            <a:r>
              <a:rPr lang="en-US" dirty="0" smtClean="0"/>
              <a:t>It has contents in registers and RAM</a:t>
            </a:r>
          </a:p>
          <a:p>
            <a:pPr lvl="1"/>
            <a:r>
              <a:rPr lang="en-US" dirty="0" smtClean="0"/>
              <a:t>Its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5688"/>
            <a:ext cx="8229600" cy="4525963"/>
          </a:xfrm>
        </p:spPr>
        <p:txBody>
          <a:bodyPr/>
          <a:lstStyle/>
          <a:p>
            <a:r>
              <a:rPr lang="en-US" dirty="0" smtClean="0"/>
              <a:t>A process</a:t>
            </a:r>
          </a:p>
          <a:p>
            <a:r>
              <a:rPr lang="en-US" dirty="0" smtClean="0"/>
              <a:t>The OS maintains a program counter for the process</a:t>
            </a:r>
          </a:p>
          <a:p>
            <a:pPr lvl="1"/>
            <a:r>
              <a:rPr lang="en-US" dirty="0" smtClean="0"/>
              <a:t>An instruction reference</a:t>
            </a:r>
          </a:p>
          <a:p>
            <a:r>
              <a:rPr lang="en-US" dirty="0" smtClean="0"/>
              <a:t>Its source code specifies its repertoire</a:t>
            </a:r>
          </a:p>
          <a:p>
            <a:r>
              <a:rPr lang="en-US" dirty="0" smtClean="0"/>
              <a:t>Its stack, heap, and register contents are its environment</a:t>
            </a:r>
          </a:p>
          <a:p>
            <a:pPr lvl="1"/>
            <a:r>
              <a:rPr lang="en-US" dirty="0" smtClean="0"/>
              <a:t>With the OS maintaining pointers to all of them</a:t>
            </a:r>
          </a:p>
          <a:p>
            <a:r>
              <a:rPr lang="en-US" dirty="0" smtClean="0"/>
              <a:t>No other interpreters should be able to mess up the process’ resources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Implementing the Process Abstraction in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if there’s only one process</a:t>
            </a:r>
          </a:p>
          <a:p>
            <a:r>
              <a:rPr lang="en-US" dirty="0" smtClean="0"/>
              <a:t>But there almost always are multiple processes</a:t>
            </a:r>
          </a:p>
          <a:p>
            <a:r>
              <a:rPr lang="en-US" dirty="0" smtClean="0"/>
              <a:t>The OS has a certain amount of physical memory</a:t>
            </a:r>
          </a:p>
          <a:p>
            <a:pPr lvl="1"/>
            <a:r>
              <a:rPr lang="en-US" dirty="0" smtClean="0"/>
              <a:t>To hold the environment information</a:t>
            </a:r>
          </a:p>
          <a:p>
            <a:r>
              <a:rPr lang="en-US" dirty="0" smtClean="0"/>
              <a:t>There is usually only one set of registers</a:t>
            </a:r>
          </a:p>
          <a:p>
            <a:r>
              <a:rPr lang="en-US" dirty="0" smtClean="0"/>
              <a:t>The process doesn’t have exclusive access to the CPU</a:t>
            </a:r>
          </a:p>
          <a:p>
            <a:pPr lvl="1"/>
            <a:r>
              <a:rPr lang="en-US" dirty="0" smtClean="0"/>
              <a:t>Due to other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Lead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Schedulers to share the CPU among various processes</a:t>
            </a:r>
          </a:p>
          <a:p>
            <a:r>
              <a:rPr lang="en-US" dirty="0" smtClean="0"/>
              <a:t>Memory management hardware and software</a:t>
            </a:r>
          </a:p>
          <a:p>
            <a:pPr lvl="1"/>
            <a:r>
              <a:rPr lang="en-US" dirty="0" smtClean="0"/>
              <a:t>To multiplex memory use among the processes</a:t>
            </a:r>
          </a:p>
          <a:p>
            <a:pPr lvl="1"/>
            <a:r>
              <a:rPr lang="en-US" dirty="0" smtClean="0"/>
              <a:t>Giving each the illusion of full exclusive use of memory</a:t>
            </a:r>
          </a:p>
          <a:p>
            <a:r>
              <a:rPr lang="en-US" dirty="0" smtClean="0"/>
              <a:t>Access control mechanisms for other memory abstractions</a:t>
            </a:r>
          </a:p>
          <a:p>
            <a:pPr lvl="1"/>
            <a:r>
              <a:rPr lang="en-US" dirty="0" smtClean="0"/>
              <a:t>So other processes can’t fiddle with my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End Users,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Reliability 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Upwards compatibility in releases</a:t>
            </a:r>
          </a:p>
          <a:p>
            <a:r>
              <a:rPr lang="en-GB" dirty="0" smtClean="0"/>
              <a:t>Support for differing hardware</a:t>
            </a:r>
          </a:p>
          <a:p>
            <a:pPr lvl="1"/>
            <a:r>
              <a:rPr lang="en-GB" dirty="0" smtClean="0"/>
              <a:t>Currently available platforms</a:t>
            </a:r>
          </a:p>
          <a:p>
            <a:pPr lvl="1"/>
            <a:r>
              <a:rPr lang="en-GB" dirty="0" smtClean="0"/>
              <a:t>What’s available in the future</a:t>
            </a:r>
          </a:p>
          <a:p>
            <a:r>
              <a:rPr lang="en-GB" dirty="0" smtClean="0"/>
              <a:t>Availability of key applications</a:t>
            </a:r>
          </a:p>
          <a:p>
            <a:r>
              <a:rPr lang="en-GB" dirty="0" smtClean="0"/>
              <a:t>Security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00336" y="567135"/>
            <a:ext cx="458440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318"/>
            <a:ext cx="8229600" cy="1143000"/>
          </a:xfrm>
        </p:spPr>
        <p:txBody>
          <a:bodyPr/>
          <a:lstStyle/>
          <a:p>
            <a:r>
              <a:rPr lang="en-US" dirty="0" smtClean="0"/>
              <a:t>Abstractions of </a:t>
            </a:r>
            <a:br>
              <a:rPr lang="en-US" dirty="0" smtClean="0"/>
            </a:br>
            <a:r>
              <a:rPr lang="en-US" dirty="0" smtClean="0"/>
              <a:t>Communications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communication link allows one interpreter to talk to another</a:t>
            </a:r>
          </a:p>
          <a:p>
            <a:pPr lvl="1"/>
            <a:r>
              <a:rPr lang="en-US" dirty="0" smtClean="0"/>
              <a:t>On the same or different machines</a:t>
            </a:r>
          </a:p>
          <a:p>
            <a:r>
              <a:rPr lang="en-US" dirty="0" smtClean="0"/>
              <a:t>At the physical level, wires and cables</a:t>
            </a:r>
          </a:p>
          <a:p>
            <a:r>
              <a:rPr lang="en-US" dirty="0" smtClean="0"/>
              <a:t>At more abstract levels, networks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mechanisms</a:t>
            </a:r>
          </a:p>
          <a:p>
            <a:r>
              <a:rPr lang="en-US" dirty="0" smtClean="0"/>
              <a:t>Some similarities to memory abstractions</a:t>
            </a:r>
          </a:p>
          <a:p>
            <a:pPr lvl="1"/>
            <a:r>
              <a:rPr lang="en-US" dirty="0" smtClean="0"/>
              <a:t>But also differences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38880" y="446823"/>
            <a:ext cx="5680594" cy="1193481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Basic Communication Link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SEND(link_name</a:t>
            </a:r>
            <a:r>
              <a:rPr lang="en-US" dirty="0" smtClean="0"/>
              <a:t>, </a:t>
            </a:r>
            <a:r>
              <a:rPr lang="en-US" dirty="0" err="1" smtClean="0"/>
              <a:t>outgoing_message_buffer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 some information contained in the buffer on the named link</a:t>
            </a:r>
          </a:p>
          <a:p>
            <a:r>
              <a:rPr lang="en-US" dirty="0" err="1" smtClean="0"/>
              <a:t>RECEIVE(link_name</a:t>
            </a:r>
            <a:r>
              <a:rPr lang="en-US" dirty="0" smtClean="0"/>
              <a:t>, </a:t>
            </a:r>
            <a:r>
              <a:rPr lang="en-US" dirty="0" err="1" smtClean="0"/>
              <a:t>incoming_message_buffer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 some information off the named link and put it into the buffer</a:t>
            </a:r>
          </a:p>
          <a:p>
            <a:r>
              <a:rPr lang="en-US" dirty="0" smtClean="0"/>
              <a:t>Like WRITE and READ, in some respects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Why Are Communication Links Distinct From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variable performance</a:t>
            </a:r>
          </a:p>
          <a:p>
            <a:r>
              <a:rPr lang="en-US" dirty="0" smtClean="0"/>
              <a:t>Potentially hostile environment for the operations</a:t>
            </a:r>
          </a:p>
          <a:p>
            <a:r>
              <a:rPr lang="en-US" dirty="0" smtClean="0"/>
              <a:t>Generally asynchronous</a:t>
            </a:r>
          </a:p>
          <a:p>
            <a:r>
              <a:rPr lang="en-US" dirty="0" smtClean="0"/>
              <a:t>Receiver may only perform the operation</a:t>
            </a:r>
            <a:r>
              <a:rPr lang="en-US" dirty="0" smtClean="0"/>
              <a:t> because </a:t>
            </a:r>
            <a:r>
              <a:rPr lang="en-US" dirty="0" smtClean="0"/>
              <a:t>the </a:t>
            </a:r>
            <a:r>
              <a:rPr lang="en-US" dirty="0" smtClean="0"/>
              <a:t>SEND occurred</a:t>
            </a:r>
          </a:p>
          <a:p>
            <a:pPr lvl="1"/>
            <a:r>
              <a:rPr lang="en-US" dirty="0" smtClean="0"/>
              <a:t>Unlike a typical READ</a:t>
            </a:r>
          </a:p>
          <a:p>
            <a:r>
              <a:rPr lang="en-US" dirty="0" smtClean="0"/>
              <a:t>No necessary guarantee of delivery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Communications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468"/>
            <a:ext cx="8229600" cy="4525963"/>
          </a:xfrm>
        </p:spPr>
        <p:txBody>
          <a:bodyPr/>
          <a:lstStyle/>
          <a:p>
            <a:r>
              <a:rPr lang="en-US" dirty="0" smtClean="0"/>
              <a:t>A Unix-style socket</a:t>
            </a:r>
          </a:p>
          <a:p>
            <a:r>
              <a:rPr lang="en-US" dirty="0" smtClean="0"/>
              <a:t>SEND interface: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send(int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>
                <a:latin typeface="Courier New"/>
                <a:cs typeface="Courier New"/>
              </a:rPr>
              <a:t>, const void *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flags)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is the link name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/>
              <a:t> is the outgoing message buffer</a:t>
            </a:r>
          </a:p>
          <a:p>
            <a:r>
              <a:rPr lang="en-US" dirty="0" smtClean="0"/>
              <a:t>RECEIVE interface: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recv(int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>
                <a:latin typeface="Courier New"/>
                <a:cs typeface="Courier New"/>
              </a:rPr>
              <a:t>, void *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flags)</a:t>
            </a:r>
          </a:p>
          <a:p>
            <a:pPr lvl="1"/>
            <a:r>
              <a:rPr lang="en-US" dirty="0" smtClean="0"/>
              <a:t>Same parameters as for send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What About Those Other </a:t>
            </a:r>
            <a:br>
              <a:rPr lang="en-US" dirty="0" smtClean="0"/>
            </a:br>
            <a:r>
              <a:rPr lang="en-US" dirty="0" smtClean="0"/>
              <a:t>Socket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flag</a:t>
            </a:r>
            <a:r>
              <a:rPr lang="en-US" dirty="0" smtClean="0"/>
              <a:t> fields?</a:t>
            </a:r>
          </a:p>
          <a:p>
            <a:r>
              <a:rPr lang="en-US" dirty="0" smtClean="0"/>
              <a:t>A common attribute of instances of abstractions</a:t>
            </a:r>
          </a:p>
          <a:p>
            <a:pPr lvl="1"/>
            <a:r>
              <a:rPr lang="en-US" dirty="0" smtClean="0"/>
              <a:t>Especially higher level versions</a:t>
            </a:r>
          </a:p>
          <a:p>
            <a:r>
              <a:rPr lang="en-US" dirty="0" smtClean="0"/>
              <a:t>They provide additional semantics specific to the abstraction</a:t>
            </a:r>
          </a:p>
          <a:p>
            <a:r>
              <a:rPr lang="en-US" dirty="0" smtClean="0"/>
              <a:t>Generally improving the power of the higher level abstraction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08" y="541998"/>
            <a:ext cx="8229600" cy="1143000"/>
          </a:xfrm>
        </p:spPr>
        <p:txBody>
          <a:bodyPr/>
          <a:lstStyle/>
          <a:p>
            <a:r>
              <a:rPr lang="en-US" dirty="0" smtClean="0"/>
              <a:t>Implementing the Communications Link Abstraction in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880"/>
            <a:ext cx="8229600" cy="4525963"/>
          </a:xfrm>
        </p:spPr>
        <p:txBody>
          <a:bodyPr/>
          <a:lstStyle/>
          <a:p>
            <a:r>
              <a:rPr lang="en-US" dirty="0" smtClean="0"/>
              <a:t>A bit trickier than the memory and interpreter abstraction, in some cases</a:t>
            </a:r>
          </a:p>
          <a:p>
            <a:r>
              <a:rPr lang="en-US" dirty="0" smtClean="0"/>
              <a:t>Unlike those, the OS does not have full control of what’s going on</a:t>
            </a:r>
          </a:p>
          <a:p>
            <a:r>
              <a:rPr lang="en-US" dirty="0" smtClean="0"/>
              <a:t>The network doesn’t belong to the OS</a:t>
            </a:r>
          </a:p>
          <a:p>
            <a:pPr lvl="1"/>
            <a:r>
              <a:rPr lang="en-US" dirty="0" smtClean="0"/>
              <a:t>Only its own network interface does</a:t>
            </a:r>
          </a:p>
          <a:p>
            <a:r>
              <a:rPr lang="en-US" dirty="0" smtClean="0"/>
              <a:t>Another entity is often doing half the work</a:t>
            </a:r>
          </a:p>
          <a:p>
            <a:pPr lvl="1"/>
            <a:r>
              <a:rPr lang="en-US" dirty="0" smtClean="0"/>
              <a:t>Typically another machine’s 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Implications?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8"/>
            <a:ext cx="8229600" cy="4525963"/>
          </a:xfrm>
        </p:spPr>
        <p:txBody>
          <a:bodyPr/>
          <a:lstStyle/>
          <a:p>
            <a:r>
              <a:rPr lang="en-US" dirty="0" smtClean="0"/>
              <a:t>Greater uncertainty about the outcome of an operation</a:t>
            </a:r>
          </a:p>
          <a:p>
            <a:pPr lvl="1"/>
            <a:r>
              <a:rPr lang="en-US" dirty="0" smtClean="0"/>
              <a:t>Things fail for reasons our OS can’t see or learn</a:t>
            </a:r>
          </a:p>
          <a:p>
            <a:r>
              <a:rPr lang="en-US" dirty="0" smtClean="0"/>
              <a:t>Greater asynchrony</a:t>
            </a:r>
          </a:p>
          <a:p>
            <a:pPr lvl="1"/>
            <a:r>
              <a:rPr lang="en-US" dirty="0" smtClean="0"/>
              <a:t>The remote OS might not regard the operations as equally important as our OS does</a:t>
            </a:r>
          </a:p>
          <a:p>
            <a:r>
              <a:rPr lang="en-US" dirty="0" smtClean="0"/>
              <a:t>Higher possibilities for security problems</a:t>
            </a:r>
          </a:p>
          <a:p>
            <a:pPr lvl="1"/>
            <a:r>
              <a:rPr lang="en-US" dirty="0" smtClean="0"/>
              <a:t>Remote OS not equally trusted</a:t>
            </a:r>
          </a:p>
          <a:p>
            <a:pPr lvl="1"/>
            <a:r>
              <a:rPr lang="en-US" dirty="0" smtClean="0"/>
              <a:t>Network between the two potentially untrustworthy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What Do We Do About </a:t>
            </a:r>
            <a:br>
              <a:rPr lang="en-US" dirty="0" smtClean="0"/>
            </a:br>
            <a:r>
              <a:rPr lang="en-US" dirty="0" smtClean="0"/>
              <a:t>Those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must be prepared for likely failures</a:t>
            </a:r>
          </a:p>
          <a:p>
            <a:r>
              <a:rPr lang="en-US" dirty="0" smtClean="0"/>
              <a:t>And high degrees of asynchrony</a:t>
            </a:r>
          </a:p>
          <a:p>
            <a:pPr lvl="1"/>
            <a:r>
              <a:rPr lang="en-US" dirty="0" smtClean="0"/>
              <a:t>Bad idea to block entire system while waiting for the network</a:t>
            </a:r>
          </a:p>
          <a:p>
            <a:r>
              <a:rPr lang="en-US" dirty="0" smtClean="0"/>
              <a:t>OS shouldn’t have complete trust in what comes in from the network</a:t>
            </a:r>
          </a:p>
          <a:p>
            <a:pPr lvl="1"/>
            <a:r>
              <a:rPr lang="en-US" dirty="0" smtClean="0"/>
              <a:t>But often the OS is in no position to determine its trustworthiness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888"/>
            <a:ext cx="8229600" cy="4525963"/>
          </a:xfrm>
        </p:spPr>
        <p:txBody>
          <a:bodyPr/>
          <a:lstStyle/>
          <a:p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Users or other “active” entities</a:t>
            </a:r>
          </a:p>
          <a:p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Collections of other abstractions</a:t>
            </a:r>
          </a:p>
          <a:p>
            <a:r>
              <a:rPr lang="en-US" dirty="0" smtClean="0"/>
              <a:t>Protection environments</a:t>
            </a:r>
          </a:p>
          <a:p>
            <a:pPr lvl="1"/>
            <a:r>
              <a:rPr lang="en-US" dirty="0" smtClean="0"/>
              <a:t>Security related, usually</a:t>
            </a:r>
          </a:p>
          <a:p>
            <a:r>
              <a:rPr lang="en-US" dirty="0" smtClean="0"/>
              <a:t>Names</a:t>
            </a:r>
          </a:p>
          <a:p>
            <a:r>
              <a:rPr lang="en-US" dirty="0" smtClean="0"/>
              <a:t>Not a complete list</a:t>
            </a:r>
          </a:p>
          <a:p>
            <a:r>
              <a:rPr lang="en-US" dirty="0" smtClean="0"/>
              <a:t>Not everyone would agree on what’s distinct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31936" y="513663"/>
            <a:ext cx="5921222" cy="903975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Services for </a:t>
            </a:r>
            <a:r>
              <a:rPr lang="en-US" dirty="0" err="1" smtClean="0"/>
              <a:t>OSes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major role of an operating system is providing services</a:t>
            </a:r>
          </a:p>
          <a:p>
            <a:pPr lvl="1"/>
            <a:r>
              <a:rPr lang="en-US" dirty="0" smtClean="0"/>
              <a:t>To human users</a:t>
            </a:r>
          </a:p>
          <a:p>
            <a:pPr lvl="1"/>
            <a:r>
              <a:rPr lang="en-US" dirty="0" smtClean="0"/>
              <a:t>To applications</a:t>
            </a:r>
          </a:p>
          <a:p>
            <a:r>
              <a:rPr lang="en-US" dirty="0" smtClean="0"/>
              <a:t>What services should an OS provide?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OS really should never crash</a:t>
            </a:r>
          </a:p>
          <a:p>
            <a:pPr lvl="1"/>
            <a:r>
              <a:rPr lang="en-US" dirty="0" smtClean="0"/>
              <a:t>Since it takes everything else down with it</a:t>
            </a:r>
          </a:p>
          <a:p>
            <a:r>
              <a:rPr lang="en-US" dirty="0" smtClean="0"/>
              <a:t>But also need dependability in a different sense</a:t>
            </a:r>
          </a:p>
          <a:p>
            <a:pPr lvl="1"/>
            <a:r>
              <a:rPr lang="en-US" dirty="0" smtClean="0"/>
              <a:t>The OS must be depended on to behave as it’s specified</a:t>
            </a:r>
          </a:p>
          <a:p>
            <a:pPr lvl="1"/>
            <a:r>
              <a:rPr lang="en-US" dirty="0" smtClean="0"/>
              <a:t>Nobody wants surprises from their operating system</a:t>
            </a:r>
          </a:p>
          <a:p>
            <a:pPr lvl="1"/>
            <a:r>
              <a:rPr lang="en-US" dirty="0" smtClean="0"/>
              <a:t>Since the OS controls everything, unexpected behavior could be arbitrarily bad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An Object Oriented View </a:t>
            </a:r>
            <a:br>
              <a:rPr lang="en-US" dirty="0" smtClean="0"/>
            </a:br>
            <a:r>
              <a:rPr lang="en-US" dirty="0" smtClean="0"/>
              <a:t>of OS 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Services are delivered through objects</a:t>
            </a:r>
          </a:p>
          <a:p>
            <a:pPr lvl="1"/>
            <a:r>
              <a:rPr lang="en-GB" dirty="0" smtClean="0"/>
              <a:t>Can be instantiated, named, and destroyed</a:t>
            </a:r>
          </a:p>
          <a:p>
            <a:pPr lvl="1"/>
            <a:r>
              <a:rPr lang="en-GB" dirty="0" smtClean="0"/>
              <a:t>They have specified properties</a:t>
            </a:r>
          </a:p>
          <a:p>
            <a:pPr lvl="1"/>
            <a:r>
              <a:rPr lang="en-GB" dirty="0" smtClean="0"/>
              <a:t>They support specified methods</a:t>
            </a:r>
          </a:p>
          <a:p>
            <a:r>
              <a:rPr lang="en-GB" dirty="0" smtClean="0"/>
              <a:t>To understand a service, study its objects</a:t>
            </a:r>
          </a:p>
          <a:p>
            <a:pPr lvl="1"/>
            <a:r>
              <a:rPr lang="en-GB" dirty="0" smtClean="0"/>
              <a:t>How they are instantiated and managed</a:t>
            </a:r>
          </a:p>
          <a:p>
            <a:pPr lvl="1"/>
            <a:r>
              <a:rPr lang="en-GB" dirty="0" smtClean="0"/>
              <a:t>How client refers to them (names/handles)</a:t>
            </a:r>
          </a:p>
          <a:p>
            <a:pPr lvl="1"/>
            <a:r>
              <a:rPr lang="en-GB" dirty="0" smtClean="0"/>
              <a:t>What a client can do with them (methods)</a:t>
            </a:r>
          </a:p>
          <a:p>
            <a:pPr lvl="1"/>
            <a:r>
              <a:rPr lang="en-GB" dirty="0" smtClean="0"/>
              <a:t>How objects behave (interface specifications)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System Service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360"/>
            <a:ext cx="8229600" cy="4525963"/>
          </a:xfrm>
        </p:spPr>
        <p:txBody>
          <a:bodyPr/>
          <a:lstStyle/>
          <a:p>
            <a:r>
              <a:rPr lang="en-GB" sz="2800" dirty="0" smtClean="0"/>
              <a:t>Execution objects</a:t>
            </a:r>
          </a:p>
          <a:p>
            <a:pPr lvl="1"/>
            <a:r>
              <a:rPr lang="en-GB" sz="2400" dirty="0" smtClean="0"/>
              <a:t>Processes, threads, timers, signals</a:t>
            </a:r>
          </a:p>
          <a:p>
            <a:r>
              <a:rPr lang="en-GB" sz="2800" dirty="0" smtClean="0"/>
              <a:t>Data objects</a:t>
            </a:r>
          </a:p>
          <a:p>
            <a:pPr lvl="1"/>
            <a:r>
              <a:rPr lang="en-GB" sz="2400" dirty="0" smtClean="0"/>
              <a:t>Files, devices, segments, file systems</a:t>
            </a:r>
          </a:p>
          <a:p>
            <a:r>
              <a:rPr lang="en-GB" sz="2800" dirty="0" smtClean="0"/>
              <a:t>Communications objects</a:t>
            </a:r>
          </a:p>
          <a:p>
            <a:pPr lvl="1"/>
            <a:r>
              <a:rPr lang="en-GB" sz="2400" dirty="0" smtClean="0"/>
              <a:t>Sockets, messages, remote procedure calls</a:t>
            </a:r>
          </a:p>
          <a:p>
            <a:r>
              <a:rPr lang="en-GB" sz="2800" dirty="0" smtClean="0"/>
              <a:t>Protection objects</a:t>
            </a:r>
          </a:p>
          <a:p>
            <a:pPr lvl="1"/>
            <a:r>
              <a:rPr lang="en-GB" sz="2400" dirty="0" smtClean="0"/>
              <a:t>Users, user groups, process groups</a:t>
            </a:r>
          </a:p>
          <a:p>
            <a:r>
              <a:rPr lang="en-GB" sz="2800" dirty="0" smtClean="0"/>
              <a:t>Naming objects</a:t>
            </a:r>
          </a:p>
          <a:p>
            <a:pPr lvl="1"/>
            <a:r>
              <a:rPr lang="en-GB" sz="2400" dirty="0" smtClean="0"/>
              <a:t>Directories, DNS domains, registries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Services and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commonly implemented by providing appropriate abstractions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The service of allowing user code to run in a computing environment</a:t>
            </a:r>
          </a:p>
          <a:p>
            <a:pPr lvl="1"/>
            <a:r>
              <a:rPr lang="en-US" dirty="0" smtClean="0"/>
              <a:t>Requires a couple of abstractions, at least:</a:t>
            </a:r>
          </a:p>
          <a:p>
            <a:pPr lvl="2"/>
            <a:r>
              <a:rPr lang="en-US" dirty="0" smtClean="0"/>
              <a:t>The virtual environment abstraction</a:t>
            </a:r>
          </a:p>
          <a:p>
            <a:pPr lvl="2"/>
            <a:r>
              <a:rPr lang="en-US" dirty="0" smtClean="0"/>
              <a:t>The process abstraction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/>
          <a:lstStyle/>
          <a:p>
            <a:r>
              <a:rPr lang="en-US" dirty="0" smtClean="0"/>
              <a:t>The Virtual Environment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CPU executes one program at a time</a:t>
            </a:r>
          </a:p>
          <a:p>
            <a:pPr lvl="1"/>
            <a:r>
              <a:rPr lang="en-GB" dirty="0" smtClean="0"/>
              <a:t>It is a serially reusable resource</a:t>
            </a:r>
          </a:p>
          <a:p>
            <a:r>
              <a:rPr lang="en-GB" dirty="0" smtClean="0"/>
              <a:t>But we want to run multiple programs “simultaneously”</a:t>
            </a:r>
          </a:p>
          <a:p>
            <a:pPr lvl="1"/>
            <a:r>
              <a:rPr lang="en-GB" dirty="0" smtClean="0"/>
              <a:t>Without them treading on each other’s toes</a:t>
            </a:r>
          </a:p>
          <a:p>
            <a:r>
              <a:rPr lang="en-GB" dirty="0" smtClean="0"/>
              <a:t>A good way to do that is to build a virtual execution environment abstraction</a:t>
            </a:r>
          </a:p>
          <a:p>
            <a:pPr lvl="1"/>
            <a:r>
              <a:rPr lang="en-GB" dirty="0" smtClean="0"/>
              <a:t>Make it look like each program has its own computer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/>
          <a:lstStyle/>
          <a:p>
            <a:r>
              <a:rPr lang="en-US" dirty="0" smtClean="0"/>
              <a:t>What Should This </a:t>
            </a:r>
            <a:br>
              <a:rPr lang="en-US" dirty="0" smtClean="0"/>
            </a:br>
            <a:r>
              <a:rPr lang="en-US" dirty="0" smtClean="0"/>
              <a:t>Abstraction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360"/>
            <a:ext cx="8229600" cy="4525963"/>
          </a:xfrm>
        </p:spPr>
        <p:txBody>
          <a:bodyPr/>
          <a:lstStyle/>
          <a:p>
            <a:r>
              <a:rPr lang="en-GB" dirty="0" smtClean="0"/>
              <a:t>Each program should see its own resource set </a:t>
            </a:r>
          </a:p>
          <a:p>
            <a:pPr lvl="1"/>
            <a:r>
              <a:rPr lang="en-GB" dirty="0" smtClean="0"/>
              <a:t>A complete virtual computer with all elements</a:t>
            </a:r>
          </a:p>
          <a:p>
            <a:pPr lvl="2"/>
            <a:r>
              <a:rPr lang="en-GB" dirty="0" smtClean="0"/>
              <a:t>CPU</a:t>
            </a:r>
          </a:p>
          <a:p>
            <a:pPr lvl="2"/>
            <a:r>
              <a:rPr lang="en-GB" dirty="0" smtClean="0"/>
              <a:t>Memory</a:t>
            </a:r>
          </a:p>
          <a:p>
            <a:pPr lvl="2"/>
            <a:r>
              <a:rPr lang="en-GB" dirty="0" smtClean="0"/>
              <a:t>Persistent storage</a:t>
            </a:r>
          </a:p>
          <a:p>
            <a:pPr lvl="2"/>
            <a:r>
              <a:rPr lang="en-GB" dirty="0" smtClean="0"/>
              <a:t>Peripherals</a:t>
            </a:r>
          </a:p>
          <a:p>
            <a:r>
              <a:rPr lang="en-GB" dirty="0" smtClean="0"/>
              <a:t>Isolation from other activities</a:t>
            </a:r>
          </a:p>
          <a:p>
            <a:pPr lvl="1"/>
            <a:r>
              <a:rPr lang="en-GB" dirty="0" smtClean="0"/>
              <a:t>Including non-related OS activities</a:t>
            </a:r>
          </a:p>
          <a:p>
            <a:r>
              <a:rPr lang="en-GB" dirty="0" smtClean="0"/>
              <a:t>Each program should think it has the real machine to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won’t go into detail now</a:t>
            </a:r>
          </a:p>
          <a:p>
            <a:pPr lvl="1"/>
            <a:r>
              <a:rPr lang="en-US" dirty="0" smtClean="0"/>
              <a:t>But will later</a:t>
            </a:r>
          </a:p>
          <a:p>
            <a:r>
              <a:rPr lang="en-US" dirty="0" smtClean="0"/>
              <a:t>In essence, the OS must multiplex its real resources </a:t>
            </a:r>
          </a:p>
          <a:p>
            <a:pPr lvl="1"/>
            <a:r>
              <a:rPr lang="en-US" dirty="0" smtClean="0"/>
              <a:t>Among the various process’ virtual computers</a:t>
            </a:r>
          </a:p>
          <a:p>
            <a:r>
              <a:rPr lang="en-US" dirty="0" smtClean="0"/>
              <a:t>Requiring care in saving and restoring state</a:t>
            </a:r>
          </a:p>
          <a:p>
            <a:r>
              <a:rPr lang="en-US" dirty="0" smtClean="0"/>
              <a:t>And attention to fair use and processes’ various performance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58"/>
            <a:ext cx="8229600" cy="1143000"/>
          </a:xfrm>
        </p:spPr>
        <p:txBody>
          <a:bodyPr/>
          <a:lstStyle/>
          <a:p>
            <a:r>
              <a:rPr lang="en-US" dirty="0" smtClean="0"/>
              <a:t>The Process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792"/>
            <a:ext cx="8229600" cy="4525963"/>
          </a:xfrm>
        </p:spPr>
        <p:txBody>
          <a:bodyPr/>
          <a:lstStyle/>
          <a:p>
            <a:r>
              <a:rPr lang="en-US" sz="2800" dirty="0" smtClean="0"/>
              <a:t>Given we want per program virtual environments,</a:t>
            </a:r>
          </a:p>
          <a:p>
            <a:r>
              <a:rPr lang="en-US" sz="2800" dirty="0" smtClean="0"/>
              <a:t>We need an</a:t>
            </a:r>
            <a:r>
              <a:rPr lang="en-US" sz="2800" dirty="0" smtClean="0"/>
              <a:t> interpreter abstraction </a:t>
            </a:r>
            <a:r>
              <a:rPr lang="en-US" sz="2800" dirty="0" smtClean="0"/>
              <a:t>that provides the ability to run user code</a:t>
            </a:r>
          </a:p>
          <a:p>
            <a:pPr lvl="1"/>
            <a:r>
              <a:rPr lang="en-US" sz="2400" dirty="0" smtClean="0"/>
              <a:t>The process</a:t>
            </a:r>
          </a:p>
          <a:p>
            <a:r>
              <a:rPr lang="en-US" sz="2800" dirty="0" smtClean="0"/>
              <a:t>With some very useful properties:</a:t>
            </a:r>
          </a:p>
          <a:p>
            <a:pPr lvl="1"/>
            <a:r>
              <a:rPr lang="en-US" sz="2400" dirty="0" smtClean="0"/>
              <a:t>Isolation from other code</a:t>
            </a:r>
          </a:p>
          <a:p>
            <a:pPr lvl="1"/>
            <a:r>
              <a:rPr lang="en-US" sz="2400" dirty="0" smtClean="0"/>
              <a:t>Isolation from many system failures</a:t>
            </a:r>
          </a:p>
          <a:p>
            <a:pPr lvl="1"/>
            <a:r>
              <a:rPr lang="en-US" sz="2400" dirty="0" smtClean="0"/>
              <a:t>Guarantees of access to certain resources</a:t>
            </a:r>
          </a:p>
          <a:p>
            <a:r>
              <a:rPr lang="en-US" sz="2800" dirty="0" smtClean="0"/>
              <a:t>Processes can communicate and coordinate</a:t>
            </a:r>
          </a:p>
          <a:p>
            <a:pPr lvl="1"/>
            <a:r>
              <a:rPr lang="en-US" sz="2400" dirty="0" smtClean="0"/>
              <a:t>But do so through the OS</a:t>
            </a:r>
          </a:p>
          <a:p>
            <a:pPr lvl="1"/>
            <a:r>
              <a:rPr lang="en-US" sz="2400" dirty="0" smtClean="0"/>
              <a:t>Which provides isolation and synchronization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974"/>
            <a:ext cx="8229600" cy="4525963"/>
          </a:xfrm>
        </p:spPr>
        <p:txBody>
          <a:bodyPr/>
          <a:lstStyle/>
          <a:p>
            <a:r>
              <a:rPr lang="en-GB" dirty="0" smtClean="0"/>
              <a:t>An interpreter that </a:t>
            </a:r>
            <a:r>
              <a:rPr lang="en-GB" dirty="0" smtClean="0"/>
              <a:t>executes a single program</a:t>
            </a:r>
          </a:p>
          <a:p>
            <a:pPr lvl="1"/>
            <a:r>
              <a:rPr lang="en-GB" dirty="0" smtClean="0"/>
              <a:t>It provides illusion of continuous execution</a:t>
            </a:r>
          </a:p>
          <a:p>
            <a:pPr lvl="1"/>
            <a:r>
              <a:rPr lang="en-GB" dirty="0" smtClean="0"/>
              <a:t>Despite fact that</a:t>
            </a:r>
            <a:r>
              <a:rPr lang="en-GB" dirty="0" smtClean="0"/>
              <a:t> the actual CPU </a:t>
            </a:r>
            <a:r>
              <a:rPr lang="en-GB" dirty="0" smtClean="0"/>
              <a:t>is</a:t>
            </a:r>
            <a:r>
              <a:rPr lang="en-GB" dirty="0" smtClean="0"/>
              <a:t> time</a:t>
            </a:r>
            <a:r>
              <a:rPr lang="en-GB" dirty="0" smtClean="0"/>
              <a:t>-shared</a:t>
            </a:r>
          </a:p>
          <a:p>
            <a:pPr lvl="2"/>
            <a:r>
              <a:rPr lang="en-GB" dirty="0" smtClean="0"/>
              <a:t>Runs process A, then process B, then process A</a:t>
            </a:r>
          </a:p>
          <a:p>
            <a:r>
              <a:rPr lang="en-GB" dirty="0" smtClean="0"/>
              <a:t>What virtual environment does a program see? </a:t>
            </a:r>
          </a:p>
          <a:p>
            <a:pPr lvl="1"/>
            <a:r>
              <a:rPr lang="en-GB" dirty="0" smtClean="0"/>
              <a:t>Programs don't run on a real bare computer</a:t>
            </a:r>
          </a:p>
          <a:p>
            <a:pPr lvl="1"/>
            <a:r>
              <a:rPr lang="en-GB" dirty="0" smtClean="0"/>
              <a:t>They run inside of a process</a:t>
            </a:r>
          </a:p>
          <a:p>
            <a:pPr lvl="1"/>
            <a:r>
              <a:rPr lang="en-GB" dirty="0" smtClean="0"/>
              <a:t>Process state is saved when it is not running</a:t>
            </a:r>
          </a:p>
          <a:p>
            <a:pPr lvl="1"/>
            <a:r>
              <a:rPr lang="en-GB" dirty="0" smtClean="0"/>
              <a:t>Process state is restored when it runs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 = set of executable instructions</a:t>
            </a:r>
          </a:p>
          <a:p>
            <a:pPr lvl="1"/>
            <a:r>
              <a:rPr lang="en-GB" dirty="0" smtClean="0"/>
              <a:t>Many processes can run the same program</a:t>
            </a:r>
          </a:p>
          <a:p>
            <a:r>
              <a:rPr lang="en-GB" dirty="0" smtClean="0"/>
              <a:t>Process = executing instance of program</a:t>
            </a:r>
          </a:p>
          <a:p>
            <a:pPr lvl="1"/>
            <a:r>
              <a:rPr lang="en-GB" dirty="0" smtClean="0"/>
              <a:t>It has saved state</a:t>
            </a:r>
          </a:p>
          <a:p>
            <a:pPr lvl="2"/>
            <a:r>
              <a:rPr lang="en-GB" dirty="0" smtClean="0"/>
              <a:t>Memory, contents, program counter, registers, ...</a:t>
            </a:r>
          </a:p>
          <a:p>
            <a:pPr lvl="1"/>
            <a:r>
              <a:rPr lang="en-GB" dirty="0" smtClean="0"/>
              <a:t>It has resources and privileges</a:t>
            </a:r>
          </a:p>
          <a:p>
            <a:pPr lvl="2"/>
            <a:r>
              <a:rPr lang="en-GB" dirty="0" smtClean="0"/>
              <a:t>Open files, user-ID, capabilities, ...</a:t>
            </a:r>
          </a:p>
          <a:p>
            <a:pPr lvl="1"/>
            <a:r>
              <a:rPr lang="en-GB" dirty="0" smtClean="0"/>
              <a:t>It may be the unit of CPU sharing</a:t>
            </a:r>
          </a:p>
          <a:p>
            <a:pPr lvl="2"/>
            <a:r>
              <a:rPr lang="en-GB" dirty="0" smtClean="0"/>
              <a:t>CPU runs one process, then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Problems With the Process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are very expensive</a:t>
            </a:r>
          </a:p>
          <a:p>
            <a:pPr lvl="1"/>
            <a:r>
              <a:rPr lang="en-GB" dirty="0" smtClean="0"/>
              <a:t>To create: they own resources</a:t>
            </a:r>
          </a:p>
          <a:p>
            <a:pPr lvl="1"/>
            <a:r>
              <a:rPr lang="en-GB" dirty="0" smtClean="0"/>
              <a:t>To dispatch: they have address spaces</a:t>
            </a:r>
          </a:p>
          <a:p>
            <a:r>
              <a:rPr lang="en-GB" dirty="0" smtClean="0"/>
              <a:t>Different processes are very distinct</a:t>
            </a:r>
          </a:p>
          <a:p>
            <a:pPr lvl="1"/>
            <a:r>
              <a:rPr lang="en-GB" dirty="0" smtClean="0"/>
              <a:t>They cannot share the same address space</a:t>
            </a:r>
          </a:p>
          <a:p>
            <a:pPr lvl="1"/>
            <a:r>
              <a:rPr lang="en-GB" dirty="0" smtClean="0"/>
              <a:t>They cannot (usually) share resources</a:t>
            </a:r>
          </a:p>
          <a:p>
            <a:r>
              <a:rPr lang="en-GB" dirty="0" smtClean="0"/>
              <a:t>Not all programs want strong separation</a:t>
            </a:r>
          </a:p>
          <a:p>
            <a:pPr lvl="1"/>
            <a:r>
              <a:rPr lang="en-GB" dirty="0" smtClean="0"/>
              <a:t>Cooperating parallel threads of execution</a:t>
            </a:r>
          </a:p>
          <a:p>
            <a:pPr lvl="1"/>
            <a:r>
              <a:rPr lang="en-GB" dirty="0" smtClean="0"/>
              <a:t>All are trusted because they run same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loose goal</a:t>
            </a:r>
          </a:p>
          <a:p>
            <a:r>
              <a:rPr lang="en-US" dirty="0" smtClean="0"/>
              <a:t>The OS must perform well in critical situations</a:t>
            </a:r>
          </a:p>
          <a:p>
            <a:r>
              <a:rPr lang="en-US" dirty="0" smtClean="0"/>
              <a:t>But optimizing the performance of all OS operations not always critical</a:t>
            </a:r>
          </a:p>
          <a:p>
            <a:r>
              <a:rPr lang="en-US" dirty="0" smtClean="0"/>
              <a:t>Nothing can take too long</a:t>
            </a:r>
          </a:p>
          <a:p>
            <a:r>
              <a:rPr lang="en-US" dirty="0" smtClean="0"/>
              <a:t>But if something is “fast enough,” adding complexity to make it faster not </a:t>
            </a:r>
            <a:r>
              <a:rPr lang="en-US" dirty="0" smtClean="0"/>
              <a:t>worthwhile</a:t>
            </a:r>
          </a:p>
          <a:p>
            <a:pPr lvl="1"/>
            <a:r>
              <a:rPr lang="en-US" dirty="0" smtClean="0"/>
              <a:t>Often overlooked by OS researchers and developers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So the Process Abstraction </a:t>
            </a:r>
            <a:br>
              <a:rPr lang="en-US" dirty="0" smtClean="0"/>
            </a:br>
            <a:r>
              <a:rPr lang="en-US" dirty="0" smtClean="0"/>
              <a:t>Isn’t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meet common user needs</a:t>
            </a:r>
          </a:p>
          <a:p>
            <a:r>
              <a:rPr lang="en-US" dirty="0" smtClean="0"/>
              <a:t>What if I have a program that can do multiple things simultaneously?</a:t>
            </a:r>
          </a:p>
          <a:p>
            <a:r>
              <a:rPr lang="en-US" dirty="0" smtClean="0"/>
              <a:t>And requires regular, cheap communications between those different things?</a:t>
            </a:r>
          </a:p>
          <a:p>
            <a:r>
              <a:rPr lang="en-US" dirty="0" smtClean="0"/>
              <a:t>Processes are too expensive </a:t>
            </a:r>
          </a:p>
          <a:p>
            <a:r>
              <a:rPr lang="en-US" dirty="0" smtClean="0"/>
              <a:t>And make regular communications costly</a:t>
            </a:r>
          </a:p>
          <a:p>
            <a:r>
              <a:rPr lang="en-US" dirty="0" smtClean="0"/>
              <a:t>So I need another abstraction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792"/>
            <a:ext cx="8229600" cy="4525963"/>
          </a:xfrm>
        </p:spPr>
        <p:txBody>
          <a:bodyPr/>
          <a:lstStyle/>
          <a:p>
            <a:r>
              <a:rPr lang="en-GB" dirty="0" smtClean="0"/>
              <a:t>An abstraction built on top of the process abstraction</a:t>
            </a:r>
          </a:p>
          <a:p>
            <a:r>
              <a:rPr lang="en-GB" dirty="0" smtClean="0"/>
              <a:t>Each process contains one or more threads</a:t>
            </a:r>
          </a:p>
          <a:p>
            <a:r>
              <a:rPr lang="en-GB" dirty="0" smtClean="0"/>
              <a:t>Each thread has some separate context of its own</a:t>
            </a:r>
          </a:p>
          <a:p>
            <a:pPr lvl="1"/>
            <a:r>
              <a:rPr lang="en-GB" dirty="0" smtClean="0"/>
              <a:t>Like a program counter and scheduling info</a:t>
            </a:r>
          </a:p>
          <a:p>
            <a:r>
              <a:rPr lang="en-GB" dirty="0" smtClean="0"/>
              <a:t>But otherwise shares the resources of its process</a:t>
            </a:r>
          </a:p>
          <a:p>
            <a:r>
              <a:rPr lang="en-GB" dirty="0" smtClean="0"/>
              <a:t>Threads within a process can thus communicate easily and cheaply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Strictly a unit of execution/scheduling</a:t>
            </a:r>
          </a:p>
          <a:p>
            <a:pPr lvl="1"/>
            <a:r>
              <a:rPr lang="en-GB" dirty="0" smtClean="0"/>
              <a:t>Each thread has its own stack, PC, registers</a:t>
            </a:r>
          </a:p>
          <a:p>
            <a:r>
              <a:rPr lang="en-GB" dirty="0" smtClean="0"/>
              <a:t>Multiple threads can run in a process</a:t>
            </a:r>
          </a:p>
          <a:p>
            <a:pPr lvl="1"/>
            <a:r>
              <a:rPr lang="en-GB" dirty="0" smtClean="0"/>
              <a:t>They all share the same code and data space</a:t>
            </a:r>
          </a:p>
          <a:p>
            <a:pPr lvl="1"/>
            <a:r>
              <a:rPr lang="en-GB" dirty="0" smtClean="0"/>
              <a:t>They all have access to the same resources</a:t>
            </a:r>
          </a:p>
          <a:p>
            <a:pPr lvl="1"/>
            <a:r>
              <a:rPr lang="en-GB" dirty="0" smtClean="0"/>
              <a:t>This makes the cheaper to create and run</a:t>
            </a:r>
          </a:p>
          <a:p>
            <a:r>
              <a:rPr lang="en-GB" dirty="0" smtClean="0"/>
              <a:t>Sharing the CPU between multiple threads</a:t>
            </a:r>
          </a:p>
          <a:p>
            <a:pPr lvl="1"/>
            <a:r>
              <a:rPr lang="en-GB" dirty="0" smtClean="0"/>
              <a:t>User level threads (with voluntary yielding)</a:t>
            </a:r>
          </a:p>
          <a:p>
            <a:pPr lvl="1"/>
            <a:r>
              <a:rPr lang="en-GB" dirty="0" smtClean="0"/>
              <a:t>Kernel threads (with </a:t>
            </a:r>
            <a:r>
              <a:rPr lang="en-GB" dirty="0" err="1" smtClean="0"/>
              <a:t>preemption</a:t>
            </a:r>
            <a:r>
              <a:rPr lang="en-GB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programmer wants to run code, then, he can choose between abstractions</a:t>
            </a:r>
          </a:p>
          <a:p>
            <a:r>
              <a:rPr lang="en-US" dirty="0" smtClean="0"/>
              <a:t>Does he want just a process?</a:t>
            </a:r>
          </a:p>
          <a:p>
            <a:r>
              <a:rPr lang="en-US" dirty="0" smtClean="0"/>
              <a:t>Or does he want a process containing multiple threads?</a:t>
            </a:r>
          </a:p>
          <a:p>
            <a:r>
              <a:rPr lang="en-US" dirty="0" smtClean="0"/>
              <a:t>Or perhaps multiple processes?</a:t>
            </a:r>
          </a:p>
          <a:p>
            <a:pPr lvl="1"/>
            <a:r>
              <a:rPr lang="en-US" dirty="0" smtClean="0"/>
              <a:t>With one thread each?</a:t>
            </a:r>
          </a:p>
          <a:p>
            <a:pPr lvl="1"/>
            <a:r>
              <a:rPr lang="en-US" dirty="0" smtClean="0"/>
              <a:t>With multiple threads?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running multiple distinct programs</a:t>
            </a:r>
          </a:p>
          <a:p>
            <a:r>
              <a:rPr lang="en-GB" dirty="0" smtClean="0"/>
              <a:t>When creation/destruction are rare events</a:t>
            </a:r>
          </a:p>
          <a:p>
            <a:r>
              <a:rPr lang="en-GB" dirty="0" smtClean="0"/>
              <a:t>When running</a:t>
            </a:r>
            <a:r>
              <a:rPr lang="en-GB" dirty="0" smtClean="0"/>
              <a:t> programs (even instances of the same code) with </a:t>
            </a:r>
            <a:r>
              <a:rPr lang="en-GB" dirty="0" smtClean="0"/>
              <a:t>distinct privileges</a:t>
            </a:r>
          </a:p>
          <a:p>
            <a:r>
              <a:rPr lang="en-GB" dirty="0" smtClean="0"/>
              <a:t>When there are limited interactions and few shared resources</a:t>
            </a:r>
          </a:p>
          <a:p>
            <a:r>
              <a:rPr lang="en-GB" dirty="0" smtClean="0"/>
              <a:t>When you need to prevent interference between</a:t>
            </a:r>
            <a:r>
              <a:rPr lang="en-GB" dirty="0" smtClean="0"/>
              <a:t> programs</a:t>
            </a:r>
          </a:p>
          <a:p>
            <a:pPr lvl="1"/>
            <a:r>
              <a:rPr lang="en-GB" dirty="0" smtClean="0"/>
              <a:t>Or need to protect one from failures of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Choosing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80"/>
            <a:ext cx="8229600" cy="4525963"/>
          </a:xfrm>
        </p:spPr>
        <p:txBody>
          <a:bodyPr/>
          <a:lstStyle/>
          <a:p>
            <a:r>
              <a:rPr lang="en-US" dirty="0" smtClean="0"/>
              <a:t>When implementing compilation in a shell script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/>
              <a:t>cpp</a:t>
            </a:r>
            <a:r>
              <a:rPr lang="en-GB" b="1" i="1" dirty="0" smtClean="0"/>
              <a:t> $1.c | cc1 | </a:t>
            </a:r>
            <a:r>
              <a:rPr lang="en-GB" b="1" i="1" dirty="0" err="1" smtClean="0"/>
              <a:t>ccopt</a:t>
            </a:r>
            <a:r>
              <a:rPr lang="en-GB" b="1" i="1" dirty="0" smtClean="0"/>
              <a:t> &gt; $1.s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smtClean="0"/>
              <a:t>as $1.s                     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smtClean="0"/>
              <a:t>ld /lib/crt0.o $1.o /lib/</a:t>
            </a:r>
            <a:r>
              <a:rPr lang="en-GB" b="1" i="1" dirty="0" err="1" smtClean="0"/>
              <a:t>libc.so</a:t>
            </a:r>
            <a:endParaRPr lang="en-GB" b="1" i="1" dirty="0" smtClean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/>
              <a:t>mv</a:t>
            </a:r>
            <a:r>
              <a:rPr lang="en-GB" b="1" i="1" dirty="0" smtClean="0"/>
              <a:t> </a:t>
            </a:r>
            <a:r>
              <a:rPr lang="en-GB" b="1" i="1" dirty="0" err="1" smtClean="0"/>
              <a:t>a.out</a:t>
            </a:r>
            <a:r>
              <a:rPr lang="en-GB" b="1" i="1" dirty="0" smtClean="0"/>
              <a:t> $1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/>
              <a:t>rm</a:t>
            </a:r>
            <a:r>
              <a:rPr lang="en-GB" b="1" i="1" dirty="0" smtClean="0"/>
              <a:t> $1.s $1.o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 Each of these programs gets a separate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activities are serial</a:t>
            </a:r>
          </a:p>
          <a:p>
            <a:r>
              <a:rPr lang="en-US" dirty="0" smtClean="0"/>
              <a:t>The only resources to be shared are through the file system</a:t>
            </a:r>
          </a:p>
          <a:p>
            <a:r>
              <a:rPr lang="en-US" dirty="0" smtClean="0"/>
              <a:t>Failure of one program could damage the others if too much is shared</a:t>
            </a:r>
          </a:p>
          <a:p>
            <a:pPr lvl="1"/>
            <a:r>
              <a:rPr lang="en-US" dirty="0" smtClean="0"/>
              <a:t>Who knows what </a:t>
            </a:r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/>
              <a:t> might get rid of, for example?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320"/>
            <a:ext cx="8229600" cy="4525963"/>
          </a:xfrm>
        </p:spPr>
        <p:txBody>
          <a:bodyPr/>
          <a:lstStyle/>
          <a:p>
            <a:r>
              <a:rPr lang="en-GB" dirty="0" smtClean="0"/>
              <a:t>When there are parallel activities </a:t>
            </a:r>
            <a:r>
              <a:rPr lang="en-GB" u="sng" dirty="0" smtClean="0"/>
              <a:t>in a single program</a:t>
            </a:r>
          </a:p>
          <a:p>
            <a:r>
              <a:rPr lang="en-GB" dirty="0" smtClean="0"/>
              <a:t>When there will be frequent creation and destruction</a:t>
            </a:r>
          </a:p>
          <a:p>
            <a:r>
              <a:rPr lang="en-GB" dirty="0" smtClean="0"/>
              <a:t>When all activities can run with same privileges</a:t>
            </a:r>
          </a:p>
          <a:p>
            <a:r>
              <a:rPr lang="en-GB" dirty="0" smtClean="0"/>
              <a:t>When they need to share resources</a:t>
            </a:r>
          </a:p>
          <a:p>
            <a:r>
              <a:rPr lang="en-GB" dirty="0" smtClean="0"/>
              <a:t>When they exchange many messages/signals</a:t>
            </a:r>
          </a:p>
          <a:p>
            <a:r>
              <a:rPr lang="en-GB" dirty="0" smtClean="0"/>
              <a:t>When there’s no need to protect them from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Choosing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 web server</a:t>
            </a:r>
          </a:p>
          <a:p>
            <a:r>
              <a:rPr lang="en-US" dirty="0" smtClean="0"/>
              <a:t>Multiple users will request service</a:t>
            </a:r>
          </a:p>
          <a:p>
            <a:r>
              <a:rPr lang="en-US" dirty="0" smtClean="0"/>
              <a:t>Desirable to share much of the server data</a:t>
            </a:r>
          </a:p>
          <a:p>
            <a:pPr lvl="1"/>
            <a:r>
              <a:rPr lang="en-US" dirty="0" smtClean="0"/>
              <a:t>Such as copies of pages many users want to see</a:t>
            </a:r>
          </a:p>
          <a:p>
            <a:pPr lvl="1"/>
            <a:r>
              <a:rPr lang="en-US" dirty="0" smtClean="0"/>
              <a:t>And information about overall load and performance</a:t>
            </a:r>
          </a:p>
          <a:p>
            <a:r>
              <a:rPr lang="en-US" dirty="0" smtClean="0"/>
              <a:t>But</a:t>
            </a:r>
            <a:r>
              <a:rPr lang="en-US" dirty="0" smtClean="0"/>
              <a:t> the pages can </a:t>
            </a:r>
            <a:r>
              <a:rPr lang="en-US" dirty="0" smtClean="0"/>
              <a:t>be</a:t>
            </a:r>
            <a:r>
              <a:rPr lang="en-US" dirty="0" smtClean="0"/>
              <a:t> served to users in parallel</a:t>
            </a:r>
          </a:p>
          <a:p>
            <a:pPr lvl="1"/>
            <a:r>
              <a:rPr lang="en-US" dirty="0" smtClean="0"/>
              <a:t>In particular, if serving one user’s page is slow, don’t slow down other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dirty="0" smtClean="0"/>
              <a:t>Which Abstraction</a:t>
            </a:r>
            <a:r>
              <a:rPr lang="en-US" sz="4000" dirty="0" smtClean="0"/>
              <a:t> </a:t>
            </a:r>
            <a:r>
              <a:rPr lang="en-US" sz="4000" dirty="0" smtClean="0"/>
              <a:t>To</a:t>
            </a:r>
            <a:r>
              <a:rPr lang="en-US" sz="4000" dirty="0" smtClean="0"/>
              <a:t> </a:t>
            </a:r>
            <a:r>
              <a:rPr lang="en-US" sz="4000" dirty="0" smtClean="0"/>
              <a:t>Choose?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00"/>
            <a:ext cx="8229600" cy="4525963"/>
          </a:xfrm>
        </p:spPr>
        <p:txBody>
          <a:bodyPr/>
          <a:lstStyle/>
          <a:p>
            <a:r>
              <a:rPr lang="en-GB" dirty="0" smtClean="0"/>
              <a:t>If you use multiple processes</a:t>
            </a:r>
          </a:p>
          <a:p>
            <a:pPr lvl="1"/>
            <a:r>
              <a:rPr lang="en-GB" dirty="0" smtClean="0"/>
              <a:t>Your application may run much more slowly</a:t>
            </a:r>
          </a:p>
          <a:p>
            <a:pPr lvl="1"/>
            <a:r>
              <a:rPr lang="en-GB" dirty="0" smtClean="0"/>
              <a:t>It may be difficult to share some resources</a:t>
            </a:r>
          </a:p>
          <a:p>
            <a:r>
              <a:rPr lang="en-GB" dirty="0" smtClean="0"/>
              <a:t>If you use multiple threads</a:t>
            </a:r>
          </a:p>
          <a:p>
            <a:pPr lvl="1"/>
            <a:r>
              <a:rPr lang="en-GB" dirty="0" smtClean="0"/>
              <a:t>You will have to create and manage them</a:t>
            </a:r>
          </a:p>
          <a:p>
            <a:pPr lvl="1"/>
            <a:r>
              <a:rPr lang="en-GB" dirty="0" smtClean="0"/>
              <a:t>You will have serialize resource use</a:t>
            </a:r>
          </a:p>
          <a:p>
            <a:pPr lvl="1"/>
            <a:r>
              <a:rPr lang="en-GB" dirty="0" smtClean="0"/>
              <a:t>Your program will be more complex to </a:t>
            </a:r>
            <a:r>
              <a:rPr lang="en-GB" dirty="0" smtClean="0"/>
              <a:t>write</a:t>
            </a:r>
          </a:p>
          <a:p>
            <a:pPr lvl="1"/>
            <a:r>
              <a:rPr lang="en-GB" dirty="0" smtClean="0"/>
              <a:t>You may get weird bugs</a:t>
            </a:r>
            <a:endParaRPr lang="en-GB" dirty="0" smtClean="0"/>
          </a:p>
          <a:p>
            <a:r>
              <a:rPr lang="en-GB" dirty="0" smtClean="0"/>
              <a:t>TANSTAAFL</a:t>
            </a:r>
          </a:p>
          <a:p>
            <a:pPr lvl="1"/>
            <a:r>
              <a:rPr lang="en-GB" dirty="0" smtClean="0"/>
              <a:t>There </a:t>
            </a:r>
            <a:r>
              <a:rPr lang="en-GB" dirty="0" err="1" smtClean="0"/>
              <a:t>Ain't</a:t>
            </a:r>
            <a:r>
              <a:rPr lang="en-GB" dirty="0" smtClean="0"/>
              <a:t> No Such Thing As A Free Lunch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Upward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People want new releases of an OS</a:t>
            </a:r>
          </a:p>
          <a:p>
            <a:pPr lvl="1"/>
            <a:r>
              <a:rPr lang="en-GB" dirty="0" smtClean="0"/>
              <a:t>New features, bug fixes, enhancements</a:t>
            </a:r>
          </a:p>
          <a:p>
            <a:r>
              <a:rPr lang="en-GB" dirty="0" smtClean="0"/>
              <a:t>People also fear new releases of an OS</a:t>
            </a:r>
          </a:p>
          <a:p>
            <a:pPr lvl="1"/>
            <a:r>
              <a:rPr lang="en-GB" dirty="0" smtClean="0"/>
              <a:t>OS changes can break old applications</a:t>
            </a:r>
          </a:p>
          <a:p>
            <a:r>
              <a:rPr lang="en-GB" dirty="0" smtClean="0"/>
              <a:t>What makes the compatibility issue manageable?</a:t>
            </a:r>
          </a:p>
          <a:p>
            <a:pPr lvl="1"/>
            <a:r>
              <a:rPr lang="en-GB" dirty="0" smtClean="0"/>
              <a:t>Stable interfaces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the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96"/>
            <a:ext cx="8229600" cy="4525963"/>
          </a:xfrm>
        </p:spPr>
        <p:txBody>
          <a:bodyPr/>
          <a:lstStyle/>
          <a:p>
            <a:r>
              <a:rPr lang="en-US" dirty="0" smtClean="0"/>
              <a:t>There are many other abstractions offered by the OS</a:t>
            </a:r>
          </a:p>
          <a:p>
            <a:r>
              <a:rPr lang="en-US" dirty="0" smtClean="0"/>
              <a:t>Often they provide different ways of achieving similar goals</a:t>
            </a:r>
          </a:p>
          <a:p>
            <a:pPr lvl="1"/>
            <a:r>
              <a:rPr lang="en-US" dirty="0" smtClean="0"/>
              <a:t>Some higher level, some lower level</a:t>
            </a:r>
          </a:p>
          <a:p>
            <a:r>
              <a:rPr lang="en-US" dirty="0" smtClean="0"/>
              <a:t>The OS must do work to provide each abstraction</a:t>
            </a:r>
          </a:p>
          <a:p>
            <a:pPr lvl="1"/>
            <a:r>
              <a:rPr lang="en-US" dirty="0" smtClean="0"/>
              <a:t>The higher level, the more work</a:t>
            </a:r>
          </a:p>
          <a:p>
            <a:r>
              <a:rPr lang="en-US" dirty="0" smtClean="0"/>
              <a:t>Programmers and users have to choose the right abstractions to work with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and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480"/>
            <a:ext cx="8229600" cy="4525963"/>
          </a:xfrm>
        </p:spPr>
        <p:txBody>
          <a:bodyPr/>
          <a:lstStyle/>
          <a:p>
            <a:r>
              <a:rPr lang="en-US" dirty="0" smtClean="0"/>
              <a:t>It’s common to create increasingly complex services by layering abstractions</a:t>
            </a:r>
          </a:p>
          <a:p>
            <a:pPr lvl="1"/>
            <a:r>
              <a:rPr lang="en-US" dirty="0" smtClean="0"/>
              <a:t>E.g., a file system layers on top of an abstract disk, which layers on top of a real disk</a:t>
            </a:r>
          </a:p>
          <a:p>
            <a:r>
              <a:rPr lang="en-US" dirty="0" smtClean="0"/>
              <a:t>Layering allows good modularity</a:t>
            </a:r>
          </a:p>
          <a:p>
            <a:pPr lvl="1"/>
            <a:r>
              <a:rPr lang="en-US" dirty="0" smtClean="0"/>
              <a:t>Easy to build multiple services on a lower layer </a:t>
            </a:r>
          </a:p>
          <a:p>
            <a:pPr lvl="2"/>
            <a:r>
              <a:rPr lang="en-US" dirty="0" smtClean="0"/>
              <a:t>E.g., multiple file systems on one disk</a:t>
            </a:r>
          </a:p>
          <a:p>
            <a:pPr lvl="1"/>
            <a:r>
              <a:rPr lang="en-US" dirty="0" smtClean="0"/>
              <a:t>Easy to use multiple underlying services to support a higher layer </a:t>
            </a:r>
          </a:p>
          <a:p>
            <a:pPr lvl="1"/>
            <a:r>
              <a:rPr lang="en-US" dirty="0" smtClean="0"/>
              <a:t>E.g., file system can have either a single disk or a RAID below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Downside of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840"/>
            <a:ext cx="8229600" cy="4525963"/>
          </a:xfrm>
        </p:spPr>
        <p:txBody>
          <a:bodyPr/>
          <a:lstStyle/>
          <a:p>
            <a:r>
              <a:rPr lang="en-US" dirty="0" smtClean="0"/>
              <a:t>Layers typically add performance penalties</a:t>
            </a:r>
          </a:p>
          <a:p>
            <a:r>
              <a:rPr lang="en-US" dirty="0" smtClean="0"/>
              <a:t>Often expensive to go from one layer to the next</a:t>
            </a:r>
          </a:p>
          <a:p>
            <a:pPr lvl="1"/>
            <a:r>
              <a:rPr lang="en-US" dirty="0" smtClean="0"/>
              <a:t>Since it frequently requires changing data structures or representations</a:t>
            </a:r>
          </a:p>
          <a:p>
            <a:pPr lvl="1"/>
            <a:r>
              <a:rPr lang="en-US" dirty="0" smtClean="0"/>
              <a:t>At least involves extra instructions</a:t>
            </a:r>
          </a:p>
          <a:p>
            <a:r>
              <a:rPr lang="en-US" dirty="0" smtClean="0"/>
              <a:t>Another downside is that lower layer may limit what the upper layer can do</a:t>
            </a:r>
          </a:p>
          <a:p>
            <a:pPr lvl="1"/>
            <a:r>
              <a:rPr lang="en-US" dirty="0" smtClean="0"/>
              <a:t>E.g., an abstract disk prevents disk operation </a:t>
            </a:r>
            <a:r>
              <a:rPr lang="en-US" dirty="0" err="1" smtClean="0"/>
              <a:t>reorderings</a:t>
            </a:r>
            <a:r>
              <a:rPr lang="en-US" dirty="0" smtClean="0"/>
              <a:t> to maximize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Bypassing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728"/>
            <a:ext cx="8229600" cy="4525963"/>
          </a:xfrm>
        </p:spPr>
        <p:txBody>
          <a:bodyPr/>
          <a:lstStyle/>
          <a:p>
            <a:r>
              <a:rPr lang="en-US" dirty="0" smtClean="0"/>
              <a:t>Often necessary to allow a high layer to access much lower layers</a:t>
            </a:r>
          </a:p>
          <a:p>
            <a:pPr lvl="1"/>
            <a:r>
              <a:rPr lang="en-US" dirty="0" smtClean="0"/>
              <a:t>Not going through one or more intermediaries</a:t>
            </a:r>
          </a:p>
          <a:p>
            <a:r>
              <a:rPr lang="en-US" dirty="0" smtClean="0"/>
              <a:t>Most commonly for performance reasons</a:t>
            </a:r>
          </a:p>
          <a:p>
            <a:r>
              <a:rPr lang="en-US" dirty="0" smtClean="0"/>
              <a:t>If the higher layer plans to use the very low level layer’s services,</a:t>
            </a:r>
          </a:p>
          <a:p>
            <a:pPr lvl="1"/>
            <a:r>
              <a:rPr lang="en-US" dirty="0" smtClean="0"/>
              <a:t>Why pay the cost of the intermediate layer?</a:t>
            </a:r>
          </a:p>
          <a:p>
            <a:r>
              <a:rPr lang="en-US" dirty="0" smtClean="0"/>
              <a:t>Has its downsides, too</a:t>
            </a:r>
          </a:p>
          <a:p>
            <a:pPr lvl="1"/>
            <a:r>
              <a:rPr lang="en-US" dirty="0" smtClean="0"/>
              <a:t>Intermediate layer can’t help or understand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Designers should start with well specified Application Interfaces</a:t>
            </a:r>
          </a:p>
          <a:p>
            <a:pPr lvl="1"/>
            <a:r>
              <a:rPr lang="en-GB" dirty="0" smtClean="0"/>
              <a:t>Must keep them stable from release to release</a:t>
            </a:r>
          </a:p>
          <a:p>
            <a:r>
              <a:rPr lang="en-GB" dirty="0" smtClean="0"/>
              <a:t>Application developers should only use committed interfaces</a:t>
            </a:r>
          </a:p>
          <a:p>
            <a:pPr lvl="1"/>
            <a:r>
              <a:rPr lang="en-GB" dirty="0" smtClean="0"/>
              <a:t>Don’t use undocumented features or erroneous side effects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Standards in the Dark Ages (1965)</a:t>
            </a:r>
          </a:p>
          <a:p>
            <a:r>
              <a:rPr lang="en-GB" dirty="0" smtClean="0"/>
              <a:t>The S/W Reformation (1985)</a:t>
            </a:r>
          </a:p>
          <a:p>
            <a:r>
              <a:rPr lang="en-GB" dirty="0" smtClean="0"/>
              <a:t>The role of standards today</a:t>
            </a:r>
          </a:p>
          <a:p>
            <a:r>
              <a:rPr lang="en-GB" dirty="0" smtClean="0"/>
              <a:t>APIs</a:t>
            </a:r>
          </a:p>
          <a:p>
            <a:r>
              <a:rPr lang="en-GB" dirty="0" err="1" smtClean="0"/>
              <a:t>ABIs</a:t>
            </a: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23334</TotalTime>
  <Words>3834</Words>
  <Application>Microsoft Macintosh PowerPoint</Application>
  <PresentationFormat>On-screen Show (4:3)</PresentationFormat>
  <Paragraphs>580</Paragraphs>
  <Slides>73</Slides>
  <Notes>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Theme</vt:lpstr>
      <vt:lpstr>Operating System Basics CS 111 Operating Systems  Peter Reiher </vt:lpstr>
      <vt:lpstr>Outline</vt:lpstr>
      <vt:lpstr>Important OS Properties</vt:lpstr>
      <vt:lpstr>For the End Users,</vt:lpstr>
      <vt:lpstr>Reliability</vt:lpstr>
      <vt:lpstr>Performance</vt:lpstr>
      <vt:lpstr>Upward Compatibility</vt:lpstr>
      <vt:lpstr>Stable Interfaces</vt:lpstr>
      <vt:lpstr>Interfaces and Standards</vt:lpstr>
      <vt:lpstr>Standards in the Dark Ages (1965)</vt:lpstr>
      <vt:lpstr>The S/W Reformation (1985)</vt:lpstr>
      <vt:lpstr>Standards Today</vt:lpstr>
      <vt:lpstr>APIs</vt:lpstr>
      <vt:lpstr>ABIs</vt:lpstr>
      <vt:lpstr>For the Service Providers,</vt:lpstr>
      <vt:lpstr>For the Application Developers,</vt:lpstr>
      <vt:lpstr>For the OS Developers, </vt:lpstr>
      <vt:lpstr>Maintainability</vt:lpstr>
      <vt:lpstr>Maintainability: Understandability</vt:lpstr>
      <vt:lpstr>Why a Hierarachical Structure?</vt:lpstr>
      <vt:lpstr>Maintainability: Modularity  and Modifiability </vt:lpstr>
      <vt:lpstr>Side Effects</vt:lpstr>
      <vt:lpstr>Maintainability: Testability</vt:lpstr>
      <vt:lpstr>Automated Testing</vt:lpstr>
      <vt:lpstr>Cost of Development</vt:lpstr>
      <vt:lpstr>Critical OS Abstractions</vt:lpstr>
      <vt:lpstr>Abstractions of Memory</vt:lpstr>
      <vt:lpstr>The Basic Memory Operations</vt:lpstr>
      <vt:lpstr>Some Complicating Factors</vt:lpstr>
      <vt:lpstr>Where Do the Complications  Come From?</vt:lpstr>
      <vt:lpstr>An Example</vt:lpstr>
      <vt:lpstr>What Is Implementing the File?</vt:lpstr>
      <vt:lpstr>What Does That Lead To?</vt:lpstr>
      <vt:lpstr>Abstractions of Interpreters</vt:lpstr>
      <vt:lpstr>Basic Interpreter Components</vt:lpstr>
      <vt:lpstr>For Example, </vt:lpstr>
      <vt:lpstr>Another Example</vt:lpstr>
      <vt:lpstr>Implementing the Process Abstraction in the OS</vt:lpstr>
      <vt:lpstr>What Does That Lead To?</vt:lpstr>
      <vt:lpstr>Abstractions of  Communications Links</vt:lpstr>
      <vt:lpstr>Basic Communication Link Operations</vt:lpstr>
      <vt:lpstr>Why Are Communication Links Distinct From Memory?</vt:lpstr>
      <vt:lpstr>An Example Communications Link</vt:lpstr>
      <vt:lpstr>What About Those Other  Socket Parameters?</vt:lpstr>
      <vt:lpstr>Implementing the Communications Link Abstraction in the OS</vt:lpstr>
      <vt:lpstr>What Are the Implications?</vt:lpstr>
      <vt:lpstr>What Do We Do About  Those Issues?</vt:lpstr>
      <vt:lpstr>Some Other Abstractions</vt:lpstr>
      <vt:lpstr>System Services for OSes </vt:lpstr>
      <vt:lpstr>An Object Oriented View  of OS System Services</vt:lpstr>
      <vt:lpstr>Typical OS System Service Types</vt:lpstr>
      <vt:lpstr>System Services and Abstractions</vt:lpstr>
      <vt:lpstr>The Virtual Environment Abstraction</vt:lpstr>
      <vt:lpstr>What Should This  Abstraction Provide?</vt:lpstr>
      <vt:lpstr>How To Do That?</vt:lpstr>
      <vt:lpstr>The Process Service</vt:lpstr>
      <vt:lpstr>What Is a Process?</vt:lpstr>
      <vt:lpstr>Processes and Programs</vt:lpstr>
      <vt:lpstr>Problems With the Process Abstraction</vt:lpstr>
      <vt:lpstr>So the Process Abstraction  Isn’t Sufficient</vt:lpstr>
      <vt:lpstr>Threads</vt:lpstr>
      <vt:lpstr>Characteristics of Threads</vt:lpstr>
      <vt:lpstr>Using the Abstractions</vt:lpstr>
      <vt:lpstr>When To Use Processes</vt:lpstr>
      <vt:lpstr>An Example of Choosing Processes</vt:lpstr>
      <vt:lpstr>Why?</vt:lpstr>
      <vt:lpstr>When To Use Threads</vt:lpstr>
      <vt:lpstr>An Example for Choosing Threads</vt:lpstr>
      <vt:lpstr>Which Abstraction To Choose?</vt:lpstr>
      <vt:lpstr>Generalizing the Concepts</vt:lpstr>
      <vt:lpstr>Abstractions and Layering</vt:lpstr>
      <vt:lpstr>A Downside of Layering</vt:lpstr>
      <vt:lpstr>Layer Bypassing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26</cp:revision>
  <cp:lastPrinted>2014-01-03T23:50:58Z</cp:lastPrinted>
  <dcterms:created xsi:type="dcterms:W3CDTF">2015-03-17T23:26:28Z</dcterms:created>
  <dcterms:modified xsi:type="dcterms:W3CDTF">2015-03-18T16:22:42Z</dcterms:modified>
</cp:coreProperties>
</file>