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Default Extension="doc" ContentType="application/msword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4/1/15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1.doc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Hardware Issues for Operating Systems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Only a Subset of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104"/>
            <a:ext cx="8229600" cy="4525963"/>
          </a:xfrm>
        </p:spPr>
        <p:txBody>
          <a:bodyPr/>
          <a:lstStyle/>
          <a:p>
            <a:r>
              <a:rPr lang="en-US" dirty="0" smtClean="0"/>
              <a:t>Why do we limit user-mode execution to a sub-set of memory?</a:t>
            </a:r>
          </a:p>
          <a:p>
            <a:r>
              <a:rPr lang="en-US" dirty="0" smtClean="0"/>
              <a:t>What if a user mode process could access all of memory?</a:t>
            </a:r>
          </a:p>
          <a:p>
            <a:pPr lvl="1"/>
            <a:r>
              <a:rPr lang="en-US" dirty="0" smtClean="0"/>
              <a:t>It could see or even potentially corrupt data belonging to other processes</a:t>
            </a:r>
          </a:p>
          <a:p>
            <a:pPr lvl="1"/>
            <a:r>
              <a:rPr lang="en-US" dirty="0" smtClean="0"/>
              <a:t>It could even crash the operating system</a:t>
            </a:r>
          </a:p>
          <a:p>
            <a:r>
              <a:rPr lang="en-US" dirty="0" smtClean="0"/>
              <a:t>The subset it sees relates to its own data and program</a:t>
            </a:r>
          </a:p>
          <a:p>
            <a:pPr lvl="1"/>
            <a:r>
              <a:rPr lang="en-US" dirty="0" smtClean="0"/>
              <a:t>So it can only screw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736"/>
            <a:ext cx="8229600" cy="4525963"/>
          </a:xfrm>
        </p:spPr>
        <p:txBody>
          <a:bodyPr/>
          <a:lstStyle/>
          <a:p>
            <a:r>
              <a:rPr lang="en-GB" dirty="0" smtClean="0"/>
              <a:t>Allows execution of privileged instructions</a:t>
            </a:r>
          </a:p>
          <a:p>
            <a:pPr lvl="1"/>
            <a:r>
              <a:rPr lang="en-GB" dirty="0" smtClean="0"/>
              <a:t>To perform I/O operations</a:t>
            </a:r>
          </a:p>
          <a:p>
            <a:pPr lvl="1"/>
            <a:r>
              <a:rPr lang="en-GB" dirty="0" smtClean="0"/>
              <a:t>Interrupt enable/disable/return, load PC</a:t>
            </a:r>
          </a:p>
          <a:p>
            <a:pPr lvl="1"/>
            <a:r>
              <a:rPr lang="en-GB" dirty="0" smtClean="0"/>
              <a:t>Instructions to change processor mode</a:t>
            </a:r>
          </a:p>
          <a:p>
            <a:r>
              <a:rPr lang="en-GB" dirty="0" smtClean="0"/>
              <a:t>Can access privileged address spaces</a:t>
            </a:r>
          </a:p>
          <a:p>
            <a:pPr lvl="1"/>
            <a:r>
              <a:rPr lang="en-GB" dirty="0" smtClean="0"/>
              <a:t>Data structures inside the OS</a:t>
            </a:r>
          </a:p>
          <a:p>
            <a:pPr lvl="1"/>
            <a:r>
              <a:rPr lang="en-GB" dirty="0" smtClean="0"/>
              <a:t>Other process's address spaces</a:t>
            </a:r>
          </a:p>
          <a:p>
            <a:pPr lvl="1"/>
            <a:r>
              <a:rPr lang="en-GB" dirty="0" smtClean="0"/>
              <a:t>Can change and create address spaces</a:t>
            </a:r>
          </a:p>
          <a:p>
            <a:r>
              <a:rPr lang="en-GB" dirty="0" smtClean="0"/>
              <a:t>May have alternate registers, alternate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Processor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GB" dirty="0" smtClean="0"/>
              <a:t>Typically controlled by the </a:t>
            </a:r>
            <a:r>
              <a:rPr lang="en-GB" i="1" dirty="0" smtClean="0"/>
              <a:t>Processor Status Register </a:t>
            </a:r>
            <a:r>
              <a:rPr lang="en-GB" dirty="0" smtClean="0"/>
              <a:t>(AKA PS)</a:t>
            </a:r>
            <a:endParaRPr lang="en-GB" i="1" dirty="0" smtClean="0"/>
          </a:p>
          <a:p>
            <a:r>
              <a:rPr lang="en-GB" dirty="0" smtClean="0"/>
              <a:t>PS also contains condition codes</a:t>
            </a:r>
          </a:p>
          <a:p>
            <a:pPr lvl="1"/>
            <a:r>
              <a:rPr lang="en-GB" dirty="0" smtClean="0"/>
              <a:t>Set by arithmetic/logical operations (0,+,-,ovflo)</a:t>
            </a:r>
          </a:p>
          <a:p>
            <a:pPr lvl="1"/>
            <a:r>
              <a:rPr lang="en-GB" dirty="0" smtClean="0"/>
              <a:t>Tested by conditional branch instructions</a:t>
            </a:r>
          </a:p>
          <a:p>
            <a:r>
              <a:rPr lang="en-GB" dirty="0" smtClean="0"/>
              <a:t>Describes which interrupts are enabled</a:t>
            </a:r>
          </a:p>
          <a:p>
            <a:r>
              <a:rPr lang="en-GB" dirty="0" smtClean="0"/>
              <a:t>May describe which address space to use</a:t>
            </a:r>
          </a:p>
          <a:p>
            <a:r>
              <a:rPr lang="en-GB" dirty="0" smtClean="0"/>
              <a:t>May control other processor features/options</a:t>
            </a:r>
          </a:p>
          <a:p>
            <a:pPr lvl="1"/>
            <a:r>
              <a:rPr lang="en-GB" dirty="0" smtClean="0"/>
              <a:t>Word length, </a:t>
            </a:r>
            <a:r>
              <a:rPr lang="en-GB" dirty="0" err="1" smtClean="0"/>
              <a:t>endian-ness</a:t>
            </a:r>
            <a:r>
              <a:rPr lang="en-GB" dirty="0" smtClean="0"/>
              <a:t>, instruction set, 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Modes Get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72"/>
            <a:ext cx="8229600" cy="4525963"/>
          </a:xfrm>
        </p:spPr>
        <p:txBody>
          <a:bodyPr/>
          <a:lstStyle/>
          <a:p>
            <a:r>
              <a:rPr lang="en-GB" dirty="0" smtClean="0"/>
              <a:t>The computer boots up in supervisor mode</a:t>
            </a:r>
          </a:p>
          <a:p>
            <a:pPr lvl="1"/>
            <a:r>
              <a:rPr lang="en-GB" dirty="0" smtClean="0"/>
              <a:t>Used by bootstrap and OS to initialize the system</a:t>
            </a:r>
          </a:p>
          <a:p>
            <a:r>
              <a:rPr lang="en-GB" dirty="0" smtClean="0"/>
              <a:t>Applications run in user mode</a:t>
            </a:r>
          </a:p>
          <a:p>
            <a:pPr lvl="1"/>
            <a:r>
              <a:rPr lang="en-GB" dirty="0" smtClean="0"/>
              <a:t>OS changes to user mode before running user code</a:t>
            </a:r>
          </a:p>
          <a:p>
            <a:pPr lvl="2"/>
            <a:r>
              <a:rPr lang="en-GB" dirty="0" smtClean="0"/>
              <a:t>User programs cannot do I/O, restricted address space</a:t>
            </a:r>
          </a:p>
          <a:p>
            <a:pPr lvl="1"/>
            <a:r>
              <a:rPr lang="en-GB" dirty="0" smtClean="0"/>
              <a:t>They can’t </a:t>
            </a:r>
            <a:r>
              <a:rPr lang="en-GB" smtClean="0"/>
              <a:t>arbitrarily enter </a:t>
            </a:r>
            <a:r>
              <a:rPr lang="en-GB" dirty="0" smtClean="0"/>
              <a:t>supervisor mode</a:t>
            </a:r>
          </a:p>
          <a:p>
            <a:pPr lvl="2"/>
            <a:r>
              <a:rPr lang="en-GB" dirty="0" smtClean="0"/>
              <a:t>Because instructions to change the mode are privileged</a:t>
            </a:r>
          </a:p>
          <a:p>
            <a:r>
              <a:rPr lang="en-GB" dirty="0" smtClean="0"/>
              <a:t>Re-entering supervisor mode is strictly controlled</a:t>
            </a:r>
          </a:p>
          <a:p>
            <a:pPr lvl="1"/>
            <a:r>
              <a:rPr lang="en-GB" dirty="0" smtClean="0"/>
              <a:t>Only in response to traps and interrupts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950"/>
            <a:ext cx="8229600" cy="1143000"/>
          </a:xfrm>
        </p:spPr>
        <p:txBody>
          <a:bodyPr/>
          <a:lstStyle/>
          <a:p>
            <a:r>
              <a:rPr lang="en-US" dirty="0" smtClean="0"/>
              <a:t>So When Do We Go Back To Supervisor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several circumstances</a:t>
            </a:r>
          </a:p>
          <a:p>
            <a:r>
              <a:rPr lang="en-US" dirty="0" smtClean="0"/>
              <a:t>When a program needs OS services</a:t>
            </a:r>
          </a:p>
          <a:p>
            <a:pPr lvl="1"/>
            <a:r>
              <a:rPr lang="en-US" dirty="0" smtClean="0"/>
              <a:t>Invokes system call that causes a trap</a:t>
            </a:r>
          </a:p>
          <a:p>
            <a:pPr lvl="1"/>
            <a:r>
              <a:rPr lang="en-US" dirty="0" smtClean="0"/>
              <a:t>Which returns system to supervisor mode</a:t>
            </a:r>
          </a:p>
          <a:p>
            <a:r>
              <a:rPr lang="en-US" dirty="0" smtClean="0"/>
              <a:t>When an error occurs</a:t>
            </a:r>
          </a:p>
          <a:p>
            <a:pPr lvl="1"/>
            <a:r>
              <a:rPr lang="en-US" dirty="0" smtClean="0"/>
              <a:t>Which requires OS to clean up</a:t>
            </a:r>
          </a:p>
          <a:p>
            <a:r>
              <a:rPr lang="en-US" dirty="0" smtClean="0"/>
              <a:t>When an interrupt occurs</a:t>
            </a:r>
          </a:p>
          <a:p>
            <a:pPr lvl="1"/>
            <a:r>
              <a:rPr lang="en-US" dirty="0" smtClean="0"/>
              <a:t>Clock interrupts (often set by OS itself)</a:t>
            </a:r>
          </a:p>
          <a:p>
            <a:pPr lvl="1"/>
            <a:r>
              <a:rPr lang="en-US" dirty="0" smtClean="0"/>
              <a:t>Device interrupts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1143000"/>
          </a:xfrm>
        </p:spPr>
        <p:txBody>
          <a:bodyPr/>
          <a:lstStyle/>
          <a:p>
            <a:r>
              <a:rPr lang="en-US" dirty="0" smtClean="0"/>
              <a:t>Asynchronous Exceptions </a:t>
            </a:r>
            <a:br>
              <a:rPr lang="en-US" dirty="0" smtClean="0"/>
            </a:br>
            <a:r>
              <a:rPr lang="en-US" dirty="0" smtClean="0"/>
              <a:t>and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Most program errors can be handled “in-line”</a:t>
            </a:r>
          </a:p>
          <a:p>
            <a:pPr lvl="1"/>
            <a:r>
              <a:rPr lang="en-GB" sz="2400" dirty="0" smtClean="0"/>
              <a:t>Overflows may not be errors, noted in condition codes</a:t>
            </a:r>
          </a:p>
          <a:p>
            <a:pPr lvl="1"/>
            <a:r>
              <a:rPr lang="en-GB" sz="2400" dirty="0" smtClean="0"/>
              <a:t>If concerned, program can test for such conditions</a:t>
            </a:r>
          </a:p>
          <a:p>
            <a:r>
              <a:rPr lang="en-GB" sz="2800" dirty="0" smtClean="0"/>
              <a:t>Some errors must interrupt program execution</a:t>
            </a:r>
          </a:p>
          <a:p>
            <a:pPr lvl="1"/>
            <a:r>
              <a:rPr lang="en-GB" sz="2400" dirty="0" smtClean="0"/>
              <a:t>Unable to execute last instruction (e.g. illegal op)</a:t>
            </a:r>
          </a:p>
          <a:p>
            <a:pPr lvl="1"/>
            <a:r>
              <a:rPr lang="en-GB" sz="2400" dirty="0" smtClean="0"/>
              <a:t>Last instruction produced non-results (e.g. divide by zero)</a:t>
            </a:r>
          </a:p>
          <a:p>
            <a:pPr lvl="1"/>
            <a:r>
              <a:rPr lang="en-GB" sz="2400" dirty="0" smtClean="0"/>
              <a:t>Problem unrelated to program (e.g. power failure)</a:t>
            </a:r>
          </a:p>
          <a:p>
            <a:r>
              <a:rPr lang="en-GB" sz="2800" dirty="0" smtClean="0"/>
              <a:t>Most computers use traps to inform OS of problems</a:t>
            </a:r>
          </a:p>
          <a:p>
            <a:pPr lvl="1"/>
            <a:r>
              <a:rPr lang="en-GB" sz="2400" dirty="0" smtClean="0"/>
              <a:t>Define a well specified list of all possible exceptions</a:t>
            </a:r>
          </a:p>
          <a:p>
            <a:pPr lvl="1"/>
            <a:r>
              <a:rPr lang="en-GB" sz="2400" dirty="0" smtClean="0"/>
              <a:t>Provide means for OS to associate handler with each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/>
          <a:lstStyle/>
          <a:p>
            <a:r>
              <a:rPr lang="en-US" dirty="0" smtClean="0"/>
              <a:t>Why Not Check It </a:t>
            </a:r>
            <a:br>
              <a:rPr lang="en-US" dirty="0" smtClean="0"/>
            </a:br>
            <a:r>
              <a:rPr lang="en-US" dirty="0" smtClean="0"/>
              <a:t>All In User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my program handle all its own errors?</a:t>
            </a:r>
          </a:p>
          <a:p>
            <a:r>
              <a:rPr lang="en-US" dirty="0" smtClean="0"/>
              <a:t>Sometimes an instruction couldn’t be executed at all</a:t>
            </a:r>
          </a:p>
          <a:p>
            <a:pPr lvl="1"/>
            <a:r>
              <a:rPr lang="en-US" dirty="0" smtClean="0"/>
              <a:t>A failure of the virtual execution engine</a:t>
            </a:r>
          </a:p>
          <a:p>
            <a:r>
              <a:rPr lang="en-US" dirty="0" smtClean="0"/>
              <a:t>Can’t check all possible errors after each and every instruction </a:t>
            </a:r>
          </a:p>
          <a:p>
            <a:pPr lvl="1"/>
            <a:r>
              <a:rPr lang="en-US" dirty="0" smtClean="0"/>
              <a:t>Would require dozens of checks per instruction</a:t>
            </a:r>
          </a:p>
          <a:p>
            <a:pPr lvl="1"/>
            <a:r>
              <a:rPr lang="en-US" dirty="0" smtClean="0"/>
              <a:t>When the failures are extremely rare, it makes more sense to raise an exception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4"/>
            <a:ext cx="8229600" cy="1143000"/>
          </a:xfrm>
        </p:spPr>
        <p:txBody>
          <a:bodyPr/>
          <a:lstStyle/>
          <a:p>
            <a:r>
              <a:rPr lang="en-GB" dirty="0" smtClean="0"/>
              <a:t>Control of Supervisor </a:t>
            </a:r>
            <a:br>
              <a:rPr lang="en-GB" dirty="0" smtClean="0"/>
            </a:br>
            <a:r>
              <a:rPr lang="en-GB" dirty="0" smtClean="0"/>
              <a:t>Mode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512"/>
            <a:ext cx="8229600" cy="4525963"/>
          </a:xfrm>
        </p:spPr>
        <p:txBody>
          <a:bodyPr/>
          <a:lstStyle/>
          <a:p>
            <a:r>
              <a:rPr lang="en-GB" sz="2800" dirty="0" smtClean="0"/>
              <a:t>All user-to-supervisor changes via traps/interrupts</a:t>
            </a:r>
          </a:p>
          <a:p>
            <a:pPr lvl="1"/>
            <a:r>
              <a:rPr lang="en-GB" sz="2400" dirty="0" smtClean="0"/>
              <a:t>These happen at unpredictable times</a:t>
            </a:r>
          </a:p>
          <a:p>
            <a:r>
              <a:rPr lang="en-GB" sz="2800" dirty="0" smtClean="0"/>
              <a:t>There is a designated handler for each trap/interrupt</a:t>
            </a:r>
          </a:p>
          <a:p>
            <a:pPr lvl="1"/>
            <a:r>
              <a:rPr lang="en-GB" sz="2400" dirty="0" smtClean="0"/>
              <a:t>Its address is stored in a trap/interrupt vector table</a:t>
            </a:r>
          </a:p>
          <a:p>
            <a:pPr lvl="1"/>
            <a:r>
              <a:rPr lang="en-GB" sz="2400" dirty="0" smtClean="0"/>
              <a:t>The operating system sets up all of the handler vectors</a:t>
            </a:r>
          </a:p>
          <a:p>
            <a:r>
              <a:rPr lang="en-GB" sz="2800" dirty="0" smtClean="0"/>
              <a:t>Ordinary programs can't access these vectors</a:t>
            </a:r>
          </a:p>
          <a:p>
            <a:pPr lvl="1"/>
            <a:r>
              <a:rPr lang="en-GB" sz="2400" dirty="0" smtClean="0"/>
              <a:t>Vectors are not in the process' address spaces</a:t>
            </a:r>
          </a:p>
          <a:p>
            <a:r>
              <a:rPr lang="en-GB" sz="2800" dirty="0" smtClean="0"/>
              <a:t>The OS controls all supervisor mode transitions</a:t>
            </a:r>
          </a:p>
          <a:p>
            <a:pPr lvl="1"/>
            <a:r>
              <a:rPr lang="en-GB" sz="2400" dirty="0" smtClean="0"/>
              <a:t>By carefully controlling all of the trap/interrupt “gateways”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Into Supervisor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2"/>
            <a:ext cx="8229600" cy="4525963"/>
          </a:xfrm>
        </p:spPr>
        <p:txBody>
          <a:bodyPr/>
          <a:lstStyle/>
          <a:p>
            <a:r>
              <a:rPr lang="en-GB" dirty="0" smtClean="0"/>
              <a:t>Due to either hardware or software trap</a:t>
            </a:r>
          </a:p>
          <a:p>
            <a:r>
              <a:rPr lang="en-GB" dirty="0" smtClean="0"/>
              <a:t>Hardware trap handling</a:t>
            </a:r>
          </a:p>
          <a:p>
            <a:pPr lvl="1"/>
            <a:r>
              <a:rPr lang="en-GB" sz="2400" dirty="0" smtClean="0"/>
              <a:t>Trap cause provides index into trap vector table </a:t>
            </a:r>
          </a:p>
          <a:p>
            <a:pPr lvl="1"/>
            <a:r>
              <a:rPr lang="en-GB" sz="2400" dirty="0" smtClean="0"/>
              <a:t>Load new processor status word, switch to supervisor mode</a:t>
            </a:r>
          </a:p>
          <a:p>
            <a:pPr lvl="1"/>
            <a:r>
              <a:rPr lang="en-GB" sz="2400" dirty="0" smtClean="0"/>
              <a:t>Push PC/PS of program that caused trap onto stack</a:t>
            </a:r>
          </a:p>
          <a:p>
            <a:pPr lvl="1"/>
            <a:r>
              <a:rPr lang="en-GB" sz="2400" dirty="0" smtClean="0"/>
              <a:t>Load new program counter from trap vector table entry</a:t>
            </a:r>
            <a:endParaRPr lang="en-GB" sz="2000" dirty="0" smtClean="0"/>
          </a:p>
          <a:p>
            <a:r>
              <a:rPr lang="en-GB" dirty="0" smtClean="0"/>
              <a:t>Software trap handling</a:t>
            </a:r>
          </a:p>
          <a:p>
            <a:pPr lvl="1"/>
            <a:r>
              <a:rPr lang="en-GB" sz="2400" dirty="0" smtClean="0"/>
              <a:t>1st level handler pushes all other registers onto stack</a:t>
            </a:r>
          </a:p>
          <a:p>
            <a:pPr lvl="1"/>
            <a:r>
              <a:rPr lang="en-GB" sz="2400" dirty="0" smtClean="0"/>
              <a:t>1st level handler gathers info, selects 2nd level handler</a:t>
            </a:r>
          </a:p>
          <a:p>
            <a:pPr lvl="1"/>
            <a:r>
              <a:rPr lang="en-GB" sz="2400" dirty="0" smtClean="0"/>
              <a:t>2nd level handler deals with the exception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Trap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04322" y="4105275"/>
            <a:ext cx="3197225" cy="942975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200">
                <a:solidFill>
                  <a:schemeClr val="tx1"/>
                </a:solidFill>
              </a:rPr>
              <a:t>1</a:t>
            </a:r>
            <a:r>
              <a:rPr lang="en-GB" sz="2200" baseline="33000">
                <a:solidFill>
                  <a:schemeClr val="tx1"/>
                </a:solidFill>
              </a:rPr>
              <a:t>st</a:t>
            </a:r>
            <a:r>
              <a:rPr lang="en-GB" sz="2200">
                <a:solidFill>
                  <a:schemeClr val="tx1"/>
                </a:solidFill>
              </a:rPr>
              <a:t> level trap handler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200">
                <a:solidFill>
                  <a:schemeClr val="tx1"/>
                </a:solidFill>
              </a:rPr>
              <a:t>(saves registers and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200">
                <a:solidFill>
                  <a:schemeClr val="tx1"/>
                </a:solidFill>
              </a:rPr>
              <a:t>selects 2</a:t>
            </a:r>
            <a:r>
              <a:rPr lang="en-GB" sz="2200" baseline="33000">
                <a:solidFill>
                  <a:schemeClr val="tx1"/>
                </a:solidFill>
              </a:rPr>
              <a:t>nd</a:t>
            </a:r>
            <a:r>
              <a:rPr lang="en-GB" sz="2200">
                <a:solidFill>
                  <a:schemeClr val="tx1"/>
                </a:solidFill>
              </a:rPr>
              <a:t> level handler)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439123" y="5470863"/>
            <a:ext cx="2284412" cy="942975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2</a:t>
            </a:r>
            <a:r>
              <a:rPr lang="en-GB" sz="2200" baseline="33000" dirty="0">
                <a:solidFill>
                  <a:schemeClr val="tx1"/>
                </a:solidFill>
              </a:rPr>
              <a:t>nd</a:t>
            </a:r>
            <a:r>
              <a:rPr lang="en-GB" sz="2200" dirty="0">
                <a:solidFill>
                  <a:schemeClr val="tx1"/>
                </a:solidFill>
              </a:rPr>
              <a:t> level handler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(actually deals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with the problem)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26860" y="3929063"/>
            <a:ext cx="1482725" cy="631825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return to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059585" y="1766888"/>
            <a:ext cx="6624638" cy="327025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0673" y="1335088"/>
            <a:ext cx="25177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>
                <a:solidFill>
                  <a:schemeClr val="tx1"/>
                </a:solidFill>
              </a:rPr>
              <a:t>Application</a:t>
            </a:r>
            <a:r>
              <a:rPr lang="en-GB" sz="2200">
                <a:solidFill>
                  <a:schemeClr val="tx1"/>
                </a:solidFill>
                <a:latin typeface="VAG Rounded Thin" pitchFamily="32" charset="0"/>
              </a:rPr>
              <a:t> </a:t>
            </a:r>
            <a:r>
              <a:rPr lang="en-GB" sz="220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9" name="AutoShape 8"/>
          <p:cNvCxnSpPr>
            <a:cxnSpLocks noChangeShapeType="1"/>
            <a:stCxn id="7" idx="2"/>
            <a:endCxn id="19" idx="3"/>
          </p:cNvCxnSpPr>
          <p:nvPr/>
        </p:nvCxnSpPr>
        <p:spPr bwMode="auto">
          <a:xfrm rot="5400000">
            <a:off x="4418610" y="2451101"/>
            <a:ext cx="1311275" cy="5969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0" name="AutoShape 9"/>
          <p:cNvCxnSpPr>
            <a:cxnSpLocks noChangeShapeType="1"/>
            <a:stCxn id="4" idx="2"/>
            <a:endCxn id="5" idx="1"/>
          </p:cNvCxnSpPr>
          <p:nvPr/>
        </p:nvCxnSpPr>
        <p:spPr bwMode="auto">
          <a:xfrm rot="16200000" flipH="1">
            <a:off x="2323979" y="4827206"/>
            <a:ext cx="894101" cy="13361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1" name="AutoShape 10"/>
          <p:cNvCxnSpPr>
            <a:cxnSpLocks noChangeShapeType="1"/>
            <a:stCxn id="5" idx="3"/>
            <a:endCxn id="6" idx="2"/>
          </p:cNvCxnSpPr>
          <p:nvPr/>
        </p:nvCxnSpPr>
        <p:spPr bwMode="auto">
          <a:xfrm flipV="1">
            <a:off x="5723535" y="4560888"/>
            <a:ext cx="1944688" cy="1381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2" name="AutoShape 11"/>
          <p:cNvCxnSpPr>
            <a:cxnSpLocks noChangeShapeType="1"/>
            <a:stCxn id="6" idx="0"/>
          </p:cNvCxnSpPr>
          <p:nvPr/>
        </p:nvCxnSpPr>
        <p:spPr bwMode="auto">
          <a:xfrm rot="5400000" flipH="1">
            <a:off x="5926735" y="2187576"/>
            <a:ext cx="1749425" cy="17335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65748" y="2476500"/>
            <a:ext cx="8518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433029" y="2173288"/>
            <a:ext cx="13223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700272" y="2484438"/>
            <a:ext cx="20685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supervisor mode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3488335" y="2624138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90975" y="4008438"/>
            <a:ext cx="22685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TRAP vector table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496273" y="2941638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3496273" y="3246438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496273" y="3551238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cxnSp>
        <p:nvCxnSpPr>
          <p:cNvPr id="21" name="AutoShape 20"/>
          <p:cNvCxnSpPr>
            <a:cxnSpLocks noChangeShapeType="1"/>
            <a:stCxn id="19" idx="1"/>
            <a:endCxn id="4" idx="0"/>
          </p:cNvCxnSpPr>
          <p:nvPr/>
        </p:nvCxnSpPr>
        <p:spPr bwMode="auto">
          <a:xfrm rot="10800000" flipV="1">
            <a:off x="2102935" y="3405187"/>
            <a:ext cx="1393338" cy="70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6602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2802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29002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05202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85847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576023" y="172243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mph" presetSubtype="2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/>
      <p:bldP spid="24" grpId="0"/>
      <p:bldP spid="25" grpId="0"/>
      <p:bldP spid="25" grpId="1"/>
      <p:bldP spid="25" grpId="2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and the operating system</a:t>
            </a:r>
          </a:p>
          <a:p>
            <a:r>
              <a:rPr lang="en-US" dirty="0" smtClean="0"/>
              <a:t>Processor issues</a:t>
            </a:r>
          </a:p>
          <a:p>
            <a:r>
              <a:rPr lang="en-US" dirty="0" smtClean="0"/>
              <a:t>Buses and devices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We’ll talk about memory later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96513" y="553767"/>
            <a:ext cx="2258328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the Cause of a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GB" dirty="0" smtClean="0"/>
              <a:t>Some exceptions are handled by the OS</a:t>
            </a:r>
          </a:p>
          <a:p>
            <a:pPr lvl="1"/>
            <a:r>
              <a:rPr lang="en-GB" dirty="0" smtClean="0"/>
              <a:t>E.g. page faults, alignment, floating point emulation</a:t>
            </a:r>
          </a:p>
          <a:p>
            <a:pPr lvl="1"/>
            <a:r>
              <a:rPr lang="en-GB" dirty="0" smtClean="0"/>
              <a:t>OS simulates expected </a:t>
            </a:r>
            <a:r>
              <a:rPr lang="en-GB" dirty="0" err="1" smtClean="0"/>
              <a:t>behavior</a:t>
            </a:r>
            <a:r>
              <a:rPr lang="en-GB" dirty="0" smtClean="0"/>
              <a:t> and returns</a:t>
            </a:r>
          </a:p>
          <a:p>
            <a:r>
              <a:rPr lang="en-GB" dirty="0" smtClean="0"/>
              <a:t>Some exceptions may be fatal to running task</a:t>
            </a:r>
          </a:p>
          <a:p>
            <a:pPr lvl="1"/>
            <a:r>
              <a:rPr lang="en-GB" dirty="0" smtClean="0"/>
              <a:t>E.g. zero divide, illegal instruction, invalid address</a:t>
            </a:r>
          </a:p>
          <a:p>
            <a:pPr lvl="1"/>
            <a:r>
              <a:rPr lang="en-GB" dirty="0" smtClean="0"/>
              <a:t>OS reflects the failure back to the running process</a:t>
            </a:r>
          </a:p>
          <a:p>
            <a:r>
              <a:rPr lang="en-GB" dirty="0" smtClean="0"/>
              <a:t>Some exceptions may be fatal to the system</a:t>
            </a:r>
          </a:p>
          <a:p>
            <a:pPr lvl="1"/>
            <a:r>
              <a:rPr lang="en-GB" dirty="0" smtClean="0"/>
              <a:t>E.g. power failure, cache parity, stack violation</a:t>
            </a:r>
          </a:p>
          <a:p>
            <a:pPr lvl="1"/>
            <a:r>
              <a:rPr lang="en-GB" dirty="0" smtClean="0"/>
              <a:t>OS cleanly shuts down the affected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 To User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68"/>
            <a:ext cx="8229600" cy="4525963"/>
          </a:xfrm>
        </p:spPr>
        <p:txBody>
          <a:bodyPr/>
          <a:lstStyle/>
          <a:p>
            <a:r>
              <a:rPr lang="en-GB" dirty="0" smtClean="0"/>
              <a:t>Return is opposite of interrupt/trap entry</a:t>
            </a:r>
          </a:p>
          <a:p>
            <a:pPr lvl="1"/>
            <a:r>
              <a:rPr lang="en-GB" dirty="0" smtClean="0"/>
              <a:t>2nd level handler returns to 1st level handler</a:t>
            </a:r>
          </a:p>
          <a:p>
            <a:pPr lvl="1"/>
            <a:r>
              <a:rPr lang="en-GB" dirty="0" smtClean="0"/>
              <a:t>1st level handler restores all registers from stack</a:t>
            </a:r>
          </a:p>
          <a:p>
            <a:pPr lvl="1"/>
            <a:r>
              <a:rPr lang="en-GB" dirty="0" smtClean="0"/>
              <a:t>Use privileged return instruction to restore PC/PS</a:t>
            </a:r>
          </a:p>
          <a:p>
            <a:pPr lvl="1"/>
            <a:r>
              <a:rPr lang="en-GB" dirty="0" smtClean="0"/>
              <a:t>Resume user-mode execution after trapped instruction</a:t>
            </a:r>
          </a:p>
          <a:p>
            <a:r>
              <a:rPr lang="en-GB" dirty="0" smtClean="0"/>
              <a:t>Saved registers can be changed before return</a:t>
            </a:r>
          </a:p>
          <a:p>
            <a:pPr lvl="1"/>
            <a:r>
              <a:rPr lang="en-GB" dirty="0" smtClean="0"/>
              <a:t>To set entry point for newly loaded programs</a:t>
            </a:r>
          </a:p>
          <a:p>
            <a:pPr lvl="1"/>
            <a:r>
              <a:rPr lang="en-GB" dirty="0" smtClean="0"/>
              <a:t>To deliver signals to user-mode processes</a:t>
            </a:r>
          </a:p>
          <a:p>
            <a:pPr lvl="1"/>
            <a:r>
              <a:rPr lang="en-GB" dirty="0" smtClean="0"/>
              <a:t>To set return codes from system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</a:t>
            </a:r>
            <a:r>
              <a:rPr lang="en-US" dirty="0" err="1" smtClean="0"/>
              <a:t>Unstacking</a:t>
            </a:r>
            <a:r>
              <a:rPr lang="en-US" dirty="0" smtClean="0"/>
              <a:t> a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55457" y="2091414"/>
            <a:ext cx="1524000" cy="1905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stack frames</a:t>
            </a:r>
          </a:p>
          <a:p>
            <a:pPr algn="ctr"/>
            <a:r>
              <a:rPr lang="en-US"/>
              <a:t> from</a:t>
            </a:r>
          </a:p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computation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97044" y="296612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9257" y="1389739"/>
            <a:ext cx="214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User-mode Stack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54432" y="1389739"/>
            <a:ext cx="282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Supervisor-mode Stack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7719" y="2472414"/>
            <a:ext cx="533400" cy="2057400"/>
          </a:xfrm>
          <a:prstGeom prst="downArrow">
            <a:avLst>
              <a:gd name="adj1" fmla="val 50000"/>
              <a:gd name="adj2" fmla="val 9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62119" y="4742539"/>
            <a:ext cx="1227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direction</a:t>
            </a:r>
          </a:p>
          <a:p>
            <a:r>
              <a:rPr lang="en-US" sz="2000"/>
              <a:t>of growth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84657" y="2015214"/>
            <a:ext cx="1524000" cy="6858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user mode</a:t>
            </a:r>
          </a:p>
          <a:p>
            <a:pPr algn="ctr"/>
            <a:r>
              <a:rPr lang="en-US"/>
              <a:t>PC &amp; PS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84657" y="2777214"/>
            <a:ext cx="1524000" cy="990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saved</a:t>
            </a:r>
          </a:p>
          <a:p>
            <a:pPr algn="ctr"/>
            <a:r>
              <a:rPr lang="en-US"/>
              <a:t>user mode</a:t>
            </a:r>
          </a:p>
          <a:p>
            <a:pPr algn="ctr"/>
            <a:r>
              <a:rPr lang="en-US"/>
              <a:t>registers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184657" y="3844014"/>
            <a:ext cx="15240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parameters</a:t>
            </a:r>
          </a:p>
          <a:p>
            <a:pPr algn="ctr"/>
            <a:r>
              <a:rPr lang="en-US"/>
              <a:t>to 2</a:t>
            </a:r>
            <a:r>
              <a:rPr lang="en-US" baseline="30000"/>
              <a:t>nd</a:t>
            </a:r>
            <a:r>
              <a:rPr lang="en-US"/>
              <a:t> level</a:t>
            </a:r>
          </a:p>
          <a:p>
            <a:pPr algn="ctr"/>
            <a:r>
              <a:rPr lang="en-US"/>
              <a:t>trap handler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84657" y="4910814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return PC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184657" y="5368014"/>
            <a:ext cx="1524000" cy="990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level</a:t>
            </a:r>
          </a:p>
          <a:p>
            <a:pPr algn="ctr"/>
            <a:r>
              <a:rPr lang="en-US"/>
              <a:t>trap handler</a:t>
            </a:r>
          </a:p>
          <a:p>
            <a:pPr algn="ctr"/>
            <a:r>
              <a:rPr lang="en-US"/>
              <a:t>stack frame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55457" y="3996414"/>
            <a:ext cx="15240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resumed</a:t>
            </a:r>
          </a:p>
          <a:p>
            <a:pPr algn="ctr"/>
            <a:r>
              <a:rPr lang="en-US"/>
              <a:t>computation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5892" y="1503222"/>
            <a:ext cx="1751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TRAP!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/>
      <p:bldP spid="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While In Supervisor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GB" dirty="0" smtClean="0"/>
              <a:t>Nearly identical to traps while in user mode</a:t>
            </a:r>
          </a:p>
          <a:p>
            <a:pPr lvl="1"/>
            <a:r>
              <a:rPr lang="en-GB" dirty="0" smtClean="0"/>
              <a:t>Trap saves interrupted PC/PS on supervisor stack</a:t>
            </a:r>
          </a:p>
          <a:p>
            <a:pPr lvl="1"/>
            <a:r>
              <a:rPr lang="en-GB" dirty="0" smtClean="0"/>
              <a:t>Trap goes to same vector &amp; 1st level handler </a:t>
            </a:r>
          </a:p>
          <a:p>
            <a:pPr lvl="1"/>
            <a:r>
              <a:rPr lang="en-GB" dirty="0" smtClean="0"/>
              <a:t>Same register saving, restoring, and return</a:t>
            </a:r>
          </a:p>
          <a:p>
            <a:r>
              <a:rPr lang="en-GB" dirty="0" smtClean="0"/>
              <a:t>There are very few differences</a:t>
            </a:r>
          </a:p>
          <a:p>
            <a:pPr lvl="1"/>
            <a:r>
              <a:rPr lang="en-GB" dirty="0" smtClean="0"/>
              <a:t>Saved PS at interrupt time shows supervisor mode</a:t>
            </a:r>
          </a:p>
          <a:p>
            <a:pPr lvl="1"/>
            <a:r>
              <a:rPr lang="en-GB" dirty="0" smtClean="0"/>
              <a:t>2nd level handler knows trap was from supervisor mode </a:t>
            </a:r>
          </a:p>
          <a:p>
            <a:pPr lvl="1"/>
            <a:r>
              <a:rPr lang="en-GB" dirty="0" smtClean="0"/>
              <a:t>May be more or less severe than the same trap from user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and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US" dirty="0" smtClean="0"/>
              <a:t>The OS is very careful in protecting trap vectors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The trap vector specifies the code and mode to be executed when an exception occurs  </a:t>
            </a:r>
          </a:p>
          <a:p>
            <a:r>
              <a:rPr lang="en-US" dirty="0" smtClean="0"/>
              <a:t>If a user-mode program could change these vectors, it could execute arbitrary code</a:t>
            </a:r>
          </a:p>
          <a:p>
            <a:pPr lvl="1"/>
            <a:r>
              <a:rPr lang="en-US" dirty="0" smtClean="0"/>
              <a:t>In supervisor mode</a:t>
            </a:r>
          </a:p>
          <a:p>
            <a:pPr lvl="1"/>
            <a:r>
              <a:rPr lang="en-US" dirty="0" smtClean="0"/>
              <a:t>Bypassing  all of the built-in protections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054"/>
            <a:ext cx="8229600" cy="1143000"/>
          </a:xfrm>
        </p:spPr>
        <p:txBody>
          <a:bodyPr/>
          <a:lstStyle/>
          <a:p>
            <a:r>
              <a:rPr lang="en-US" dirty="0" smtClean="0"/>
              <a:t>I/O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is:</a:t>
            </a:r>
          </a:p>
          <a:p>
            <a:pPr lvl="1"/>
            <a:r>
              <a:rPr lang="en-GB" dirty="0" smtClean="0"/>
              <a:t>Varied</a:t>
            </a:r>
          </a:p>
          <a:p>
            <a:pPr lvl="1"/>
            <a:r>
              <a:rPr lang="en-GB" dirty="0" smtClean="0"/>
              <a:t>Complex</a:t>
            </a:r>
          </a:p>
          <a:p>
            <a:pPr lvl="1"/>
            <a:r>
              <a:rPr lang="en-GB" dirty="0" smtClean="0"/>
              <a:t>Error prone</a:t>
            </a:r>
          </a:p>
          <a:p>
            <a:r>
              <a:rPr lang="en-GB" dirty="0" smtClean="0"/>
              <a:t>A bad place for the typical user to be wandering around</a:t>
            </a:r>
          </a:p>
          <a:p>
            <a:r>
              <a:rPr lang="en-GB" dirty="0" smtClean="0"/>
              <a:t>The operating system really needs to make I/O a lot friendlier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40419" y="721895"/>
            <a:ext cx="4437370" cy="73526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950"/>
            <a:ext cx="8229600" cy="1143000"/>
          </a:xfrm>
        </p:spPr>
        <p:txBody>
          <a:bodyPr/>
          <a:lstStyle/>
          <a:p>
            <a:r>
              <a:rPr lang="en-US" dirty="0" smtClean="0"/>
              <a:t>Important Elements of I/O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of I/O devices</a:t>
            </a:r>
          </a:p>
          <a:p>
            <a:r>
              <a:rPr lang="en-GB" dirty="0" smtClean="0"/>
              <a:t>Busses</a:t>
            </a:r>
          </a:p>
          <a:p>
            <a:pPr lvl="1"/>
            <a:r>
              <a:rPr lang="en-GB" dirty="0" smtClean="0"/>
              <a:t>Types, arbitration, bus-mastering</a:t>
            </a:r>
          </a:p>
          <a:p>
            <a:r>
              <a:rPr lang="en-GB" dirty="0" smtClean="0"/>
              <a:t>Device controllers</a:t>
            </a:r>
          </a:p>
          <a:p>
            <a:pPr lvl="1"/>
            <a:r>
              <a:rPr lang="en-GB" dirty="0" smtClean="0"/>
              <a:t>Controller registers</a:t>
            </a:r>
          </a:p>
          <a:p>
            <a:pPr lvl="1"/>
            <a:r>
              <a:rPr lang="en-GB" dirty="0" smtClean="0"/>
              <a:t>A sample device</a:t>
            </a:r>
          </a:p>
          <a:p>
            <a:pPr lvl="1"/>
            <a:r>
              <a:rPr lang="en-GB" dirty="0" smtClean="0"/>
              <a:t>Direct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Counts as an I/O Device?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250"/>
            <a:ext cx="8229600" cy="4525963"/>
          </a:xfrm>
        </p:spPr>
        <p:txBody>
          <a:bodyPr/>
          <a:lstStyle/>
          <a:p>
            <a:r>
              <a:rPr lang="en-US" dirty="0" smtClean="0"/>
              <a:t>Storage devices (hard drives, flash drives, DVD/CD drives, tape drives)</a:t>
            </a:r>
          </a:p>
          <a:p>
            <a:r>
              <a:rPr lang="en-US" dirty="0" smtClean="0"/>
              <a:t>Displays (monitors and speakers)</a:t>
            </a:r>
          </a:p>
          <a:p>
            <a:r>
              <a:rPr lang="en-US" dirty="0" smtClean="0"/>
              <a:t>Input devices (keyboards, mice, microphones and cameras)</a:t>
            </a:r>
          </a:p>
          <a:p>
            <a:r>
              <a:rPr lang="en-US" dirty="0" smtClean="0"/>
              <a:t>Network devices (wired and wireless, including 802.11, Bluetooth, maybe infrared)</a:t>
            </a:r>
          </a:p>
          <a:p>
            <a:r>
              <a:rPr lang="en-US" dirty="0" smtClean="0"/>
              <a:t>Sensor devices (GPS, accelerometers, etc.)</a:t>
            </a:r>
          </a:p>
          <a:p>
            <a:r>
              <a:rPr lang="en-US" dirty="0" smtClean="0"/>
              <a:t>And sometimes exotic stuff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Sequential vs. Random </a:t>
            </a:r>
            <a:br>
              <a:rPr lang="en-US" dirty="0" smtClean="0"/>
            </a:br>
            <a:r>
              <a:rPr lang="en-US" dirty="0" smtClean="0"/>
              <a:t>Access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Sequential access devices</a:t>
            </a:r>
          </a:p>
          <a:p>
            <a:pPr lvl="1"/>
            <a:r>
              <a:rPr lang="en-GB" sz="2400" dirty="0" smtClean="0"/>
              <a:t>Byte/block N must be read/written before byte/block N+1</a:t>
            </a:r>
          </a:p>
          <a:p>
            <a:pPr lvl="1"/>
            <a:r>
              <a:rPr lang="en-GB" sz="2400" dirty="0" smtClean="0"/>
              <a:t>May be read/write once, or may be </a:t>
            </a:r>
            <a:r>
              <a:rPr lang="en-GB" sz="2400" dirty="0" err="1" smtClean="0"/>
              <a:t>rewindable</a:t>
            </a:r>
            <a:endParaRPr lang="en-GB" sz="2400" dirty="0" smtClean="0"/>
          </a:p>
          <a:p>
            <a:pPr lvl="1"/>
            <a:r>
              <a:rPr lang="en-GB" sz="2400" dirty="0" smtClean="0"/>
              <a:t>Examples: magnetic tape, printer, keyboard</a:t>
            </a:r>
          </a:p>
          <a:p>
            <a:r>
              <a:rPr lang="en-GB" sz="2800" dirty="0" smtClean="0"/>
              <a:t>Random access devices</a:t>
            </a:r>
          </a:p>
          <a:p>
            <a:pPr lvl="1"/>
            <a:r>
              <a:rPr lang="en-GB" sz="2400" dirty="0" smtClean="0"/>
              <a:t>Possible to directly request any desired byte/block</a:t>
            </a:r>
          </a:p>
          <a:p>
            <a:pPr lvl="1"/>
            <a:r>
              <a:rPr lang="en-GB" sz="2400" dirty="0" smtClean="0"/>
              <a:t>Getting to that byte/block may or may not be instantaneous</a:t>
            </a:r>
          </a:p>
          <a:p>
            <a:pPr lvl="1"/>
            <a:r>
              <a:rPr lang="en-GB" sz="2400" dirty="0" smtClean="0"/>
              <a:t>Examples: memory, magnetic disk, graphics adaptor</a:t>
            </a:r>
          </a:p>
          <a:p>
            <a:r>
              <a:rPr lang="en-GB" sz="2800" dirty="0" smtClean="0"/>
              <a:t>They are used very differently</a:t>
            </a:r>
          </a:p>
          <a:p>
            <a:pPr lvl="1"/>
            <a:r>
              <a:rPr lang="en-GB" sz="2400" dirty="0" smtClean="0"/>
              <a:t>Requiring different handling by the OS		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has to hook together the components of a computer</a:t>
            </a:r>
          </a:p>
          <a:p>
            <a:pPr lvl="1"/>
            <a:r>
              <a:rPr lang="en-US" dirty="0" smtClean="0"/>
              <a:t>The CPU, memory, various devices</a:t>
            </a:r>
          </a:p>
          <a:p>
            <a:r>
              <a:rPr lang="en-US" dirty="0" smtClean="0"/>
              <a:t>Allowing data to flow between them</a:t>
            </a:r>
          </a:p>
          <a:p>
            <a:r>
              <a:rPr lang="en-US" dirty="0" smtClean="0"/>
              <a:t>That is a </a:t>
            </a:r>
            <a:r>
              <a:rPr lang="en-US" i="1" dirty="0" smtClean="0"/>
              <a:t>bus</a:t>
            </a:r>
          </a:p>
          <a:p>
            <a:r>
              <a:rPr lang="en-US" dirty="0" smtClean="0"/>
              <a:t>A type of communication link abstraction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9474" y="574847"/>
            <a:ext cx="1951790" cy="73526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054"/>
            <a:ext cx="8229600" cy="1143000"/>
          </a:xfrm>
        </p:spPr>
        <p:txBody>
          <a:bodyPr/>
          <a:lstStyle/>
          <a:p>
            <a:r>
              <a:rPr lang="en-US" dirty="0" smtClean="0"/>
              <a:t>Hardware and the </a:t>
            </a:r>
            <a:br>
              <a:rPr lang="en-US" dirty="0" smtClean="0"/>
            </a:br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major roles of the operating system is to hide details of the hardware</a:t>
            </a:r>
          </a:p>
          <a:p>
            <a:pPr lvl="1"/>
            <a:r>
              <a:rPr lang="en-US" dirty="0" smtClean="0"/>
              <a:t>Messy and difficult details</a:t>
            </a:r>
          </a:p>
          <a:p>
            <a:pPr lvl="1"/>
            <a:r>
              <a:rPr lang="en-US" dirty="0" smtClean="0"/>
              <a:t>Specifics of particular pieces of hardware</a:t>
            </a:r>
          </a:p>
          <a:p>
            <a:pPr lvl="1"/>
            <a:r>
              <a:rPr lang="en-US" dirty="0" smtClean="0"/>
              <a:t>Details that prevent safe operation of the computer</a:t>
            </a:r>
          </a:p>
          <a:p>
            <a:r>
              <a:rPr lang="en-US" dirty="0" smtClean="0"/>
              <a:t>OS abstractions are built on the hardware, at the bottom</a:t>
            </a:r>
          </a:p>
          <a:p>
            <a:pPr lvl="1"/>
            <a:r>
              <a:rPr lang="en-US" dirty="0" smtClean="0"/>
              <a:t>Everything ultimately relies on hardware</a:t>
            </a:r>
          </a:p>
          <a:p>
            <a:r>
              <a:rPr lang="en-US" dirty="0" smtClean="0"/>
              <a:t>A major element of OS design concerns HW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40419" y="448012"/>
            <a:ext cx="4437370" cy="125872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753073" y="2851653"/>
            <a:ext cx="2057400" cy="914400"/>
          </a:xfrm>
          <a:prstGeom prst="upDownArrowCallout">
            <a:avLst>
              <a:gd name="adj1" fmla="val 33333"/>
              <a:gd name="adj2" fmla="val 56250"/>
              <a:gd name="adj3" fmla="val 17593"/>
              <a:gd name="adj4" fmla="val 5000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734273" y="3080253"/>
            <a:ext cx="1109662" cy="4556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main bus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843935" y="2851653"/>
            <a:ext cx="2057400" cy="914400"/>
          </a:xfrm>
          <a:prstGeom prst="upDownArrowCallout">
            <a:avLst>
              <a:gd name="adj1" fmla="val 33333"/>
              <a:gd name="adj2" fmla="val 56250"/>
              <a:gd name="adj3" fmla="val 17593"/>
              <a:gd name="adj4" fmla="val 5000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3996335" y="1897566"/>
            <a:ext cx="17526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controller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3996335" y="3802566"/>
            <a:ext cx="17526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controller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996335" y="5478966"/>
            <a:ext cx="1752600" cy="914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device</a:t>
            </a:r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872135" y="1897566"/>
            <a:ext cx="1752600" cy="914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872135" y="3802566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memory</a:t>
            </a:r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4680548" y="4742366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7118948" y="2735766"/>
            <a:ext cx="1524000" cy="304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7118948" y="3040566"/>
            <a:ext cx="1524000" cy="304800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address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7118948" y="3345366"/>
            <a:ext cx="1524000" cy="304800"/>
          </a:xfrm>
          <a:prstGeom prst="rect">
            <a:avLst/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7118948" y="3650166"/>
            <a:ext cx="1524000" cy="30480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interrupts</a:t>
            </a:r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 flipV="1">
            <a:off x="5899748" y="2735766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899748" y="3573966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 flipH="1" flipV="1">
            <a:off x="5899748" y="3421566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H="1" flipV="1">
            <a:off x="5899748" y="3269166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 flipH="1">
            <a:off x="5899748" y="3040566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Initially back-plane memory-to-CPU interconnects</a:t>
            </a:r>
          </a:p>
          <a:p>
            <a:pPr lvl="1"/>
            <a:r>
              <a:rPr lang="en-GB" sz="2400" dirty="0" smtClean="0"/>
              <a:t>A few “bus masters”, and many “slave devices”</a:t>
            </a:r>
          </a:p>
          <a:p>
            <a:pPr lvl="1"/>
            <a:r>
              <a:rPr lang="en-GB" sz="2400" dirty="0" smtClean="0"/>
              <a:t>Arbitrated multi-cycle bus transactions</a:t>
            </a:r>
          </a:p>
          <a:p>
            <a:pPr lvl="2"/>
            <a:r>
              <a:rPr lang="en-GB" sz="2000" dirty="0" smtClean="0"/>
              <a:t>Request, grant, address, respond, transfer, </a:t>
            </a:r>
            <a:r>
              <a:rPr lang="en-GB" sz="2000" dirty="0" err="1" smtClean="0"/>
              <a:t>ack</a:t>
            </a:r>
            <a:endParaRPr lang="en-GB" sz="2000" dirty="0" smtClean="0"/>
          </a:p>
          <a:p>
            <a:pPr lvl="2"/>
            <a:r>
              <a:rPr lang="en-GB" sz="2000" dirty="0" smtClean="0"/>
              <a:t>Operations: read, write, read/modify/write, interrupt</a:t>
            </a:r>
          </a:p>
          <a:p>
            <a:r>
              <a:rPr lang="en-GB" sz="2800" dirty="0" smtClean="0"/>
              <a:t>Originally most busses were of this sort</a:t>
            </a:r>
          </a:p>
          <a:p>
            <a:pPr lvl="1"/>
            <a:r>
              <a:rPr lang="en-GB" sz="2400" dirty="0" smtClean="0"/>
              <a:t>ISA, EISA, PCMCIA, PCI, </a:t>
            </a:r>
            <a:r>
              <a:rPr lang="en-GB" sz="2400" dirty="0" err="1" smtClean="0"/>
              <a:t>cPCI</a:t>
            </a:r>
            <a:r>
              <a:rPr lang="en-GB" sz="2400" dirty="0" smtClean="0"/>
              <a:t>, video busses, ...</a:t>
            </a:r>
          </a:p>
          <a:p>
            <a:pPr lvl="1"/>
            <a:r>
              <a:rPr lang="en-GB" sz="2400" dirty="0" smtClean="0"/>
              <a:t>Distinguished by </a:t>
            </a:r>
          </a:p>
          <a:p>
            <a:pPr lvl="2"/>
            <a:r>
              <a:rPr lang="en-GB" sz="2000" dirty="0" smtClean="0"/>
              <a:t>Form-factor, speed, data width, hot-plug, maximum length, ...</a:t>
            </a:r>
          </a:p>
          <a:p>
            <a:pPr lvl="2"/>
            <a:r>
              <a:rPr lang="en-GB" sz="2000" dirty="0" smtClean="0"/>
              <a:t>Bridging, self identifying, dynamic resource allocation, 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778"/>
            <a:ext cx="8229600" cy="1143000"/>
          </a:xfrm>
        </p:spPr>
        <p:txBody>
          <a:bodyPr/>
          <a:lstStyle/>
          <a:p>
            <a:r>
              <a:rPr lang="en-US" dirty="0" smtClean="0"/>
              <a:t>Bus Masters, Slaves, </a:t>
            </a:r>
            <a:br>
              <a:rPr lang="en-US" dirty="0" smtClean="0"/>
            </a:br>
            <a:r>
              <a:rPr lang="en-US" dirty="0" smtClean="0"/>
              <a:t>and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12"/>
            <a:ext cx="8229600" cy="4525963"/>
          </a:xfrm>
        </p:spPr>
        <p:txBody>
          <a:bodyPr/>
          <a:lstStyle/>
          <a:p>
            <a:r>
              <a:rPr lang="en-GB" dirty="0" smtClean="0"/>
              <a:t>Bus master</a:t>
            </a:r>
          </a:p>
          <a:p>
            <a:pPr lvl="1"/>
            <a:r>
              <a:rPr lang="en-GB" dirty="0" smtClean="0"/>
              <a:t>Any device (or CPU) that can request the bus</a:t>
            </a:r>
          </a:p>
          <a:p>
            <a:pPr lvl="1"/>
            <a:r>
              <a:rPr lang="en-GB" dirty="0" smtClean="0"/>
              <a:t>One can also speak of the “current bus master”</a:t>
            </a:r>
          </a:p>
          <a:p>
            <a:r>
              <a:rPr lang="en-GB" dirty="0" smtClean="0"/>
              <a:t>Bus slave</a:t>
            </a:r>
          </a:p>
          <a:p>
            <a:pPr lvl="1"/>
            <a:r>
              <a:rPr lang="en-GB" dirty="0" smtClean="0"/>
              <a:t>A device that can only respond to bus requests</a:t>
            </a:r>
          </a:p>
          <a:p>
            <a:r>
              <a:rPr lang="en-GB" dirty="0" smtClean="0"/>
              <a:t>Bus arbitration</a:t>
            </a:r>
          </a:p>
          <a:p>
            <a:pPr lvl="1"/>
            <a:r>
              <a:rPr lang="en-GB" dirty="0" smtClean="0"/>
              <a:t>Process of deciding to whom to grant the bus</a:t>
            </a:r>
          </a:p>
          <a:p>
            <a:pPr lvl="2"/>
            <a:r>
              <a:rPr lang="en-GB" dirty="0" smtClean="0"/>
              <a:t>May be based on time, geography or priority</a:t>
            </a:r>
          </a:p>
          <a:p>
            <a:pPr lvl="2"/>
            <a:r>
              <a:rPr lang="en-GB" dirty="0" smtClean="0"/>
              <a:t>May also clock/choreograph steps of bus cycles</a:t>
            </a:r>
          </a:p>
          <a:p>
            <a:pPr lvl="2"/>
            <a:r>
              <a:rPr lang="en-GB" dirty="0" smtClean="0"/>
              <a:t>Bus arbitrator may be part of CPU or separate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80"/>
            <a:ext cx="8229600" cy="4525963"/>
          </a:xfrm>
        </p:spPr>
        <p:txBody>
          <a:bodyPr/>
          <a:lstStyle/>
          <a:p>
            <a:r>
              <a:rPr lang="en-GB" dirty="0" smtClean="0"/>
              <a:t>Evolved as peripheral device interconnects</a:t>
            </a:r>
          </a:p>
          <a:p>
            <a:pPr lvl="1"/>
            <a:r>
              <a:rPr lang="en-GB" dirty="0" smtClean="0"/>
              <a:t>SCSI, USB, 1394 (</a:t>
            </a:r>
            <a:r>
              <a:rPr lang="en-GB" dirty="0" err="1" smtClean="0"/>
              <a:t>Firewire</a:t>
            </a:r>
            <a:r>
              <a:rPr lang="en-GB" dirty="0" smtClean="0"/>
              <a:t>), </a:t>
            </a:r>
            <a:r>
              <a:rPr lang="en-GB" dirty="0" err="1" smtClean="0"/>
              <a:t>Infiniband</a:t>
            </a:r>
            <a:r>
              <a:rPr lang="en-GB" dirty="0" smtClean="0"/>
              <a:t>, ...</a:t>
            </a:r>
          </a:p>
          <a:p>
            <a:pPr lvl="1"/>
            <a:r>
              <a:rPr lang="en-GB" dirty="0" smtClean="0"/>
              <a:t>Cables and connectors rather than back-planes</a:t>
            </a:r>
          </a:p>
          <a:p>
            <a:pPr lvl="1"/>
            <a:r>
              <a:rPr lang="en-GB" dirty="0" smtClean="0"/>
              <a:t>Designed for easy and dynamic extensibility</a:t>
            </a:r>
          </a:p>
          <a:p>
            <a:pPr lvl="1"/>
            <a:r>
              <a:rPr lang="en-GB" dirty="0" smtClean="0"/>
              <a:t>Originally slower than back-plane, but no longer</a:t>
            </a:r>
          </a:p>
          <a:p>
            <a:r>
              <a:rPr lang="en-GB" dirty="0" smtClean="0"/>
              <a:t>Much more like a general purpose network</a:t>
            </a:r>
          </a:p>
          <a:p>
            <a:pPr lvl="1"/>
            <a:r>
              <a:rPr lang="en-GB" dirty="0" smtClean="0"/>
              <a:t>Packet switched, topology, routing, node identity</a:t>
            </a:r>
          </a:p>
          <a:p>
            <a:pPr lvl="1"/>
            <a:r>
              <a:rPr lang="en-GB" dirty="0" smtClean="0"/>
              <a:t>May be master/slave (USB) or peer-to-peer (1394)</a:t>
            </a:r>
          </a:p>
          <a:p>
            <a:pPr lvl="1"/>
            <a:r>
              <a:rPr lang="en-GB" dirty="0" smtClean="0"/>
              <a:t>May be implemented by controller or by host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888"/>
            <a:ext cx="8229600" cy="4525963"/>
          </a:xfrm>
        </p:spPr>
        <p:txBody>
          <a:bodyPr/>
          <a:lstStyle/>
          <a:p>
            <a:r>
              <a:rPr lang="en-GB" sz="2800" dirty="0" smtClean="0"/>
              <a:t>I/O devices</a:t>
            </a:r>
          </a:p>
          <a:p>
            <a:pPr lvl="1"/>
            <a:r>
              <a:rPr lang="en-GB" sz="2400" dirty="0" smtClean="0"/>
              <a:t>Peripheral devices that interface between the computer and other media </a:t>
            </a:r>
          </a:p>
          <a:p>
            <a:pPr lvl="2"/>
            <a:r>
              <a:rPr lang="en-GB" sz="2000" dirty="0" smtClean="0"/>
              <a:t>Disks, tapes, networks, serial ports, keyboards, displays, pointing devices, etc.</a:t>
            </a:r>
          </a:p>
          <a:p>
            <a:r>
              <a:rPr lang="en-GB" sz="2800" dirty="0" smtClean="0"/>
              <a:t>Device controllers connect a device to a bus</a:t>
            </a:r>
          </a:p>
          <a:p>
            <a:pPr lvl="1"/>
            <a:r>
              <a:rPr lang="en-GB" sz="2400" dirty="0" smtClean="0"/>
              <a:t>Communicate control operations to device</a:t>
            </a:r>
          </a:p>
          <a:p>
            <a:pPr lvl="1"/>
            <a:r>
              <a:rPr lang="en-GB" sz="2400" dirty="0" smtClean="0"/>
              <a:t>Relay status information back to the bus</a:t>
            </a:r>
          </a:p>
          <a:p>
            <a:pPr lvl="1"/>
            <a:r>
              <a:rPr lang="en-GB" sz="2400" dirty="0" smtClean="0"/>
              <a:t>Manage DMA transfers for the device</a:t>
            </a:r>
          </a:p>
          <a:p>
            <a:pPr lvl="1"/>
            <a:r>
              <a:rPr lang="en-GB" sz="2400" dirty="0" smtClean="0"/>
              <a:t>Generate interrupts for the device</a:t>
            </a:r>
          </a:p>
          <a:p>
            <a:r>
              <a:rPr lang="en-GB" sz="2800" dirty="0" smtClean="0"/>
              <a:t>Controller usually specific to a device </a:t>
            </a:r>
            <a:r>
              <a:rPr lang="en-GB" sz="2800" u="sng" dirty="0" smtClean="0"/>
              <a:t>and</a:t>
            </a:r>
            <a:r>
              <a:rPr lang="en-GB" sz="2800" dirty="0" smtClean="0"/>
              <a:t> a bus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791426" y="574847"/>
            <a:ext cx="5628048" cy="73526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00"/>
            <a:ext cx="8229600" cy="4525963"/>
          </a:xfrm>
        </p:spPr>
        <p:txBody>
          <a:bodyPr/>
          <a:lstStyle/>
          <a:p>
            <a:r>
              <a:rPr lang="en-GB" dirty="0" smtClean="0"/>
              <a:t>Device controllers export registers to the bus</a:t>
            </a:r>
          </a:p>
          <a:p>
            <a:pPr lvl="1"/>
            <a:r>
              <a:rPr lang="en-GB" dirty="0" smtClean="0"/>
              <a:t>Registers in controller can be addressed from bus</a:t>
            </a:r>
          </a:p>
          <a:p>
            <a:pPr lvl="1"/>
            <a:r>
              <a:rPr lang="en-GB" dirty="0" smtClean="0"/>
              <a:t>Writing into registers controls device or sends data</a:t>
            </a:r>
          </a:p>
          <a:p>
            <a:pPr lvl="1"/>
            <a:r>
              <a:rPr lang="en-GB" dirty="0" smtClean="0"/>
              <a:t>Reading from registers obtains data/status</a:t>
            </a:r>
          </a:p>
          <a:p>
            <a:r>
              <a:rPr lang="en-GB" dirty="0" smtClean="0"/>
              <a:t>Register access method varies with CPU type</a:t>
            </a:r>
          </a:p>
          <a:p>
            <a:pPr lvl="1"/>
            <a:r>
              <a:rPr lang="en-GB" dirty="0" smtClean="0"/>
              <a:t>May use special instructions (e.g., x86 IN/OUT)</a:t>
            </a:r>
          </a:p>
          <a:p>
            <a:pPr lvl="2"/>
            <a:r>
              <a:rPr lang="en-GB" dirty="0" smtClean="0"/>
              <a:t>Privileged instructions restricted to supervisor mode</a:t>
            </a:r>
          </a:p>
          <a:p>
            <a:pPr lvl="1"/>
            <a:r>
              <a:rPr lang="en-GB" dirty="0" smtClean="0"/>
              <a:t>May be mapped onto bus like memory</a:t>
            </a:r>
          </a:p>
          <a:p>
            <a:pPr lvl="2"/>
            <a:r>
              <a:rPr lang="en-GB" dirty="0" smtClean="0"/>
              <a:t>Accessed with normal (load/store) instructions</a:t>
            </a:r>
          </a:p>
          <a:p>
            <a:pPr lvl="2"/>
            <a:r>
              <a:rPr lang="en-GB" dirty="0" smtClean="0"/>
              <a:t>I/O address space not accessible to most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16550 UART</a:t>
            </a:r>
          </a:p>
          <a:p>
            <a:r>
              <a:rPr lang="en-US" dirty="0" smtClean="0"/>
              <a:t>Designed to perform asynchronous serial communications</a:t>
            </a:r>
          </a:p>
          <a:p>
            <a:pPr lvl="1"/>
            <a:r>
              <a:rPr lang="en-US" dirty="0" smtClean="0"/>
              <a:t>E.g., modems, printers, other simple devices</a:t>
            </a:r>
          </a:p>
          <a:p>
            <a:r>
              <a:rPr lang="en-US" dirty="0" smtClean="0"/>
              <a:t>Often used in PCs </a:t>
            </a:r>
          </a:p>
          <a:p>
            <a:r>
              <a:rPr lang="en-US" dirty="0" smtClean="0"/>
              <a:t>Allows data to be moved to/from a device a byte at a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16550 UART and the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623730" y="1537382"/>
          <a:ext cx="8092494" cy="4879474"/>
        </p:xfrm>
        <a:graphic>
          <a:graphicData uri="http://schemas.openxmlformats.org/presentationml/2006/ole">
            <p:oleObj spid="_x0000_s116738" name="Document" r:id="rId3" imgW="15163920" imgH="9144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16550 UART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400" dirty="0" smtClean="0"/>
              <a:t>0: Data – read received byte, write to transmit a byte</a:t>
            </a:r>
            <a:endParaRPr lang="en-GB" sz="2000" dirty="0" smtClean="0"/>
          </a:p>
          <a:p>
            <a:pPr>
              <a:lnSpc>
                <a:spcPct val="83000"/>
              </a:lnSpc>
            </a:pPr>
            <a:r>
              <a:rPr lang="en-GB" sz="2400" dirty="0" smtClean="0"/>
              <a:t>1: Interrupt enables – for transmit done, data received, etc.</a:t>
            </a:r>
            <a:endParaRPr lang="en-GB" sz="2000" dirty="0" smtClean="0"/>
          </a:p>
          <a:p>
            <a:pPr>
              <a:lnSpc>
                <a:spcPct val="83000"/>
              </a:lnSpc>
            </a:pPr>
            <a:r>
              <a:rPr lang="en-GB" sz="2400" dirty="0" smtClean="0"/>
              <a:t>2: Interrupt registers – currently pending interrupt conditions</a:t>
            </a:r>
          </a:p>
          <a:p>
            <a:pPr>
              <a:lnSpc>
                <a:spcPct val="83000"/>
              </a:lnSpc>
            </a:pPr>
            <a:r>
              <a:rPr lang="en-GB" sz="2400" dirty="0" smtClean="0"/>
              <a:t>3: Line control register – character length, parity and speed</a:t>
            </a:r>
          </a:p>
          <a:p>
            <a:pPr>
              <a:lnSpc>
                <a:spcPct val="83000"/>
              </a:lnSpc>
            </a:pPr>
            <a:r>
              <a:rPr lang="en-GB" sz="2400" dirty="0" smtClean="0"/>
              <a:t>4: Modem control register – control signals sent by computer</a:t>
            </a:r>
          </a:p>
          <a:p>
            <a:pPr>
              <a:lnSpc>
                <a:spcPct val="83000"/>
              </a:lnSpc>
            </a:pPr>
            <a:r>
              <a:rPr lang="en-GB" sz="2400" dirty="0" smtClean="0"/>
              <a:t>5: Line status register – transmit/receive completion and error conditions</a:t>
            </a:r>
          </a:p>
          <a:p>
            <a:pPr>
              <a:lnSpc>
                <a:spcPct val="83000"/>
              </a:lnSpc>
            </a:pPr>
            <a:r>
              <a:rPr lang="en-GB" sz="2400" dirty="0" smtClean="0"/>
              <a:t>6: Modem status registers – received modem control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Polled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736"/>
            <a:ext cx="8229600" cy="4525963"/>
          </a:xfrm>
        </p:spPr>
        <p:txBody>
          <a:bodyPr/>
          <a:lstStyle/>
          <a:p>
            <a:r>
              <a:rPr lang="en-US" sz="2800" dirty="0" smtClean="0"/>
              <a:t>One way of moving data into/out of computer</a:t>
            </a:r>
          </a:p>
          <a:p>
            <a:pPr lvl="1"/>
            <a:r>
              <a:rPr lang="en-US" sz="2400" dirty="0" smtClean="0"/>
              <a:t>Using UART 16550, for example</a:t>
            </a:r>
          </a:p>
          <a:p>
            <a:r>
              <a:rPr lang="en-GB" sz="2800" dirty="0" smtClean="0"/>
              <a:t>All transfers happen under direct control of CPU</a:t>
            </a:r>
          </a:p>
          <a:p>
            <a:pPr lvl="1"/>
            <a:r>
              <a:rPr lang="en-GB" sz="2400" dirty="0" smtClean="0"/>
              <a:t>CPU transfers data to/from device controller registers</a:t>
            </a:r>
          </a:p>
          <a:p>
            <a:pPr lvl="1"/>
            <a:r>
              <a:rPr lang="en-GB" sz="2400" dirty="0" smtClean="0"/>
              <a:t>Transfers are typically one byte or word at a time</a:t>
            </a:r>
          </a:p>
          <a:p>
            <a:pPr lvl="1"/>
            <a:r>
              <a:rPr lang="en-GB" sz="2400" dirty="0" smtClean="0"/>
              <a:t>May be accomplished with normal or I/O instructions</a:t>
            </a:r>
          </a:p>
          <a:p>
            <a:r>
              <a:rPr lang="en-GB" sz="2800" dirty="0" smtClean="0"/>
              <a:t>CPU polls device until it is ready for data transfer</a:t>
            </a:r>
          </a:p>
          <a:p>
            <a:pPr lvl="1"/>
            <a:r>
              <a:rPr lang="en-GB" sz="2400" dirty="0" smtClean="0"/>
              <a:t>Received data is available to be read</a:t>
            </a:r>
          </a:p>
          <a:p>
            <a:pPr lvl="1"/>
            <a:r>
              <a:rPr lang="en-GB" sz="2400" dirty="0" smtClean="0"/>
              <a:t>Previously initiated write operations are completed</a:t>
            </a:r>
          </a:p>
          <a:p>
            <a:r>
              <a:rPr lang="en-GB" sz="2800" dirty="0" smtClean="0"/>
              <a:t>Advantages</a:t>
            </a:r>
          </a:p>
          <a:p>
            <a:pPr lvl="1"/>
            <a:r>
              <a:rPr lang="en-GB" sz="2400" dirty="0" smtClean="0"/>
              <a:t>Very easy to implement (both hardware and software)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Abstractions and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576"/>
            <a:ext cx="8229600" cy="4525963"/>
          </a:xfrm>
        </p:spPr>
        <p:txBody>
          <a:bodyPr/>
          <a:lstStyle/>
          <a:p>
            <a:r>
              <a:rPr lang="en-US" sz="2800" dirty="0" smtClean="0"/>
              <a:t>Many important OS abstractions aren’t supported directly by the hardware</a:t>
            </a:r>
          </a:p>
          <a:p>
            <a:r>
              <a:rPr lang="en-US" sz="2800" dirty="0" smtClean="0"/>
              <a:t>Virtual machines</a:t>
            </a:r>
          </a:p>
          <a:p>
            <a:pPr lvl="1"/>
            <a:r>
              <a:rPr lang="en-US" sz="2400" dirty="0" smtClean="0"/>
              <a:t>There’s one real machine</a:t>
            </a:r>
          </a:p>
          <a:p>
            <a:r>
              <a:rPr lang="en-US" sz="2800" dirty="0" smtClean="0"/>
              <a:t>Virtual memory</a:t>
            </a:r>
          </a:p>
          <a:p>
            <a:pPr lvl="1"/>
            <a:r>
              <a:rPr lang="en-US" sz="2400" dirty="0" smtClean="0"/>
              <a:t>There’s one set of physical memory</a:t>
            </a:r>
          </a:p>
          <a:p>
            <a:pPr lvl="1"/>
            <a:r>
              <a:rPr lang="en-US" sz="2400" dirty="0" smtClean="0"/>
              <a:t>And it often isn’t as big as even one process thinks it is</a:t>
            </a:r>
          </a:p>
          <a:p>
            <a:r>
              <a:rPr lang="en-US" sz="2800" dirty="0" smtClean="0"/>
              <a:t>Typical file abstractions</a:t>
            </a:r>
          </a:p>
          <a:p>
            <a:r>
              <a:rPr lang="en-US" sz="2800" dirty="0" smtClean="0"/>
              <a:t>Many others</a:t>
            </a:r>
          </a:p>
          <a:p>
            <a:r>
              <a:rPr lang="en-US" sz="2800" dirty="0" smtClean="0"/>
              <a:t>The OS works hard to make up the differences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Direct Polled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GB" sz="2800" dirty="0" smtClean="0"/>
              <a:t>CPU-intensive data transfers</a:t>
            </a:r>
          </a:p>
          <a:p>
            <a:pPr lvl="1"/>
            <a:r>
              <a:rPr lang="en-GB" sz="2400" dirty="0" smtClean="0"/>
              <a:t>Each byte/word requires multiple instructions</a:t>
            </a:r>
          </a:p>
          <a:p>
            <a:r>
              <a:rPr lang="en-GB" sz="2800" dirty="0" smtClean="0"/>
              <a:t>CPU wasted while awaiting completion </a:t>
            </a:r>
          </a:p>
          <a:p>
            <a:pPr lvl="1"/>
            <a:r>
              <a:rPr lang="en-GB" sz="2400" dirty="0" smtClean="0"/>
              <a:t>Busy-wait polling ties up CPU until I/O is completed</a:t>
            </a:r>
          </a:p>
          <a:p>
            <a:r>
              <a:rPr lang="en-GB" sz="2800" dirty="0" smtClean="0"/>
              <a:t>Devices are idle while we are running other tasks</a:t>
            </a:r>
          </a:p>
          <a:p>
            <a:pPr lvl="1"/>
            <a:r>
              <a:rPr lang="en-GB" sz="2400" dirty="0" smtClean="0"/>
              <a:t>I/O can only happen when an I/O task is running</a:t>
            </a:r>
          </a:p>
          <a:p>
            <a:r>
              <a:rPr lang="en-GB" sz="2800" dirty="0" smtClean="0"/>
              <a:t>How can these problems be dealt with?</a:t>
            </a:r>
          </a:p>
          <a:p>
            <a:pPr lvl="1"/>
            <a:r>
              <a:rPr lang="en-GB" sz="2400" dirty="0" smtClean="0"/>
              <a:t>Let controller transfer data without attention from CPU</a:t>
            </a:r>
          </a:p>
          <a:p>
            <a:pPr lvl="1"/>
            <a:r>
              <a:rPr lang="en-GB" sz="2400" dirty="0" smtClean="0"/>
              <a:t>Let application block pending I/O completion</a:t>
            </a:r>
          </a:p>
          <a:p>
            <a:pPr lvl="1"/>
            <a:r>
              <a:rPr lang="en-GB" sz="2400" dirty="0" smtClean="0"/>
              <a:t>Let controller interrupt CPU when I/O is finally done</a:t>
            </a:r>
          </a:p>
          <a:p>
            <a:r>
              <a:rPr lang="en-GB" sz="2800" dirty="0" smtClean="0"/>
              <a:t>Requires OS support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I/O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Various techniques are possible</a:t>
            </a:r>
          </a:p>
          <a:p>
            <a:r>
              <a:rPr lang="en-GB" dirty="0" smtClean="0"/>
              <a:t>Direct Memory Access (DMA)</a:t>
            </a:r>
          </a:p>
          <a:p>
            <a:pPr lvl="1"/>
            <a:r>
              <a:rPr lang="en-GB" dirty="0" smtClean="0"/>
              <a:t>Non-CPU bus-masters</a:t>
            </a:r>
          </a:p>
          <a:p>
            <a:pPr lvl="1"/>
            <a:r>
              <a:rPr lang="en-GB" dirty="0" smtClean="0"/>
              <a:t>Completion interrupts</a:t>
            </a:r>
          </a:p>
          <a:p>
            <a:pPr lvl="1"/>
            <a:r>
              <a:rPr lang="en-GB" dirty="0" smtClean="0"/>
              <a:t>Typical DMA programming</a:t>
            </a:r>
          </a:p>
          <a:p>
            <a:r>
              <a:rPr lang="en-GB" dirty="0" smtClean="0"/>
              <a:t>Enhanced Techniques</a:t>
            </a:r>
          </a:p>
          <a:p>
            <a:pPr lvl="1"/>
            <a:r>
              <a:rPr lang="en-GB" dirty="0" smtClean="0"/>
              <a:t>Memory Mapped I/O</a:t>
            </a:r>
          </a:p>
          <a:p>
            <a:pPr lvl="1"/>
            <a:r>
              <a:rPr lang="en-GB" dirty="0" smtClean="0"/>
              <a:t>Smart Device Controllers</a:t>
            </a:r>
          </a:p>
          <a:p>
            <a:pPr lvl="1"/>
            <a:r>
              <a:rPr lang="en-GB" dirty="0" smtClean="0"/>
              <a:t>I/O Channel Controllers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00"/>
            <a:ext cx="8229600" cy="4525963"/>
          </a:xfrm>
        </p:spPr>
        <p:txBody>
          <a:bodyPr/>
          <a:lstStyle/>
          <a:p>
            <a:r>
              <a:rPr lang="en-GB" sz="2800" dirty="0" smtClean="0"/>
              <a:t>Essentially, use the bus without CPU control</a:t>
            </a:r>
          </a:p>
          <a:p>
            <a:pPr lvl="1"/>
            <a:r>
              <a:rPr lang="en-GB" sz="2400" dirty="0" smtClean="0"/>
              <a:t>Move data between memory and device controller</a:t>
            </a:r>
          </a:p>
          <a:p>
            <a:r>
              <a:rPr lang="en-GB" sz="2800" dirty="0" smtClean="0"/>
              <a:t>Bus facilitates data flow in all directions between:</a:t>
            </a:r>
          </a:p>
          <a:p>
            <a:pPr lvl="1"/>
            <a:r>
              <a:rPr lang="en-GB" sz="2400" dirty="0" smtClean="0"/>
              <a:t>CPU, memory, and device controllers</a:t>
            </a:r>
          </a:p>
          <a:p>
            <a:r>
              <a:rPr lang="en-GB" sz="2800" dirty="0" smtClean="0"/>
              <a:t>CPU can be the bus-master</a:t>
            </a:r>
          </a:p>
          <a:p>
            <a:pPr lvl="1"/>
            <a:r>
              <a:rPr lang="en-GB" sz="2400" dirty="0" smtClean="0"/>
              <a:t>Initiating data transfers with memory, device controllers</a:t>
            </a:r>
          </a:p>
          <a:p>
            <a:r>
              <a:rPr lang="en-GB" sz="2800" dirty="0" smtClean="0"/>
              <a:t>But device controllers can also master the bus</a:t>
            </a:r>
          </a:p>
          <a:p>
            <a:pPr lvl="1"/>
            <a:r>
              <a:rPr lang="en-GB" sz="2400" dirty="0" smtClean="0"/>
              <a:t>CPU instructs controller what transfer is desired</a:t>
            </a:r>
          </a:p>
          <a:p>
            <a:pPr lvl="2"/>
            <a:r>
              <a:rPr lang="en-GB" sz="2000" dirty="0" smtClean="0"/>
              <a:t>What data to move to/from what part of memory</a:t>
            </a:r>
          </a:p>
          <a:p>
            <a:pPr lvl="1"/>
            <a:r>
              <a:rPr lang="en-GB" sz="2400" dirty="0" smtClean="0"/>
              <a:t>Device controller does transfer w/o CPU assistance</a:t>
            </a:r>
          </a:p>
          <a:p>
            <a:pPr lvl="1"/>
            <a:r>
              <a:rPr lang="en-GB" sz="2400" dirty="0" smtClean="0"/>
              <a:t>Device controller generates interrupt at end of transfer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CPU usually needs to know when DMA is done</a:t>
            </a:r>
          </a:p>
          <a:p>
            <a:r>
              <a:rPr lang="en-GB" sz="2800" dirty="0" smtClean="0"/>
              <a:t>Handled by sending interrupt on the bus</a:t>
            </a:r>
            <a:endParaRPr lang="en-GB" sz="2400" dirty="0" smtClean="0"/>
          </a:p>
          <a:p>
            <a:pPr lvl="1"/>
            <a:r>
              <a:rPr lang="en-GB" sz="2400" dirty="0" smtClean="0"/>
              <a:t>Devices signal controller when they are done/ready</a:t>
            </a:r>
          </a:p>
          <a:p>
            <a:pPr lvl="1"/>
            <a:r>
              <a:rPr lang="en-GB" sz="2400" dirty="0" smtClean="0"/>
              <a:t>When device finishes, controller puts interrupt on bus</a:t>
            </a:r>
          </a:p>
          <a:p>
            <a:r>
              <a:rPr lang="en-GB" sz="2800" dirty="0" smtClean="0"/>
              <a:t>CPUs and interrupts</a:t>
            </a:r>
          </a:p>
          <a:p>
            <a:pPr lvl="1"/>
            <a:r>
              <a:rPr lang="en-GB" sz="2400" dirty="0" smtClean="0"/>
              <a:t>Interrupts look very much like traps</a:t>
            </a:r>
          </a:p>
          <a:p>
            <a:pPr lvl="2"/>
            <a:r>
              <a:rPr lang="en-GB" sz="2000" dirty="0" smtClean="0"/>
              <a:t>Traps come from CPU, interrupts are caused externally</a:t>
            </a:r>
          </a:p>
          <a:p>
            <a:pPr lvl="1"/>
            <a:r>
              <a:rPr lang="en-GB" sz="2400" dirty="0" smtClean="0"/>
              <a:t>Unlike traps, interrupts can be enabled/disabled</a:t>
            </a:r>
          </a:p>
          <a:p>
            <a:pPr lvl="2"/>
            <a:r>
              <a:rPr lang="en-GB" sz="2000" dirty="0" smtClean="0"/>
              <a:t>A device can be told it can or cannot generate interrupts</a:t>
            </a:r>
          </a:p>
          <a:p>
            <a:pPr lvl="2"/>
            <a:r>
              <a:rPr lang="en-GB" sz="2000" dirty="0" smtClean="0"/>
              <a:t>Special instructions can enable/disable interrupts to CPU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73937" y="3805411"/>
            <a:ext cx="2341562" cy="942975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200">
                <a:solidFill>
                  <a:schemeClr val="tx1"/>
                </a:solidFill>
              </a:rPr>
              <a:t>1</a:t>
            </a:r>
            <a:r>
              <a:rPr lang="en-GB" sz="2200" baseline="33000">
                <a:solidFill>
                  <a:schemeClr val="tx1"/>
                </a:solidFill>
              </a:rPr>
              <a:t>st</a:t>
            </a:r>
            <a:r>
              <a:rPr lang="en-GB" sz="2200">
                <a:solidFill>
                  <a:schemeClr val="tx1"/>
                </a:solidFill>
              </a:rPr>
              <a:t> level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200">
                <a:solidFill>
                  <a:schemeClr val="tx1"/>
                </a:solidFill>
              </a:rPr>
              <a:t> interrupt handler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sz="2200">
              <a:solidFill>
                <a:schemeClr val="tx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385524" y="5404023"/>
            <a:ext cx="2284413" cy="942975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>
                <a:solidFill>
                  <a:schemeClr val="tx1"/>
                </a:solidFill>
              </a:rPr>
              <a:t>2</a:t>
            </a:r>
            <a:r>
              <a:rPr lang="en-GB" sz="2200" baseline="33000">
                <a:solidFill>
                  <a:schemeClr val="tx1"/>
                </a:solidFill>
              </a:rPr>
              <a:t>nd</a:t>
            </a:r>
            <a:r>
              <a:rPr lang="en-GB" sz="2200">
                <a:solidFill>
                  <a:schemeClr val="tx1"/>
                </a:solidFill>
              </a:rPr>
              <a:t> level handler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>
                <a:solidFill>
                  <a:schemeClr val="tx1"/>
                </a:solidFill>
              </a:rPr>
              <a:t>(device driver interrupt routine)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98537" y="4049886"/>
            <a:ext cx="1482725" cy="631825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return to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032849" y="1579736"/>
            <a:ext cx="6624638" cy="327025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3937" y="1147936"/>
            <a:ext cx="25177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>
                <a:solidFill>
                  <a:schemeClr val="tx1"/>
                </a:solidFill>
              </a:rPr>
              <a:t>Application</a:t>
            </a:r>
            <a:r>
              <a:rPr lang="en-GB" sz="2200">
                <a:solidFill>
                  <a:schemeClr val="tx1"/>
                </a:solidFill>
                <a:latin typeface="VAG Rounded Thin" pitchFamily="32" charset="0"/>
              </a:rPr>
              <a:t> </a:t>
            </a:r>
            <a:r>
              <a:rPr lang="en-GB" sz="220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9" name="AutoShape 9"/>
          <p:cNvCxnSpPr>
            <a:cxnSpLocks noChangeShapeType="1"/>
            <a:stCxn id="4" idx="2"/>
            <a:endCxn id="29" idx="1"/>
          </p:cNvCxnSpPr>
          <p:nvPr/>
        </p:nvCxnSpPr>
        <p:spPr bwMode="auto">
          <a:xfrm rot="16200000" flipH="1">
            <a:off x="1404200" y="5089698"/>
            <a:ext cx="1111250" cy="4286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0" name="AutoShape 10"/>
          <p:cNvCxnSpPr>
            <a:cxnSpLocks noChangeShapeType="1"/>
            <a:stCxn id="5" idx="3"/>
            <a:endCxn id="6" idx="2"/>
          </p:cNvCxnSpPr>
          <p:nvPr/>
        </p:nvCxnSpPr>
        <p:spPr bwMode="auto">
          <a:xfrm flipV="1">
            <a:off x="6669937" y="4681711"/>
            <a:ext cx="969962" cy="11938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1" name="AutoShape 11"/>
          <p:cNvCxnSpPr>
            <a:cxnSpLocks noChangeShapeType="1"/>
            <a:stCxn id="6" idx="0"/>
          </p:cNvCxnSpPr>
          <p:nvPr/>
        </p:nvCxnSpPr>
        <p:spPr bwMode="auto">
          <a:xfrm rot="5400000" flipH="1">
            <a:off x="5793636" y="2203624"/>
            <a:ext cx="2035175" cy="1657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2172" y="2289348"/>
            <a:ext cx="8185315" cy="793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86501" y="1986136"/>
            <a:ext cx="13223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user mode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740376" y="2297286"/>
            <a:ext cx="20685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supervisor mode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461599" y="24369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63199" y="3821286"/>
            <a:ext cx="25511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>
                <a:solidFill>
                  <a:schemeClr val="tx1"/>
                </a:solidFill>
              </a:rPr>
              <a:t>interrupt vector table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469537" y="27544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3469537" y="30592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 Unicode MS" charset="0"/>
              </a:rPr>
              <a:t>PS/PC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469537" y="33640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PS/PC</a:t>
            </a:r>
          </a:p>
        </p:txBody>
      </p:sp>
      <p:cxnSp>
        <p:nvCxnSpPr>
          <p:cNvPr id="20" name="AutoShape 20"/>
          <p:cNvCxnSpPr>
            <a:cxnSpLocks noChangeShapeType="1"/>
            <a:stCxn id="18" idx="1"/>
            <a:endCxn id="4" idx="0"/>
          </p:cNvCxnSpPr>
          <p:nvPr/>
        </p:nvCxnSpPr>
        <p:spPr bwMode="auto">
          <a:xfrm rot="10800000" flipV="1">
            <a:off x="1745512" y="3218036"/>
            <a:ext cx="1724025" cy="587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73928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0128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26328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02528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83173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549287" y="1535286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charset="0"/>
              </a:rPr>
              <a:t>instr ; 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2177312" y="51039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driver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2174137" y="54087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driver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2174137" y="57008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 Unicode MS" charset="0"/>
              </a:rPr>
              <a:t>driver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2174137" y="6005686"/>
            <a:ext cx="1279525" cy="31750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charset="0"/>
              </a:rPr>
              <a:t>driver</a:t>
            </a:r>
          </a:p>
        </p:txBody>
      </p:sp>
      <p:cxnSp>
        <p:nvCxnSpPr>
          <p:cNvPr id="31" name="AutoShape 31"/>
          <p:cNvCxnSpPr>
            <a:cxnSpLocks noChangeShapeType="1"/>
            <a:stCxn id="29" idx="3"/>
            <a:endCxn id="5" idx="1"/>
          </p:cNvCxnSpPr>
          <p:nvPr/>
        </p:nvCxnSpPr>
        <p:spPr bwMode="auto">
          <a:xfrm>
            <a:off x="3453662" y="5859636"/>
            <a:ext cx="931862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4331" y="5092872"/>
            <a:ext cx="1294653" cy="126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200" dirty="0">
                <a:solidFill>
                  <a:schemeClr val="tx1"/>
                </a:solidFill>
              </a:rPr>
              <a:t>list of device interrupt handlers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6898537" y="2754486"/>
            <a:ext cx="1482725" cy="946150"/>
          </a:xfrm>
          <a:prstGeom prst="roundRect">
            <a:avLst>
              <a:gd name="adj" fmla="val 199"/>
            </a:avLst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device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requests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sz="2200">
                <a:solidFill>
                  <a:schemeClr val="tx1"/>
                </a:solidFill>
              </a:rPr>
              <a:t>interrupt</a:t>
            </a:r>
          </a:p>
        </p:txBody>
      </p:sp>
      <p:cxnSp>
        <p:nvCxnSpPr>
          <p:cNvPr id="34" name="AutoShape 34"/>
          <p:cNvCxnSpPr>
            <a:cxnSpLocks noChangeShapeType="1"/>
            <a:stCxn id="33" idx="1"/>
            <a:endCxn id="18" idx="3"/>
          </p:cNvCxnSpPr>
          <p:nvPr/>
        </p:nvCxnSpPr>
        <p:spPr bwMode="auto">
          <a:xfrm flipH="1" flipV="1">
            <a:off x="4749062" y="3218036"/>
            <a:ext cx="214947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/>
      <p:bldP spid="24" grpId="1"/>
      <p:bldP spid="25" grpId="0"/>
      <p:bldP spid="25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2" grpId="1"/>
      <p:bldP spid="33" grpId="0" animBg="1"/>
      <p:bldP spid="3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vs.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72"/>
            <a:ext cx="8229600" cy="4525963"/>
          </a:xfrm>
        </p:spPr>
        <p:txBody>
          <a:bodyPr/>
          <a:lstStyle/>
          <a:p>
            <a:r>
              <a:rPr lang="en-GB" sz="2800" dirty="0" smtClean="0"/>
              <a:t>Most traps caused by an instantaneous condition</a:t>
            </a:r>
          </a:p>
          <a:p>
            <a:pPr lvl="1"/>
            <a:r>
              <a:rPr lang="en-GB" sz="2400" dirty="0" smtClean="0"/>
              <a:t>Triggered in response to illegal program actions</a:t>
            </a:r>
          </a:p>
          <a:p>
            <a:pPr lvl="1"/>
            <a:r>
              <a:rPr lang="en-GB" sz="2400" dirty="0" smtClean="0"/>
              <a:t>Related to something CPU was doing</a:t>
            </a:r>
          </a:p>
          <a:p>
            <a:r>
              <a:rPr lang="en-GB" sz="2800" dirty="0" smtClean="0"/>
              <a:t>Interrupts are caused a device being in some state</a:t>
            </a:r>
          </a:p>
          <a:p>
            <a:pPr lvl="1"/>
            <a:r>
              <a:rPr lang="en-GB" sz="2400" dirty="0" smtClean="0"/>
              <a:t>Triggered when the device enters a particular state</a:t>
            </a:r>
          </a:p>
          <a:p>
            <a:pPr lvl="2"/>
            <a:r>
              <a:rPr lang="en-GB" sz="2000" dirty="0" smtClean="0"/>
              <a:t>E.g., device state changes from BUSY to DONE</a:t>
            </a:r>
          </a:p>
          <a:p>
            <a:pPr lvl="1"/>
            <a:r>
              <a:rPr lang="en-GB" sz="2400" dirty="0" smtClean="0"/>
              <a:t>They are </a:t>
            </a:r>
            <a:r>
              <a:rPr lang="en-GB" sz="2400" u="sng" dirty="0" smtClean="0"/>
              <a:t>asserted</a:t>
            </a:r>
            <a:r>
              <a:rPr lang="en-GB" sz="2400" dirty="0" smtClean="0"/>
              <a:t> as long as device is in that state</a:t>
            </a:r>
          </a:p>
          <a:p>
            <a:pPr lvl="2"/>
            <a:r>
              <a:rPr lang="en-GB" sz="2000" dirty="0" smtClean="0"/>
              <a:t>E.g., until the device is BUSY again</a:t>
            </a:r>
          </a:p>
          <a:p>
            <a:r>
              <a:rPr lang="en-GB" sz="2800" dirty="0" smtClean="0"/>
              <a:t>Once delivered, an interrupt must be disabled</a:t>
            </a:r>
          </a:p>
          <a:p>
            <a:pPr lvl="1"/>
            <a:r>
              <a:rPr lang="en-GB" sz="2400" dirty="0" smtClean="0"/>
              <a:t>CPU must ignore continuing request for that interrupt</a:t>
            </a:r>
          </a:p>
          <a:p>
            <a:pPr lvl="1"/>
            <a:r>
              <a:rPr lang="en-GB" sz="2400" dirty="0" smtClean="0"/>
              <a:t>Cause must be cleared, and interrupt acknowledged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I/O Using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104"/>
            <a:ext cx="8229600" cy="4525963"/>
          </a:xfrm>
        </p:spPr>
        <p:txBody>
          <a:bodyPr/>
          <a:lstStyle/>
          <a:p>
            <a:r>
              <a:rPr lang="en-GB" sz="2800" dirty="0" smtClean="0"/>
              <a:t>Requesting process checks to see if device is busy</a:t>
            </a:r>
          </a:p>
          <a:p>
            <a:pPr lvl="1"/>
            <a:r>
              <a:rPr lang="en-GB" sz="2400" dirty="0" smtClean="0"/>
              <a:t>If idle, start the I/O operation, and await its completion</a:t>
            </a:r>
          </a:p>
          <a:p>
            <a:pPr lvl="1"/>
            <a:r>
              <a:rPr lang="en-GB" sz="2400" dirty="0" smtClean="0"/>
              <a:t>Meanwhile, CPU does something else (for this process or another one)</a:t>
            </a:r>
          </a:p>
          <a:p>
            <a:pPr lvl="1"/>
            <a:r>
              <a:rPr lang="en-GB" sz="2400" dirty="0" smtClean="0"/>
              <a:t>If busy, wait for the device to become idle</a:t>
            </a:r>
          </a:p>
          <a:p>
            <a:r>
              <a:rPr lang="en-GB" sz="2800" dirty="0" smtClean="0"/>
              <a:t>I/O interrupt handler</a:t>
            </a:r>
          </a:p>
          <a:p>
            <a:pPr lvl="1"/>
            <a:r>
              <a:rPr lang="en-GB" sz="2400" dirty="0" smtClean="0"/>
              <a:t>Gathers completion information from the device</a:t>
            </a:r>
          </a:p>
          <a:p>
            <a:pPr lvl="1"/>
            <a:r>
              <a:rPr lang="en-GB" sz="2400" dirty="0" smtClean="0"/>
              <a:t>Awakes requester to handle the interrupt</a:t>
            </a:r>
          </a:p>
          <a:p>
            <a:r>
              <a:rPr lang="en-GB" sz="2800" dirty="0" smtClean="0"/>
              <a:t>When current owner finishes using the device</a:t>
            </a:r>
          </a:p>
          <a:p>
            <a:pPr lvl="1"/>
            <a:r>
              <a:rPr lang="en-GB" sz="2400" dirty="0" smtClean="0"/>
              <a:t>Wake up the next requester</a:t>
            </a:r>
          </a:p>
          <a:p>
            <a:r>
              <a:rPr lang="en-GB" sz="2800" dirty="0" smtClean="0"/>
              <a:t>We'll talk about waiting and waking up soon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is designed for fairly large data transfers</a:t>
            </a:r>
          </a:p>
          <a:p>
            <a:r>
              <a:rPr lang="en-US" dirty="0" smtClean="0"/>
              <a:t>What if you want to move a rather small amount of data?</a:t>
            </a:r>
          </a:p>
          <a:p>
            <a:pPr lvl="1"/>
            <a:r>
              <a:rPr lang="en-US" dirty="0" smtClean="0"/>
              <a:t>Frequently and efficiently</a:t>
            </a:r>
          </a:p>
          <a:p>
            <a:pPr lvl="1"/>
            <a:r>
              <a:rPr lang="en-GB" dirty="0" smtClean="0"/>
              <a:t>E.g., consider a video game display adaptor</a:t>
            </a:r>
          </a:p>
          <a:p>
            <a:pPr lvl="1"/>
            <a:r>
              <a:rPr lang="en-GB" dirty="0" smtClean="0"/>
              <a:t>Lots of data in the display, but maybe only a few bytes get updated</a:t>
            </a:r>
            <a:endParaRPr lang="en-US" dirty="0" smtClean="0"/>
          </a:p>
          <a:p>
            <a:r>
              <a:rPr lang="en-US" dirty="0" smtClean="0"/>
              <a:t>DMA is rather heavyweight for that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treats control and data registers of I/O devices as if they were memory addresses</a:t>
            </a:r>
          </a:p>
          <a:p>
            <a:r>
              <a:rPr lang="en-US" dirty="0" smtClean="0"/>
              <a:t>Reads/writes to them just like memory</a:t>
            </a:r>
          </a:p>
          <a:p>
            <a:r>
              <a:rPr lang="en-US" dirty="0" smtClean="0"/>
              <a:t>Makes everything the processor works with look just like memory</a:t>
            </a:r>
          </a:p>
          <a:p>
            <a:pPr lvl="1"/>
            <a:r>
              <a:rPr lang="en-US" dirty="0" smtClean="0"/>
              <a:t>No special instructions to read/write I/O devices</a:t>
            </a:r>
          </a:p>
          <a:p>
            <a:r>
              <a:rPr lang="en-US" dirty="0" smtClean="0"/>
              <a:t>Applications themselves can write to the memory locations </a:t>
            </a:r>
          </a:p>
          <a:p>
            <a:pPr lvl="1"/>
            <a:r>
              <a:rPr lang="en-US" dirty="0" smtClean="0"/>
              <a:t>Avoiding traps to the OS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Memory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736"/>
            <a:ext cx="8229600" cy="4525963"/>
          </a:xfrm>
        </p:spPr>
        <p:txBody>
          <a:bodyPr/>
          <a:lstStyle/>
          <a:p>
            <a:r>
              <a:rPr lang="en-GB" dirty="0" smtClean="0"/>
              <a:t>A bit-mapped display adaptor</a:t>
            </a:r>
          </a:p>
          <a:p>
            <a:pPr lvl="1"/>
            <a:r>
              <a:rPr lang="en-GB" dirty="0" smtClean="0"/>
              <a:t>1Mpixel display controller, on the CPU memory bus</a:t>
            </a:r>
          </a:p>
          <a:p>
            <a:pPr lvl="1"/>
            <a:r>
              <a:rPr lang="en-GB" dirty="0" smtClean="0"/>
              <a:t>Each word of display memory corresponds to one pixel</a:t>
            </a:r>
          </a:p>
          <a:p>
            <a:pPr lvl="1"/>
            <a:r>
              <a:rPr lang="en-GB" dirty="0" smtClean="0"/>
              <a:t>Application uses ordinary stores to update display</a:t>
            </a:r>
          </a:p>
          <a:p>
            <a:pPr lvl="1"/>
            <a:r>
              <a:rPr lang="en-GB" dirty="0" smtClean="0"/>
              <a:t>Device always has access to the data without interrupts or polling</a:t>
            </a:r>
          </a:p>
          <a:p>
            <a:r>
              <a:rPr lang="en-GB" dirty="0" smtClean="0"/>
              <a:t>Low overhead per update, no interrupts</a:t>
            </a:r>
          </a:p>
          <a:p>
            <a:r>
              <a:rPr lang="en-GB" dirty="0" smtClean="0"/>
              <a:t>Relatively easy to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Grubby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8"/>
            <a:ext cx="8229600" cy="4525963"/>
          </a:xfrm>
        </p:spPr>
        <p:txBody>
          <a:bodyPr/>
          <a:lstStyle/>
          <a:p>
            <a:r>
              <a:rPr lang="en-US" sz="2800" dirty="0" smtClean="0"/>
              <a:t>Maybe I don’t have floating point hardware</a:t>
            </a:r>
          </a:p>
          <a:p>
            <a:r>
              <a:rPr lang="en-US" sz="2800" dirty="0" smtClean="0"/>
              <a:t>Maybe I have a RAID instead of a single hard disk</a:t>
            </a:r>
          </a:p>
          <a:p>
            <a:r>
              <a:rPr lang="en-US" sz="2800" dirty="0" smtClean="0"/>
              <a:t>I might be allowing access to RAM not performed through the CPU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dirty="0" err="1" smtClean="0"/>
              <a:t>Firewire</a:t>
            </a:r>
            <a:endParaRPr lang="en-US" sz="2400" dirty="0" smtClean="0"/>
          </a:p>
          <a:p>
            <a:r>
              <a:rPr lang="en-US" sz="2800" dirty="0" smtClean="0"/>
              <a:t>I might have two printers with different capabilities</a:t>
            </a:r>
          </a:p>
          <a:p>
            <a:r>
              <a:rPr lang="en-US" sz="2800" dirty="0" smtClean="0"/>
              <a:t>I might periodically switch between using Ethernet or 802.11 for my network</a:t>
            </a:r>
          </a:p>
          <a:p>
            <a:r>
              <a:rPr lang="en-US" sz="2800" dirty="0" smtClean="0"/>
              <a:t>My users don’t want to know any of this</a:t>
            </a:r>
          </a:p>
          <a:p>
            <a:r>
              <a:rPr lang="en-US" sz="2800" dirty="0" smtClean="0"/>
              <a:t>And couldn’t handle it if they did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434"/>
            <a:ext cx="8229600" cy="1143000"/>
          </a:xfrm>
        </p:spPr>
        <p:txBody>
          <a:bodyPr/>
          <a:lstStyle/>
          <a:p>
            <a:r>
              <a:rPr lang="en-US" dirty="0" smtClean="0"/>
              <a:t>Memory Mapping Devices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36"/>
            <a:ext cx="8229600" cy="4525963"/>
          </a:xfrm>
        </p:spPr>
        <p:txBody>
          <a:bodyPr/>
          <a:lstStyle/>
          <a:p>
            <a:r>
              <a:rPr lang="en-US" sz="2800" dirty="0" smtClean="0"/>
              <a:t>Memory mapped I/O from ordinary </a:t>
            </a:r>
            <a:r>
              <a:rPr lang="en-US" sz="2800" smtClean="0"/>
              <a:t>instructions gives </a:t>
            </a:r>
            <a:r>
              <a:rPr lang="en-US" sz="2800" dirty="0" smtClean="0"/>
              <a:t>user-mode processes direct access to an I/O device  </a:t>
            </a:r>
          </a:p>
          <a:p>
            <a:r>
              <a:rPr lang="en-US" sz="2800" dirty="0" smtClean="0"/>
              <a:t>Isn’t this a security problem?</a:t>
            </a:r>
          </a:p>
          <a:p>
            <a:pPr lvl="1"/>
            <a:r>
              <a:rPr lang="en-US" sz="2400" dirty="0" smtClean="0"/>
              <a:t>Yes, but perhaps the device does not contain anybody else’s data </a:t>
            </a:r>
          </a:p>
          <a:p>
            <a:pPr lvl="2"/>
            <a:r>
              <a:rPr lang="en-US" sz="2000" dirty="0" smtClean="0"/>
              <a:t>E.g., the device is a graphics adaptor and the program is a video game</a:t>
            </a:r>
          </a:p>
          <a:p>
            <a:pPr lvl="1"/>
            <a:r>
              <a:rPr lang="en-US" sz="2400" dirty="0" smtClean="0"/>
              <a:t>Memory mapping devices is a protected operation</a:t>
            </a:r>
          </a:p>
          <a:p>
            <a:pPr lvl="1"/>
            <a:r>
              <a:rPr lang="en-US" sz="2400" dirty="0" smtClean="0"/>
              <a:t>OS controls which processes can use which devices when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vs. Memory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5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dirty="0" smtClean="0"/>
              <a:t>DMA performs large transfers efficiently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Better utilization of both the devices and the CPU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Device doesn't have to wait for CPU to do transfers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But there is considerable per transfer overhead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Setting up the operation, processing completion interrupt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Memory-mapped I/O has no start/finish overhead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But every byte is transferred by a CPU instruction</a:t>
            </a:r>
          </a:p>
          <a:p>
            <a:pPr lvl="2">
              <a:lnSpc>
                <a:spcPct val="83000"/>
              </a:lnSpc>
            </a:pPr>
            <a:r>
              <a:rPr lang="en-GB" sz="2000" dirty="0" smtClean="0"/>
              <a:t>No 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DMA better for occasional large transfers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Memory-mapped better for frequent small transfers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Memory-mapped devices more difficult to share</a:t>
            </a:r>
          </a:p>
          <a:p>
            <a:pPr>
              <a:lnSpc>
                <a:spcPct val="83000"/>
              </a:lnSpc>
            </a:pPr>
            <a:r>
              <a:rPr lang="en-GB" sz="2800" dirty="0" smtClean="0"/>
              <a:t>Memory mapping can be used to set up DMA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Device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Smarter controllers can improve on basic DMA</a:t>
            </a:r>
          </a:p>
          <a:p>
            <a:r>
              <a:rPr lang="en-GB" sz="2800" dirty="0" smtClean="0"/>
              <a:t>They can queue multiple input/output requests</a:t>
            </a:r>
          </a:p>
          <a:p>
            <a:pPr lvl="1"/>
            <a:r>
              <a:rPr lang="en-GB" sz="2400" dirty="0" smtClean="0"/>
              <a:t>When one finishes, automatically start next one</a:t>
            </a:r>
          </a:p>
          <a:p>
            <a:pPr lvl="1"/>
            <a:r>
              <a:rPr lang="en-GB" sz="2400" dirty="0" smtClean="0"/>
              <a:t>Reduce completion/start-up delays</a:t>
            </a:r>
          </a:p>
          <a:p>
            <a:pPr lvl="1"/>
            <a:r>
              <a:rPr lang="en-GB" sz="2400" dirty="0" smtClean="0"/>
              <a:t>Eliminate need for CPU to service interrupts</a:t>
            </a:r>
          </a:p>
          <a:p>
            <a:r>
              <a:rPr lang="en-GB" sz="2800" dirty="0" smtClean="0"/>
              <a:t>They can relieve CPU of other I/O responsibilities</a:t>
            </a:r>
          </a:p>
          <a:p>
            <a:pPr lvl="1"/>
            <a:r>
              <a:rPr lang="en-GB" sz="2400" dirty="0" smtClean="0"/>
              <a:t>Request scheduling to improve performance</a:t>
            </a:r>
          </a:p>
          <a:p>
            <a:pPr lvl="1"/>
            <a:r>
              <a:rPr lang="en-GB" sz="2400" dirty="0" smtClean="0"/>
              <a:t>They can do automatic error handling &amp; retries</a:t>
            </a:r>
          </a:p>
          <a:p>
            <a:r>
              <a:rPr lang="en-GB" sz="2800" dirty="0" smtClean="0"/>
              <a:t>Abstract away details of underlying devices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– I/O Coprocessors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258"/>
            <a:ext cx="8229600" cy="4525963"/>
          </a:xfrm>
        </p:spPr>
        <p:txBody>
          <a:bodyPr/>
          <a:lstStyle/>
          <a:p>
            <a:r>
              <a:rPr lang="en-GB" dirty="0" smtClean="0"/>
              <a:t>Channels sit between CPU and I/O devices</a:t>
            </a:r>
          </a:p>
          <a:p>
            <a:pPr lvl="1"/>
            <a:r>
              <a:rPr lang="en-GB" dirty="0" smtClean="0"/>
              <a:t>Think of them as extremely smart busses</a:t>
            </a:r>
          </a:p>
          <a:p>
            <a:r>
              <a:rPr lang="en-GB" dirty="0" smtClean="0"/>
              <a:t>They include highly specialized CPUs</a:t>
            </a:r>
          </a:p>
          <a:p>
            <a:pPr lvl="1"/>
            <a:r>
              <a:rPr lang="en-GB" dirty="0" smtClean="0"/>
              <a:t>They execute channel I/O programs</a:t>
            </a:r>
          </a:p>
          <a:p>
            <a:pPr lvl="2"/>
            <a:r>
              <a:rPr lang="en-GB" dirty="0" smtClean="0"/>
              <a:t>Instructions to read, write and control devices</a:t>
            </a:r>
          </a:p>
          <a:p>
            <a:pPr lvl="2"/>
            <a:r>
              <a:rPr lang="en-GB" dirty="0" smtClean="0"/>
              <a:t>Instructions to generate progress interrupts</a:t>
            </a:r>
          </a:p>
          <a:p>
            <a:r>
              <a:rPr lang="en-GB" dirty="0" smtClean="0"/>
              <a:t>Once started, I/O programs execute w/o CPU attention</a:t>
            </a:r>
          </a:p>
          <a:p>
            <a:pPr lvl="1"/>
            <a:r>
              <a:rPr lang="en-GB" dirty="0" smtClean="0"/>
              <a:t>Command chaining, from one command to next</a:t>
            </a:r>
          </a:p>
          <a:p>
            <a:pPr lvl="1"/>
            <a:r>
              <a:rPr lang="en-GB" dirty="0" smtClean="0"/>
              <a:t>Data chaining, from one buffer to next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58"/>
            <a:ext cx="8229600" cy="1143000"/>
          </a:xfrm>
        </p:spPr>
        <p:txBody>
          <a:bodyPr/>
          <a:lstStyle/>
          <a:p>
            <a:r>
              <a:rPr lang="en-US" dirty="0" smtClean="0"/>
              <a:t>Typical Channel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96913" y="2086989"/>
            <a:ext cx="2057400" cy="914400"/>
          </a:xfrm>
          <a:prstGeom prst="upDownArrowCallout">
            <a:avLst>
              <a:gd name="adj1" fmla="val 33333"/>
              <a:gd name="adj2" fmla="val 56250"/>
              <a:gd name="adj3" fmla="val 17593"/>
              <a:gd name="adj4" fmla="val 5000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8113" y="2328289"/>
            <a:ext cx="1109662" cy="4556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main bus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87775" y="2086989"/>
            <a:ext cx="2057400" cy="914400"/>
          </a:xfrm>
          <a:prstGeom prst="upDownArrowCallout">
            <a:avLst>
              <a:gd name="adj1" fmla="val 33333"/>
              <a:gd name="adj2" fmla="val 56250"/>
              <a:gd name="adj3" fmla="val 17593"/>
              <a:gd name="adj4" fmla="val 5000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0175" y="1132902"/>
            <a:ext cx="1752600" cy="914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channel</a:t>
            </a:r>
          </a:p>
          <a:p>
            <a:pPr algn="ctr"/>
            <a:r>
              <a:rPr lang="en-US"/>
              <a:t>controller</a:t>
            </a:r>
          </a:p>
          <a:p>
            <a:pPr algn="ctr"/>
            <a:r>
              <a:rPr lang="en-US"/>
              <a:t>0x2??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0175" y="3037902"/>
            <a:ext cx="1752600" cy="914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channel</a:t>
            </a:r>
          </a:p>
          <a:p>
            <a:pPr algn="ctr"/>
            <a:r>
              <a:rPr lang="en-US"/>
              <a:t>controller</a:t>
            </a:r>
          </a:p>
          <a:p>
            <a:pPr algn="ctr"/>
            <a:r>
              <a:rPr lang="en-US"/>
              <a:t>0x1??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15975" y="1132902"/>
            <a:ext cx="1752600" cy="914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15975" y="3037902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memory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382713" y="4485702"/>
            <a:ext cx="17526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</a:t>
            </a:r>
          </a:p>
          <a:p>
            <a:pPr algn="ctr"/>
            <a:r>
              <a:rPr lang="en-US"/>
              <a:t>controller</a:t>
            </a:r>
          </a:p>
          <a:p>
            <a:pPr algn="ctr"/>
            <a:r>
              <a:rPr lang="en-US"/>
              <a:t>0x10?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96913" y="5933502"/>
            <a:ext cx="1600200" cy="533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 0x100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107113" y="4485702"/>
            <a:ext cx="17526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</a:t>
            </a:r>
          </a:p>
          <a:p>
            <a:pPr algn="ctr"/>
            <a:r>
              <a:rPr lang="en-US"/>
              <a:t>controller</a:t>
            </a:r>
          </a:p>
          <a:p>
            <a:pPr algn="ctr"/>
            <a:r>
              <a:rPr lang="en-US"/>
              <a:t>0x1F0?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2525713" y="5933502"/>
            <a:ext cx="1600200" cy="533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 0x101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40313" y="5933502"/>
            <a:ext cx="1600200" cy="533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device 0x10F</a:t>
            </a:r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849313" y="5593777"/>
            <a:ext cx="1143000" cy="285750"/>
          </a:xfrm>
          <a:prstGeom prst="downArrowCallout">
            <a:avLst>
              <a:gd name="adj1" fmla="val 34778"/>
              <a:gd name="adj2" fmla="val 84426"/>
              <a:gd name="adj3" fmla="val 14583"/>
              <a:gd name="adj4" fmla="val 53889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2754313" y="5596952"/>
            <a:ext cx="1143000" cy="298450"/>
          </a:xfrm>
          <a:prstGeom prst="downArrowCallout">
            <a:avLst>
              <a:gd name="adj1" fmla="val 33298"/>
              <a:gd name="adj2" fmla="val 80833"/>
              <a:gd name="adj3" fmla="val 14583"/>
              <a:gd name="adj4" fmla="val 51065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5345113" y="5596952"/>
            <a:ext cx="1143000" cy="285750"/>
          </a:xfrm>
          <a:prstGeom prst="downArrowCallout">
            <a:avLst>
              <a:gd name="adj1" fmla="val 34778"/>
              <a:gd name="adj2" fmla="val 84426"/>
              <a:gd name="adj3" fmla="val 14583"/>
              <a:gd name="adj4" fmla="val 52778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 rot="10800000">
            <a:off x="1763713" y="5425502"/>
            <a:ext cx="1143000" cy="323850"/>
          </a:xfrm>
          <a:prstGeom prst="downArrowCallout">
            <a:avLst>
              <a:gd name="adj1" fmla="val 30686"/>
              <a:gd name="adj2" fmla="val 74493"/>
              <a:gd name="adj3" fmla="val 14583"/>
              <a:gd name="adj4" fmla="val 47056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3897313" y="5596952"/>
            <a:ext cx="1524000" cy="1524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 rot="10800000">
            <a:off x="4278313" y="3987227"/>
            <a:ext cx="1143000" cy="323850"/>
          </a:xfrm>
          <a:prstGeom prst="downArrowCallout">
            <a:avLst>
              <a:gd name="adj1" fmla="val 30686"/>
              <a:gd name="adj2" fmla="val 74493"/>
              <a:gd name="adj3" fmla="val 14583"/>
              <a:gd name="adj4" fmla="val 47056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6488113" y="4158677"/>
            <a:ext cx="1143000" cy="285750"/>
          </a:xfrm>
          <a:prstGeom prst="downArrowCallout">
            <a:avLst>
              <a:gd name="adj1" fmla="val 34778"/>
              <a:gd name="adj2" fmla="val 84426"/>
              <a:gd name="adj3" fmla="val 14583"/>
              <a:gd name="adj4" fmla="val 52778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34"/>
          <p:cNvSpPr>
            <a:spLocks noChangeArrowheads="1"/>
          </p:cNvSpPr>
          <p:nvPr/>
        </p:nvSpPr>
        <p:spPr bwMode="auto">
          <a:xfrm>
            <a:off x="1687513" y="4158677"/>
            <a:ext cx="1143000" cy="285750"/>
          </a:xfrm>
          <a:prstGeom prst="downArrowCallout">
            <a:avLst>
              <a:gd name="adj1" fmla="val 34778"/>
              <a:gd name="adj2" fmla="val 84426"/>
              <a:gd name="adj3" fmla="val 14583"/>
              <a:gd name="adj4" fmla="val 52778"/>
            </a:avLst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2830513" y="4165027"/>
            <a:ext cx="1454150" cy="1524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2713" y="4165027"/>
            <a:ext cx="1447800" cy="1524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4278313" y="4333302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latin typeface="Times New Roman" charset="0"/>
              </a:rPr>
              <a:t>…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202113" y="5566789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latin typeface="Times New Roman" charset="0"/>
              </a:rPr>
              <a:t>…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6127177" y="1513902"/>
            <a:ext cx="255962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C</a:t>
            </a:r>
            <a:r>
              <a:rPr lang="en-US" dirty="0" smtClean="0"/>
              <a:t>hannels</a:t>
            </a:r>
            <a:r>
              <a:rPr lang="en-US" dirty="0"/>
              <a:t>, controllers, and devices, all have assigned (relatively geographic) addresses.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Busses, I/O, and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2"/>
            <a:ext cx="8229600" cy="4525963"/>
          </a:xfrm>
        </p:spPr>
        <p:txBody>
          <a:bodyPr/>
          <a:lstStyle/>
          <a:p>
            <a:r>
              <a:rPr lang="en-US" dirty="0" smtClean="0"/>
              <a:t>The bus itself is an example of the communication link abstraction</a:t>
            </a:r>
          </a:p>
          <a:p>
            <a:pPr lvl="1"/>
            <a:r>
              <a:rPr lang="en-US" dirty="0" smtClean="0"/>
              <a:t>Provides read/write operations between different parts of the computer</a:t>
            </a:r>
          </a:p>
          <a:p>
            <a:pPr lvl="1"/>
            <a:r>
              <a:rPr lang="en-US" dirty="0" smtClean="0"/>
              <a:t>With lots of asynchrony, variations, and possible failures</a:t>
            </a:r>
          </a:p>
          <a:p>
            <a:r>
              <a:rPr lang="en-US" dirty="0" smtClean="0"/>
              <a:t>Device controllers are examples of the interpreter abstraction</a:t>
            </a:r>
          </a:p>
          <a:p>
            <a:pPr lvl="1"/>
            <a:r>
              <a:rPr lang="en-US" dirty="0" smtClean="0"/>
              <a:t>They are specialized interpreters designed to handle special needs of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054"/>
            <a:ext cx="8229600" cy="1143000"/>
          </a:xfrm>
        </p:spPr>
        <p:txBody>
          <a:bodyPr/>
          <a:lstStyle/>
          <a:p>
            <a:r>
              <a:rPr lang="en-US" dirty="0" smtClean="0"/>
              <a:t>Disk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especially important and complex form of I/O device</a:t>
            </a:r>
          </a:p>
          <a:p>
            <a:r>
              <a:rPr lang="en-GB" dirty="0" smtClean="0"/>
              <a:t>Still the primary method of providing stable storage</a:t>
            </a:r>
          </a:p>
          <a:p>
            <a:pPr lvl="1"/>
            <a:r>
              <a:rPr lang="en-GB" dirty="0" smtClean="0"/>
              <a:t>Storage meant to last beyond a single power cycle of the computer</a:t>
            </a:r>
          </a:p>
          <a:p>
            <a:r>
              <a:rPr lang="en-GB" dirty="0" smtClean="0"/>
              <a:t>A place where physics meets computer science</a:t>
            </a:r>
          </a:p>
          <a:p>
            <a:pPr lvl="1"/>
            <a:r>
              <a:rPr lang="en-GB" dirty="0" smtClean="0"/>
              <a:t>Somewhat uncomfortably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8611" y="721895"/>
            <a:ext cx="3194126" cy="73526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Some Important Disk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Disks are random access devices (mostly . . .)</a:t>
            </a:r>
          </a:p>
          <a:p>
            <a:pPr lvl="1"/>
            <a:r>
              <a:rPr lang="en-GB" dirty="0" smtClean="0"/>
              <a:t>With complex usage, performance, and scheduling</a:t>
            </a:r>
          </a:p>
          <a:p>
            <a:r>
              <a:rPr lang="en-GB" dirty="0" smtClean="0"/>
              <a:t>Key OS services depend on disk I/O</a:t>
            </a:r>
          </a:p>
          <a:p>
            <a:pPr lvl="1"/>
            <a:r>
              <a:rPr lang="en-GB" dirty="0" smtClean="0"/>
              <a:t>Program loading, file I/O, paging</a:t>
            </a:r>
          </a:p>
          <a:p>
            <a:pPr lvl="1"/>
            <a:r>
              <a:rPr lang="en-GB" dirty="0" smtClean="0"/>
              <a:t>Disk performance drives overall performance</a:t>
            </a:r>
          </a:p>
          <a:p>
            <a:r>
              <a:rPr lang="en-GB" dirty="0" smtClean="0"/>
              <a:t>Disk I/O operations are subject to overhead</a:t>
            </a:r>
          </a:p>
          <a:p>
            <a:pPr lvl="1"/>
            <a:r>
              <a:rPr lang="en-GB" dirty="0" smtClean="0"/>
              <a:t>Higher overhead means fewer operations/second</a:t>
            </a:r>
          </a:p>
          <a:p>
            <a:pPr lvl="1"/>
            <a:r>
              <a:rPr lang="en-GB" dirty="0" smtClean="0"/>
              <a:t>Careful scheduling can reduce overhead</a:t>
            </a:r>
          </a:p>
          <a:p>
            <a:pPr lvl="1"/>
            <a:r>
              <a:rPr lang="en-GB" dirty="0" smtClean="0"/>
              <a:t>Clever scheduling can improve throughput, delay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Drives – A Physical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321100" y="1533950"/>
          <a:ext cx="8609012" cy="4762500"/>
        </p:xfrm>
        <a:graphic>
          <a:graphicData uri="http://schemas.openxmlformats.org/presentationml/2006/ole">
            <p:oleObj spid="_x0000_s138242" r:id="rId3" imgW="8610480" imgH="4762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Drives – A Logical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423"/>
          <p:cNvSpPr>
            <a:spLocks noChangeArrowheads="1"/>
          </p:cNvSpPr>
          <p:nvPr/>
        </p:nvSpPr>
        <p:spPr bwMode="auto">
          <a:xfrm>
            <a:off x="2769025" y="2800523"/>
            <a:ext cx="44958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396"/>
          <p:cNvSpPr>
            <a:spLocks noChangeArrowheads="1"/>
          </p:cNvSpPr>
          <p:nvPr/>
        </p:nvSpPr>
        <p:spPr bwMode="auto">
          <a:xfrm>
            <a:off x="2769025" y="2648123"/>
            <a:ext cx="44958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9"/>
          <p:cNvSpPr>
            <a:spLocks noChangeArrowheads="1"/>
          </p:cNvSpPr>
          <p:nvPr/>
        </p:nvSpPr>
        <p:spPr bwMode="auto">
          <a:xfrm>
            <a:off x="635425" y="5543723"/>
            <a:ext cx="2819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Arial" charset="0"/>
                <a:cs typeface="Arial" charset="0"/>
              </a:rPr>
              <a:t>cylinder</a:t>
            </a:r>
          </a:p>
          <a:p>
            <a:pPr algn="ctr"/>
            <a:r>
              <a:rPr lang="en-US">
                <a:ea typeface="Arial" charset="0"/>
                <a:cs typeface="Arial" charset="0"/>
              </a:rPr>
              <a:t>(10 corresponding tracks)</a:t>
            </a:r>
          </a:p>
          <a:p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7" name="Rectangle 380"/>
          <p:cNvSpPr>
            <a:spLocks noChangeArrowheads="1"/>
          </p:cNvSpPr>
          <p:nvPr/>
        </p:nvSpPr>
        <p:spPr bwMode="auto">
          <a:xfrm>
            <a:off x="7477550" y="2435398"/>
            <a:ext cx="1235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Arial" charset="0"/>
                <a:cs typeface="Arial" charset="0"/>
              </a:rPr>
              <a:t>platter</a:t>
            </a:r>
          </a:p>
        </p:txBody>
      </p:sp>
      <p:sp>
        <p:nvSpPr>
          <p:cNvPr id="8" name="Oval 383"/>
          <p:cNvSpPr>
            <a:spLocks noChangeArrowheads="1"/>
          </p:cNvSpPr>
          <p:nvPr/>
        </p:nvSpPr>
        <p:spPr bwMode="auto">
          <a:xfrm>
            <a:off x="3378625" y="4934123"/>
            <a:ext cx="3276600" cy="9906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384"/>
          <p:cNvSpPr>
            <a:spLocks noChangeArrowheads="1"/>
          </p:cNvSpPr>
          <p:nvPr/>
        </p:nvSpPr>
        <p:spPr bwMode="auto">
          <a:xfrm>
            <a:off x="3378625" y="4781723"/>
            <a:ext cx="3276600" cy="990600"/>
          </a:xfrm>
          <a:prstGeom prst="ellips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385"/>
          <p:cNvSpPr>
            <a:spLocks noChangeArrowheads="1"/>
          </p:cNvSpPr>
          <p:nvPr/>
        </p:nvSpPr>
        <p:spPr bwMode="auto">
          <a:xfrm>
            <a:off x="3378625" y="4476923"/>
            <a:ext cx="3276600" cy="990600"/>
          </a:xfrm>
          <a:prstGeom prst="ellips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86"/>
          <p:cNvSpPr>
            <a:spLocks noChangeArrowheads="1"/>
          </p:cNvSpPr>
          <p:nvPr/>
        </p:nvSpPr>
        <p:spPr bwMode="auto">
          <a:xfrm>
            <a:off x="3378625" y="4324523"/>
            <a:ext cx="3276600" cy="990600"/>
          </a:xfrm>
          <a:prstGeom prst="ellips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387"/>
          <p:cNvSpPr>
            <a:spLocks noChangeArrowheads="1"/>
          </p:cNvSpPr>
          <p:nvPr/>
        </p:nvSpPr>
        <p:spPr bwMode="auto">
          <a:xfrm>
            <a:off x="3378625" y="4019723"/>
            <a:ext cx="3276600" cy="990600"/>
          </a:xfrm>
          <a:prstGeom prst="ellipse">
            <a:avLst/>
          </a:prstGeom>
          <a:noFill/>
          <a:ln w="9525">
            <a:solidFill>
              <a:srgbClr val="66FF33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388"/>
          <p:cNvSpPr>
            <a:spLocks noChangeArrowheads="1"/>
          </p:cNvSpPr>
          <p:nvPr/>
        </p:nvSpPr>
        <p:spPr bwMode="auto">
          <a:xfrm>
            <a:off x="3378625" y="3867323"/>
            <a:ext cx="3276600" cy="990600"/>
          </a:xfrm>
          <a:prstGeom prst="ellipse">
            <a:avLst/>
          </a:prstGeom>
          <a:noFill/>
          <a:ln w="9525">
            <a:solidFill>
              <a:srgbClr val="66FF33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389"/>
          <p:cNvSpPr>
            <a:spLocks noChangeArrowheads="1"/>
          </p:cNvSpPr>
          <p:nvPr/>
        </p:nvSpPr>
        <p:spPr bwMode="auto">
          <a:xfrm>
            <a:off x="3378625" y="3562523"/>
            <a:ext cx="3276600" cy="990600"/>
          </a:xfrm>
          <a:prstGeom prst="ellipse">
            <a:avLst/>
          </a:prstGeom>
          <a:noFill/>
          <a:ln w="9525">
            <a:solidFill>
              <a:srgbClr val="00FFCC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90"/>
          <p:cNvSpPr>
            <a:spLocks noChangeArrowheads="1"/>
          </p:cNvSpPr>
          <p:nvPr/>
        </p:nvSpPr>
        <p:spPr bwMode="auto">
          <a:xfrm>
            <a:off x="3378625" y="3410123"/>
            <a:ext cx="3276600" cy="990600"/>
          </a:xfrm>
          <a:prstGeom prst="ellipse">
            <a:avLst/>
          </a:prstGeom>
          <a:noFill/>
          <a:ln w="9525">
            <a:solidFill>
              <a:srgbClr val="00FFCC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91"/>
          <p:cNvSpPr>
            <a:spLocks noChangeArrowheads="1"/>
          </p:cNvSpPr>
          <p:nvPr/>
        </p:nvSpPr>
        <p:spPr bwMode="auto">
          <a:xfrm>
            <a:off x="3378625" y="3029123"/>
            <a:ext cx="3276600" cy="99060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392"/>
          <p:cNvSpPr>
            <a:spLocks noChangeArrowheads="1"/>
          </p:cNvSpPr>
          <p:nvPr/>
        </p:nvSpPr>
        <p:spPr bwMode="auto">
          <a:xfrm>
            <a:off x="3378625" y="2876723"/>
            <a:ext cx="3276600" cy="990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3"/>
          <p:cNvSpPr>
            <a:spLocks noChangeShapeType="1"/>
          </p:cNvSpPr>
          <p:nvPr/>
        </p:nvSpPr>
        <p:spPr bwMode="auto">
          <a:xfrm>
            <a:off x="6667925" y="3308523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4"/>
          <p:cNvSpPr>
            <a:spLocks noChangeShapeType="1"/>
          </p:cNvSpPr>
          <p:nvPr/>
        </p:nvSpPr>
        <p:spPr bwMode="auto">
          <a:xfrm>
            <a:off x="3378625" y="3333923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AutoShape 395"/>
          <p:cNvCxnSpPr>
            <a:cxnSpLocks noChangeShapeType="1"/>
            <a:stCxn id="6" idx="0"/>
          </p:cNvCxnSpPr>
          <p:nvPr/>
        </p:nvCxnSpPr>
        <p:spPr bwMode="auto">
          <a:xfrm rot="16200000">
            <a:off x="2102275" y="4343573"/>
            <a:ext cx="1143000" cy="1257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Rectangle 404"/>
          <p:cNvSpPr>
            <a:spLocks noChangeArrowheads="1"/>
          </p:cNvSpPr>
          <p:nvPr/>
        </p:nvSpPr>
        <p:spPr bwMode="auto">
          <a:xfrm>
            <a:off x="7477550" y="4035598"/>
            <a:ext cx="1235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Arial" charset="0"/>
                <a:cs typeface="Arial" charset="0"/>
              </a:rPr>
              <a:t>surface</a:t>
            </a:r>
          </a:p>
        </p:txBody>
      </p:sp>
      <p:sp>
        <p:nvSpPr>
          <p:cNvPr id="22" name="Rectangle 408"/>
          <p:cNvSpPr>
            <a:spLocks noChangeArrowheads="1"/>
          </p:cNvSpPr>
          <p:nvPr/>
        </p:nvSpPr>
        <p:spPr bwMode="auto">
          <a:xfrm>
            <a:off x="1168825" y="2648123"/>
            <a:ext cx="1235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Arial" charset="0"/>
                <a:cs typeface="Arial" charset="0"/>
              </a:rPr>
              <a:t>track</a:t>
            </a:r>
          </a:p>
        </p:txBody>
      </p:sp>
      <p:cxnSp>
        <p:nvCxnSpPr>
          <p:cNvPr id="23" name="AutoShape 409"/>
          <p:cNvCxnSpPr>
            <a:cxnSpLocks noChangeShapeType="1"/>
            <a:stCxn id="22" idx="3"/>
            <a:endCxn id="17" idx="1"/>
          </p:cNvCxnSpPr>
          <p:nvPr/>
        </p:nvCxnSpPr>
        <p:spPr bwMode="auto">
          <a:xfrm>
            <a:off x="2403900" y="2830686"/>
            <a:ext cx="1454150" cy="190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10"/>
          <p:cNvCxnSpPr>
            <a:cxnSpLocks noChangeShapeType="1"/>
            <a:stCxn id="21" idx="0"/>
          </p:cNvCxnSpPr>
          <p:nvPr/>
        </p:nvCxnSpPr>
        <p:spPr bwMode="auto">
          <a:xfrm rot="5400000" flipH="1">
            <a:off x="7214818" y="3155330"/>
            <a:ext cx="549275" cy="12112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11"/>
          <p:cNvCxnSpPr>
            <a:cxnSpLocks noChangeShapeType="1"/>
            <a:stCxn id="7" idx="1"/>
            <a:endCxn id="5" idx="7"/>
          </p:cNvCxnSpPr>
          <p:nvPr/>
        </p:nvCxnSpPr>
        <p:spPr bwMode="auto">
          <a:xfrm rot="10800000" flipV="1">
            <a:off x="6606012" y="2617961"/>
            <a:ext cx="871538" cy="25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Rectangle 412"/>
          <p:cNvSpPr>
            <a:spLocks noChangeArrowheads="1"/>
          </p:cNvSpPr>
          <p:nvPr/>
        </p:nvSpPr>
        <p:spPr bwMode="auto">
          <a:xfrm>
            <a:off x="4674025" y="2843386"/>
            <a:ext cx="2286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413"/>
          <p:cNvSpPr>
            <a:spLocks noChangeArrowheads="1"/>
          </p:cNvSpPr>
          <p:nvPr/>
        </p:nvSpPr>
        <p:spPr bwMode="auto">
          <a:xfrm>
            <a:off x="4978825" y="2830686"/>
            <a:ext cx="2286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414"/>
          <p:cNvSpPr>
            <a:spLocks noChangeArrowheads="1"/>
          </p:cNvSpPr>
          <p:nvPr/>
        </p:nvSpPr>
        <p:spPr bwMode="auto">
          <a:xfrm>
            <a:off x="5283625" y="2856086"/>
            <a:ext cx="2286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415"/>
          <p:cNvSpPr>
            <a:spLocks noChangeArrowheads="1"/>
          </p:cNvSpPr>
          <p:nvPr/>
        </p:nvSpPr>
        <p:spPr bwMode="auto">
          <a:xfrm>
            <a:off x="4445425" y="1687686"/>
            <a:ext cx="1235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Arial" charset="0"/>
                <a:cs typeface="Arial" charset="0"/>
              </a:rPr>
              <a:t>sectors</a:t>
            </a:r>
          </a:p>
        </p:txBody>
      </p:sp>
      <p:cxnSp>
        <p:nvCxnSpPr>
          <p:cNvPr id="30" name="AutoShape 417"/>
          <p:cNvCxnSpPr>
            <a:cxnSpLocks noChangeShapeType="1"/>
            <a:stCxn id="29" idx="2"/>
            <a:endCxn id="26" idx="0"/>
          </p:cNvCxnSpPr>
          <p:nvPr/>
        </p:nvCxnSpPr>
        <p:spPr bwMode="auto">
          <a:xfrm flipH="1">
            <a:off x="4788325" y="2052811"/>
            <a:ext cx="27463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418"/>
          <p:cNvCxnSpPr>
            <a:cxnSpLocks noChangeShapeType="1"/>
            <a:stCxn id="29" idx="2"/>
            <a:endCxn id="27" idx="0"/>
          </p:cNvCxnSpPr>
          <p:nvPr/>
        </p:nvCxnSpPr>
        <p:spPr bwMode="auto">
          <a:xfrm>
            <a:off x="5062962" y="2052811"/>
            <a:ext cx="30163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19"/>
          <p:cNvCxnSpPr>
            <a:cxnSpLocks noChangeShapeType="1"/>
            <a:stCxn id="29" idx="2"/>
            <a:endCxn id="28" idx="0"/>
          </p:cNvCxnSpPr>
          <p:nvPr/>
        </p:nvCxnSpPr>
        <p:spPr bwMode="auto">
          <a:xfrm>
            <a:off x="5062962" y="2052811"/>
            <a:ext cx="334963" cy="803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Line 424"/>
          <p:cNvSpPr>
            <a:spLocks noChangeShapeType="1"/>
          </p:cNvSpPr>
          <p:nvPr/>
        </p:nvSpPr>
        <p:spPr bwMode="auto">
          <a:xfrm flipV="1">
            <a:off x="2769025" y="337678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426"/>
          <p:cNvSpPr>
            <a:spLocks noChangeShapeType="1"/>
          </p:cNvSpPr>
          <p:nvPr/>
        </p:nvSpPr>
        <p:spPr bwMode="auto">
          <a:xfrm flipV="1">
            <a:off x="7264825" y="336408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6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machine is doing multiprocessing, failures in one process shouldn’t hurt another</a:t>
            </a:r>
          </a:p>
          <a:p>
            <a:r>
              <a:rPr lang="en-US" dirty="0" smtClean="0"/>
              <a:t>If process A divides by zero, that’s not process B’s problem</a:t>
            </a:r>
          </a:p>
          <a:p>
            <a:r>
              <a:rPr lang="en-US" dirty="0" smtClean="0"/>
              <a:t>If process C and process D both ask to get  data off the disk, they should only see their own data</a:t>
            </a:r>
          </a:p>
          <a:p>
            <a:r>
              <a:rPr lang="en-US" dirty="0" smtClean="0"/>
              <a:t>Only the OS knows enough and is trusted enough to handle safety issues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 i="1" dirty="0" smtClean="0"/>
              <a:t>Spindle 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	A mounted assembly of circular platters</a:t>
            </a:r>
          </a:p>
          <a:p>
            <a:pPr>
              <a:lnSpc>
                <a:spcPct val="83000"/>
              </a:lnSpc>
            </a:pPr>
            <a:r>
              <a:rPr lang="en-GB" sz="2800" i="1" dirty="0" smtClean="0"/>
              <a:t>Head assembly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	Read/write head per surface, all moving in unison</a:t>
            </a:r>
          </a:p>
          <a:p>
            <a:pPr>
              <a:lnSpc>
                <a:spcPct val="83000"/>
              </a:lnSpc>
            </a:pPr>
            <a:r>
              <a:rPr lang="en-GB" sz="2800" i="1" dirty="0" smtClean="0"/>
              <a:t>Track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Ring of data readable by one head in one position</a:t>
            </a:r>
          </a:p>
          <a:p>
            <a:pPr>
              <a:lnSpc>
                <a:spcPct val="83000"/>
              </a:lnSpc>
            </a:pPr>
            <a:r>
              <a:rPr lang="en-GB" sz="2800" i="1" dirty="0" smtClean="0"/>
              <a:t>Cylinder 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Corresponding tracks on all platters</a:t>
            </a:r>
          </a:p>
          <a:p>
            <a:pPr>
              <a:lnSpc>
                <a:spcPct val="83000"/>
              </a:lnSpc>
            </a:pPr>
            <a:r>
              <a:rPr lang="en-GB" sz="2800" i="1" dirty="0" smtClean="0"/>
              <a:t>Sector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/>
              <a:t>Logical records written within tracks</a:t>
            </a:r>
          </a:p>
          <a:p>
            <a:pPr>
              <a:lnSpc>
                <a:spcPct val="83000"/>
              </a:lnSpc>
            </a:pPr>
            <a:r>
              <a:rPr lang="en-GB" sz="2800" i="1" dirty="0" smtClean="0"/>
              <a:t>Disk address </a:t>
            </a:r>
            <a:r>
              <a:rPr lang="en-GB" sz="2800" dirty="0" smtClean="0"/>
              <a:t>= &lt;cylinder / head / sector &gt;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480"/>
            <a:ext cx="8229600" cy="4525963"/>
          </a:xfrm>
        </p:spPr>
        <p:txBody>
          <a:bodyPr/>
          <a:lstStyle/>
          <a:p>
            <a:r>
              <a:rPr lang="en-US" dirty="0" smtClean="0"/>
              <a:t>At any moment, the heads are over some track</a:t>
            </a:r>
          </a:p>
          <a:p>
            <a:pPr lvl="1"/>
            <a:r>
              <a:rPr lang="en-US" dirty="0" smtClean="0"/>
              <a:t>All heads move together, so all over the same track on different surfaces</a:t>
            </a:r>
          </a:p>
          <a:p>
            <a:r>
              <a:rPr lang="en-US" dirty="0" smtClean="0"/>
              <a:t>If you want to read another track, you must move the heads</a:t>
            </a:r>
          </a:p>
          <a:p>
            <a:r>
              <a:rPr lang="en-US" dirty="0" smtClean="0"/>
              <a:t>The </a:t>
            </a:r>
            <a:r>
              <a:rPr lang="en-US" smtClean="0"/>
              <a:t>time required to </a:t>
            </a:r>
            <a:r>
              <a:rPr lang="en-US" dirty="0" smtClean="0"/>
              <a:t>do that is seek time</a:t>
            </a:r>
          </a:p>
          <a:p>
            <a:r>
              <a:rPr lang="en-US" dirty="0" smtClean="0"/>
              <a:t>Seek time is not constant</a:t>
            </a:r>
          </a:p>
          <a:p>
            <a:pPr lvl="1"/>
            <a:r>
              <a:rPr lang="en-US" dirty="0" smtClean="0"/>
              <a:t>Amount of time to move from one track to another depends on start and destination</a:t>
            </a:r>
          </a:p>
          <a:p>
            <a:pPr lvl="1"/>
            <a:r>
              <a:rPr lang="en-US" dirty="0" smtClean="0"/>
              <a:t>Usually reported as an average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86"/>
            <a:ext cx="8229600" cy="1143000"/>
          </a:xfrm>
        </p:spPr>
        <p:txBody>
          <a:bodyPr/>
          <a:lstStyle/>
          <a:p>
            <a:r>
              <a:rPr lang="en-US" dirty="0" smtClean="0"/>
              <a:t>Rotational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500"/>
            <a:ext cx="8229600" cy="4525963"/>
          </a:xfrm>
        </p:spPr>
        <p:txBody>
          <a:bodyPr/>
          <a:lstStyle/>
          <a:p>
            <a:r>
              <a:rPr lang="en-US" dirty="0" smtClean="0"/>
              <a:t>Once you have the heads over the right track, you need to get them to the right sector</a:t>
            </a:r>
          </a:p>
          <a:p>
            <a:r>
              <a:rPr lang="en-US" dirty="0" smtClean="0"/>
              <a:t>The head is over only one sector at a time</a:t>
            </a:r>
          </a:p>
          <a:p>
            <a:r>
              <a:rPr lang="en-US" dirty="0" smtClean="0"/>
              <a:t>If it isn’t the right sector, you have to wait for the disk to rotate over that one</a:t>
            </a:r>
          </a:p>
          <a:p>
            <a:r>
              <a:rPr lang="en-US" dirty="0" smtClean="0"/>
              <a:t>Like seek time, not a constant</a:t>
            </a:r>
          </a:p>
          <a:p>
            <a:pPr lvl="1"/>
            <a:r>
              <a:rPr lang="en-US" dirty="0" smtClean="0"/>
              <a:t>Depends on which sector you’re over</a:t>
            </a:r>
          </a:p>
          <a:p>
            <a:pPr lvl="1"/>
            <a:r>
              <a:rPr lang="en-US" dirty="0" smtClean="0"/>
              <a:t>And which sector you’re looking for</a:t>
            </a:r>
          </a:p>
          <a:p>
            <a:pPr lvl="1"/>
            <a:r>
              <a:rPr lang="en-US" dirty="0" smtClean="0"/>
              <a:t>Also usually reported as an average</a:t>
            </a:r>
          </a:p>
          <a:p>
            <a:r>
              <a:rPr lang="en-US" dirty="0" smtClean="0"/>
              <a:t>Also called </a:t>
            </a:r>
            <a:r>
              <a:rPr lang="en-US" i="1" dirty="0" smtClean="0"/>
              <a:t>latency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you’re on the correct track and the head’s over the right sector, you need to transfer data</a:t>
            </a:r>
          </a:p>
          <a:p>
            <a:r>
              <a:rPr lang="en-US" dirty="0" smtClean="0"/>
              <a:t>You don’t read/write an entire sector at a time</a:t>
            </a:r>
          </a:p>
          <a:p>
            <a:r>
              <a:rPr lang="en-US" dirty="0" smtClean="0"/>
              <a:t>There is some delay associated with reading every byte in the sector</a:t>
            </a:r>
          </a:p>
          <a:p>
            <a:r>
              <a:rPr lang="en-US" dirty="0" smtClean="0"/>
              <a:t>All sectors are usually the same size</a:t>
            </a:r>
          </a:p>
          <a:p>
            <a:r>
              <a:rPr lang="en-US" dirty="0" smtClean="0"/>
              <a:t>So transfer time is usually constant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Drives and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disk drive is not directly connected to the bus</a:t>
            </a:r>
          </a:p>
          <a:p>
            <a:r>
              <a:rPr lang="en-US" dirty="0" smtClean="0"/>
              <a:t>It is connected to a disk drive controller</a:t>
            </a:r>
          </a:p>
          <a:p>
            <a:pPr lvl="1"/>
            <a:r>
              <a:rPr lang="en-US" dirty="0" smtClean="0"/>
              <a:t>Special hardware designed for this task</a:t>
            </a:r>
          </a:p>
          <a:p>
            <a:r>
              <a:rPr lang="en-US" dirty="0" smtClean="0"/>
              <a:t>There may be several disk drives attached to the same controller</a:t>
            </a:r>
          </a:p>
          <a:p>
            <a:pPr lvl="1"/>
            <a:r>
              <a:rPr lang="en-US" dirty="0" smtClean="0"/>
              <a:t>Which then multiplexes its attention between them</a:t>
            </a:r>
          </a:p>
          <a:p>
            <a:r>
              <a:rPr lang="en-US" dirty="0" smtClean="0"/>
              <a:t>Many disks have their controller bundled with them (e.g., SCSI disks)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Disk Drive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Group 218"/>
          <p:cNvGraphicFramePr>
            <a:graphicFrameLocks/>
          </p:cNvGraphicFramePr>
          <p:nvPr/>
        </p:nvGraphicFramePr>
        <p:xfrm>
          <a:off x="438913" y="1490671"/>
          <a:ext cx="8382000" cy="1854683"/>
        </p:xfrm>
        <a:graphic>
          <a:graphicData uri="http://schemas.openxmlformats.org/drawingml/2006/table">
            <a:tbl>
              <a:tblPr/>
              <a:tblGrid>
                <a:gridCol w="1633537"/>
                <a:gridCol w="1338263"/>
                <a:gridCol w="2133600"/>
                <a:gridCol w="1855787"/>
                <a:gridCol w="1420813"/>
              </a:tblGrid>
              <a:tr h="274638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heads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platters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cylinders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17,000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tracks/inch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18,000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sectors/track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bytes/sector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7200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speed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196Mb/sec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seek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 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latency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0-8ms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11"/>
          <p:cNvGraphicFramePr>
            <a:graphicFrameLocks/>
          </p:cNvGraphicFramePr>
          <p:nvPr/>
        </p:nvGraphicFramePr>
        <p:xfrm>
          <a:off x="438913" y="3830646"/>
          <a:ext cx="8382000" cy="2468565"/>
        </p:xfrm>
        <a:graphic>
          <a:graphicData uri="http://schemas.openxmlformats.org/drawingml/2006/table">
            <a:tbl>
              <a:tblPr/>
              <a:tblGrid>
                <a:gridCol w="2362200"/>
                <a:gridCol w="1295400"/>
                <a:gridCol w="1295400"/>
                <a:gridCol w="1371600"/>
                <a:gridCol w="2057400"/>
              </a:tblGrid>
              <a:tr h="493713">
                <a:tc gridSpan="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Time to read one 8192 byte 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seek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rotate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transfer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best 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333us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worst 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23.3ms (70X)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13.3ms (40X)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Why Is This</a:t>
            </a:r>
            <a:r>
              <a:rPr lang="en-US" dirty="0" smtClean="0"/>
              <a:t> An Issue</a:t>
            </a:r>
            <a:br>
              <a:rPr lang="en-US" dirty="0" smtClean="0"/>
            </a:br>
            <a:r>
              <a:rPr lang="en-US" dirty="0" smtClean="0"/>
              <a:t>For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 smtClean="0"/>
              <a:t>When you go to disk, it could be fast or slow</a:t>
            </a:r>
          </a:p>
          <a:p>
            <a:pPr lvl="1"/>
            <a:r>
              <a:rPr lang="en-US" dirty="0" smtClean="0"/>
              <a:t>If you go to disk a lot, that matters</a:t>
            </a:r>
          </a:p>
          <a:p>
            <a:r>
              <a:rPr lang="en-US" dirty="0" smtClean="0"/>
              <a:t>The OS can make choices that make it faster or slower</a:t>
            </a:r>
          </a:p>
          <a:p>
            <a:pPr lvl="1"/>
            <a:r>
              <a:rPr lang="en-US" dirty="0" smtClean="0"/>
              <a:t>Deciding where to put a piece of data on disk</a:t>
            </a:r>
          </a:p>
          <a:p>
            <a:pPr lvl="1"/>
            <a:r>
              <a:rPr lang="en-US" dirty="0" smtClean="0"/>
              <a:t>Deciding when to perform an I/O</a:t>
            </a:r>
          </a:p>
          <a:p>
            <a:pPr lvl="1"/>
            <a:r>
              <a:rPr lang="en-US" dirty="0" smtClean="0"/>
              <a:t>Reordering multiple I/Os to minimize seek time and latency</a:t>
            </a:r>
          </a:p>
          <a:p>
            <a:pPr lvl="1"/>
            <a:r>
              <a:rPr lang="en-US" dirty="0" smtClean="0"/>
              <a:t>Perhaps optimistically performing I/Os that haven’t been requested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Disk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68"/>
            <a:ext cx="8229600" cy="4525963"/>
          </a:xfrm>
        </p:spPr>
        <p:txBody>
          <a:bodyPr/>
          <a:lstStyle/>
          <a:p>
            <a:r>
              <a:rPr lang="en-GB" sz="2800" dirty="0" smtClean="0"/>
              <a:t>Don't start I/O until disk is on-cylinder or near sector</a:t>
            </a:r>
          </a:p>
          <a:p>
            <a:pPr lvl="1"/>
            <a:r>
              <a:rPr lang="en-GB" sz="2400" dirty="0" smtClean="0"/>
              <a:t>I/O ties up the controller, locking out other operations</a:t>
            </a:r>
          </a:p>
          <a:p>
            <a:pPr lvl="1"/>
            <a:r>
              <a:rPr lang="en-GB" sz="2400" dirty="0" smtClean="0"/>
              <a:t>Other drives seek while one drive is doing I/O</a:t>
            </a:r>
          </a:p>
          <a:p>
            <a:r>
              <a:rPr lang="en-GB" sz="2800" dirty="0" smtClean="0"/>
              <a:t>Minimize head motion</a:t>
            </a:r>
          </a:p>
          <a:p>
            <a:pPr lvl="1"/>
            <a:r>
              <a:rPr lang="en-GB" sz="2400" dirty="0" smtClean="0"/>
              <a:t>Do all possible reads in current cylinder before moving</a:t>
            </a:r>
          </a:p>
          <a:p>
            <a:pPr lvl="1"/>
            <a:r>
              <a:rPr lang="en-GB" sz="2400" dirty="0" smtClean="0"/>
              <a:t>Make minimum number of trips in small increments</a:t>
            </a:r>
          </a:p>
          <a:p>
            <a:r>
              <a:rPr lang="en-GB" sz="2800" dirty="0" smtClean="0"/>
              <a:t>Encourage efficient data requests</a:t>
            </a:r>
          </a:p>
          <a:p>
            <a:pPr lvl="1"/>
            <a:r>
              <a:rPr lang="en-GB" sz="2400" dirty="0" smtClean="0"/>
              <a:t>Have lots of requests to choose from</a:t>
            </a:r>
          </a:p>
          <a:p>
            <a:pPr lvl="1"/>
            <a:r>
              <a:rPr lang="en-GB" sz="2400" dirty="0" smtClean="0"/>
              <a:t>Encourage cylinder locality</a:t>
            </a:r>
          </a:p>
          <a:p>
            <a:pPr lvl="1"/>
            <a:r>
              <a:rPr lang="en-GB" sz="2400" dirty="0" smtClean="0"/>
              <a:t>Encourage largest possible block sizes</a:t>
            </a:r>
          </a:p>
          <a:p>
            <a:pPr lvl="1"/>
            <a:r>
              <a:rPr lang="en-GB" sz="2400" dirty="0" smtClean="0"/>
              <a:t>All by OS design choices, not influencing programs/users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778"/>
            <a:ext cx="8229600" cy="1143000"/>
          </a:xfrm>
        </p:spPr>
        <p:txBody>
          <a:bodyPr/>
          <a:lstStyle/>
          <a:p>
            <a:r>
              <a:rPr lang="en-US" dirty="0" smtClean="0"/>
              <a:t>Algorithms to Control </a:t>
            </a:r>
            <a:br>
              <a:rPr lang="en-US" dirty="0" smtClean="0"/>
            </a:br>
            <a:r>
              <a:rPr lang="en-US" dirty="0" smtClean="0"/>
              <a:t>Head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80"/>
            <a:ext cx="8229600" cy="4525963"/>
          </a:xfrm>
        </p:spPr>
        <p:txBody>
          <a:bodyPr/>
          <a:lstStyle/>
          <a:p>
            <a:r>
              <a:rPr lang="en-US" dirty="0" smtClean="0"/>
              <a:t>First come, first served</a:t>
            </a:r>
          </a:p>
          <a:p>
            <a:pPr lvl="1"/>
            <a:r>
              <a:rPr lang="en-US" dirty="0" smtClean="0"/>
              <a:t>Just do them in the order they happen</a:t>
            </a:r>
          </a:p>
          <a:p>
            <a:r>
              <a:rPr lang="en-US" dirty="0" smtClean="0"/>
              <a:t>Shortest seek time first</a:t>
            </a:r>
          </a:p>
          <a:p>
            <a:pPr lvl="1"/>
            <a:r>
              <a:rPr lang="en-US" dirty="0" smtClean="0"/>
              <a:t>Always go with the request that’s closest to the current head position</a:t>
            </a:r>
          </a:p>
          <a:p>
            <a:pPr lvl="1"/>
            <a:r>
              <a:rPr lang="en-US" dirty="0" smtClean="0"/>
              <a:t>Since requests keep arriving, can cause starvation</a:t>
            </a:r>
          </a:p>
          <a:p>
            <a:r>
              <a:rPr lang="en-US" dirty="0" smtClean="0"/>
              <a:t>Scan/Look (AKA the Elevator Algorithm)</a:t>
            </a:r>
          </a:p>
          <a:p>
            <a:pPr lvl="1"/>
            <a:r>
              <a:rPr lang="en-US" dirty="0" smtClean="0"/>
              <a:t>Service all requests in one direction, then go in the other direction</a:t>
            </a:r>
          </a:p>
          <a:p>
            <a:pPr lvl="1"/>
            <a:r>
              <a:rPr lang="en-US" dirty="0" smtClean="0"/>
              <a:t>No starvation, but may take longer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778"/>
            <a:ext cx="8229600" cy="1143000"/>
          </a:xfrm>
        </p:spPr>
        <p:txBody>
          <a:bodyPr/>
          <a:lstStyle/>
          <a:p>
            <a:r>
              <a:rPr lang="en-US" dirty="0" smtClean="0"/>
              <a:t>Head Travel With Various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Group 508"/>
          <p:cNvGraphicFramePr>
            <a:graphicFrameLocks/>
          </p:cNvGraphicFramePr>
          <p:nvPr/>
        </p:nvGraphicFramePr>
        <p:xfrm>
          <a:off x="683546" y="4872054"/>
          <a:ext cx="7999410" cy="1386230"/>
        </p:xfrm>
        <a:graphic>
          <a:graphicData uri="http://schemas.openxmlformats.org/drawingml/2006/table">
            <a:tbl>
              <a:tblPr/>
              <a:tblGrid>
                <a:gridCol w="533014"/>
                <a:gridCol w="533015"/>
                <a:gridCol w="534413"/>
                <a:gridCol w="531615"/>
                <a:gridCol w="533014"/>
                <a:gridCol w="534413"/>
                <a:gridCol w="534413"/>
                <a:gridCol w="531615"/>
                <a:gridCol w="534413"/>
                <a:gridCol w="534413"/>
                <a:gridCol w="533015"/>
                <a:gridCol w="531615"/>
                <a:gridCol w="534413"/>
                <a:gridCol w="533014"/>
                <a:gridCol w="533015"/>
              </a:tblGrid>
              <a:tr h="357188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Scan/Look (elevator algorithm)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head motion: 450 cylinders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oup 492"/>
          <p:cNvGraphicFramePr>
            <a:graphicFrameLocks/>
          </p:cNvGraphicFramePr>
          <p:nvPr/>
        </p:nvGraphicFramePr>
        <p:xfrm>
          <a:off x="674021" y="1647810"/>
          <a:ext cx="7999414" cy="1386230"/>
        </p:xfrm>
        <a:graphic>
          <a:graphicData uri="http://schemas.openxmlformats.org/drawingml/2006/table">
            <a:tbl>
              <a:tblPr/>
              <a:tblGrid>
                <a:gridCol w="533014"/>
                <a:gridCol w="533015"/>
                <a:gridCol w="533014"/>
                <a:gridCol w="533015"/>
                <a:gridCol w="533014"/>
                <a:gridCol w="533015"/>
                <a:gridCol w="535812"/>
                <a:gridCol w="531615"/>
                <a:gridCol w="535813"/>
                <a:gridCol w="533014"/>
                <a:gridCol w="533015"/>
                <a:gridCol w="533014"/>
                <a:gridCol w="533015"/>
                <a:gridCol w="533014"/>
                <a:gridCol w="533015"/>
              </a:tblGrid>
              <a:tr h="174625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First Come First Served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head motion: 880 cylinders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500"/>
          <p:cNvGraphicFramePr>
            <a:graphicFrameLocks/>
          </p:cNvGraphicFramePr>
          <p:nvPr/>
        </p:nvGraphicFramePr>
        <p:xfrm>
          <a:off x="674021" y="3253134"/>
          <a:ext cx="7999414" cy="1386230"/>
        </p:xfrm>
        <a:graphic>
          <a:graphicData uri="http://schemas.openxmlformats.org/drawingml/2006/table">
            <a:tbl>
              <a:tblPr/>
              <a:tblGrid>
                <a:gridCol w="533014"/>
                <a:gridCol w="533015"/>
                <a:gridCol w="533014"/>
                <a:gridCol w="533015"/>
                <a:gridCol w="533014"/>
                <a:gridCol w="533015"/>
                <a:gridCol w="535812"/>
                <a:gridCol w="531615"/>
                <a:gridCol w="535813"/>
                <a:gridCol w="533014"/>
                <a:gridCol w="533015"/>
                <a:gridCol w="533014"/>
                <a:gridCol w="533015"/>
                <a:gridCol w="533014"/>
                <a:gridCol w="533015"/>
              </a:tblGrid>
              <a:tr h="174625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Shortest Seek 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 gridSpan="15">
                  <a:txBody>
                    <a:bodyPr/>
                    <a:lstStyle/>
                    <a:p>
                      <a:pPr marL="107950" marR="0" lvl="0" indent="-10795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13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 head motion: 321 cylinders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mode</a:t>
            </a:r>
          </a:p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1169" y="553767"/>
            <a:ext cx="3956094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262"/>
            <a:ext cx="8229600" cy="1143000"/>
          </a:xfrm>
        </p:spPr>
        <p:txBody>
          <a:bodyPr/>
          <a:lstStyle/>
          <a:p>
            <a:r>
              <a:rPr lang="en-US" dirty="0" smtClean="0"/>
              <a:t>Disks as an Example of </a:t>
            </a:r>
            <a:br>
              <a:rPr lang="en-US" dirty="0" smtClean="0"/>
            </a:br>
            <a:r>
              <a:rPr lang="en-US" dirty="0" smtClean="0"/>
              <a:t>the Memory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support the read and write operations</a:t>
            </a:r>
          </a:p>
          <a:p>
            <a:r>
              <a:rPr lang="en-US" dirty="0" smtClean="0"/>
              <a:t>But, unlike RAM, they are not word-addressable</a:t>
            </a:r>
          </a:p>
          <a:p>
            <a:pPr lvl="1"/>
            <a:r>
              <a:rPr lang="en-US" dirty="0" smtClean="0"/>
              <a:t>You read and write sectors</a:t>
            </a:r>
          </a:p>
          <a:p>
            <a:r>
              <a:rPr lang="en-US" dirty="0" smtClean="0"/>
              <a:t>Also unlike RAM, they have variable delays in their operations</a:t>
            </a:r>
          </a:p>
          <a:p>
            <a:pPr lvl="1"/>
            <a:r>
              <a:rPr lang="en-US" dirty="0" smtClean="0"/>
              <a:t>Not just because of queued operations, either</a:t>
            </a:r>
          </a:p>
          <a:p>
            <a:r>
              <a:rPr lang="en-US" dirty="0" smtClean="0"/>
              <a:t>Either the OS must expose these differences</a:t>
            </a:r>
          </a:p>
          <a:p>
            <a:pPr lvl="1"/>
            <a:r>
              <a:rPr lang="en-US" dirty="0" smtClean="0"/>
              <a:t>Or work to hide them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CPUs can execute in two different modes:</a:t>
            </a:r>
          </a:p>
          <a:p>
            <a:pPr lvl="1"/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Supervisor mode</a:t>
            </a:r>
          </a:p>
          <a:p>
            <a:r>
              <a:rPr lang="en-US" dirty="0" smtClean="0"/>
              <a:t>User mode is to run ordinary programs</a:t>
            </a:r>
          </a:p>
          <a:p>
            <a:r>
              <a:rPr lang="en-US" dirty="0" smtClean="0"/>
              <a:t>Supervisor mode is for OS use</a:t>
            </a:r>
          </a:p>
          <a:p>
            <a:pPr lvl="1"/>
            <a:r>
              <a:rPr lang="en-US" dirty="0" smtClean="0"/>
              <a:t>To perform overall control</a:t>
            </a:r>
          </a:p>
          <a:p>
            <a:pPr lvl="1"/>
            <a:r>
              <a:rPr lang="en-US" dirty="0" smtClean="0"/>
              <a:t>To perform unsafe operations on the behalf of processes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225" y="553767"/>
            <a:ext cx="412988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728"/>
            <a:ext cx="8229600" cy="4525963"/>
          </a:xfrm>
        </p:spPr>
        <p:txBody>
          <a:bodyPr/>
          <a:lstStyle/>
          <a:p>
            <a:r>
              <a:rPr lang="en-GB" dirty="0" smtClean="0"/>
              <a:t>Allows use of all the “normal” instructions</a:t>
            </a:r>
          </a:p>
          <a:p>
            <a:pPr lvl="1"/>
            <a:r>
              <a:rPr lang="en-GB" dirty="0" smtClean="0"/>
              <a:t>Load and store general registers from/to memory</a:t>
            </a:r>
          </a:p>
          <a:p>
            <a:pPr lvl="1"/>
            <a:r>
              <a:rPr lang="en-GB" dirty="0" smtClean="0"/>
              <a:t>Arithmetic, logical, test, compare, data copying</a:t>
            </a:r>
          </a:p>
          <a:p>
            <a:pPr lvl="1"/>
            <a:r>
              <a:rPr lang="en-GB" dirty="0" smtClean="0"/>
              <a:t>Branches and subroutine calls</a:t>
            </a:r>
          </a:p>
          <a:p>
            <a:r>
              <a:rPr lang="en-GB" dirty="0" smtClean="0"/>
              <a:t>Able to address some subset of memory</a:t>
            </a:r>
          </a:p>
          <a:p>
            <a:pPr lvl="1"/>
            <a:r>
              <a:rPr lang="en-GB" dirty="0" smtClean="0"/>
              <a:t>Controlled by a Memory Management Unit</a:t>
            </a:r>
          </a:p>
          <a:p>
            <a:r>
              <a:rPr lang="en-GB" u="sng" dirty="0" smtClean="0"/>
              <a:t>Not </a:t>
            </a:r>
            <a:r>
              <a:rPr lang="en-GB" dirty="0" smtClean="0"/>
              <a:t>able to perform privileged operations</a:t>
            </a:r>
          </a:p>
          <a:p>
            <a:pPr lvl="1"/>
            <a:r>
              <a:rPr lang="en-GB" dirty="0" smtClean="0"/>
              <a:t>I/O operations, update the MMU</a:t>
            </a:r>
          </a:p>
          <a:p>
            <a:pPr lvl="1"/>
            <a:r>
              <a:rPr lang="en-GB" dirty="0" smtClean="0"/>
              <a:t>Enable interrupts, enter supervisor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25633</TotalTime>
  <Words>4535</Words>
  <Application>Microsoft Macintosh PowerPoint</Application>
  <PresentationFormat>On-screen Show (4:3)</PresentationFormat>
  <Paragraphs>754</Paragraphs>
  <Slides>70</Slides>
  <Notes>1</Notes>
  <HiddenSlides>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Theme</vt:lpstr>
      <vt:lpstr>Document</vt:lpstr>
      <vt:lpstr>Hardware Issues for Operating Systems CS 111 Operating Systems  Peter Reiher </vt:lpstr>
      <vt:lpstr>Outline</vt:lpstr>
      <vt:lpstr>Hardware and the  Operating System</vt:lpstr>
      <vt:lpstr>OS Abstractions and the Hardware</vt:lpstr>
      <vt:lpstr>Hiding Grubby Details</vt:lpstr>
      <vt:lpstr>Safety Issues</vt:lpstr>
      <vt:lpstr>Processor Issues</vt:lpstr>
      <vt:lpstr>Execution Modes</vt:lpstr>
      <vt:lpstr>User Mode</vt:lpstr>
      <vt:lpstr>Why Only a Subset of Memory?</vt:lpstr>
      <vt:lpstr>Supervisor Mode</vt:lpstr>
      <vt:lpstr>Controlling the Processor Mode</vt:lpstr>
      <vt:lpstr>How Do Modes Get Set?</vt:lpstr>
      <vt:lpstr>So When Do We Go Back To Supervisor Mode?</vt:lpstr>
      <vt:lpstr>Asynchronous Exceptions  and Handlers</vt:lpstr>
      <vt:lpstr>Why Not Check It  All In User Mode?</vt:lpstr>
      <vt:lpstr>Control of Supervisor  Mode Transitions</vt:lpstr>
      <vt:lpstr>Transition Into Supervisor Mode</vt:lpstr>
      <vt:lpstr>Software Trap Handling</vt:lpstr>
      <vt:lpstr>Dealing With the Cause of a Trap</vt:lpstr>
      <vt:lpstr>Returning  To User Mode</vt:lpstr>
      <vt:lpstr>Stacking and Unstacking a Trap</vt:lpstr>
      <vt:lpstr>Traps While In Supervisor Mode</vt:lpstr>
      <vt:lpstr>Traps and Protection</vt:lpstr>
      <vt:lpstr>I/O Architecture</vt:lpstr>
      <vt:lpstr>Important Elements of I/O Architecture</vt:lpstr>
      <vt:lpstr>What Counts as an I/O Device?</vt:lpstr>
      <vt:lpstr>Sequential vs. Random  Access Devices</vt:lpstr>
      <vt:lpstr>Busses</vt:lpstr>
      <vt:lpstr>A Simple Bus</vt:lpstr>
      <vt:lpstr>Memory Type Busses</vt:lpstr>
      <vt:lpstr>Bus Masters, Slaves,  and Arbitration</vt:lpstr>
      <vt:lpstr>Network Type Busses</vt:lpstr>
      <vt:lpstr>Devices and Controllers</vt:lpstr>
      <vt:lpstr>Device Controller Registers</vt:lpstr>
      <vt:lpstr>A Simple Device</vt:lpstr>
      <vt:lpstr>The 16550 UART and the Bus</vt:lpstr>
      <vt:lpstr>16550 UART Registers</vt:lpstr>
      <vt:lpstr>Direct Polled I/O</vt:lpstr>
      <vt:lpstr>Disadvantage of Direct Polled I/O</vt:lpstr>
      <vt:lpstr>Handling I/O Performance Issues</vt:lpstr>
      <vt:lpstr>Direct Memory Access</vt:lpstr>
      <vt:lpstr>DMA Interrupts</vt:lpstr>
      <vt:lpstr>Interrupt Handling</vt:lpstr>
      <vt:lpstr>Interrupts vs. Traps</vt:lpstr>
      <vt:lpstr>Performing I/O Using Interrupts</vt:lpstr>
      <vt:lpstr>Problems With DMA</vt:lpstr>
      <vt:lpstr>Memory Mapped I/O</vt:lpstr>
      <vt:lpstr>A Memory Mapping Example</vt:lpstr>
      <vt:lpstr>Memory Mapping Devices and Security</vt:lpstr>
      <vt:lpstr>DMA vs. Memory Mapping</vt:lpstr>
      <vt:lpstr>Smart Device Controllers</vt:lpstr>
      <vt:lpstr>Channels – I/O Coprocessors</vt:lpstr>
      <vt:lpstr>Typical Channel Architecture</vt:lpstr>
      <vt:lpstr>Busses, I/O, and Abstractions</vt:lpstr>
      <vt:lpstr>Disk Drives</vt:lpstr>
      <vt:lpstr>Some Important Disk Characteristics</vt:lpstr>
      <vt:lpstr>Disk Drives – A Physical View</vt:lpstr>
      <vt:lpstr>Disk Drives – A Logical View</vt:lpstr>
      <vt:lpstr>Disk Drive Terms</vt:lpstr>
      <vt:lpstr>Seek Time</vt:lpstr>
      <vt:lpstr>Rotational Delay</vt:lpstr>
      <vt:lpstr>Transfer Time</vt:lpstr>
      <vt:lpstr>Disk Drives and Controllers</vt:lpstr>
      <vt:lpstr>Typical Disk Drive Performance</vt:lpstr>
      <vt:lpstr>Why Is This An Issue For the OS?</vt:lpstr>
      <vt:lpstr>Optimizing Disk I/O</vt:lpstr>
      <vt:lpstr>Algorithms to Control  Head Movement</vt:lpstr>
      <vt:lpstr>Head Travel With Various Algorithms</vt:lpstr>
      <vt:lpstr>Disks as an Example of  the Memory Abstraction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28</cp:revision>
  <dcterms:created xsi:type="dcterms:W3CDTF">2015-04-01T18:31:50Z</dcterms:created>
  <dcterms:modified xsi:type="dcterms:W3CDTF">2015-04-01T20:48:54Z</dcterms:modified>
</cp:coreProperties>
</file>