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768" y="20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860D0-E22F-4CB3-9450-440506E70712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AB59-649F-4205-9AA0-9D6437CDB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42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860D0-E22F-4CB3-9450-440506E70712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AB59-649F-4205-9AA0-9D6437CDB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063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860D0-E22F-4CB3-9450-440506E70712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AB59-649F-4205-9AA0-9D6437CDB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881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860D0-E22F-4CB3-9450-440506E70712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AB59-649F-4205-9AA0-9D6437CDB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14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860D0-E22F-4CB3-9450-440506E70712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AB59-649F-4205-9AA0-9D6437CDB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862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860D0-E22F-4CB3-9450-440506E70712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AB59-649F-4205-9AA0-9D6437CDB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32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860D0-E22F-4CB3-9450-440506E70712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AB59-649F-4205-9AA0-9D6437CDB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845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860D0-E22F-4CB3-9450-440506E70712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AB59-649F-4205-9AA0-9D6437CDB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797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860D0-E22F-4CB3-9450-440506E70712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AB59-649F-4205-9AA0-9D6437CDB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571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860D0-E22F-4CB3-9450-440506E70712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AB59-649F-4205-9AA0-9D6437CDB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23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860D0-E22F-4CB3-9450-440506E70712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AB59-649F-4205-9AA0-9D6437CDB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7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860D0-E22F-4CB3-9450-440506E70712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8AB59-649F-4205-9AA0-9D6437CDB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39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Straight Connector 100"/>
          <p:cNvCxnSpPr/>
          <p:nvPr/>
        </p:nvCxnSpPr>
        <p:spPr>
          <a:xfrm>
            <a:off x="6440941" y="3862588"/>
            <a:ext cx="181124" cy="6478"/>
          </a:xfrm>
          <a:prstGeom prst="line">
            <a:avLst/>
          </a:prstGeom>
          <a:ln w="38100" cap="rnd">
            <a:solidFill>
              <a:schemeClr val="accent6">
                <a:lumMod val="75000"/>
              </a:schemeClr>
            </a:solidFill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4488442" y="774643"/>
            <a:ext cx="0" cy="3857267"/>
          </a:xfrm>
          <a:prstGeom prst="line">
            <a:avLst/>
          </a:prstGeom>
          <a:ln w="38100" cap="rnd">
            <a:solidFill>
              <a:schemeClr val="accent6">
                <a:lumMod val="75000"/>
              </a:schemeClr>
            </a:solidFill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6569465" y="1642908"/>
            <a:ext cx="342900" cy="342900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569465" y="2321519"/>
            <a:ext cx="342900" cy="342900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569465" y="3000130"/>
            <a:ext cx="342900" cy="342900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569465" y="3678741"/>
            <a:ext cx="342900" cy="342900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22434" y="1642908"/>
            <a:ext cx="342900" cy="342900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322434" y="2321519"/>
            <a:ext cx="342900" cy="342900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22434" y="3000130"/>
            <a:ext cx="342900" cy="342900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322434" y="3678741"/>
            <a:ext cx="342900" cy="342900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848094" y="1384116"/>
            <a:ext cx="1542290" cy="2958860"/>
          </a:xfrm>
          <a:prstGeom prst="rect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946382" y="1818555"/>
            <a:ext cx="13420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LM741</a:t>
            </a:r>
          </a:p>
        </p:txBody>
      </p:sp>
      <p:sp>
        <p:nvSpPr>
          <p:cNvPr id="16" name="Partial Circle 15"/>
          <p:cNvSpPr/>
          <p:nvPr/>
        </p:nvSpPr>
        <p:spPr>
          <a:xfrm>
            <a:off x="7305545" y="1061123"/>
            <a:ext cx="645985" cy="645985"/>
          </a:xfrm>
          <a:prstGeom prst="pie">
            <a:avLst>
              <a:gd name="adj1" fmla="val 0"/>
              <a:gd name="adj2" fmla="val 10774661"/>
            </a:avLst>
          </a:prstGeom>
          <a:solidFill>
            <a:schemeClr val="bg1">
              <a:alpha val="2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970924" y="1521011"/>
            <a:ext cx="160867" cy="160867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8665334" y="3184280"/>
            <a:ext cx="1333799" cy="0"/>
          </a:xfrm>
          <a:prstGeom prst="line">
            <a:avLst/>
          </a:prstGeom>
          <a:ln w="38100" cap="rnd">
            <a:solidFill>
              <a:schemeClr val="accent6">
                <a:lumMod val="75000"/>
              </a:schemeClr>
            </a:solidFill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170472" y="2490299"/>
            <a:ext cx="398993" cy="0"/>
          </a:xfrm>
          <a:prstGeom prst="line">
            <a:avLst/>
          </a:prstGeom>
          <a:ln w="38100" cap="rnd">
            <a:solidFill>
              <a:schemeClr val="accent6">
                <a:lumMod val="75000"/>
              </a:schemeClr>
            </a:solidFill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6170472" y="3263631"/>
            <a:ext cx="0" cy="1465723"/>
          </a:xfrm>
          <a:prstGeom prst="line">
            <a:avLst/>
          </a:prstGeom>
          <a:ln w="38100" cap="rnd">
            <a:solidFill>
              <a:schemeClr val="accent6">
                <a:lumMod val="75000"/>
              </a:schemeClr>
            </a:solidFill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6173118" y="4731496"/>
            <a:ext cx="4244980" cy="1"/>
          </a:xfrm>
          <a:prstGeom prst="line">
            <a:avLst/>
          </a:prstGeom>
          <a:ln w="38100" cap="rnd">
            <a:solidFill>
              <a:schemeClr val="accent6">
                <a:lumMod val="75000"/>
              </a:schemeClr>
            </a:solidFill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86" idx="4"/>
          </p:cNvCxnSpPr>
          <p:nvPr/>
        </p:nvCxnSpPr>
        <p:spPr>
          <a:xfrm flipV="1">
            <a:off x="9027970" y="3185783"/>
            <a:ext cx="2" cy="1466361"/>
          </a:xfrm>
          <a:prstGeom prst="line">
            <a:avLst/>
          </a:prstGeom>
          <a:ln w="38100" cap="rnd">
            <a:solidFill>
              <a:schemeClr val="accent6">
                <a:lumMod val="75000"/>
              </a:schemeClr>
            </a:solidFill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 rot="16200000">
            <a:off x="8626162" y="3802343"/>
            <a:ext cx="803619" cy="3063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100k</a:t>
            </a:r>
          </a:p>
        </p:txBody>
      </p:sp>
      <p:sp>
        <p:nvSpPr>
          <p:cNvPr id="45" name="Rectangle 44"/>
          <p:cNvSpPr/>
          <p:nvPr/>
        </p:nvSpPr>
        <p:spPr>
          <a:xfrm>
            <a:off x="9256079" y="4574819"/>
            <a:ext cx="803619" cy="3063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1.8k</a:t>
            </a:r>
          </a:p>
        </p:txBody>
      </p:sp>
      <p:sp>
        <p:nvSpPr>
          <p:cNvPr id="47" name="Rectangle: Rounded Corners 46"/>
          <p:cNvSpPr/>
          <p:nvPr/>
        </p:nvSpPr>
        <p:spPr>
          <a:xfrm>
            <a:off x="10226628" y="4298506"/>
            <a:ext cx="903497" cy="903497"/>
          </a:xfrm>
          <a:prstGeom prst="roundRect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CHEST 2</a:t>
            </a:r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5902334" y="3185783"/>
            <a:ext cx="0" cy="2113290"/>
          </a:xfrm>
          <a:prstGeom prst="line">
            <a:avLst/>
          </a:prstGeom>
          <a:ln w="38100" cap="rnd">
            <a:solidFill>
              <a:schemeClr val="accent6">
                <a:lumMod val="75000"/>
              </a:schemeClr>
            </a:solidFill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: Rounded Corners 48"/>
          <p:cNvSpPr/>
          <p:nvPr/>
        </p:nvSpPr>
        <p:spPr>
          <a:xfrm>
            <a:off x="5446763" y="4968099"/>
            <a:ext cx="903497" cy="903497"/>
          </a:xfrm>
          <a:prstGeom prst="roundRect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CHEST</a:t>
            </a:r>
            <a:r>
              <a:rPr lang="en-US" dirty="0"/>
              <a:t> </a:t>
            </a:r>
            <a:r>
              <a:rPr lang="en-US" b="1" dirty="0"/>
              <a:t>1</a:t>
            </a:r>
          </a:p>
        </p:txBody>
      </p:sp>
      <p:cxnSp>
        <p:nvCxnSpPr>
          <p:cNvPr id="50" name="Straight Connector 49"/>
          <p:cNvCxnSpPr>
            <a:stCxn id="84" idx="2"/>
          </p:cNvCxnSpPr>
          <p:nvPr/>
        </p:nvCxnSpPr>
        <p:spPr>
          <a:xfrm>
            <a:off x="4572340" y="3184280"/>
            <a:ext cx="1981237" cy="0"/>
          </a:xfrm>
          <a:prstGeom prst="line">
            <a:avLst/>
          </a:prstGeom>
          <a:ln w="38100" cap="rnd">
            <a:solidFill>
              <a:schemeClr val="accent6">
                <a:lumMod val="75000"/>
              </a:schemeClr>
            </a:solidFill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4678202" y="3036673"/>
            <a:ext cx="803619" cy="3063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10M</a:t>
            </a:r>
          </a:p>
        </p:txBody>
      </p:sp>
      <p:sp>
        <p:nvSpPr>
          <p:cNvPr id="55" name="Rectangle 54"/>
          <p:cNvSpPr/>
          <p:nvPr/>
        </p:nvSpPr>
        <p:spPr>
          <a:xfrm rot="16200000">
            <a:off x="4086633" y="3781681"/>
            <a:ext cx="803619" cy="3063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1.8k</a:t>
            </a:r>
          </a:p>
        </p:txBody>
      </p:sp>
      <p:sp>
        <p:nvSpPr>
          <p:cNvPr id="57" name="Rectangle: Rounded Corners 56"/>
          <p:cNvSpPr/>
          <p:nvPr/>
        </p:nvSpPr>
        <p:spPr>
          <a:xfrm>
            <a:off x="4037947" y="121571"/>
            <a:ext cx="903497" cy="903497"/>
          </a:xfrm>
          <a:prstGeom prst="roundRect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RIGHT</a:t>
            </a:r>
            <a:br>
              <a:rPr lang="en-US" b="1" dirty="0"/>
            </a:br>
            <a:r>
              <a:rPr lang="en-US" b="1" dirty="0"/>
              <a:t>LEG</a:t>
            </a:r>
          </a:p>
        </p:txBody>
      </p:sp>
      <p:sp>
        <p:nvSpPr>
          <p:cNvPr id="69" name="Isosceles Triangle 68"/>
          <p:cNvSpPr/>
          <p:nvPr/>
        </p:nvSpPr>
        <p:spPr>
          <a:xfrm rot="10800000">
            <a:off x="4339810" y="4631908"/>
            <a:ext cx="306360" cy="236694"/>
          </a:xfrm>
          <a:prstGeom prst="triangle">
            <a:avLst/>
          </a:prstGeom>
          <a:solidFill>
            <a:schemeClr val="bg1"/>
          </a:solidFill>
          <a:ln w="38100"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/>
          <p:cNvCxnSpPr>
            <a:stCxn id="10" idx="3"/>
          </p:cNvCxnSpPr>
          <p:nvPr/>
        </p:nvCxnSpPr>
        <p:spPr>
          <a:xfrm>
            <a:off x="8665334" y="2492969"/>
            <a:ext cx="606682" cy="0"/>
          </a:xfrm>
          <a:prstGeom prst="line">
            <a:avLst/>
          </a:prstGeom>
          <a:ln w="38100" cap="rnd">
            <a:solidFill>
              <a:schemeClr val="accent6">
                <a:lumMod val="75000"/>
              </a:schemeClr>
            </a:solidFill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9280094" y="2291737"/>
            <a:ext cx="781" cy="198562"/>
          </a:xfrm>
          <a:prstGeom prst="line">
            <a:avLst/>
          </a:prstGeom>
          <a:ln w="38100" cap="rnd">
            <a:solidFill>
              <a:schemeClr val="accent6">
                <a:lumMod val="75000"/>
              </a:schemeClr>
            </a:solidFill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Isosceles Triangle 75"/>
          <p:cNvSpPr/>
          <p:nvPr/>
        </p:nvSpPr>
        <p:spPr>
          <a:xfrm>
            <a:off x="9118837" y="2084327"/>
            <a:ext cx="306360" cy="236694"/>
          </a:xfrm>
          <a:prstGeom prst="triangle">
            <a:avLst/>
          </a:prstGeom>
          <a:solidFill>
            <a:schemeClr val="bg1"/>
          </a:solidFill>
          <a:ln w="38100"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8779833" y="1751889"/>
            <a:ext cx="976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chemeClr val="bg1">
                    <a:lumMod val="65000"/>
                  </a:schemeClr>
                </a:solidFill>
              </a:rPr>
              <a:t>BATT (+)</a:t>
            </a:r>
          </a:p>
        </p:txBody>
      </p:sp>
      <p:sp>
        <p:nvSpPr>
          <p:cNvPr id="83" name="Rectangle 82"/>
          <p:cNvSpPr/>
          <p:nvPr/>
        </p:nvSpPr>
        <p:spPr>
          <a:xfrm>
            <a:off x="4045696" y="4840310"/>
            <a:ext cx="931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chemeClr val="bg1">
                    <a:lumMod val="65000"/>
                  </a:schemeClr>
                </a:solidFill>
              </a:rPr>
              <a:t>BATT (-)</a:t>
            </a:r>
          </a:p>
        </p:txBody>
      </p:sp>
      <p:sp>
        <p:nvSpPr>
          <p:cNvPr id="84" name="Oval 83"/>
          <p:cNvSpPr/>
          <p:nvPr/>
        </p:nvSpPr>
        <p:spPr>
          <a:xfrm flipH="1" flipV="1">
            <a:off x="4413638" y="3104929"/>
            <a:ext cx="158702" cy="15870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 flipH="1" flipV="1">
            <a:off x="5819161" y="3104929"/>
            <a:ext cx="158702" cy="15870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 flipH="1" flipV="1">
            <a:off x="8948619" y="4652144"/>
            <a:ext cx="158702" cy="15870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 flipH="1" flipV="1">
            <a:off x="8948619" y="3110500"/>
            <a:ext cx="158702" cy="15870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/>
          <p:cNvCxnSpPr/>
          <p:nvPr/>
        </p:nvCxnSpPr>
        <p:spPr>
          <a:xfrm flipV="1">
            <a:off x="6170472" y="2490300"/>
            <a:ext cx="0" cy="614629"/>
          </a:xfrm>
          <a:prstGeom prst="line">
            <a:avLst/>
          </a:prstGeom>
          <a:ln w="38100" cap="rnd">
            <a:solidFill>
              <a:schemeClr val="accent6">
                <a:lumMod val="75000"/>
              </a:schemeClr>
            </a:solidFill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6444555" y="3866790"/>
            <a:ext cx="1" cy="294814"/>
          </a:xfrm>
          <a:prstGeom prst="line">
            <a:avLst/>
          </a:prstGeom>
          <a:ln w="38100" cap="rnd">
            <a:solidFill>
              <a:schemeClr val="accent6">
                <a:lumMod val="75000"/>
              </a:schemeClr>
            </a:solidFill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Isosceles Triangle 106"/>
          <p:cNvSpPr/>
          <p:nvPr/>
        </p:nvSpPr>
        <p:spPr>
          <a:xfrm rot="10800000">
            <a:off x="6295922" y="4157050"/>
            <a:ext cx="306360" cy="236694"/>
          </a:xfrm>
          <a:prstGeom prst="triangle">
            <a:avLst/>
          </a:prstGeom>
          <a:solidFill>
            <a:schemeClr val="bg1"/>
          </a:solidFill>
          <a:ln w="38100"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6171366" y="4344232"/>
            <a:ext cx="931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chemeClr val="bg1">
                    <a:lumMod val="65000"/>
                  </a:schemeClr>
                </a:solidFill>
              </a:rPr>
              <a:t>BATT (-)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48057" y="31008"/>
            <a:ext cx="220053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/>
              <a:t>DIY ECG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48057" y="678731"/>
            <a:ext cx="252274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single op-amp version</a:t>
            </a:r>
          </a:p>
          <a:p>
            <a:r>
              <a:rPr lang="en-US" sz="2000" dirty="0"/>
              <a:t>by Scott Harden</a:t>
            </a:r>
          </a:p>
          <a:p>
            <a:r>
              <a:rPr lang="en-US" sz="2000" dirty="0"/>
              <a:t>www.SWHarden.com</a:t>
            </a:r>
          </a:p>
        </p:txBody>
      </p:sp>
      <p:sp>
        <p:nvSpPr>
          <p:cNvPr id="90" name="Rectangle 89"/>
          <p:cNvSpPr/>
          <p:nvPr/>
        </p:nvSpPr>
        <p:spPr>
          <a:xfrm>
            <a:off x="5656405" y="3042487"/>
            <a:ext cx="383321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other </a:t>
            </a:r>
          </a:p>
          <a:p>
            <a:pPr algn="ctr"/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op-amps</a:t>
            </a:r>
          </a:p>
          <a:p>
            <a:pPr algn="ctr"/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like LM324</a:t>
            </a:r>
          </a:p>
          <a:p>
            <a:pPr algn="ctr"/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work also</a:t>
            </a:r>
          </a:p>
        </p:txBody>
      </p:sp>
      <p:sp>
        <p:nvSpPr>
          <p:cNvPr id="2" name="Pentagon 1"/>
          <p:cNvSpPr/>
          <p:nvPr/>
        </p:nvSpPr>
        <p:spPr>
          <a:xfrm rot="5400000">
            <a:off x="8965379" y="313053"/>
            <a:ext cx="479930" cy="541867"/>
          </a:xfrm>
          <a:prstGeom prst="pentag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 rot="10800000">
            <a:off x="7781253" y="318492"/>
            <a:ext cx="1224279" cy="5244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10800000">
            <a:off x="8853132" y="318491"/>
            <a:ext cx="91440" cy="5244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 rot="10800000">
            <a:off x="8367216" y="318491"/>
            <a:ext cx="91440" cy="5244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9020228" y="336708"/>
            <a:ext cx="3145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tx1">
                    <a:alpha val="20000"/>
                  </a:schemeClr>
                </a:solidFill>
              </a:rPr>
              <a:t>L</a:t>
            </a:r>
          </a:p>
        </p:txBody>
      </p:sp>
      <p:sp>
        <p:nvSpPr>
          <p:cNvPr id="64" name="Rectangle 63"/>
          <p:cNvSpPr/>
          <p:nvPr/>
        </p:nvSpPr>
        <p:spPr>
          <a:xfrm>
            <a:off x="8422043" y="325780"/>
            <a:ext cx="357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tx1">
                    <a:alpha val="20000"/>
                  </a:schemeClr>
                </a:solidFill>
              </a:rPr>
              <a:t>R</a:t>
            </a:r>
          </a:p>
        </p:txBody>
      </p:sp>
      <p:sp>
        <p:nvSpPr>
          <p:cNvPr id="65" name="Rectangle 64"/>
          <p:cNvSpPr/>
          <p:nvPr/>
        </p:nvSpPr>
        <p:spPr>
          <a:xfrm>
            <a:off x="7900807" y="336708"/>
            <a:ext cx="3802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tx1">
                    <a:alpha val="20000"/>
                  </a:schemeClr>
                </a:solidFill>
              </a:rPr>
              <a:t>G</a:t>
            </a:r>
          </a:p>
        </p:txBody>
      </p:sp>
      <p:sp>
        <p:nvSpPr>
          <p:cNvPr id="66" name="Oval 65"/>
          <p:cNvSpPr/>
          <p:nvPr/>
        </p:nvSpPr>
        <p:spPr>
          <a:xfrm rot="10800000" flipH="1" flipV="1">
            <a:off x="9289945" y="615941"/>
            <a:ext cx="158702" cy="15870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 rot="10800000">
            <a:off x="6499360" y="188631"/>
            <a:ext cx="1281891" cy="7936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6643973" y="333609"/>
            <a:ext cx="9290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TO PC</a:t>
            </a:r>
          </a:p>
        </p:txBody>
      </p:sp>
      <p:sp>
        <p:nvSpPr>
          <p:cNvPr id="91" name="Rectangle 90"/>
          <p:cNvSpPr/>
          <p:nvPr/>
        </p:nvSpPr>
        <p:spPr>
          <a:xfrm rot="10800000">
            <a:off x="5457954" y="433201"/>
            <a:ext cx="1281891" cy="2950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 rot="16200000">
            <a:off x="5643983" y="-66579"/>
            <a:ext cx="783489" cy="1216493"/>
          </a:xfrm>
          <a:prstGeom prst="rect">
            <a:avLst/>
          </a:prstGeom>
          <a:gradFill>
            <a:gsLst>
              <a:gs pos="21000">
                <a:srgbClr val="FFFFFF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/>
          <p:cNvCxnSpPr/>
          <p:nvPr/>
        </p:nvCxnSpPr>
        <p:spPr>
          <a:xfrm>
            <a:off x="9343205" y="687198"/>
            <a:ext cx="655928" cy="0"/>
          </a:xfrm>
          <a:prstGeom prst="line">
            <a:avLst/>
          </a:prstGeom>
          <a:ln w="38100" cap="rnd">
            <a:solidFill>
              <a:schemeClr val="accent6">
                <a:lumMod val="75000"/>
              </a:schemeClr>
            </a:solidFill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9999133" y="695293"/>
            <a:ext cx="0" cy="2474215"/>
          </a:xfrm>
          <a:prstGeom prst="line">
            <a:avLst/>
          </a:prstGeom>
          <a:ln w="38100" cap="rnd">
            <a:solidFill>
              <a:schemeClr val="accent6">
                <a:lumMod val="75000"/>
              </a:schemeClr>
            </a:solidFill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7917663" y="774644"/>
            <a:ext cx="0" cy="474144"/>
          </a:xfrm>
          <a:prstGeom prst="line">
            <a:avLst/>
          </a:prstGeom>
          <a:ln w="38100" cap="rnd">
            <a:solidFill>
              <a:schemeClr val="accent6">
                <a:lumMod val="75000"/>
              </a:schemeClr>
            </a:solidFill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4488442" y="1248788"/>
            <a:ext cx="3412365" cy="0"/>
          </a:xfrm>
          <a:prstGeom prst="line">
            <a:avLst/>
          </a:prstGeom>
          <a:ln w="38100" cap="rnd">
            <a:solidFill>
              <a:schemeClr val="accent6">
                <a:lumMod val="75000"/>
              </a:schemeClr>
            </a:solidFill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/>
          <p:cNvSpPr/>
          <p:nvPr/>
        </p:nvSpPr>
        <p:spPr>
          <a:xfrm flipH="1" flipV="1">
            <a:off x="4413638" y="1164405"/>
            <a:ext cx="158702" cy="15870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Connector 116"/>
          <p:cNvCxnSpPr>
            <a:stCxn id="118" idx="2"/>
          </p:cNvCxnSpPr>
          <p:nvPr/>
        </p:nvCxnSpPr>
        <p:spPr>
          <a:xfrm>
            <a:off x="4555122" y="2147113"/>
            <a:ext cx="1203988" cy="0"/>
          </a:xfrm>
          <a:prstGeom prst="line">
            <a:avLst/>
          </a:prstGeom>
          <a:ln w="38100" cap="rnd">
            <a:solidFill>
              <a:schemeClr val="accent6">
                <a:lumMod val="75000"/>
              </a:schemeClr>
            </a:solidFill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/>
          <p:cNvSpPr/>
          <p:nvPr/>
        </p:nvSpPr>
        <p:spPr>
          <a:xfrm flipH="1" flipV="1">
            <a:off x="4396420" y="2067762"/>
            <a:ext cx="158702" cy="15870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4685214" y="1988157"/>
            <a:ext cx="803619" cy="3063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1.8k</a:t>
            </a:r>
          </a:p>
        </p:txBody>
      </p:sp>
      <p:cxnSp>
        <p:nvCxnSpPr>
          <p:cNvPr id="122" name="Straight Connector 121"/>
          <p:cNvCxnSpPr/>
          <p:nvPr/>
        </p:nvCxnSpPr>
        <p:spPr>
          <a:xfrm flipH="1">
            <a:off x="5767187" y="1942112"/>
            <a:ext cx="781" cy="198562"/>
          </a:xfrm>
          <a:prstGeom prst="line">
            <a:avLst/>
          </a:prstGeom>
          <a:ln w="38100" cap="rnd">
            <a:solidFill>
              <a:schemeClr val="accent6">
                <a:lumMod val="75000"/>
              </a:schemeClr>
            </a:solidFill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Isosceles Triangle 122"/>
          <p:cNvSpPr/>
          <p:nvPr/>
        </p:nvSpPr>
        <p:spPr>
          <a:xfrm>
            <a:off x="5605930" y="1734702"/>
            <a:ext cx="306360" cy="236694"/>
          </a:xfrm>
          <a:prstGeom prst="triangle">
            <a:avLst/>
          </a:prstGeom>
          <a:solidFill>
            <a:schemeClr val="bg1"/>
          </a:solidFill>
          <a:ln w="38100"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5281499" y="1359220"/>
            <a:ext cx="976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chemeClr val="bg1">
                    <a:lumMod val="65000"/>
                  </a:schemeClr>
                </a:solidFill>
              </a:rPr>
              <a:t>BATT (+)</a:t>
            </a:r>
          </a:p>
        </p:txBody>
      </p:sp>
      <p:sp>
        <p:nvSpPr>
          <p:cNvPr id="128" name="Oval 127"/>
          <p:cNvSpPr/>
          <p:nvPr/>
        </p:nvSpPr>
        <p:spPr>
          <a:xfrm rot="10800000" flipH="1" flipV="1">
            <a:off x="7831757" y="746893"/>
            <a:ext cx="158702" cy="15870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: Rounded Corners 130"/>
          <p:cNvSpPr/>
          <p:nvPr/>
        </p:nvSpPr>
        <p:spPr>
          <a:xfrm>
            <a:off x="224902" y="1834250"/>
            <a:ext cx="3709533" cy="3670080"/>
          </a:xfrm>
          <a:prstGeom prst="roundRect">
            <a:avLst>
              <a:gd name="adj" fmla="val 5845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Output is rich in 60Hz noise, but when sharply low-pass filtered to around 45Hz the ECG becomes very clear.</a:t>
            </a:r>
          </a:p>
          <a:p>
            <a:endParaRPr lang="en-US" sz="16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Use a 9V battery, *NOT* a power supply.</a:t>
            </a:r>
          </a:p>
          <a:p>
            <a:endParaRPr lang="en-US" sz="16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Full theory, schematics, software, electrode information, tips, and videos are at www.SWHarden.com</a:t>
            </a:r>
          </a:p>
          <a:p>
            <a:endParaRPr lang="en-US" sz="1600" i="1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r>
              <a:rPr lang="en-US" sz="1600" i="1" dirty="0">
                <a:solidFill>
                  <a:schemeClr val="tx1"/>
                </a:solidFill>
                <a:latin typeface="Arial Narrow" panose="020B0606020202030204" pitchFamily="34" charset="0"/>
              </a:rPr>
              <a:t>LEGAL: This schematic is for educational purposes only. Do not attach this device to any person or animal. Do not attach any animal to any person either. That’s weird.</a:t>
            </a:r>
          </a:p>
        </p:txBody>
      </p:sp>
    </p:spTree>
    <p:extLst>
      <p:ext uri="{BB962C8B-B14F-4D97-AF65-F5344CB8AC3E}">
        <p14:creationId xmlns:p14="http://schemas.microsoft.com/office/powerpoint/2010/main" val="1447849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</TotalTime>
  <Words>123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</dc:creator>
  <cp:lastModifiedBy>scott</cp:lastModifiedBy>
  <cp:revision>15</cp:revision>
  <dcterms:created xsi:type="dcterms:W3CDTF">2016-08-03T12:41:35Z</dcterms:created>
  <dcterms:modified xsi:type="dcterms:W3CDTF">2016-08-04T00:22:19Z</dcterms:modified>
</cp:coreProperties>
</file>