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0" type="dt"/>
          </p:nvPr>
        </p:nvSpPr>
        <p:spPr>
          <a:xfrm>
            <a:off x="4398962" y="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2" type="sldNum"/>
          </p:nvPr>
        </p:nvSpPr>
        <p:spPr>
          <a:xfrm>
            <a:off x="4398962" y="955516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>
            <p:ph idx="2" type="sldImg"/>
          </p:nvPr>
        </p:nvSpPr>
        <p:spPr>
          <a:xfrm>
            <a:off x="1371600" y="763587"/>
            <a:ext cx="5022850" cy="37655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777875" y="4776787"/>
            <a:ext cx="6211885" cy="45196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spcBef>
                <a:spcPts val="0"/>
              </a:spcBef>
              <a:buSzPct val="100000"/>
              <a:buFont typeface="Arial"/>
              <a:buChar char="●"/>
              <a:defRPr b="0" i="0" sz="1800" u="none" cap="none" strike="noStrike"/>
            </a:lvl1pPr>
            <a:lvl2pPr indent="0" lvl="1" marL="114300" marR="0" rtl="0" algn="l">
              <a:spcBef>
                <a:spcPts val="0"/>
              </a:spcBef>
              <a:buSzPct val="100000"/>
              <a:buFont typeface="Arial"/>
              <a:buChar char="○"/>
              <a:defRPr b="0" i="0" sz="1800" u="none" cap="none" strike="noStrike"/>
            </a:lvl2pPr>
            <a:lvl3pPr indent="0" lvl="2" marL="114300" marR="0" rtl="0" algn="l">
              <a:spcBef>
                <a:spcPts val="0"/>
              </a:spcBef>
              <a:buSzPct val="100000"/>
              <a:buFont typeface="Arial"/>
              <a:buChar char="■"/>
              <a:defRPr b="0" i="0" sz="1800" u="none" cap="none" strike="noStrike"/>
            </a:lvl3pPr>
            <a:lvl4pPr indent="0" lvl="3" marL="114300" marR="0" rtl="0" algn="l">
              <a:spcBef>
                <a:spcPts val="0"/>
              </a:spcBef>
              <a:buSzPct val="100000"/>
              <a:buFont typeface="Arial"/>
              <a:buChar char="●"/>
              <a:defRPr b="0" i="0" sz="1800" u="none" cap="none" strike="noStrike"/>
            </a:lvl4pPr>
            <a:lvl5pPr indent="0" lvl="4" marL="114300" marR="0" rtl="0" algn="l">
              <a:spcBef>
                <a:spcPts val="0"/>
              </a:spcBef>
              <a:buSzPct val="100000"/>
              <a:buFont typeface="Arial"/>
              <a:buChar char="○"/>
              <a:defRPr b="0" i="0" sz="1800" u="none" cap="none" strike="noStrike"/>
            </a:lvl5pPr>
            <a:lvl6pPr indent="0" lvl="5" marL="114300" marR="0" rtl="0" algn="l">
              <a:spcBef>
                <a:spcPts val="0"/>
              </a:spcBef>
              <a:buSzPct val="100000"/>
              <a:buFont typeface="Arial"/>
              <a:buChar char="■"/>
              <a:defRPr b="0" i="0" sz="1800" u="none" cap="none" strike="noStrike"/>
            </a:lvl6pPr>
            <a:lvl7pPr indent="0" lvl="6" marL="114300" marR="0" rtl="0" algn="l">
              <a:spcBef>
                <a:spcPts val="0"/>
              </a:spcBef>
              <a:buSzPct val="100000"/>
              <a:buFont typeface="Arial"/>
              <a:buChar char="●"/>
              <a:defRPr b="0" i="0" sz="1800" u="none" cap="none" strike="noStrike"/>
            </a:lvl7pPr>
            <a:lvl8pPr indent="0" lvl="7" marL="114300" marR="0" rtl="0" algn="l">
              <a:spcBef>
                <a:spcPts val="0"/>
              </a:spcBef>
              <a:buSzPct val="100000"/>
              <a:buFont typeface="Arial"/>
              <a:buChar char="○"/>
              <a:defRPr b="0" i="0" sz="1800" u="none" cap="none" strike="noStrike"/>
            </a:lvl8pPr>
            <a:lvl9pPr indent="0" lvl="8" marL="114300" marR="0" rtl="0" algn="l">
              <a:spcBef>
                <a:spcPts val="0"/>
              </a:spcBef>
              <a:buSzPct val="100000"/>
              <a:buFont typeface="Arial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3" type="hdr"/>
          </p:nvPr>
        </p:nvSpPr>
        <p:spPr>
          <a:xfrm>
            <a:off x="0" y="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4" type="dt"/>
          </p:nvPr>
        </p:nvSpPr>
        <p:spPr>
          <a:xfrm>
            <a:off x="4398962" y="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0" y="955516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5" type="sldNum"/>
          </p:nvPr>
        </p:nvSpPr>
        <p:spPr>
          <a:xfrm>
            <a:off x="4398962" y="955516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777239" y="4777739"/>
            <a:ext cx="6217799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77239" y="4777739"/>
            <a:ext cx="6217799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77239" y="4777739"/>
            <a:ext cx="6217798" cy="45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914899" y="2552699"/>
            <a:ext cx="54863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723899" y="571499"/>
            <a:ext cx="5486399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874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9212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752600" y="2286000"/>
            <a:ext cx="5520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" name="Shape 29"/>
          <p:cNvSpPr txBox="1"/>
          <p:nvPr/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2057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874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9212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2057400"/>
            <a:ext cx="4038598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6209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44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48200" y="2057400"/>
            <a:ext cx="4038598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6209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44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2103438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2819400"/>
            <a:ext cx="4040099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12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52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79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45025" y="2103438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645025" y="2819399"/>
            <a:ext cx="40419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12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52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79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219200"/>
            <a:ext cx="3008398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1219200"/>
            <a:ext cx="5111698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38354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39700" lvl="1" marL="74803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2362200"/>
            <a:ext cx="3008398" cy="403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399" cy="566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1066799"/>
            <a:ext cx="5486399" cy="366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7"/>
            <a:ext cx="5486399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400299" y="114298"/>
            <a:ext cx="4343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874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9212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2057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874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9212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nistident_flleft_vec_white.png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8600" y="76200"/>
            <a:ext cx="1219199" cy="538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ollaborate.nist.gov/voting/bin/view/Voting/VotingMethodsModel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usnistgov/VotingMethods/blob/master/VotingMethodAndTabulationUniverse_V0.5_06_27_17.xlsx" TargetMode="External"/><Relationship Id="rId4" Type="http://schemas.openxmlformats.org/officeDocument/2006/relationships/hyperlink" Target="https://github.com/usnistgov/VotingMethods/blob/master/DRAFT_RcvTabulationModelDataItems_20170821_DC.ods.xlsx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llaborate.nist.gov/voting/bin/view/Voting/VotingMethodsModels" TargetMode="External"/><Relationship Id="rId4" Type="http://schemas.openxmlformats.org/officeDocument/2006/relationships/hyperlink" Target="https://github.com/usnistgov/VotingMethods" TargetMode="External"/><Relationship Id="rId5" Type="http://schemas.openxmlformats.org/officeDocument/2006/relationships/hyperlink" Target="mailto:voting-methods@nist.go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pages.nist.gov/ElectionModeling/diagrams.html#Process___18_5_1_11940316_1500467305588_877004_2406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usnistgov/VotingMethods/blob/master/RCVFlowDescription_9-08-2017_HD-DC-LL-GG-CH.docx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83499" y="1283675"/>
            <a:ext cx="7649399" cy="474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September 2017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Lauren Lochridge, Working Group Co-Chair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John Wack, NIST Co-Chair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Co-Chair for Auditability and Risk Management: Philp B. Stark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Members of the Voting Methods Working Group(VM-WG) </a:t>
            </a: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[link]</a:t>
            </a:r>
          </a:p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46021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0" name="Shape 90"/>
          <p:cNvSpPr txBox="1"/>
          <p:nvPr/>
        </p:nvSpPr>
        <p:spPr>
          <a:xfrm>
            <a:off x="457200" y="1283675"/>
            <a:ext cx="7975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37675" y="1490200"/>
            <a:ext cx="44145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RCV tabulation process flow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for common U.S. single and multi-seat contests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and flexible representation of  variants of RCV in use in the United States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Scenarios: single or centralized RCV tabulation, aggregation (aka aggregation &amp; rollup)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Contest specifics, specialized local business rules may be configured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CV_Process_Flow_Diagram.png" id="183" name="Shape 183"/>
          <p:cNvPicPr preferRelativeResize="0"/>
          <p:nvPr/>
        </p:nvPicPr>
        <p:blipFill rotWithShape="1">
          <a:blip r:embed="rId3">
            <a:alphaModFix/>
          </a:blip>
          <a:srcRect b="-11785" l="-4945" r="-4945" t="-2972"/>
          <a:stretch/>
        </p:blipFill>
        <p:spPr>
          <a:xfrm>
            <a:off x="5052175" y="1490200"/>
            <a:ext cx="3816600" cy="51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2" name="Shape 192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248800" y="4581850"/>
            <a:ext cx="73545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878925" y="1773625"/>
            <a:ext cx="36063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DRAFT </a:t>
            </a:r>
            <a:r>
              <a:rPr lang="en-US"/>
              <a:t>Top Two/ Top N Process Flow</a:t>
            </a:r>
            <a:br>
              <a:rPr lang="en-US"/>
            </a:br>
            <a:br>
              <a:rPr lang="en-US"/>
            </a:br>
            <a:r>
              <a:rPr lang="en-US"/>
              <a:t>Example Use:Provides for the variant</a:t>
            </a:r>
            <a:br>
              <a:rPr lang="en-US"/>
            </a:br>
            <a:r>
              <a:rPr lang="en-US"/>
              <a:t>used by the State of North Carolina and required if the candidate or candidates do not receive sufficient votes to meet the requirement to get elected, attempts to emulate a separate runoff election by making only the top 2 (single seat contest) or top N (multi-seat contest) to be eligible to win.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4662525" y="1773625"/>
            <a:ext cx="37836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opNFlowDiagram_HD_20170707.jp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000" y="1702686"/>
            <a:ext cx="2895600" cy="48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690175"/>
            <a:ext cx="42828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Supports RCV variants that require storing the state of the CVRR or CVR set,  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Output CVRR tally/tabulation with corresponding ‘snapshot’ sets of CVRs in sequential order per round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CVR spec.  XML &amp; JSON formats support translation into the CVR CDF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Flexible, accommodates internal equipment format of system produces vote selection data sets</a:t>
            </a:r>
          </a:p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6" name="Shape 206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7983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  <p:pic>
        <p:nvPicPr>
          <p:cNvPr descr="CastVoteRecordReport_Diagram.png" id="208" name="Shape 208"/>
          <p:cNvPicPr preferRelativeResize="0"/>
          <p:nvPr/>
        </p:nvPicPr>
        <p:blipFill rotWithShape="1">
          <a:blip r:embed="rId3">
            <a:alphaModFix/>
          </a:blip>
          <a:srcRect b="0" l="-3177" r="0" t="-3082"/>
          <a:stretch/>
        </p:blipFill>
        <p:spPr>
          <a:xfrm>
            <a:off x="4672628" y="1596874"/>
            <a:ext cx="4282800" cy="49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Product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 ready to distribute current draft work product for comment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Detailed documentation corresponding to RCV process flow </a:t>
            </a:r>
            <a:r>
              <a:rPr lang="en-US" sz="1000">
                <a:solidFill>
                  <a:schemeClr val="dk1"/>
                </a:solidFill>
              </a:rPr>
              <a:t>[link]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Detailed legislation sources (plain language algorithm) analysis has been performed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[link]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RCV voting method universe objects, rules etc. extracted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Meta Data, Naming Conventions Draft Initiated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[link]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Expect to have same artifacts for initial plurality variant First-Past-The-Post, Top Two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Draft NIST 1500-10X update initial models in progress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Initial/Early Adopter outreach soon, in planning</a:t>
            </a:r>
          </a:p>
        </p:txBody>
      </p:sp>
      <p:sp>
        <p:nvSpPr>
          <p:cNvPr id="214" name="Shape 214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215" name="Shape 215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7" name="Shape 217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7" name="Shape 227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83499" y="1283675"/>
            <a:ext cx="7649400" cy="4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83499" y="1283675"/>
            <a:ext cx="7649399" cy="474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 Working Group (VM-WG)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meeting weekly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34 me</a:t>
            </a:r>
            <a:r>
              <a:rPr lang="en-US" sz="2000"/>
              <a:t>m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bers, full spectrum of stakeholders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subject or work product production subgroups form as needed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 to twiki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[link]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 to new github for draft documents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[link</a:t>
            </a:r>
            <a:r>
              <a:rPr lang="en-US" sz="2000"/>
              <a:t>]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contact: </a:t>
            </a:r>
            <a:r>
              <a:rPr b="0" i="0" lang="en-US" sz="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voting-methods [Old:</a:t>
            </a:r>
            <a:r>
              <a:rPr b="0" i="0" lang="en-US" sz="95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voting-methods@nist.gov</a:t>
            </a:r>
            <a:r>
              <a:rPr lang="en-US" sz="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NEW: voting-methods@list.nist.gov</a:t>
            </a:r>
          </a:p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646021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457200" y="1283675"/>
            <a:ext cx="7975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83500" y="1690175"/>
            <a:ext cx="78885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marL="215900" rtl="0">
              <a:lnSpc>
                <a:spcPct val="93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215900" rtl="0">
              <a:lnSpc>
                <a:spcPct val="93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215900" rtl="0">
              <a:lnSpc>
                <a:spcPct val="93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NIST 1500-X, initial version expected for VVSG 2.0</a:t>
            </a:r>
          </a:p>
          <a:p>
            <a:pPr indent="-215900" lvl="0" marL="2159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mathematical models specifying voting methods in precise validated executable logic</a:t>
            </a:r>
          </a:p>
          <a:p>
            <a:pPr indent="-215900" lvl="0" marL="2159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represent the universe of plain language algorithmic definitions from U.S. elections legislation, guidelines</a:t>
            </a:r>
          </a:p>
          <a:p>
            <a:pPr indent="-215900" lvl="0" marL="2159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precise specification, communication, validation for:</a:t>
            </a:r>
          </a:p>
          <a:p>
            <a:pPr indent="-368300" lvl="1" marL="9144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Legislation, </a:t>
            </a:r>
          </a:p>
          <a:p>
            <a:pPr indent="-368300" lvl="1" marL="9144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Election Officials (EOs) RFIs and RFPs </a:t>
            </a:r>
          </a:p>
          <a:p>
            <a:pPr indent="-368300" lvl="1" marL="9144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Manufacturer’s responses to RFIs &amp; RFPs, documentation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8" name="Shape 10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30200" lvl="0" marL="431800" rtl="0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Adopts Cast Vote Record (CVR) CDF for tally/tabulation and Election Results CDF NIST.SP.1500.100 [links]</a:t>
            </a:r>
          </a:p>
          <a:p>
            <a:pPr indent="-368300" lvl="1" marL="914400" rtl="0"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Data Interoperability &amp; Integrity</a:t>
            </a:r>
          </a:p>
          <a:p>
            <a:pPr indent="-330200" lvl="0" marL="431800" rtl="0">
              <a:spcBef>
                <a:spcPts val="140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with principles &amp; requirements: NIST Voting Variations [link] and Cybersecurity [link]</a:t>
            </a:r>
          </a:p>
          <a:p>
            <a:pPr indent="-330200" lvl="0" marL="431800" rtl="0">
              <a:spcBef>
                <a:spcPts val="140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Elections Administration systems counting, tabulation, mathematical evaluation, common operations on vote data sets, to be valid to a high degree of confidence, accurate, and cost effective</a:t>
            </a:r>
          </a:p>
          <a:p>
            <a:pPr indent="-330200" lvl="0" marL="431800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validate that systems conform to statute/legislation/local rules contractually</a:t>
            </a:r>
          </a:p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83500" y="1514100"/>
            <a:ext cx="7649400" cy="51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30200" lvl="0" marL="4318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Audits, evidence-based election procedures, validation approaches and tests for voting system modules</a:t>
            </a:r>
          </a:p>
          <a:p>
            <a:pPr indent="-330200" lvl="0" marL="431800" rtl="0"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VVSG, legislators, elections officials, may reference precise voting methods definitions in legislation, rules, guidelines</a:t>
            </a:r>
          </a:p>
          <a:p>
            <a:pPr indent="-330200" lvl="0" marL="431800" rtl="0"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Elections officials and administrators, may unambiguously and precisely specify commonly understood requirements for operations on vote data sets in RFPs</a:t>
            </a:r>
          </a:p>
          <a:p>
            <a:pPr indent="-330200" lvl="0" marL="431800" rtl="0"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Elections systems manufacturers, software systems providers responses to RFI/RFP</a:t>
            </a:r>
          </a:p>
          <a:p>
            <a:pPr indent="-330200" lvl="0" marL="431800" rtl="0"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Elections analysts may characterize systems with confidence</a:t>
            </a:r>
          </a:p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8" name="Shape 12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85850" y="831275"/>
            <a:ext cx="837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Use Cases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marL="2159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voting method/module in the specification: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Identifier, Numeric with Text Label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description of model element, concise pointers to references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model index mapping module to EA Business Process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written mathematical model in human readable domain specification language (DSL)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test conditions and expected outcomes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into an example  ballot library illustrating use, including configuration, or testing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 briefly describing information, if any, that would be crucial for an adopter of this standard or that may be exceptional, and a pointer to detailed information if  necessary</a:t>
            </a:r>
          </a:p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8" name="Shape 13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  <p:pic>
        <p:nvPicPr>
          <p:cNvPr descr="diagram_Diagrams___18_5_1_11940316_1500578226571_730654_36552.png" id="150" name="Shape 150"/>
          <p:cNvPicPr preferRelativeResize="0"/>
          <p:nvPr/>
        </p:nvPicPr>
        <p:blipFill rotWithShape="1">
          <a:blip r:embed="rId3">
            <a:alphaModFix/>
          </a:blip>
          <a:srcRect b="5229" l="0" r="0" t="-5230"/>
          <a:stretch/>
        </p:blipFill>
        <p:spPr>
          <a:xfrm>
            <a:off x="366000" y="2347075"/>
            <a:ext cx="8412000" cy="3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96125" y="1781300"/>
            <a:ext cx="78885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Consistent with Tally &amp; Tabulation in Election Business Process Model[</a:t>
            </a:r>
            <a:r>
              <a:rPr b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Multi-round voting methods : RCV Draft Model </a:t>
            </a:r>
            <a:r>
              <a:rPr b="1" lang="en-US" sz="1800" u="sng">
                <a:solidFill>
                  <a:schemeClr val="hlink"/>
                </a:solidFill>
                <a:hlinkClick r:id="rId3"/>
              </a:rPr>
              <a:t>[link]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Overview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This specification section of this standard describes models of the tabulation process for multi-round voting methods. Specifically, this section describes the variety of multi-round voting method where there is a set of candidates in competition to fill one or more seats in a given elected office and a full tabulation of votes may require more than one iteration of tallying to determine the outcome of the election contest.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This section of this standard specification provides a descriptive,  rather than prescriptive, model of a tabulation process flow for multi-round voting methods in use in the United States where the voter ranks candidates in order of the voter's preference.</a:t>
            </a:r>
          </a:p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0" name="Shape 160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44400" y="1513325"/>
            <a:ext cx="8142300" cy="53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2000"/>
              <a:t>Ranked Choice Voting (RCV)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Benefit to produce the more complex class of voting method first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Rigorous proof of methodology upfront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specification for one of the Voting Variations previously unspecified, aide to Testing and Certification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First Focus: Tabulation process flow for Ranked Choice Voting (RCV)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multi-round voting method in use in the United States where the voter ranks candidates in order of the voter's preference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Handful of current uses in the U.S., in-progress expanded use</a:t>
            </a:r>
          </a:p>
          <a:p>
            <a:pPr indent="-355600" lvl="2" marL="13716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Maine (statewide)), new EMS/existing RCV use SF, CA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utility for EOs due to complexity of method</a:t>
            </a:r>
          </a:p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0" name="Shape 170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7983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