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599" autoAdjust="0"/>
  </p:normalViewPr>
  <p:slideViewPr>
    <p:cSldViewPr>
      <p:cViewPr varScale="1">
        <p:scale>
          <a:sx n="111" d="100"/>
          <a:sy n="111" d="100"/>
        </p:scale>
        <p:origin x="336"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2/27/2020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2/27/2020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2/27/2020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2/27/2020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ENGINE</a:t>
            </a:r>
          </a:p>
        </p:txBody>
      </p:sp>
      <p:sp>
        <p:nvSpPr>
          <p:cNvPr id="3" name="Subtitle 2"/>
          <p:cNvSpPr>
            <a:spLocks noGrp="1"/>
          </p:cNvSpPr>
          <p:nvPr>
            <p:ph type="subTitle" idx="1"/>
          </p:nvPr>
        </p:nvSpPr>
        <p:spPr>
          <a:xfrm>
            <a:off x="1370013" y="5181600"/>
            <a:ext cx="9296400" cy="1295400"/>
          </a:xfrm>
        </p:spPr>
        <p:txBody>
          <a:bodyPr>
            <a:normAutofit lnSpcReduction="10000"/>
          </a:bodyPr>
          <a:lstStyle/>
          <a:p>
            <a:r>
              <a:rPr lang="sr-Latn-RS" b="1" i="1" dirty="0"/>
              <a:t>Predmet: </a:t>
            </a:r>
            <a:r>
              <a:rPr lang="en-US" dirty="0" err="1"/>
              <a:t>Osnovi</a:t>
            </a:r>
            <a:r>
              <a:rPr lang="en-US" dirty="0"/>
              <a:t> </a:t>
            </a:r>
            <a:r>
              <a:rPr lang="en-US" dirty="0" err="1"/>
              <a:t>informacion</a:t>
            </a:r>
            <a:r>
              <a:rPr lang="sr-Latn-RS" dirty="0"/>
              <a:t>ih sistema i softverskog inženjerstva</a:t>
            </a:r>
            <a:endParaRPr lang="en-US" dirty="0"/>
          </a:p>
          <a:p>
            <a:endParaRPr lang="sr-Latn-RS" dirty="0"/>
          </a:p>
          <a:p>
            <a:pPr marL="342900" indent="-342900">
              <a:buFont typeface="Arial" panose="020B0604020202020204" pitchFamily="34" charset="0"/>
              <a:buChar char="•"/>
            </a:pPr>
            <a:r>
              <a:rPr lang="en-US" dirty="0"/>
              <a:t>Student </a:t>
            </a:r>
            <a:r>
              <a:rPr lang="en-US" dirty="0">
                <a:latin typeface="Times New Roman" panose="02020603050405020304" pitchFamily="18" charset="0"/>
                <a:cs typeface="Times New Roman" panose="02020603050405020304" pitchFamily="18" charset="0"/>
              </a:rPr>
              <a:t>1</a:t>
            </a:r>
            <a:r>
              <a:rPr lang="en-US" dirty="0"/>
              <a:t>: Stefan </a:t>
            </a:r>
            <a:r>
              <a:rPr lang="en-US" dirty="0" err="1"/>
              <a:t>Savi</a:t>
            </a:r>
            <a:r>
              <a:rPr lang="sr-Latn-RS" dirty="0"/>
              <a:t>ć  </a:t>
            </a:r>
            <a:r>
              <a:rPr lang="sr-Latn-RS" dirty="0">
                <a:cs typeface="Times New Roman" panose="02020603050405020304" pitchFamily="18" charset="0"/>
              </a:rPr>
              <a:t>RA</a:t>
            </a:r>
            <a:r>
              <a:rPr lang="en-US" dirty="0">
                <a:cs typeface="Times New Roman" panose="02020603050405020304" pitchFamily="18" charset="0"/>
              </a:rPr>
              <a:t> </a:t>
            </a:r>
            <a:r>
              <a:rPr lang="sr-Latn-RS" dirty="0">
                <a:latin typeface="Times New Roman" panose="02020603050405020304" pitchFamily="18" charset="0"/>
                <a:cs typeface="Times New Roman" panose="02020603050405020304" pitchFamily="18" charset="0"/>
              </a:rPr>
              <a:t>75</a:t>
            </a:r>
            <a:r>
              <a:rPr lang="en-US" dirty="0">
                <a:latin typeface="Times New Roman" panose="02020603050405020304" pitchFamily="18" charset="0"/>
                <a:cs typeface="Times New Roman" panose="02020603050405020304" pitchFamily="18" charset="0"/>
              </a:rPr>
              <a:t>/2017</a:t>
            </a:r>
          </a:p>
          <a:p>
            <a:pPr marL="342900" indent="-342900">
              <a:buFont typeface="Arial" panose="020B0604020202020204" pitchFamily="34" charset="0"/>
              <a:buChar char="•"/>
            </a:pPr>
            <a:r>
              <a:rPr lang="en-US" dirty="0"/>
              <a:t>Student </a:t>
            </a:r>
            <a:r>
              <a:rPr lang="en-US" dirty="0">
                <a:latin typeface="Times New Roman" panose="02020603050405020304" pitchFamily="18" charset="0"/>
                <a:cs typeface="Times New Roman" panose="02020603050405020304" pitchFamily="18" charset="0"/>
              </a:rPr>
              <a:t>2</a:t>
            </a:r>
            <a:r>
              <a:rPr lang="en-US" dirty="0"/>
              <a:t>: Aleksandar </a:t>
            </a:r>
            <a:r>
              <a:rPr lang="en-US" dirty="0" err="1"/>
              <a:t>Savi</a:t>
            </a:r>
            <a:r>
              <a:rPr lang="sr-Latn-RS" dirty="0"/>
              <a:t>ć  </a:t>
            </a:r>
            <a:r>
              <a:rPr lang="sr-Latn-RS" dirty="0">
                <a:cs typeface="Times New Roman" panose="02020603050405020304" pitchFamily="18" charset="0"/>
              </a:rPr>
              <a:t>RA</a:t>
            </a:r>
            <a:r>
              <a:rPr lang="en-US" dirty="0">
                <a:cs typeface="Times New Roman" panose="02020603050405020304" pitchFamily="18" charset="0"/>
              </a:rPr>
              <a:t> </a:t>
            </a:r>
            <a:r>
              <a:rPr lang="sr-Latn-RS" dirty="0">
                <a:latin typeface="Times New Roman" panose="02020603050405020304" pitchFamily="18" charset="0"/>
                <a:cs typeface="Times New Roman" panose="02020603050405020304" pitchFamily="18" charset="0"/>
              </a:rPr>
              <a:t>83</a:t>
            </a:r>
            <a:r>
              <a:rPr lang="en-US" dirty="0">
                <a:latin typeface="Times New Roman" panose="02020603050405020304" pitchFamily="18" charset="0"/>
                <a:cs typeface="Times New Roman" panose="02020603050405020304" pitchFamily="18" charset="0"/>
              </a:rPr>
              <a:t>/2017</a:t>
            </a:r>
            <a:r>
              <a:rPr lang="sr-Latn-R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012B-1978-4EF9-9ECD-EAF2273EF837}"/>
              </a:ext>
            </a:extLst>
          </p:cNvPr>
          <p:cNvSpPr>
            <a:spLocks noGrp="1"/>
          </p:cNvSpPr>
          <p:nvPr>
            <p:ph type="title"/>
          </p:nvPr>
        </p:nvSpPr>
        <p:spPr>
          <a:xfrm>
            <a:off x="0" y="274638"/>
            <a:ext cx="12114212" cy="1020762"/>
          </a:xfrm>
        </p:spPr>
        <p:txBody>
          <a:bodyPr/>
          <a:lstStyle/>
          <a:p>
            <a:r>
              <a:rPr lang="sr-Latn-RS" b="1" dirty="0"/>
              <a:t># OSNOVNE SKUPOVNE OPERACIJE – sa logičkim operatorom</a:t>
            </a:r>
            <a:endParaRPr lang="en-US" b="1" dirty="0"/>
          </a:p>
        </p:txBody>
      </p:sp>
      <p:sp>
        <p:nvSpPr>
          <p:cNvPr id="3" name="Content Placeholder 2">
            <a:extLst>
              <a:ext uri="{FF2B5EF4-FFF2-40B4-BE49-F238E27FC236}">
                <a16:creationId xmlns:a16="http://schemas.microsoft.com/office/drawing/2014/main" id="{C5C69FB2-F718-4D4F-8043-CEFE05381777}"/>
              </a:ext>
            </a:extLst>
          </p:cNvPr>
          <p:cNvSpPr>
            <a:spLocks noGrp="1"/>
          </p:cNvSpPr>
          <p:nvPr>
            <p:ph idx="1"/>
          </p:nvPr>
        </p:nvSpPr>
        <p:spPr>
          <a:xfrm>
            <a:off x="1522414" y="1905000"/>
            <a:ext cx="9144000" cy="4678362"/>
          </a:xfrm>
        </p:spPr>
        <p:txBody>
          <a:bodyPr>
            <a:normAutofit fontScale="85000" lnSpcReduction="10000"/>
          </a:bodyPr>
          <a:lstStyle/>
          <a:p>
            <a:r>
              <a:rPr lang="sr-Latn-RS" dirty="0"/>
              <a:t>Nakon utvrđivanja po kom logičkom operatoru se vrši pretraga</a:t>
            </a:r>
            <a:r>
              <a:rPr lang="en-US" dirty="0"/>
              <a:t> </a:t>
            </a:r>
            <a:r>
              <a:rPr lang="en-US" dirty="0" err="1"/>
              <a:t>i</a:t>
            </a:r>
            <a:r>
              <a:rPr lang="sr-Latn-RS" dirty="0"/>
              <a:t> pozivanj</a:t>
            </a:r>
            <a:r>
              <a:rPr lang="en-US" dirty="0"/>
              <a:t>a</a:t>
            </a:r>
            <a:r>
              <a:rPr lang="sr-Latn-RS" dirty="0"/>
              <a:t> pretrage iz trie stabla za obe reči, u zavinosti koje reči postoje, posmatra se više slučajeva</a:t>
            </a:r>
          </a:p>
          <a:p>
            <a:r>
              <a:rPr lang="sr-Latn-RS" dirty="0"/>
              <a:t>Ako postoje obe reči, proveravamo da li su duplikati, ako jesu , odmah imamo rečnik koji sadrži potreban broj ponavljanja za određenu putanju i napuni se skup</a:t>
            </a:r>
          </a:p>
          <a:p>
            <a:r>
              <a:rPr lang="sr-Latn-RS" dirty="0"/>
              <a:t>Isto važi ako postoji samo jedna reč</a:t>
            </a:r>
          </a:p>
          <a:p>
            <a:r>
              <a:rPr lang="sr-Latn-RS" dirty="0"/>
              <a:t>Ako postoje obe reči i ako nisu duplikati prolazi se prvo kroz jedan rečnik za prvu reč i dodaju se putanje u jedan skup, zatim se isto to uradi i za drugu reč i na kraju se u rezultujući skup smesti primena logičkog operatora iz set-a između prethodno dobijena dva skupa</a:t>
            </a:r>
          </a:p>
          <a:p>
            <a:r>
              <a:rPr lang="sr-Latn-RS" dirty="0"/>
              <a:t>Prolazi se kroz rezultujući skup i pravi se novi rečnik koji sadrži putanje i broj ponavljanja reči za tu putanju</a:t>
            </a:r>
          </a:p>
          <a:p>
            <a:r>
              <a:rPr lang="sr-Latn-RS" dirty="0"/>
              <a:t>Broj ponavljanja se koristi za određivanje ranga</a:t>
            </a:r>
          </a:p>
          <a:p>
            <a:r>
              <a:rPr lang="sr-Latn-RS" dirty="0"/>
              <a:t>Ako ne postoji nijedna reč, ne mogu da se primene osnovne skupovne operacije</a:t>
            </a:r>
          </a:p>
        </p:txBody>
      </p:sp>
    </p:spTree>
    <p:extLst>
      <p:ext uri="{BB962C8B-B14F-4D97-AF65-F5344CB8AC3E}">
        <p14:creationId xmlns:p14="http://schemas.microsoft.com/office/powerpoint/2010/main" val="146407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6D0-2ABD-46DF-88FD-E6E93C65D0FC}"/>
              </a:ext>
            </a:extLst>
          </p:cNvPr>
          <p:cNvSpPr>
            <a:spLocks noGrp="1"/>
          </p:cNvSpPr>
          <p:nvPr>
            <p:ph type="title"/>
          </p:nvPr>
        </p:nvSpPr>
        <p:spPr>
          <a:xfrm>
            <a:off x="0" y="274638"/>
            <a:ext cx="12114212" cy="1020762"/>
          </a:xfrm>
        </p:spPr>
        <p:txBody>
          <a:bodyPr/>
          <a:lstStyle/>
          <a:p>
            <a:r>
              <a:rPr lang="sr-Latn-RS" b="1" dirty="0"/>
              <a:t># OSNOVNE SKUPOVNE OPERACIJE – bez logičkog operatora</a:t>
            </a:r>
            <a:endParaRPr lang="en-US" dirty="0"/>
          </a:p>
        </p:txBody>
      </p:sp>
      <p:sp>
        <p:nvSpPr>
          <p:cNvPr id="3" name="Content Placeholder 2">
            <a:extLst>
              <a:ext uri="{FF2B5EF4-FFF2-40B4-BE49-F238E27FC236}">
                <a16:creationId xmlns:a16="http://schemas.microsoft.com/office/drawing/2014/main" id="{9E211424-A765-4060-8F82-1854D68F31AA}"/>
              </a:ext>
            </a:extLst>
          </p:cNvPr>
          <p:cNvSpPr>
            <a:spLocks noGrp="1"/>
          </p:cNvSpPr>
          <p:nvPr>
            <p:ph idx="1"/>
          </p:nvPr>
        </p:nvSpPr>
        <p:spPr>
          <a:xfrm>
            <a:off x="1522414" y="1905000"/>
            <a:ext cx="9144000" cy="4800600"/>
          </a:xfrm>
        </p:spPr>
        <p:txBody>
          <a:bodyPr>
            <a:normAutofit fontScale="92500" lnSpcReduction="20000"/>
          </a:bodyPr>
          <a:lstStyle/>
          <a:p>
            <a:r>
              <a:rPr lang="sr-Latn-RS" dirty="0"/>
              <a:t>Na početku se obrišu sve reči koje se ponavljaju više od jednom</a:t>
            </a:r>
          </a:p>
          <a:p>
            <a:r>
              <a:rPr lang="sr-Latn-RS" dirty="0"/>
              <a:t>Provera da li se upit sadrži samo od </a:t>
            </a:r>
            <a:r>
              <a:rPr lang="sr-Latn-RS" dirty="0">
                <a:latin typeface="Times New Roman" panose="02020603050405020304" pitchFamily="18" charset="0"/>
                <a:cs typeface="Times New Roman" panose="02020603050405020304" pitchFamily="18" charset="0"/>
              </a:rPr>
              <a:t>1</a:t>
            </a:r>
            <a:r>
              <a:rPr lang="sr-Latn-RS" dirty="0"/>
              <a:t> reči ili više njih</a:t>
            </a:r>
          </a:p>
          <a:p>
            <a:r>
              <a:rPr lang="sr-Latn-RS" dirty="0"/>
              <a:t>Ako se sadrži samo od 1 reči i ako ta reč postoji nakon poziva pretrage reči u trie stablu, u rečniku koj</a:t>
            </a:r>
            <a:r>
              <a:rPr lang="en-US" dirty="0" err="1"/>
              <a:t>i</a:t>
            </a:r>
            <a:r>
              <a:rPr lang="sr-Latn-RS" dirty="0"/>
              <a:t> vraća pretraga u trie stablu se nalazi broj ponavljanja reči za određenu putanju i napuni se skup</a:t>
            </a:r>
          </a:p>
          <a:p>
            <a:r>
              <a:rPr lang="sr-Latn-RS" dirty="0"/>
              <a:t>Ukoliko sadrži više reči, prolazi se kroz dva susedna rečnika dobijena nakon pozivanj</a:t>
            </a:r>
            <a:r>
              <a:rPr lang="en-US" dirty="0"/>
              <a:t>a</a:t>
            </a:r>
            <a:r>
              <a:rPr lang="sr-Latn-RS" dirty="0"/>
              <a:t> pretrage iz trie stabla za dve susedne reči, pune se skupovi za njih i određuje se novi skup primenom logičkog operatora OR iz set</a:t>
            </a:r>
            <a:r>
              <a:rPr lang="en-US" dirty="0"/>
              <a:t>-</a:t>
            </a:r>
            <a:r>
              <a:rPr lang="sr-Latn-RS" dirty="0"/>
              <a:t>a</a:t>
            </a:r>
          </a:p>
          <a:p>
            <a:r>
              <a:rPr lang="sr-Latn-RS" dirty="0"/>
              <a:t>Prolazi se kroz novi skup i pravi se novi rečnik koji sadrži putanje i broj ponavljanja reči za tu putanju</a:t>
            </a:r>
          </a:p>
          <a:p>
            <a:r>
              <a:rPr lang="sr-Latn-RS" dirty="0"/>
              <a:t>Svaka sledeća skupovna operacija OR se vrši između prethodno dobijenog skupa i skupa za novu reč i opet se dodaje broj ponavljanja u prethodno napravljeni rečnik</a:t>
            </a:r>
          </a:p>
          <a:p>
            <a:r>
              <a:rPr lang="sr-Latn-RS" dirty="0"/>
              <a:t>Postupak se ponavlja sve dok ima reči u upitu</a:t>
            </a:r>
          </a:p>
        </p:txBody>
      </p:sp>
    </p:spTree>
    <p:extLst>
      <p:ext uri="{BB962C8B-B14F-4D97-AF65-F5344CB8AC3E}">
        <p14:creationId xmlns:p14="http://schemas.microsoft.com/office/powerpoint/2010/main" val="417686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F62E-E9C2-48EA-AC78-A5DC4292E250}"/>
              </a:ext>
            </a:extLst>
          </p:cNvPr>
          <p:cNvSpPr>
            <a:spLocks noGrp="1"/>
          </p:cNvSpPr>
          <p:nvPr>
            <p:ph type="title"/>
          </p:nvPr>
        </p:nvSpPr>
        <p:spPr/>
        <p:txBody>
          <a:bodyPr/>
          <a:lstStyle/>
          <a:p>
            <a:r>
              <a:rPr lang="en-US" b="1" dirty="0"/>
              <a:t>STUDENT </a:t>
            </a:r>
            <a:r>
              <a:rPr lang="sr-Latn-RS" b="1" dirty="0"/>
              <a:t>2</a:t>
            </a:r>
            <a:r>
              <a:rPr lang="en-US" dirty="0"/>
              <a:t>		</a:t>
            </a:r>
          </a:p>
        </p:txBody>
      </p:sp>
      <p:sp>
        <p:nvSpPr>
          <p:cNvPr id="3" name="Content Placeholder 2">
            <a:extLst>
              <a:ext uri="{FF2B5EF4-FFF2-40B4-BE49-F238E27FC236}">
                <a16:creationId xmlns:a16="http://schemas.microsoft.com/office/drawing/2014/main" id="{9F0B8327-F19A-439E-AB8D-38D7DFA4F40A}"/>
              </a:ext>
            </a:extLst>
          </p:cNvPr>
          <p:cNvSpPr>
            <a:spLocks noGrp="1"/>
          </p:cNvSpPr>
          <p:nvPr>
            <p:ph idx="1"/>
          </p:nvPr>
        </p:nvSpPr>
        <p:spPr/>
        <p:txBody>
          <a:bodyPr>
            <a:normAutofit fontScale="92500" lnSpcReduction="20000"/>
          </a:bodyPr>
          <a:lstStyle/>
          <a:p>
            <a:pPr marL="0" indent="0">
              <a:buNone/>
            </a:pPr>
            <a:r>
              <a:rPr lang="en-US" b="1" i="1" dirty="0" err="1"/>
              <a:t>Funkcionalnosti</a:t>
            </a:r>
            <a:r>
              <a:rPr lang="en-US" b="1" i="1" dirty="0"/>
              <a:t>:</a:t>
            </a:r>
          </a:p>
          <a:p>
            <a:r>
              <a:rPr lang="en-US" dirty="0">
                <a:cs typeface="Times New Roman" panose="02020603050405020304" pitchFamily="18" charset="0"/>
              </a:rPr>
              <a:t>#</a:t>
            </a:r>
            <a:r>
              <a:rPr lang="en-US" dirty="0" err="1">
                <a:cs typeface="Times New Roman" panose="02020603050405020304" pitchFamily="18" charset="0"/>
              </a:rPr>
              <a:t>parsiranje_skupa_HTML_dokumenata</a:t>
            </a:r>
            <a:endParaRPr lang="en-US" dirty="0">
              <a:cs typeface="Times New Roman" panose="02020603050405020304" pitchFamily="18" charset="0"/>
            </a:endParaRPr>
          </a:p>
          <a:p>
            <a:r>
              <a:rPr lang="en-US" dirty="0">
                <a:cs typeface="Times New Roman" panose="02020603050405020304" pitchFamily="18" charset="0"/>
              </a:rPr>
              <a:t>#</a:t>
            </a:r>
            <a:r>
              <a:rPr lang="en-US" dirty="0" err="1">
                <a:cs typeface="Times New Roman" panose="02020603050405020304" pitchFamily="18" charset="0"/>
              </a:rPr>
              <a:t>rangirana_pretraga</a:t>
            </a:r>
            <a:endParaRPr lang="en-US" dirty="0">
              <a:cs typeface="Times New Roman" panose="02020603050405020304" pitchFamily="18" charset="0"/>
            </a:endParaRPr>
          </a:p>
          <a:p>
            <a:r>
              <a:rPr lang="en-US" dirty="0">
                <a:cs typeface="Times New Roman" panose="02020603050405020304" pitchFamily="18" charset="0"/>
              </a:rPr>
              <a:t>#</a:t>
            </a:r>
            <a:r>
              <a:rPr lang="en-US" dirty="0" err="1">
                <a:cs typeface="Times New Roman" panose="02020603050405020304" pitchFamily="18" charset="0"/>
              </a:rPr>
              <a:t>prikaz_rezultata</a:t>
            </a:r>
            <a:endParaRPr lang="en-US" dirty="0">
              <a:cs typeface="Times New Roman" panose="02020603050405020304" pitchFamily="18" charset="0"/>
            </a:endParaRPr>
          </a:p>
          <a:p>
            <a:r>
              <a:rPr lang="en-US" dirty="0">
                <a:cs typeface="Times New Roman" panose="02020603050405020304" pitchFamily="18" charset="0"/>
              </a:rPr>
              <a:t>#</a:t>
            </a:r>
            <a:r>
              <a:rPr lang="en-US" dirty="0" err="1">
                <a:cs typeface="Times New Roman" panose="02020603050405020304" pitchFamily="18" charset="0"/>
              </a:rPr>
              <a:t>paginacija_rezultata</a:t>
            </a:r>
            <a:r>
              <a:rPr lang="en-US" dirty="0">
                <a:cs typeface="Times New Roman" panose="02020603050405020304" pitchFamily="18" charset="0"/>
              </a:rPr>
              <a:t> </a:t>
            </a:r>
          </a:p>
          <a:p>
            <a:endParaRPr lang="en-US" dirty="0"/>
          </a:p>
          <a:p>
            <a:pPr marL="0" indent="0">
              <a:buNone/>
            </a:pPr>
            <a:r>
              <a:rPr lang="en-US" b="1" i="1" dirty="0" err="1"/>
              <a:t>Struktura</a:t>
            </a:r>
            <a:r>
              <a:rPr lang="en-US" b="1" i="1" dirty="0"/>
              <a:t> </a:t>
            </a:r>
            <a:r>
              <a:rPr lang="en-US" b="1" i="1" dirty="0" err="1"/>
              <a:t>podataka</a:t>
            </a:r>
            <a:r>
              <a:rPr lang="en-US" b="1" i="1" dirty="0"/>
              <a:t>:</a:t>
            </a:r>
          </a:p>
          <a:p>
            <a:r>
              <a:rPr lang="en-US" b="1" dirty="0">
                <a:cs typeface="Times New Roman" panose="02020603050405020304" pitchFamily="18" charset="0"/>
              </a:rPr>
              <a:t>#</a:t>
            </a:r>
            <a:r>
              <a:rPr lang="en-US" dirty="0">
                <a:cs typeface="Times New Roman" panose="02020603050405020304" pitchFamily="18" charset="0"/>
              </a:rPr>
              <a:t>graph</a:t>
            </a:r>
          </a:p>
          <a:p>
            <a:r>
              <a:rPr lang="en-US" b="1" dirty="0">
                <a:cs typeface="Times New Roman" panose="02020603050405020304" pitchFamily="18" charset="0"/>
              </a:rPr>
              <a:t>#</a:t>
            </a:r>
            <a:r>
              <a:rPr lang="en-US" dirty="0">
                <a:cs typeface="Times New Roman" panose="02020603050405020304" pitchFamily="18" charset="0"/>
              </a:rPr>
              <a:t>set</a:t>
            </a:r>
          </a:p>
        </p:txBody>
      </p:sp>
    </p:spTree>
    <p:extLst>
      <p:ext uri="{BB962C8B-B14F-4D97-AF65-F5344CB8AC3E}">
        <p14:creationId xmlns:p14="http://schemas.microsoft.com/office/powerpoint/2010/main" val="414793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A071-605B-4C23-8627-07F754DEBCA4}"/>
              </a:ext>
            </a:extLst>
          </p:cNvPr>
          <p:cNvSpPr>
            <a:spLocks noGrp="1"/>
          </p:cNvSpPr>
          <p:nvPr>
            <p:ph type="title"/>
          </p:nvPr>
        </p:nvSpPr>
        <p:spPr/>
        <p:txBody>
          <a:bodyPr/>
          <a:lstStyle/>
          <a:p>
            <a:r>
              <a:rPr lang="en-US" sz="2800" b="1" dirty="0">
                <a:latin typeface="+mn-lt"/>
                <a:cs typeface="Times New Roman" panose="02020603050405020304" pitchFamily="18" charset="0"/>
              </a:rPr>
              <a:t># </a:t>
            </a:r>
            <a:r>
              <a:rPr lang="en-US" b="1" dirty="0">
                <a:latin typeface="+mn-lt"/>
                <a:cs typeface="Times New Roman" panose="02020603050405020304" pitchFamily="18" charset="0"/>
              </a:rPr>
              <a:t>graph</a:t>
            </a:r>
            <a:endParaRPr lang="en-US" b="1" dirty="0">
              <a:latin typeface="+mn-lt"/>
            </a:endParaRPr>
          </a:p>
        </p:txBody>
      </p:sp>
      <p:sp>
        <p:nvSpPr>
          <p:cNvPr id="3" name="Content Placeholder 2">
            <a:extLst>
              <a:ext uri="{FF2B5EF4-FFF2-40B4-BE49-F238E27FC236}">
                <a16:creationId xmlns:a16="http://schemas.microsoft.com/office/drawing/2014/main" id="{CF0EAF5A-BE1E-40C4-B81D-A1450E66B674}"/>
              </a:ext>
            </a:extLst>
          </p:cNvPr>
          <p:cNvSpPr>
            <a:spLocks noGrp="1"/>
          </p:cNvSpPr>
          <p:nvPr>
            <p:ph idx="1"/>
          </p:nvPr>
        </p:nvSpPr>
        <p:spPr/>
        <p:txBody>
          <a:bodyPr/>
          <a:lstStyle/>
          <a:p>
            <a:r>
              <a:rPr lang="en-US" dirty="0" err="1">
                <a:cs typeface="Times New Roman" panose="02020603050405020304" pitchFamily="18" charset="0"/>
              </a:rPr>
              <a:t>Unutar</a:t>
            </a:r>
            <a:r>
              <a:rPr lang="en-US" dirty="0">
                <a:cs typeface="Times New Roman" panose="02020603050405020304" pitchFamily="18" charset="0"/>
              </a:rPr>
              <a:t> </a:t>
            </a:r>
            <a:r>
              <a:rPr lang="en-US" dirty="0" err="1">
                <a:cs typeface="Times New Roman" panose="02020603050405020304" pitchFamily="18" charset="0"/>
              </a:rPr>
              <a:t>klase</a:t>
            </a:r>
            <a:r>
              <a:rPr lang="en-US" dirty="0">
                <a:cs typeface="Times New Roman" panose="02020603050405020304" pitchFamily="18" charset="0"/>
              </a:rPr>
              <a:t> Graf </a:t>
            </a:r>
            <a:r>
              <a:rPr lang="sr-Latn-RS" dirty="0">
                <a:cs typeface="Times New Roman" panose="02020603050405020304" pitchFamily="18" charset="0"/>
              </a:rPr>
              <a:t>se nalazi</a:t>
            </a:r>
            <a:r>
              <a:rPr lang="en-US" dirty="0">
                <a:cs typeface="Times New Roman" panose="02020603050405020304" pitchFamily="18" charset="0"/>
              </a:rPr>
              <a:t> </a:t>
            </a:r>
            <a:r>
              <a:rPr lang="en-US" dirty="0" err="1">
                <a:cs typeface="Times New Roman" panose="02020603050405020304" pitchFamily="18" charset="0"/>
              </a:rPr>
              <a:t>unutra</a:t>
            </a:r>
            <a:r>
              <a:rPr lang="sr-Latn-RS" dirty="0">
                <a:cs typeface="Times New Roman" panose="02020603050405020304" pitchFamily="18" charset="0"/>
              </a:rPr>
              <a:t>šnja klasa Cvor. Svaki čvor grafa ima svoje ime, koje je jedinstveno, veze koje predstavljaju niz linkova u vidu stringova(naziv stranica).</a:t>
            </a:r>
          </a:p>
          <a:p>
            <a:r>
              <a:rPr lang="sr-Latn-RS" dirty="0">
                <a:cs typeface="Times New Roman" panose="02020603050405020304" pitchFamily="18" charset="0"/>
              </a:rPr>
              <a:t>Čvor pamti još i dve stvari listu linkova na koje čvorove pokazuje(izlazni) i listu linkova koji čvorovi pokazuju na njega(ulazni).</a:t>
            </a:r>
          </a:p>
          <a:p>
            <a:r>
              <a:rPr lang="sr-Latn-RS" dirty="0">
                <a:cs typeface="Times New Roman" panose="02020603050405020304" pitchFamily="18" charset="0"/>
              </a:rPr>
              <a:t>Klasa Graf sadrži samo hash map-u čvorova(cvorovi).</a:t>
            </a:r>
            <a:endParaRPr lang="en-US" dirty="0">
              <a:cs typeface="Times New Roman" panose="02020603050405020304" pitchFamily="18" charset="0"/>
            </a:endParaRPr>
          </a:p>
          <a:p>
            <a:r>
              <a:rPr lang="en-US" dirty="0">
                <a:cs typeface="Times New Roman" panose="02020603050405020304" pitchFamily="18" charset="0"/>
              </a:rPr>
              <a:t>Graf </a:t>
            </a:r>
            <a:r>
              <a:rPr lang="en-US" dirty="0" err="1">
                <a:cs typeface="Times New Roman" panose="02020603050405020304" pitchFamily="18" charset="0"/>
              </a:rPr>
              <a:t>sadr</a:t>
            </a:r>
            <a:r>
              <a:rPr lang="sr-Latn-RS" dirty="0">
                <a:cs typeface="Times New Roman" panose="02020603050405020304" pitchFamily="18" charset="0"/>
              </a:rPr>
              <a:t>ži metode za dodavanje i povezivanje čvorova.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291673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5712-107B-4C85-92F2-DC725B7AFD8F}"/>
              </a:ext>
            </a:extLst>
          </p:cNvPr>
          <p:cNvSpPr>
            <a:spLocks noGrp="1"/>
          </p:cNvSpPr>
          <p:nvPr>
            <p:ph type="title"/>
          </p:nvPr>
        </p:nvSpPr>
        <p:spPr/>
        <p:txBody>
          <a:bodyPr/>
          <a:lstStyle/>
          <a:p>
            <a:r>
              <a:rPr lang="sr-Latn-RS" b="1" dirty="0">
                <a:latin typeface="+mn-lt"/>
              </a:rPr>
              <a:t>#</a:t>
            </a:r>
            <a:r>
              <a:rPr lang="en-US" b="1" dirty="0">
                <a:latin typeface="+mn-lt"/>
              </a:rPr>
              <a:t> s</a:t>
            </a:r>
            <a:r>
              <a:rPr lang="sr-Latn-RS" b="1" dirty="0">
                <a:latin typeface="+mn-lt"/>
              </a:rPr>
              <a:t>et</a:t>
            </a:r>
            <a:endParaRPr lang="en-US" b="1" dirty="0">
              <a:latin typeface="+mn-lt"/>
            </a:endParaRPr>
          </a:p>
        </p:txBody>
      </p:sp>
      <p:sp>
        <p:nvSpPr>
          <p:cNvPr id="3" name="Content Placeholder 2">
            <a:extLst>
              <a:ext uri="{FF2B5EF4-FFF2-40B4-BE49-F238E27FC236}">
                <a16:creationId xmlns:a16="http://schemas.microsoft.com/office/drawing/2014/main" id="{D1AB839C-1478-471B-A1EB-77982BBAFFBB}"/>
              </a:ext>
            </a:extLst>
          </p:cNvPr>
          <p:cNvSpPr>
            <a:spLocks noGrp="1"/>
          </p:cNvSpPr>
          <p:nvPr>
            <p:ph idx="1"/>
          </p:nvPr>
        </p:nvSpPr>
        <p:spPr/>
        <p:txBody>
          <a:bodyPr/>
          <a:lstStyle/>
          <a:p>
            <a:r>
              <a:rPr lang="sr-Latn-RS" dirty="0">
                <a:cs typeface="Times New Roman" panose="02020603050405020304" pitchFamily="18" charset="0"/>
              </a:rPr>
              <a:t>Struktura set sadrži skup rezultujućih HTML stranica i odgovarajuće metode za uniju(union), presek(intersection) i komplement(complement) skupa.</a:t>
            </a:r>
          </a:p>
          <a:p>
            <a:r>
              <a:rPr lang="sr-Latn-RS" dirty="0">
                <a:cs typeface="Times New Roman" panose="02020603050405020304" pitchFamily="18" charset="0"/>
              </a:rPr>
              <a:t>Struktura set ima metodu addToSet() koja služi za dodavanje rezultujućih HTML stranica u hash mapu.</a:t>
            </a:r>
          </a:p>
          <a:p>
            <a:r>
              <a:rPr lang="sr-Latn-RS" dirty="0">
                <a:cs typeface="Times New Roman" panose="02020603050405020304" pitchFamily="18" charset="0"/>
              </a:rPr>
              <a:t>Metoda removePath() je zadužena za uklanjanje rezultujućih HTML stranica iz hash mape. </a:t>
            </a:r>
            <a:endParaRPr lang="en-US"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1812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A844-A962-4434-ADDD-4BD701445FE8}"/>
              </a:ext>
            </a:extLst>
          </p:cNvPr>
          <p:cNvSpPr>
            <a:spLocks noGrp="1"/>
          </p:cNvSpPr>
          <p:nvPr>
            <p:ph type="title"/>
          </p:nvPr>
        </p:nvSpPr>
        <p:spPr/>
        <p:txBody>
          <a:bodyPr/>
          <a:lstStyle/>
          <a:p>
            <a:r>
              <a:rPr lang="en-US" sz="2800" b="1" dirty="0">
                <a:latin typeface="+mn-lt"/>
                <a:cs typeface="Times New Roman" panose="02020603050405020304" pitchFamily="18" charset="0"/>
              </a:rPr>
              <a:t># </a:t>
            </a:r>
            <a:r>
              <a:rPr lang="en-US" b="1" dirty="0" err="1">
                <a:latin typeface="+mn-lt"/>
                <a:cs typeface="Times New Roman" panose="02020603050405020304" pitchFamily="18" charset="0"/>
              </a:rPr>
              <a:t>parsiranje_skupa_HTML_dokumenata</a:t>
            </a:r>
            <a:endParaRPr lang="en-US" b="1" dirty="0">
              <a:latin typeface="+mn-lt"/>
            </a:endParaRPr>
          </a:p>
        </p:txBody>
      </p:sp>
      <p:sp>
        <p:nvSpPr>
          <p:cNvPr id="3" name="Content Placeholder 2">
            <a:extLst>
              <a:ext uri="{FF2B5EF4-FFF2-40B4-BE49-F238E27FC236}">
                <a16:creationId xmlns:a16="http://schemas.microsoft.com/office/drawing/2014/main" id="{7DC474B2-6266-4611-B3DD-7933CAB9F9B0}"/>
              </a:ext>
            </a:extLst>
          </p:cNvPr>
          <p:cNvSpPr>
            <a:spLocks noGrp="1"/>
          </p:cNvSpPr>
          <p:nvPr>
            <p:ph idx="1"/>
          </p:nvPr>
        </p:nvSpPr>
        <p:spPr/>
        <p:txBody>
          <a:bodyPr/>
          <a:lstStyle/>
          <a:p>
            <a:r>
              <a:rPr lang="sr-Latn-RS" dirty="0">
                <a:cs typeface="Times New Roman" panose="02020603050405020304" pitchFamily="18" charset="0"/>
              </a:rPr>
              <a:t>U početku je graf prazan, punimo ga tako što d</a:t>
            </a:r>
            <a:r>
              <a:rPr lang="en-US" dirty="0">
                <a:cs typeface="Times New Roman" panose="02020603050405020304" pitchFamily="18" charset="0"/>
              </a:rPr>
              <a:t>o</a:t>
            </a:r>
            <a:r>
              <a:rPr lang="sr-Latn-RS" dirty="0">
                <a:cs typeface="Times New Roman" panose="02020603050405020304" pitchFamily="18" charset="0"/>
              </a:rPr>
              <a:t>dajemo čvor po čvor pomoću metode dodajCvor() i povezujemo ih preko metode poveziCvore(). </a:t>
            </a:r>
          </a:p>
          <a:p>
            <a:r>
              <a:rPr lang="sr-Latn-RS" dirty="0">
                <a:cs typeface="Times New Roman" panose="02020603050405020304" pitchFamily="18" charset="0"/>
              </a:rPr>
              <a:t>Graf samo zna za svoje čvorove, dok svaki čvor unutar grafa zna svoj naziv, veze, izlazne i ulazne signale.</a:t>
            </a:r>
          </a:p>
          <a:p>
            <a:r>
              <a:rPr lang="sr-Latn-RS" dirty="0">
                <a:cs typeface="Times New Roman" panose="02020603050405020304" pitchFamily="18" charset="0"/>
              </a:rPr>
              <a:t>I time smo</a:t>
            </a:r>
            <a:r>
              <a:rPr lang="en-US" dirty="0"/>
              <a:t> </a:t>
            </a:r>
            <a:r>
              <a:rPr lang="en-US" dirty="0" err="1">
                <a:cs typeface="Times New Roman" panose="02020603050405020304" pitchFamily="18" charset="0"/>
              </a:rPr>
              <a:t>izgraditi</a:t>
            </a:r>
            <a:r>
              <a:rPr lang="en-US" dirty="0">
                <a:cs typeface="Times New Roman" panose="02020603050405020304" pitchFamily="18" charset="0"/>
              </a:rPr>
              <a:t> </a:t>
            </a:r>
            <a:r>
              <a:rPr lang="sr-Latn-RS" dirty="0">
                <a:cs typeface="Times New Roman" panose="02020603050405020304" pitchFamily="18" charset="0"/>
              </a:rPr>
              <a:t>usmereni </a:t>
            </a:r>
            <a:r>
              <a:rPr lang="en-US" dirty="0" err="1">
                <a:cs typeface="Times New Roman" panose="02020603050405020304" pitchFamily="18" charset="0"/>
              </a:rPr>
              <a:t>graf</a:t>
            </a:r>
            <a:r>
              <a:rPr lang="en-US" dirty="0">
                <a:cs typeface="Times New Roman" panose="02020603050405020304" pitchFamily="18" charset="0"/>
              </a:rPr>
              <a:t> u </a:t>
            </a:r>
            <a:r>
              <a:rPr lang="en-US" dirty="0" err="1">
                <a:cs typeface="Times New Roman" panose="02020603050405020304" pitchFamily="18" charset="0"/>
              </a:rPr>
              <a:t>kome</a:t>
            </a:r>
            <a:r>
              <a:rPr lang="en-US" dirty="0">
                <a:cs typeface="Times New Roman" panose="02020603050405020304" pitchFamily="18" charset="0"/>
              </a:rPr>
              <a:t> </a:t>
            </a:r>
            <a:r>
              <a:rPr lang="en-US" dirty="0" err="1">
                <a:cs typeface="Times New Roman" panose="02020603050405020304" pitchFamily="18" charset="0"/>
              </a:rPr>
              <a:t>su</a:t>
            </a:r>
            <a:r>
              <a:rPr lang="en-US" dirty="0">
                <a:cs typeface="Times New Roman" panose="02020603050405020304" pitchFamily="18" charset="0"/>
              </a:rPr>
              <a:t> </a:t>
            </a:r>
            <a:r>
              <a:rPr lang="en-US" dirty="0" err="1">
                <a:cs typeface="Times New Roman" panose="02020603050405020304" pitchFamily="18" charset="0"/>
              </a:rPr>
              <a:t>čvorovi</a:t>
            </a:r>
            <a:r>
              <a:rPr lang="en-US" dirty="0">
                <a:cs typeface="Times New Roman" panose="02020603050405020304" pitchFamily="18" charset="0"/>
              </a:rPr>
              <a:t> </a:t>
            </a:r>
            <a:r>
              <a:rPr lang="en-US" dirty="0" err="1">
                <a:cs typeface="Times New Roman" panose="02020603050405020304" pitchFamily="18" charset="0"/>
              </a:rPr>
              <a:t>predstavljeni</a:t>
            </a:r>
            <a:r>
              <a:rPr lang="en-US" dirty="0">
                <a:cs typeface="Times New Roman" panose="02020603050405020304" pitchFamily="18" charset="0"/>
              </a:rPr>
              <a:t> HTML </a:t>
            </a:r>
            <a:r>
              <a:rPr lang="en-US" dirty="0" err="1">
                <a:cs typeface="Times New Roman" panose="02020603050405020304" pitchFamily="18" charset="0"/>
              </a:rPr>
              <a:t>stranicama</a:t>
            </a:r>
            <a:r>
              <a:rPr lang="en-US" dirty="0">
                <a:cs typeface="Times New Roman" panose="02020603050405020304" pitchFamily="18" charset="0"/>
              </a:rPr>
              <a:t>, a </a:t>
            </a:r>
            <a:r>
              <a:rPr lang="en-US" dirty="0" err="1">
                <a:cs typeface="Times New Roman" panose="02020603050405020304" pitchFamily="18" charset="0"/>
              </a:rPr>
              <a:t>grane</a:t>
            </a:r>
            <a:r>
              <a:rPr lang="en-US" dirty="0">
                <a:cs typeface="Times New Roman" panose="02020603050405020304" pitchFamily="18" charset="0"/>
              </a:rPr>
              <a:t> </a:t>
            </a:r>
            <a:r>
              <a:rPr lang="en-US" dirty="0" err="1">
                <a:cs typeface="Times New Roman" panose="02020603050405020304" pitchFamily="18" charset="0"/>
              </a:rPr>
              <a:t>predstavljene</a:t>
            </a:r>
            <a:r>
              <a:rPr lang="en-US" dirty="0">
                <a:cs typeface="Times New Roman" panose="02020603050405020304" pitchFamily="18" charset="0"/>
              </a:rPr>
              <a:t> </a:t>
            </a:r>
            <a:r>
              <a:rPr lang="en-US" dirty="0" err="1">
                <a:cs typeface="Times New Roman" panose="02020603050405020304" pitchFamily="18" charset="0"/>
              </a:rPr>
              <a:t>linkovima</a:t>
            </a:r>
            <a:r>
              <a:rPr lang="en-US" dirty="0">
                <a:cs typeface="Times New Roman" panose="02020603050405020304" pitchFamily="18" charset="0"/>
              </a:rPr>
              <a:t> </a:t>
            </a:r>
            <a:r>
              <a:rPr lang="en-US" dirty="0" err="1">
                <a:cs typeface="Times New Roman" panose="02020603050405020304" pitchFamily="18" charset="0"/>
              </a:rPr>
              <a:t>između</a:t>
            </a:r>
            <a:r>
              <a:rPr lang="en-US" dirty="0">
                <a:cs typeface="Times New Roman" panose="02020603050405020304" pitchFamily="18" charset="0"/>
              </a:rPr>
              <a:t> HTML </a:t>
            </a:r>
            <a:r>
              <a:rPr lang="en-US" dirty="0" err="1">
                <a:cs typeface="Times New Roman" panose="02020603050405020304" pitchFamily="18" charset="0"/>
              </a:rPr>
              <a:t>stranica</a:t>
            </a:r>
            <a:r>
              <a:rPr lang="en-US" dirty="0">
                <a:cs typeface="Times New Roman" panose="02020603050405020304" pitchFamily="18" charset="0"/>
              </a:rPr>
              <a:t>.</a:t>
            </a:r>
            <a:r>
              <a:rPr lang="sr-Latn-RS" dirty="0">
                <a:cs typeface="Times New Roman" panose="02020603050405020304" pitchFamily="18" charset="0"/>
              </a:rPr>
              <a:t> </a:t>
            </a:r>
            <a:endParaRPr lang="en-US"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5812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FC30-52B2-4863-953F-24EFA24E7181}"/>
              </a:ext>
            </a:extLst>
          </p:cNvPr>
          <p:cNvSpPr>
            <a:spLocks noGrp="1"/>
          </p:cNvSpPr>
          <p:nvPr>
            <p:ph type="title"/>
          </p:nvPr>
        </p:nvSpPr>
        <p:spPr/>
        <p:txBody>
          <a:bodyPr>
            <a:normAutofit/>
          </a:bodyPr>
          <a:lstStyle/>
          <a:p>
            <a:r>
              <a:rPr lang="en-US" sz="2800" b="1" dirty="0">
                <a:latin typeface="+mn-lt"/>
                <a:cs typeface="Times New Roman" panose="02020603050405020304" pitchFamily="18" charset="0"/>
              </a:rPr>
              <a:t># </a:t>
            </a:r>
            <a:r>
              <a:rPr lang="en-US" b="1" dirty="0" err="1">
                <a:latin typeface="+mn-lt"/>
                <a:cs typeface="Times New Roman" panose="02020603050405020304" pitchFamily="18" charset="0"/>
              </a:rPr>
              <a:t>rangirana_pretraga</a:t>
            </a:r>
            <a:endParaRPr lang="en-US" b="1" dirty="0">
              <a:latin typeface="+mn-lt"/>
            </a:endParaRPr>
          </a:p>
        </p:txBody>
      </p:sp>
      <p:sp>
        <p:nvSpPr>
          <p:cNvPr id="3" name="Content Placeholder 2">
            <a:extLst>
              <a:ext uri="{FF2B5EF4-FFF2-40B4-BE49-F238E27FC236}">
                <a16:creationId xmlns:a16="http://schemas.microsoft.com/office/drawing/2014/main" id="{62371A76-A769-451F-B175-47A27FCB5617}"/>
              </a:ext>
            </a:extLst>
          </p:cNvPr>
          <p:cNvSpPr>
            <a:spLocks noGrp="1"/>
          </p:cNvSpPr>
          <p:nvPr>
            <p:ph idx="1"/>
          </p:nvPr>
        </p:nvSpPr>
        <p:spPr/>
        <p:txBody>
          <a:bodyPr/>
          <a:lstStyle/>
          <a:p>
            <a:r>
              <a:rPr lang="sr-Latn-RS" dirty="0">
                <a:cs typeface="Times New Roman" panose="02020603050405020304" pitchFamily="18" charset="0"/>
              </a:rPr>
              <a:t>Funkcija zadužena za rangiranje HTML stranica je </a:t>
            </a:r>
            <a:r>
              <a:rPr lang="sr-Latn-RS" i="1" dirty="0">
                <a:cs typeface="Times New Roman" panose="02020603050405020304" pitchFamily="18" charset="0"/>
              </a:rPr>
              <a:t>rangirajStranice().</a:t>
            </a:r>
          </a:p>
          <a:p>
            <a:r>
              <a:rPr lang="sr-Latn-RS" dirty="0">
                <a:cs typeface="Times New Roman" panose="02020603050405020304" pitchFamily="18" charset="0"/>
              </a:rPr>
              <a:t>Svaka stranica ima odredjen broj broj poena, a ti poeni su predstavljeni brojem ponavljanja reči u odredjenoj HTML stranici, ukoliko neka HTML stranica ne sadrži traženu reč dobija </a:t>
            </a:r>
            <a:r>
              <a:rPr lang="sr-Latn-RS" dirty="0">
                <a:latin typeface="Times New Roman" panose="02020603050405020304" pitchFamily="18" charset="0"/>
                <a:cs typeface="Times New Roman" panose="02020603050405020304" pitchFamily="18" charset="0"/>
              </a:rPr>
              <a:t>0.5</a:t>
            </a:r>
            <a:r>
              <a:rPr lang="sr-Latn-RS" dirty="0">
                <a:cs typeface="Times New Roman" panose="02020603050405020304" pitchFamily="18" charset="0"/>
              </a:rPr>
              <a:t> poena. Ne interesuje nas samo broj ponavljanja tražene reči, nego nam je isto bitno koliko drugi sranica linkuje baš na tu stranicu sa traženom rečju. Za te druge stranice nam je bitno isto koliko puta se ponavlja tražena reč i sa koliko stranica ona linkuje.</a:t>
            </a:r>
          </a:p>
          <a:p>
            <a:r>
              <a:rPr lang="sr-Latn-RS" i="1" dirty="0">
                <a:cs typeface="Times New Roman" panose="02020603050405020304" pitchFamily="18" charset="0"/>
              </a:rPr>
              <a:t>Dakle, </a:t>
            </a:r>
            <a:r>
              <a:rPr lang="sr-Latn-RS" b="1" i="1" dirty="0">
                <a:latin typeface="Times New Roman" panose="02020603050405020304" pitchFamily="18" charset="0"/>
                <a:cs typeface="Times New Roman" panose="02020603050405020304" pitchFamily="18" charset="0"/>
              </a:rPr>
              <a:t>2</a:t>
            </a:r>
            <a:r>
              <a:rPr lang="sr-Latn-RS" i="1" dirty="0">
                <a:cs typeface="Times New Roman" panose="02020603050405020304" pitchFamily="18" charset="0"/>
              </a:rPr>
              <a:t> stvari su nam jako bitne, koliko se puta pojavljuje tražena reč u HTML stranici i da li ona štedi svoje poene, tj. da li linkuje probirljivo, samo na </a:t>
            </a:r>
            <a:r>
              <a:rPr lang="sr-Latn-RS" i="1" dirty="0">
                <a:latin typeface="Times New Roman" panose="02020603050405020304" pitchFamily="18" charset="0"/>
                <a:cs typeface="Times New Roman" panose="02020603050405020304" pitchFamily="18" charset="0"/>
              </a:rPr>
              <a:t>1</a:t>
            </a:r>
            <a:r>
              <a:rPr lang="sr-Latn-RS" i="1" dirty="0">
                <a:cs typeface="Times New Roman" panose="02020603050405020304" pitchFamily="18" charset="0"/>
              </a:rPr>
              <a:t> stranicu ili na više njih. </a:t>
            </a:r>
          </a:p>
          <a:p>
            <a:endParaRPr lang="en-US" dirty="0"/>
          </a:p>
        </p:txBody>
      </p:sp>
    </p:spTree>
    <p:extLst>
      <p:ext uri="{BB962C8B-B14F-4D97-AF65-F5344CB8AC3E}">
        <p14:creationId xmlns:p14="http://schemas.microsoft.com/office/powerpoint/2010/main" val="286278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438-6C50-4505-AA1A-CF24D0A1E667}"/>
              </a:ext>
            </a:extLst>
          </p:cNvPr>
          <p:cNvSpPr>
            <a:spLocks noGrp="1"/>
          </p:cNvSpPr>
          <p:nvPr>
            <p:ph type="title"/>
          </p:nvPr>
        </p:nvSpPr>
        <p:spPr/>
        <p:txBody>
          <a:bodyPr>
            <a:normAutofit/>
          </a:bodyPr>
          <a:lstStyle/>
          <a:p>
            <a:r>
              <a:rPr lang="en-US" sz="2800" b="1" dirty="0">
                <a:latin typeface="+mn-lt"/>
                <a:cs typeface="Times New Roman" panose="02020603050405020304" pitchFamily="18" charset="0"/>
              </a:rPr>
              <a:t># </a:t>
            </a:r>
            <a:r>
              <a:rPr lang="en-US" b="1" dirty="0" err="1">
                <a:latin typeface="+mn-lt"/>
                <a:cs typeface="Times New Roman" panose="02020603050405020304" pitchFamily="18" charset="0"/>
              </a:rPr>
              <a:t>prikaz_rezultata</a:t>
            </a:r>
            <a:endParaRPr lang="en-US" b="1" dirty="0">
              <a:latin typeface="+mn-lt"/>
            </a:endParaRPr>
          </a:p>
        </p:txBody>
      </p:sp>
      <p:sp>
        <p:nvSpPr>
          <p:cNvPr id="3" name="Content Placeholder 2">
            <a:extLst>
              <a:ext uri="{FF2B5EF4-FFF2-40B4-BE49-F238E27FC236}">
                <a16:creationId xmlns:a16="http://schemas.microsoft.com/office/drawing/2014/main" id="{0ABB1A8D-286C-45A1-953F-A7A6C9462CD5}"/>
              </a:ext>
            </a:extLst>
          </p:cNvPr>
          <p:cNvSpPr>
            <a:spLocks noGrp="1"/>
          </p:cNvSpPr>
          <p:nvPr>
            <p:ph idx="1"/>
          </p:nvPr>
        </p:nvSpPr>
        <p:spPr>
          <a:xfrm>
            <a:off x="1522414" y="1676400"/>
            <a:ext cx="9144000" cy="4906962"/>
          </a:xfrm>
        </p:spPr>
        <p:txBody>
          <a:bodyPr>
            <a:normAutofit fontScale="92500"/>
          </a:bodyPr>
          <a:lstStyle/>
          <a:p>
            <a:r>
              <a:rPr lang="sr-Latn-RS" dirty="0">
                <a:cs typeface="Times New Roman" panose="02020603050405020304" pitchFamily="18" charset="0"/>
              </a:rPr>
              <a:t>Implementacija sortiranja pomoću funkcija </a:t>
            </a:r>
            <a:r>
              <a:rPr lang="sr-Latn-RS" i="1" dirty="0">
                <a:cs typeface="Times New Roman" panose="02020603050405020304" pitchFamily="18" charset="0"/>
              </a:rPr>
              <a:t>QuickSort().</a:t>
            </a:r>
          </a:p>
          <a:p>
            <a:r>
              <a:rPr lang="sr-Latn-RS" dirty="0">
                <a:cs typeface="Times New Roman" panose="02020603050405020304" pitchFamily="18" charset="0"/>
              </a:rPr>
              <a:t>QuickSort() je rekurzivna funkcija koja prima tri parametra listu rangiranih stranica, početni i završni indeks. Sve dok je početni indeks manji od završno funkcija će samu sebe pozivati. Pivot indeks dobijamo iz pomoćne funkcije partition() u kojoj se prolazi kroz listu ocenjenih(rangiranih) stranica. Kao pivot element(</a:t>
            </a:r>
            <a:r>
              <a:rPr lang="sr-Latn-RS" b="1" i="1" dirty="0">
                <a:effectLst>
                  <a:outerShdw blurRad="38100" dist="38100" dir="2700000" algn="tl">
                    <a:srgbClr val="000000">
                      <a:alpha val="43137"/>
                    </a:srgbClr>
                  </a:outerShdw>
                </a:effectLst>
                <a:cs typeface="Times New Roman" panose="02020603050405020304" pitchFamily="18" charset="0"/>
              </a:rPr>
              <a:t>pivotniElement</a:t>
            </a:r>
            <a:r>
              <a:rPr lang="sr-Latn-RS" dirty="0">
                <a:cs typeface="Times New Roman" panose="02020603050405020304" pitchFamily="18" charset="0"/>
              </a:rPr>
              <a:t>) uzimamo element indeksiran završnim indeksom koji smo prosledili funkciji kao parametar </a:t>
            </a:r>
            <a:r>
              <a:rPr lang="sr-Latn-RS" b="1" i="1" dirty="0">
                <a:effectLst>
                  <a:outerShdw blurRad="38100" dist="38100" dir="2700000" algn="tl">
                    <a:srgbClr val="000000">
                      <a:alpha val="43137"/>
                    </a:srgbClr>
                  </a:outerShdw>
                </a:effectLst>
                <a:cs typeface="Times New Roman" panose="02020603050405020304" pitchFamily="18" charset="0"/>
              </a:rPr>
              <a:t>zavrsniIndex</a:t>
            </a:r>
            <a:r>
              <a:rPr lang="sr-Latn-RS" dirty="0">
                <a:cs typeface="Times New Roman" panose="02020603050405020304" pitchFamily="18" charset="0"/>
              </a:rPr>
              <a:t>. Promenljiva </a:t>
            </a:r>
            <a:r>
              <a:rPr lang="sr-Latn-RS" b="1" i="1" dirty="0">
                <a:effectLst>
                  <a:outerShdw blurRad="38100" dist="38100" dir="2700000" algn="tl">
                    <a:srgbClr val="000000">
                      <a:alpha val="43137"/>
                    </a:srgbClr>
                  </a:outerShdw>
                </a:effectLst>
                <a:cs typeface="Times New Roman" panose="02020603050405020304" pitchFamily="18" charset="0"/>
              </a:rPr>
              <a:t>index</a:t>
            </a:r>
            <a:r>
              <a:rPr lang="sr-Latn-RS" dirty="0">
                <a:cs typeface="Times New Roman" panose="02020603050405020304" pitchFamily="18" charset="0"/>
              </a:rPr>
              <a:t> uzima vrednost parametra funkcije </a:t>
            </a:r>
            <a:r>
              <a:rPr lang="sr-Latn-RS" b="1" i="1" dirty="0">
                <a:effectLst>
                  <a:outerShdw blurRad="38100" dist="38100" dir="2700000" algn="tl">
                    <a:srgbClr val="000000">
                      <a:alpha val="43137"/>
                    </a:srgbClr>
                  </a:outerShdw>
                </a:effectLst>
                <a:cs typeface="Times New Roman" panose="02020603050405020304" pitchFamily="18" charset="0"/>
              </a:rPr>
              <a:t>pocetniIndex</a:t>
            </a:r>
            <a:r>
              <a:rPr lang="sr-Latn-RS" dirty="0">
                <a:cs typeface="Times New Roman" panose="02020603050405020304" pitchFamily="18" charset="0"/>
              </a:rPr>
              <a:t>. Lokalna promenljiva </a:t>
            </a:r>
            <a:r>
              <a:rPr lang="sr-Latn-RS" b="1" i="1" dirty="0">
                <a:effectLst>
                  <a:outerShdw blurRad="38100" dist="38100" dir="2700000" algn="tl">
                    <a:srgbClr val="000000">
                      <a:alpha val="43137"/>
                    </a:srgbClr>
                  </a:outerShdw>
                </a:effectLst>
                <a:cs typeface="Times New Roman" panose="02020603050405020304" pitchFamily="18" charset="0"/>
              </a:rPr>
              <a:t>index </a:t>
            </a:r>
            <a:r>
              <a:rPr lang="sr-Latn-RS" dirty="0">
                <a:cs typeface="Times New Roman" panose="02020603050405020304" pitchFamily="18" charset="0"/>
              </a:rPr>
              <a:t>će se inkrementirati svaki put ako je rang(ocena) </a:t>
            </a:r>
            <a:r>
              <a:rPr lang="sr-Latn-RS" b="1" i="1" dirty="0">
                <a:effectLst>
                  <a:outerShdw blurRad="38100" dist="38100" dir="2700000" algn="tl">
                    <a:srgbClr val="000000">
                      <a:alpha val="43137"/>
                    </a:srgbClr>
                  </a:outerShdw>
                </a:effectLst>
                <a:cs typeface="Times New Roman" panose="02020603050405020304" pitchFamily="18" charset="0"/>
              </a:rPr>
              <a:t>ocenjeneStranice  </a:t>
            </a:r>
            <a:r>
              <a:rPr lang="sr-Latn-RS" dirty="0">
                <a:cs typeface="Times New Roman" panose="02020603050405020304" pitchFamily="18" charset="0"/>
              </a:rPr>
              <a:t>veći i jednak od ranga pivot elementa. </a:t>
            </a:r>
            <a:r>
              <a:rPr lang="en-US" dirty="0" err="1">
                <a:cs typeface="Times New Roman" panose="02020603050405020304" pitchFamily="18" charset="0"/>
              </a:rPr>
              <a:t>Algoritam</a:t>
            </a:r>
            <a:r>
              <a:rPr lang="en-US" dirty="0">
                <a:cs typeface="Times New Roman" panose="02020603050405020304" pitchFamily="18" charset="0"/>
              </a:rPr>
              <a:t> Quick sort</a:t>
            </a:r>
            <a:r>
              <a:rPr lang="sr-Latn-RS" dirty="0">
                <a:cs typeface="Times New Roman" panose="02020603050405020304" pitchFamily="18" charset="0"/>
              </a:rPr>
              <a:t>-a </a:t>
            </a:r>
            <a:r>
              <a:rPr lang="en-US" dirty="0" err="1">
                <a:cs typeface="Times New Roman" panose="02020603050405020304" pitchFamily="18" charset="0"/>
              </a:rPr>
              <a:t>spada</a:t>
            </a:r>
            <a:r>
              <a:rPr lang="en-US" dirty="0">
                <a:cs typeface="Times New Roman" panose="02020603050405020304" pitchFamily="18" charset="0"/>
              </a:rPr>
              <a:t> u </a:t>
            </a:r>
            <a:r>
              <a:rPr lang="en-US" dirty="0" err="1">
                <a:cs typeface="Times New Roman" panose="02020603050405020304" pitchFamily="18" charset="0"/>
              </a:rPr>
              <a:t>najefikasnije</a:t>
            </a:r>
            <a:r>
              <a:rPr lang="en-US" dirty="0">
                <a:cs typeface="Times New Roman" panose="02020603050405020304" pitchFamily="18" charset="0"/>
              </a:rPr>
              <a:t> </a:t>
            </a:r>
            <a:r>
              <a:rPr lang="en-US" dirty="0" err="1">
                <a:cs typeface="Times New Roman" panose="02020603050405020304" pitchFamily="18" charset="0"/>
              </a:rPr>
              <a:t>postupke</a:t>
            </a:r>
            <a:r>
              <a:rPr lang="en-US" dirty="0">
                <a:cs typeface="Times New Roman" panose="02020603050405020304" pitchFamily="18" charset="0"/>
              </a:rPr>
              <a:t> za </a:t>
            </a:r>
            <a:r>
              <a:rPr lang="en-US" dirty="0" err="1">
                <a:cs typeface="Times New Roman" panose="02020603050405020304" pitchFamily="18" charset="0"/>
              </a:rPr>
              <a:t>sortiranje</a:t>
            </a:r>
            <a:r>
              <a:rPr lang="en-US" dirty="0">
                <a:cs typeface="Times New Roman" panose="02020603050405020304" pitchFamily="18" charset="0"/>
              </a:rPr>
              <a:t>, u </a:t>
            </a:r>
            <a:r>
              <a:rPr lang="en-US" dirty="0" err="1">
                <a:cs typeface="Times New Roman" panose="02020603050405020304" pitchFamily="18" charset="0"/>
              </a:rPr>
              <a:t>najvecem</a:t>
            </a:r>
            <a:r>
              <a:rPr lang="en-US" dirty="0">
                <a:cs typeface="Times New Roman" panose="02020603050405020304" pitchFamily="18" charset="0"/>
              </a:rPr>
              <a:t> </a:t>
            </a:r>
            <a:r>
              <a:rPr lang="en-US" dirty="0" err="1">
                <a:cs typeface="Times New Roman" panose="02020603050405020304" pitchFamily="18" charset="0"/>
              </a:rPr>
              <a:t>broju</a:t>
            </a:r>
            <a:r>
              <a:rPr lang="en-US" dirty="0">
                <a:cs typeface="Times New Roman" panose="02020603050405020304" pitchFamily="18" charset="0"/>
              </a:rPr>
              <a:t>  </a:t>
            </a:r>
            <a:r>
              <a:rPr lang="sr-Latn-RS" dirty="0">
                <a:cs typeface="Times New Roman" panose="02020603050405020304" pitchFamily="18" charset="0"/>
              </a:rPr>
              <a:t>praktičnih </a:t>
            </a:r>
            <a:r>
              <a:rPr lang="en-US" dirty="0" err="1">
                <a:cs typeface="Times New Roman" panose="02020603050405020304" pitchFamily="18" charset="0"/>
              </a:rPr>
              <a:t>situacija</a:t>
            </a:r>
            <a:r>
              <a:rPr lang="en-US" dirty="0">
                <a:cs typeface="Times New Roman" panose="02020603050405020304" pitchFamily="18" charset="0"/>
              </a:rPr>
              <a:t>. </a:t>
            </a:r>
            <a:r>
              <a:rPr lang="en-US" dirty="0" err="1">
                <a:cs typeface="Times New Roman" panose="02020603050405020304" pitchFamily="18" charset="0"/>
              </a:rPr>
              <a:t>Njegov</a:t>
            </a:r>
            <a:r>
              <a:rPr lang="en-US" dirty="0">
                <a:cs typeface="Times New Roman" panose="02020603050405020304" pitchFamily="18" charset="0"/>
              </a:rPr>
              <a:t> red </a:t>
            </a:r>
            <a:r>
              <a:rPr lang="en-US" dirty="0" err="1">
                <a:cs typeface="Times New Roman" panose="02020603050405020304" pitchFamily="18" charset="0"/>
              </a:rPr>
              <a:t>složenosti</a:t>
            </a:r>
            <a:r>
              <a:rPr lang="en-US" dirty="0">
                <a:cs typeface="Times New Roman" panose="02020603050405020304" pitchFamily="18" charset="0"/>
              </a:rPr>
              <a:t>, u  </a:t>
            </a:r>
            <a:r>
              <a:rPr lang="sr-Latn-RS" dirty="0">
                <a:cs typeface="Times New Roman" panose="02020603050405020304" pitchFamily="18" charset="0"/>
              </a:rPr>
              <a:t>prosečnom</a:t>
            </a:r>
            <a:r>
              <a:rPr lang="en-US" dirty="0">
                <a:cs typeface="Times New Roman" panose="02020603050405020304" pitchFamily="18" charset="0"/>
              </a:rPr>
              <a:t> </a:t>
            </a:r>
            <a:r>
              <a:rPr lang="sr-Latn-RS" dirty="0">
                <a:cs typeface="Times New Roman" panose="02020603050405020304" pitchFamily="18" charset="0"/>
              </a:rPr>
              <a:t>slučaju</a:t>
            </a:r>
            <a:r>
              <a:rPr lang="en-US" dirty="0">
                <a:cs typeface="Times New Roman" panose="02020603050405020304" pitchFamily="18" charset="0"/>
              </a:rPr>
              <a:t>, </a:t>
            </a:r>
            <a:r>
              <a:rPr lang="sr-Latn-RS" dirty="0">
                <a:cs typeface="Times New Roman" panose="02020603050405020304" pitchFamily="18" charset="0"/>
              </a:rPr>
              <a:t>iznosi </a:t>
            </a:r>
            <a:r>
              <a:rPr lang="en-US" b="1" dirty="0">
                <a:effectLst>
                  <a:outerShdw blurRad="38100" dist="38100" dir="2700000" algn="tl">
                    <a:srgbClr val="000000">
                      <a:alpha val="43137"/>
                    </a:srgbClr>
                  </a:outerShdw>
                </a:effectLst>
                <a:cs typeface="Times New Roman" panose="02020603050405020304" pitchFamily="18" charset="0"/>
              </a:rPr>
              <a:t>𝑂(𝑛 log</a:t>
            </a:r>
            <a:r>
              <a:rPr lang="sr-Latn-RS" b="1" dirty="0">
                <a:effectLst>
                  <a:outerShdw blurRad="38100" dist="38100" dir="2700000" algn="tl">
                    <a:srgbClr val="000000">
                      <a:alpha val="43137"/>
                    </a:srgbClr>
                  </a:outerShdw>
                </a:effectLst>
                <a:cs typeface="Times New Roman" panose="02020603050405020304" pitchFamily="18" charset="0"/>
              </a:rPr>
              <a:t> </a:t>
            </a:r>
            <a:r>
              <a:rPr lang="en-US" b="1" dirty="0">
                <a:effectLst>
                  <a:outerShdw blurRad="38100" dist="38100" dir="2700000" algn="tl">
                    <a:srgbClr val="000000">
                      <a:alpha val="43137"/>
                    </a:srgbClr>
                  </a:outerShdw>
                </a:effectLst>
                <a:cs typeface="Times New Roman" panose="02020603050405020304" pitchFamily="18" charset="0"/>
              </a:rPr>
              <a:t>𝑛)</a:t>
            </a:r>
            <a:r>
              <a:rPr lang="sr-Latn-RS" dirty="0">
                <a:cs typeface="Times New Roman" panose="02020603050405020304" pitchFamily="18" charset="0"/>
              </a:rPr>
              <a:t>.</a:t>
            </a:r>
            <a:r>
              <a:rPr lang="en-US" b="1" dirty="0">
                <a:effectLst>
                  <a:outerShdw blurRad="38100" dist="38100" dir="2700000" algn="tl">
                    <a:srgbClr val="000000">
                      <a:alpha val="43137"/>
                    </a:srgbClr>
                  </a:outerShdw>
                </a:effectLst>
                <a:cs typeface="Times New Roman" panose="02020603050405020304" pitchFamily="18" charset="0"/>
              </a:rPr>
              <a:t> </a:t>
            </a:r>
            <a:endParaRPr lang="sr-Latn-RS" b="1" i="1" dirty="0">
              <a:effectLst>
                <a:outerShdw blurRad="38100" dist="38100" dir="2700000" algn="tl">
                  <a:srgbClr val="000000">
                    <a:alpha val="43137"/>
                  </a:srgbClr>
                </a:outerShdw>
              </a:effectLst>
              <a:cs typeface="Times New Roman" panose="02020603050405020304" pitchFamily="18" charset="0"/>
            </a:endParaRPr>
          </a:p>
          <a:p>
            <a:r>
              <a:rPr lang="sr-Latn-RS" dirty="0">
                <a:cs typeface="Times New Roman" panose="02020603050405020304" pitchFamily="18" charset="0"/>
              </a:rPr>
              <a:t>Q</a:t>
            </a:r>
            <a:r>
              <a:rPr lang="en-US" dirty="0" err="1">
                <a:cs typeface="Times New Roman" panose="02020603050405020304" pitchFamily="18" charset="0"/>
              </a:rPr>
              <a:t>uick</a:t>
            </a:r>
            <a:r>
              <a:rPr lang="en-US" dirty="0">
                <a:cs typeface="Times New Roman" panose="02020603050405020304" pitchFamily="18" charset="0"/>
              </a:rPr>
              <a:t> sort je randomized </a:t>
            </a:r>
            <a:r>
              <a:rPr lang="en-US" dirty="0" err="1">
                <a:cs typeface="Times New Roman" panose="02020603050405020304" pitchFamily="18" charset="0"/>
              </a:rPr>
              <a:t>podeli</a:t>
            </a:r>
            <a:r>
              <a:rPr lang="en-US" dirty="0">
                <a:cs typeface="Times New Roman" panose="02020603050405020304" pitchFamily="18" charset="0"/>
              </a:rPr>
              <a:t>-pa-</a:t>
            </a:r>
            <a:r>
              <a:rPr lang="en-US" dirty="0" err="1">
                <a:cs typeface="Times New Roman" panose="02020603050405020304" pitchFamily="18" charset="0"/>
              </a:rPr>
              <a:t>vladaj</a:t>
            </a:r>
            <a:r>
              <a:rPr lang="en-US" dirty="0">
                <a:cs typeface="Times New Roman" panose="02020603050405020304" pitchFamily="18" charset="0"/>
              </a:rPr>
              <a:t> </a:t>
            </a:r>
            <a:r>
              <a:rPr lang="en-US" dirty="0" err="1">
                <a:cs typeface="Times New Roman" panose="02020603050405020304" pitchFamily="18" charset="0"/>
              </a:rPr>
              <a:t>algoritam</a:t>
            </a:r>
            <a:r>
              <a:rPr lang="sr-Latn-RS" dirty="0">
                <a:cs typeface="Times New Roman" panose="02020603050405020304" pitchFamily="18" charset="0"/>
              </a:rPr>
              <a:t>.</a:t>
            </a:r>
          </a:p>
          <a:p>
            <a:endParaRPr lang="sr-Latn-RS" dirty="0">
              <a:latin typeface="Times New Roman" panose="02020603050405020304" pitchFamily="18" charset="0"/>
              <a:cs typeface="Times New Roman" panose="02020603050405020304" pitchFamily="18" charset="0"/>
            </a:endParaRPr>
          </a:p>
          <a:p>
            <a:endParaRPr lang="sr-Latn-R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655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33BE-5667-4F33-8CD3-9960B25706CA}"/>
              </a:ext>
            </a:extLst>
          </p:cNvPr>
          <p:cNvSpPr>
            <a:spLocks noGrp="1"/>
          </p:cNvSpPr>
          <p:nvPr>
            <p:ph type="title"/>
          </p:nvPr>
        </p:nvSpPr>
        <p:spPr/>
        <p:txBody>
          <a:bodyPr>
            <a:normAutofit/>
          </a:bodyPr>
          <a:lstStyle/>
          <a:p>
            <a:r>
              <a:rPr lang="en-US" sz="2800" b="1" dirty="0">
                <a:latin typeface="+mn-lt"/>
                <a:cs typeface="Times New Roman" panose="02020603050405020304" pitchFamily="18" charset="0"/>
              </a:rPr>
              <a:t># </a:t>
            </a:r>
            <a:r>
              <a:rPr lang="en-US" b="1" dirty="0" err="1">
                <a:latin typeface="+mn-lt"/>
                <a:cs typeface="Times New Roman" panose="02020603050405020304" pitchFamily="18" charset="0"/>
              </a:rPr>
              <a:t>paginacija_rezultata</a:t>
            </a:r>
            <a:r>
              <a:rPr lang="en-US" b="1" dirty="0">
                <a:latin typeface="+mn-lt"/>
                <a:cs typeface="Times New Roman" panose="02020603050405020304" pitchFamily="18" charset="0"/>
              </a:rPr>
              <a:t> </a:t>
            </a:r>
            <a:endParaRPr lang="en-US" b="1" dirty="0">
              <a:latin typeface="+mn-lt"/>
            </a:endParaRPr>
          </a:p>
        </p:txBody>
      </p:sp>
      <p:sp>
        <p:nvSpPr>
          <p:cNvPr id="3" name="Content Placeholder 2">
            <a:extLst>
              <a:ext uri="{FF2B5EF4-FFF2-40B4-BE49-F238E27FC236}">
                <a16:creationId xmlns:a16="http://schemas.microsoft.com/office/drawing/2014/main" id="{6409395B-1ED2-4599-80FB-2F68DA2BCEFD}"/>
              </a:ext>
            </a:extLst>
          </p:cNvPr>
          <p:cNvSpPr>
            <a:spLocks noGrp="1"/>
          </p:cNvSpPr>
          <p:nvPr>
            <p:ph idx="1"/>
          </p:nvPr>
        </p:nvSpPr>
        <p:spPr/>
        <p:txBody>
          <a:bodyPr/>
          <a:lstStyle/>
          <a:p>
            <a:r>
              <a:rPr lang="sr-Latn-RS" dirty="0">
                <a:cs typeface="Times New Roman" panose="02020603050405020304" pitchFamily="18" charset="0"/>
              </a:rPr>
              <a:t>Funkcija za paginaciju rezultata: prikazStranicaPageiranje() i pomoćna funkcija za ispis: ispisiStranicu(). </a:t>
            </a:r>
          </a:p>
          <a:p>
            <a:r>
              <a:rPr lang="sr-Latn-RS" dirty="0">
                <a:cs typeface="Times New Roman" panose="02020603050405020304" pitchFamily="18" charset="0"/>
              </a:rPr>
              <a:t>Paginacija rezultata nam omogućava </a:t>
            </a:r>
            <a:r>
              <a:rPr lang="en-US" dirty="0" err="1">
                <a:cs typeface="Times New Roman" panose="02020603050405020304" pitchFamily="18" charset="0"/>
              </a:rPr>
              <a:t>prikaz</a:t>
            </a:r>
            <a:r>
              <a:rPr lang="en-US" dirty="0">
                <a:cs typeface="Times New Roman" panose="02020603050405020304" pitchFamily="18" charset="0"/>
              </a:rPr>
              <a:t> </a:t>
            </a:r>
            <a:r>
              <a:rPr lang="sr-Latn-RS" dirty="0">
                <a:cs typeface="Times New Roman" panose="02020603050405020304" pitchFamily="18" charset="0"/>
              </a:rPr>
              <a:t>M</a:t>
            </a:r>
            <a:r>
              <a:rPr lang="en-US" dirty="0">
                <a:cs typeface="Times New Roman" panose="02020603050405020304" pitchFamily="18" charset="0"/>
              </a:rPr>
              <a:t> </a:t>
            </a:r>
            <a:r>
              <a:rPr lang="en-US" dirty="0" err="1">
                <a:cs typeface="Times New Roman" panose="02020603050405020304" pitchFamily="18" charset="0"/>
              </a:rPr>
              <a:t>stranica</a:t>
            </a:r>
            <a:r>
              <a:rPr lang="en-US" dirty="0">
                <a:cs typeface="Times New Roman" panose="02020603050405020304" pitchFamily="18" charset="0"/>
              </a:rPr>
              <a:t> </a:t>
            </a:r>
            <a:r>
              <a:rPr lang="en-US" dirty="0" err="1">
                <a:cs typeface="Times New Roman" panose="02020603050405020304" pitchFamily="18" charset="0"/>
              </a:rPr>
              <a:t>odjednom</a:t>
            </a:r>
            <a:r>
              <a:rPr lang="sr-Latn-RS" dirty="0">
                <a:cs typeface="Times New Roman" panose="02020603050405020304" pitchFamily="18" charset="0"/>
              </a:rPr>
              <a:t>, koje su sortirane po rangu idući od najbolje rangiranih stranica, ka manje rangiranim stranicama. Korisnik je taj koji može da manipuliše sa željenim brojem prikaza stranica unetih preko tastature</a:t>
            </a:r>
            <a:r>
              <a:rPr lang="en-US" dirty="0">
                <a:cs typeface="Times New Roman" panose="02020603050405020304" pitchFamily="18" charset="0"/>
              </a:rPr>
              <a:t>, </a:t>
            </a:r>
            <a:r>
              <a:rPr lang="sr-Latn-RS" dirty="0">
                <a:cs typeface="Times New Roman" panose="02020603050405020304" pitchFamily="18" charset="0"/>
              </a:rPr>
              <a:t>takodje korisniku se pruža da vrši </a:t>
            </a:r>
            <a:r>
              <a:rPr lang="en-US" dirty="0" err="1">
                <a:cs typeface="Times New Roman" panose="02020603050405020304" pitchFamily="18" charset="0"/>
              </a:rPr>
              <a:t>kretanj</a:t>
            </a:r>
            <a:r>
              <a:rPr lang="sr-Latn-RS" dirty="0">
                <a:cs typeface="Times New Roman" panose="02020603050405020304" pitchFamily="18" charset="0"/>
              </a:rPr>
              <a:t>e</a:t>
            </a:r>
            <a:r>
              <a:rPr lang="en-US" dirty="0">
                <a:cs typeface="Times New Roman" panose="02020603050405020304" pitchFamily="18" charset="0"/>
              </a:rPr>
              <a:t> </a:t>
            </a:r>
            <a:r>
              <a:rPr lang="en-US" dirty="0" err="1">
                <a:cs typeface="Times New Roman" panose="02020603050405020304" pitchFamily="18" charset="0"/>
              </a:rPr>
              <a:t>napred</a:t>
            </a:r>
            <a:r>
              <a:rPr lang="sr-Latn-RS" dirty="0">
                <a:cs typeface="Times New Roman" panose="02020603050405020304" pitchFamily="18" charset="0"/>
              </a:rPr>
              <a:t>,</a:t>
            </a:r>
            <a:r>
              <a:rPr lang="en-US" dirty="0">
                <a:cs typeface="Times New Roman" panose="02020603050405020304" pitchFamily="18" charset="0"/>
              </a:rPr>
              <a:t> </a:t>
            </a:r>
            <a:r>
              <a:rPr lang="en-US" dirty="0" err="1">
                <a:cs typeface="Times New Roman" panose="02020603050405020304" pitchFamily="18" charset="0"/>
              </a:rPr>
              <a:t>odnosno</a:t>
            </a:r>
            <a:r>
              <a:rPr lang="en-US" dirty="0">
                <a:cs typeface="Times New Roman" panose="02020603050405020304" pitchFamily="18" charset="0"/>
              </a:rPr>
              <a:t> </a:t>
            </a:r>
            <a:r>
              <a:rPr lang="en-US" dirty="0" err="1">
                <a:cs typeface="Times New Roman" panose="02020603050405020304" pitchFamily="18" charset="0"/>
              </a:rPr>
              <a:t>nazad</a:t>
            </a:r>
            <a:r>
              <a:rPr lang="en-US" dirty="0">
                <a:cs typeface="Times New Roman" panose="02020603050405020304" pitchFamily="18" charset="0"/>
              </a:rPr>
              <a:t> za </a:t>
            </a:r>
            <a:r>
              <a:rPr lang="sr-Latn-RS" dirty="0">
                <a:cs typeface="Times New Roman" panose="02020603050405020304" pitchFamily="18" charset="0"/>
              </a:rPr>
              <a:t>M</a:t>
            </a:r>
            <a:r>
              <a:rPr lang="en-US" dirty="0">
                <a:cs typeface="Times New Roman" panose="02020603050405020304" pitchFamily="18" charset="0"/>
              </a:rPr>
              <a:t> </a:t>
            </a:r>
            <a:r>
              <a:rPr lang="en-US" dirty="0" err="1">
                <a:cs typeface="Times New Roman" panose="02020603050405020304" pitchFamily="18" charset="0"/>
              </a:rPr>
              <a:t>stranica</a:t>
            </a:r>
            <a:r>
              <a:rPr lang="sr-Latn-RS" dirty="0">
                <a:cs typeface="Times New Roman" panose="02020603050405020304" pitchFamily="18" charset="0"/>
              </a:rPr>
              <a:t>.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227913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8D86-48B9-4659-8204-259CE3F83C87}"/>
              </a:ext>
            </a:extLst>
          </p:cNvPr>
          <p:cNvSpPr>
            <a:spLocks noGrp="1"/>
          </p:cNvSpPr>
          <p:nvPr>
            <p:ph type="title"/>
          </p:nvPr>
        </p:nvSpPr>
        <p:spPr/>
        <p:txBody>
          <a:bodyPr/>
          <a:lstStyle/>
          <a:p>
            <a:r>
              <a:rPr lang="sr-Latn-RS" sz="2800" b="1" dirty="0">
                <a:latin typeface="+mn-lt"/>
                <a:cs typeface="Times New Roman" panose="02020603050405020304" pitchFamily="18" charset="0"/>
              </a:rPr>
              <a:t>#</a:t>
            </a:r>
            <a:r>
              <a:rPr lang="en-US" sz="2800" dirty="0">
                <a:latin typeface="+mn-lt"/>
                <a:cs typeface="Times New Roman" panose="02020603050405020304" pitchFamily="18" charset="0"/>
              </a:rPr>
              <a:t> </a:t>
            </a:r>
            <a:r>
              <a:rPr lang="sr-Latn-RS" b="1" dirty="0">
                <a:latin typeface="+mn-lt"/>
                <a:cs typeface="Times New Roman" panose="02020603050405020304" pitchFamily="18" charset="0"/>
              </a:rPr>
              <a:t>parser</a:t>
            </a:r>
            <a:endParaRPr lang="en-US" dirty="0">
              <a:latin typeface="+mn-lt"/>
            </a:endParaRPr>
          </a:p>
        </p:txBody>
      </p:sp>
      <p:sp>
        <p:nvSpPr>
          <p:cNvPr id="3" name="Content Placeholder 2">
            <a:extLst>
              <a:ext uri="{FF2B5EF4-FFF2-40B4-BE49-F238E27FC236}">
                <a16:creationId xmlns:a16="http://schemas.microsoft.com/office/drawing/2014/main" id="{12185EBE-9C28-4FDF-B0FD-471748EB7CB6}"/>
              </a:ext>
            </a:extLst>
          </p:cNvPr>
          <p:cNvSpPr>
            <a:spLocks noGrp="1"/>
          </p:cNvSpPr>
          <p:nvPr>
            <p:ph idx="1"/>
          </p:nvPr>
        </p:nvSpPr>
        <p:spPr/>
        <p:txBody>
          <a:bodyPr/>
          <a:lstStyle/>
          <a:p>
            <a:r>
              <a:rPr lang="sr-Latn-RS" dirty="0">
                <a:cs typeface="Times New Roman" panose="02020603050405020304" pitchFamily="18" charset="0"/>
              </a:rPr>
              <a:t>Klasa Node sadrži metodu setToken() koja služi za izmenu vrednosti tokena. Metoda addChild() služi za dodavanje čvorova u listu </a:t>
            </a:r>
            <a:r>
              <a:rPr lang="sr-Latn-RS" i="1" dirty="0">
                <a:cs typeface="Times New Roman" panose="02020603050405020304" pitchFamily="18" charset="0"/>
              </a:rPr>
              <a:t>children</a:t>
            </a:r>
            <a:r>
              <a:rPr lang="sr-Latn-RS" dirty="0">
                <a:cs typeface="Times New Roman" panose="02020603050405020304" pitchFamily="18" charset="0"/>
              </a:rPr>
              <a:t>.</a:t>
            </a:r>
          </a:p>
          <a:p>
            <a:r>
              <a:rPr lang="sr-Latn-RS" dirty="0">
                <a:cs typeface="Times New Roman" panose="02020603050405020304" pitchFamily="18" charset="0"/>
              </a:rPr>
              <a:t>Funkcija parsirajKomandu() je zadužena da od izraza reprezentovanog stringom pravi niz poznatih tokena.</a:t>
            </a:r>
          </a:p>
          <a:p>
            <a:r>
              <a:rPr lang="sr-Latn-RS" dirty="0">
                <a:cs typeface="Times New Roman" panose="02020603050405020304" pitchFamily="18" charset="0"/>
              </a:rPr>
              <a:t>Funkcija konstruisiStabloOdTokena() služi da od niza ispravnih tokena pravi parsirano stablo izraza.</a:t>
            </a:r>
          </a:p>
          <a:p>
            <a:pPr marL="0" indent="0">
              <a:buNone/>
            </a:pPr>
            <a:endParaRPr lang="en-US" dirty="0"/>
          </a:p>
        </p:txBody>
      </p:sp>
    </p:spTree>
    <p:extLst>
      <p:ext uri="{BB962C8B-B14F-4D97-AF65-F5344CB8AC3E}">
        <p14:creationId xmlns:p14="http://schemas.microsoft.com/office/powerpoint/2010/main" val="20200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F62E-E9C2-48EA-AC78-A5DC4292E250}"/>
              </a:ext>
            </a:extLst>
          </p:cNvPr>
          <p:cNvSpPr>
            <a:spLocks noGrp="1"/>
          </p:cNvSpPr>
          <p:nvPr>
            <p:ph type="title"/>
          </p:nvPr>
        </p:nvSpPr>
        <p:spPr/>
        <p:txBody>
          <a:bodyPr/>
          <a:lstStyle/>
          <a:p>
            <a:r>
              <a:rPr lang="en-US" b="1" dirty="0"/>
              <a:t>STUDENT 1</a:t>
            </a:r>
            <a:r>
              <a:rPr lang="en-US" dirty="0"/>
              <a:t>		</a:t>
            </a:r>
          </a:p>
        </p:txBody>
      </p:sp>
      <p:sp>
        <p:nvSpPr>
          <p:cNvPr id="3" name="Content Placeholder 2">
            <a:extLst>
              <a:ext uri="{FF2B5EF4-FFF2-40B4-BE49-F238E27FC236}">
                <a16:creationId xmlns:a16="http://schemas.microsoft.com/office/drawing/2014/main" id="{9F0B8327-F19A-439E-AB8D-38D7DFA4F40A}"/>
              </a:ext>
            </a:extLst>
          </p:cNvPr>
          <p:cNvSpPr>
            <a:spLocks noGrp="1"/>
          </p:cNvSpPr>
          <p:nvPr>
            <p:ph idx="1"/>
          </p:nvPr>
        </p:nvSpPr>
        <p:spPr/>
        <p:txBody>
          <a:bodyPr>
            <a:normAutofit lnSpcReduction="10000"/>
          </a:bodyPr>
          <a:lstStyle/>
          <a:p>
            <a:pPr marL="0" indent="0">
              <a:buNone/>
            </a:pPr>
            <a:r>
              <a:rPr lang="en-US" b="1" i="1" dirty="0" err="1"/>
              <a:t>Funkcionalnosti</a:t>
            </a:r>
            <a:r>
              <a:rPr lang="en-US" b="1" i="1" dirty="0"/>
              <a:t>:</a:t>
            </a:r>
          </a:p>
          <a:p>
            <a:r>
              <a:rPr lang="sr-Latn-RS" dirty="0"/>
              <a:t>#</a:t>
            </a:r>
            <a:r>
              <a:rPr lang="en-US" dirty="0" err="1"/>
              <a:t>Parsiranje</a:t>
            </a:r>
            <a:r>
              <a:rPr lang="en-US" dirty="0"/>
              <a:t> </a:t>
            </a:r>
            <a:r>
              <a:rPr lang="en-US" dirty="0" err="1"/>
              <a:t>skupa</a:t>
            </a:r>
            <a:r>
              <a:rPr lang="en-US" dirty="0"/>
              <a:t> HTML </a:t>
            </a:r>
            <a:r>
              <a:rPr lang="en-US" dirty="0" err="1"/>
              <a:t>dokumenata</a:t>
            </a:r>
            <a:endParaRPr lang="en-US" dirty="0"/>
          </a:p>
          <a:p>
            <a:r>
              <a:rPr lang="sr-Latn-RS" dirty="0"/>
              <a:t>#</a:t>
            </a:r>
            <a:r>
              <a:rPr lang="en-US" dirty="0" err="1"/>
              <a:t>Unos</a:t>
            </a:r>
            <a:r>
              <a:rPr lang="en-US" dirty="0"/>
              <a:t> </a:t>
            </a:r>
            <a:r>
              <a:rPr lang="en-US" dirty="0" err="1"/>
              <a:t>upita</a:t>
            </a:r>
            <a:endParaRPr lang="en-US" dirty="0"/>
          </a:p>
          <a:p>
            <a:r>
              <a:rPr lang="sr-Latn-RS" dirty="0"/>
              <a:t>#</a:t>
            </a:r>
            <a:r>
              <a:rPr lang="en-US" dirty="0" err="1"/>
              <a:t>Pretraga</a:t>
            </a:r>
            <a:r>
              <a:rPr lang="en-US" dirty="0"/>
              <a:t> </a:t>
            </a:r>
            <a:r>
              <a:rPr lang="en-US" dirty="0" err="1"/>
              <a:t>dokumenata</a:t>
            </a:r>
            <a:endParaRPr lang="en-US" dirty="0"/>
          </a:p>
          <a:p>
            <a:r>
              <a:rPr lang="sr-Latn-RS" dirty="0"/>
              <a:t>#</a:t>
            </a:r>
            <a:r>
              <a:rPr lang="en-US" dirty="0" err="1"/>
              <a:t>Osnovne</a:t>
            </a:r>
            <a:r>
              <a:rPr lang="en-US" dirty="0"/>
              <a:t> </a:t>
            </a:r>
            <a:r>
              <a:rPr lang="en-US" dirty="0" err="1"/>
              <a:t>skupovne</a:t>
            </a:r>
            <a:r>
              <a:rPr lang="en-US" dirty="0"/>
              <a:t> </a:t>
            </a:r>
            <a:r>
              <a:rPr lang="en-US" dirty="0" err="1"/>
              <a:t>operacije</a:t>
            </a:r>
            <a:endParaRPr lang="en-US" dirty="0"/>
          </a:p>
          <a:p>
            <a:endParaRPr lang="en-US" dirty="0"/>
          </a:p>
          <a:p>
            <a:pPr marL="0" indent="0">
              <a:buNone/>
            </a:pPr>
            <a:r>
              <a:rPr lang="en-US" b="1" i="1" dirty="0" err="1"/>
              <a:t>Struktura</a:t>
            </a:r>
            <a:r>
              <a:rPr lang="en-US" b="1" i="1" dirty="0"/>
              <a:t> </a:t>
            </a:r>
            <a:r>
              <a:rPr lang="en-US" b="1" i="1" dirty="0" err="1"/>
              <a:t>podataka</a:t>
            </a:r>
            <a:r>
              <a:rPr lang="en-US" b="1" i="1" dirty="0"/>
              <a:t>:</a:t>
            </a:r>
          </a:p>
          <a:p>
            <a:r>
              <a:rPr lang="sr-Latn-RS" dirty="0"/>
              <a:t>#</a:t>
            </a:r>
            <a:r>
              <a:rPr lang="en-US" dirty="0" err="1"/>
              <a:t>Trie</a:t>
            </a:r>
            <a:endParaRPr lang="en-US" dirty="0"/>
          </a:p>
        </p:txBody>
      </p:sp>
    </p:spTree>
    <p:extLst>
      <p:ext uri="{BB962C8B-B14F-4D97-AF65-F5344CB8AC3E}">
        <p14:creationId xmlns:p14="http://schemas.microsoft.com/office/powerpoint/2010/main" val="23956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ABE1-D826-41F6-BA0E-DC60E2BE51DF}"/>
              </a:ext>
            </a:extLst>
          </p:cNvPr>
          <p:cNvSpPr>
            <a:spLocks noGrp="1"/>
          </p:cNvSpPr>
          <p:nvPr>
            <p:ph type="title"/>
          </p:nvPr>
        </p:nvSpPr>
        <p:spPr/>
        <p:txBody>
          <a:bodyPr/>
          <a:lstStyle/>
          <a:p>
            <a:r>
              <a:rPr lang="sr-Latn-RS" b="1" i="1" dirty="0"/>
              <a:t># </a:t>
            </a:r>
            <a:r>
              <a:rPr lang="en-US" b="1" i="1" dirty="0"/>
              <a:t>PARSIRANJE SKUPA HTML DOKUMENATA</a:t>
            </a:r>
          </a:p>
        </p:txBody>
      </p:sp>
      <p:sp>
        <p:nvSpPr>
          <p:cNvPr id="3" name="Content Placeholder 2">
            <a:extLst>
              <a:ext uri="{FF2B5EF4-FFF2-40B4-BE49-F238E27FC236}">
                <a16:creationId xmlns:a16="http://schemas.microsoft.com/office/drawing/2014/main" id="{35130ADF-9461-4267-BA24-B330C6D46C63}"/>
              </a:ext>
            </a:extLst>
          </p:cNvPr>
          <p:cNvSpPr>
            <a:spLocks noGrp="1"/>
          </p:cNvSpPr>
          <p:nvPr>
            <p:ph idx="1"/>
          </p:nvPr>
        </p:nvSpPr>
        <p:spPr>
          <a:xfrm>
            <a:off x="1522414" y="1905000"/>
            <a:ext cx="9144000" cy="4678362"/>
          </a:xfrm>
        </p:spPr>
        <p:txBody>
          <a:bodyPr>
            <a:normAutofit lnSpcReduction="10000"/>
          </a:bodyPr>
          <a:lstStyle/>
          <a:p>
            <a:pPr marL="0" indent="0">
              <a:buNone/>
            </a:pPr>
            <a:r>
              <a:rPr lang="en-US" b="1" dirty="0" err="1"/>
              <a:t>Koraci</a:t>
            </a:r>
            <a:r>
              <a:rPr lang="en-US" b="1" dirty="0"/>
              <a:t>:</a:t>
            </a:r>
          </a:p>
          <a:p>
            <a:pPr marL="457200" indent="-457200">
              <a:buFont typeface="+mj-lt"/>
              <a:buAutoNum type="arabicPeriod"/>
            </a:pPr>
            <a:r>
              <a:rPr lang="en-US" i="1" u="sng" dirty="0" err="1"/>
              <a:t>Izgradnja</a:t>
            </a:r>
            <a:r>
              <a:rPr lang="en-US" i="1" u="sng" dirty="0"/>
              <a:t> </a:t>
            </a:r>
            <a:r>
              <a:rPr lang="en-US" b="1" i="1" u="sng" dirty="0" err="1"/>
              <a:t>trie</a:t>
            </a:r>
            <a:r>
              <a:rPr lang="en-US" b="1" i="1" u="sng" dirty="0"/>
              <a:t> </a:t>
            </a:r>
            <a:r>
              <a:rPr lang="en-US" b="1" i="1" u="sng" dirty="0" err="1"/>
              <a:t>stabl</a:t>
            </a:r>
            <a:r>
              <a:rPr lang="sr-Latn-RS" b="1" i="1" u="sng" dirty="0"/>
              <a:t>a</a:t>
            </a:r>
            <a:r>
              <a:rPr lang="en-US" b="1" i="1" u="sng" dirty="0"/>
              <a:t> </a:t>
            </a:r>
            <a:r>
              <a:rPr lang="en-US" i="1" u="sng" dirty="0"/>
              <a:t>u </a:t>
            </a:r>
            <a:r>
              <a:rPr lang="en-US" i="1" u="sng" dirty="0" err="1"/>
              <a:t>kome</a:t>
            </a:r>
            <a:r>
              <a:rPr lang="en-US" i="1" u="sng" dirty="0"/>
              <a:t> </a:t>
            </a:r>
            <a:r>
              <a:rPr lang="en-US" i="1" u="sng" dirty="0" err="1"/>
              <a:t>su</a:t>
            </a:r>
            <a:r>
              <a:rPr lang="en-US" i="1" u="sng" dirty="0"/>
              <a:t> </a:t>
            </a:r>
            <a:r>
              <a:rPr lang="en-US" i="1" u="sng" dirty="0" err="1"/>
              <a:t>sme</a:t>
            </a:r>
            <a:r>
              <a:rPr lang="sr-Latn-RS" i="1" u="sng" dirty="0"/>
              <a:t>štene sve reči iz svih HTML dokumenata </a:t>
            </a:r>
            <a:r>
              <a:rPr lang="sr-Latn-RS" i="1" dirty="0"/>
              <a:t>(Structures </a:t>
            </a:r>
            <a:r>
              <a:rPr lang="en-US" i="1" dirty="0"/>
              <a:t>-&gt;</a:t>
            </a:r>
            <a:r>
              <a:rPr lang="sr-Latn-RS" i="1" dirty="0"/>
              <a:t> trieTrie.py)</a:t>
            </a:r>
          </a:p>
          <a:p>
            <a:pPr marL="457200" indent="-457200">
              <a:buAutoNum type="arabicPeriod" startAt="2"/>
            </a:pPr>
            <a:r>
              <a:rPr lang="sr-Latn-RS" i="1" u="sng" dirty="0"/>
              <a:t>Metoda za parsiranje skupa HTML dokumenata</a:t>
            </a:r>
            <a:r>
              <a:rPr lang="en-US" i="1" u="sng" dirty="0"/>
              <a:t> </a:t>
            </a:r>
            <a:endParaRPr lang="sr-Latn-RS" i="1" dirty="0"/>
          </a:p>
          <a:p>
            <a:pPr lvl="1"/>
            <a:r>
              <a:rPr lang="sr-Latn-RS" dirty="0"/>
              <a:t>Korisnik unosi željenu putanju za parsiranje</a:t>
            </a:r>
          </a:p>
          <a:p>
            <a:pPr lvl="1"/>
            <a:r>
              <a:rPr lang="sr-Latn-RS" dirty="0"/>
              <a:t>Provera da li je putanja ispravno uneta</a:t>
            </a:r>
          </a:p>
          <a:p>
            <a:pPr lvl="1"/>
            <a:r>
              <a:rPr lang="sr-Latn-RS" dirty="0"/>
              <a:t>Ako jeste, pomoću os.walk </a:t>
            </a:r>
            <a:r>
              <a:rPr lang="en-US" dirty="0"/>
              <a:t>se </a:t>
            </a:r>
            <a:r>
              <a:rPr lang="en-US" dirty="0" err="1"/>
              <a:t>vr</a:t>
            </a:r>
            <a:r>
              <a:rPr lang="sr-Latn-RS" dirty="0"/>
              <a:t>ši prolazak kroz putanju</a:t>
            </a:r>
          </a:p>
          <a:p>
            <a:pPr lvl="1"/>
            <a:r>
              <a:rPr lang="sr-Latn-RS" dirty="0"/>
              <a:t>Zatim se prolazi kroz sve fajlove i proverava se da li fajl sadrži </a:t>
            </a:r>
            <a:r>
              <a:rPr lang="en-US" dirty="0"/>
              <a:t>‘.html’ u </a:t>
            </a:r>
            <a:r>
              <a:rPr lang="en-US" dirty="0" err="1"/>
              <a:t>sebi</a:t>
            </a:r>
            <a:endParaRPr lang="en-US" dirty="0"/>
          </a:p>
          <a:p>
            <a:pPr lvl="1"/>
            <a:r>
              <a:rPr lang="en-US" dirty="0" err="1"/>
              <a:t>Ako</a:t>
            </a:r>
            <a:r>
              <a:rPr lang="en-US" dirty="0"/>
              <a:t> </a:t>
            </a:r>
            <a:r>
              <a:rPr lang="en-US" dirty="0" err="1"/>
              <a:t>sadr</a:t>
            </a:r>
            <a:r>
              <a:rPr lang="sr-Latn-RS" dirty="0"/>
              <a:t>ži, šalje se putanja za taj fajl parseru koji vraća reči i linkove</a:t>
            </a:r>
          </a:p>
          <a:p>
            <a:pPr lvl="1"/>
            <a:r>
              <a:rPr lang="sr-Latn-RS" dirty="0"/>
              <a:t>Poziva se metoda za dodavanje reči u trie stablo i šalje se trenutna reč i putanja</a:t>
            </a:r>
            <a:r>
              <a:rPr lang="en-US" dirty="0"/>
              <a:t> do tog HTML </a:t>
            </a:r>
            <a:r>
              <a:rPr lang="en-US" dirty="0" err="1"/>
              <a:t>fajla</a:t>
            </a:r>
            <a:endParaRPr lang="sr-Latn-RS" dirty="0"/>
          </a:p>
          <a:p>
            <a:pPr lvl="1"/>
            <a:r>
              <a:rPr lang="sr-Latn-RS" dirty="0"/>
              <a:t>Postupak se ponavlja sve dok ne ubace sve reči za sve putanje koje sadrže </a:t>
            </a:r>
            <a:r>
              <a:rPr lang="en-US" dirty="0"/>
              <a:t>‘.html’ u </a:t>
            </a:r>
            <a:r>
              <a:rPr lang="en-US" dirty="0" err="1"/>
              <a:t>sebi</a:t>
            </a:r>
            <a:endParaRPr lang="sr-Latn-RS" dirty="0"/>
          </a:p>
          <a:p>
            <a:pPr marL="0" indent="0">
              <a:buNone/>
            </a:pPr>
            <a:endParaRPr lang="en-US" dirty="0"/>
          </a:p>
        </p:txBody>
      </p:sp>
    </p:spTree>
    <p:extLst>
      <p:ext uri="{BB962C8B-B14F-4D97-AF65-F5344CB8AC3E}">
        <p14:creationId xmlns:p14="http://schemas.microsoft.com/office/powerpoint/2010/main" val="15366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03C2-9A44-470E-82E6-8BCF6952FF24}"/>
              </a:ext>
            </a:extLst>
          </p:cNvPr>
          <p:cNvSpPr>
            <a:spLocks noGrp="1"/>
          </p:cNvSpPr>
          <p:nvPr>
            <p:ph type="title"/>
          </p:nvPr>
        </p:nvSpPr>
        <p:spPr/>
        <p:txBody>
          <a:bodyPr/>
          <a:lstStyle/>
          <a:p>
            <a:r>
              <a:rPr lang="sr-Latn-RS" b="1" i="1" dirty="0"/>
              <a:t>TRIE STABLO – dodavanje reči</a:t>
            </a:r>
            <a:endParaRPr lang="en-US" b="1" i="1" dirty="0"/>
          </a:p>
        </p:txBody>
      </p:sp>
      <p:sp>
        <p:nvSpPr>
          <p:cNvPr id="3" name="Content Placeholder 2">
            <a:extLst>
              <a:ext uri="{FF2B5EF4-FFF2-40B4-BE49-F238E27FC236}">
                <a16:creationId xmlns:a16="http://schemas.microsoft.com/office/drawing/2014/main" id="{B4E17BA3-1182-464E-8BDE-4C866ECFE4D2}"/>
              </a:ext>
            </a:extLst>
          </p:cNvPr>
          <p:cNvSpPr>
            <a:spLocks noGrp="1"/>
          </p:cNvSpPr>
          <p:nvPr>
            <p:ph idx="1"/>
          </p:nvPr>
        </p:nvSpPr>
        <p:spPr/>
        <p:txBody>
          <a:bodyPr>
            <a:normAutofit fontScale="92500"/>
          </a:bodyPr>
          <a:lstStyle/>
          <a:p>
            <a:r>
              <a:rPr lang="sr-Latn-RS" i="1" dirty="0"/>
              <a:t>Polazak od početka i postavljanje da je trenutni čvor koren stabla</a:t>
            </a:r>
          </a:p>
          <a:p>
            <a:r>
              <a:rPr lang="sr-Latn-RS" i="1" dirty="0"/>
              <a:t>Reč koju želimo da ubacim u stablo smanjujemo svaki put na početku kako bi zanemarili razliku u velikim i malim slovima</a:t>
            </a:r>
          </a:p>
          <a:p>
            <a:r>
              <a:rPr lang="sr-Latn-RS" i="1" dirty="0"/>
              <a:t>Prolazak kroz svaki karakter (slovo) u poslatoj reči</a:t>
            </a:r>
          </a:p>
          <a:p>
            <a:r>
              <a:rPr lang="sr-Latn-RS" i="1" dirty="0"/>
              <a:t>Zatim sledi prolazak kroz svu decu za taj čvor</a:t>
            </a:r>
          </a:p>
          <a:p>
            <a:r>
              <a:rPr lang="sr-Latn-RS" i="1" dirty="0"/>
              <a:t>Ukoliko neko dete ima isti karakter kao i trenutni karakter iz poslate reči,  to dete se postavlja za novi čvor i provera se sledeći karakter u poslatoj reči</a:t>
            </a:r>
          </a:p>
          <a:p>
            <a:r>
              <a:rPr lang="sr-Latn-RS" i="1" dirty="0"/>
              <a:t>U slučaju da nijedno dete nema isti karakter kao trenutni iz poslate reči, za taj čvor se pravi novo dete koje sadrži taj karakter i poslati HTML fajl i na kraju to dete postaje novi čvor</a:t>
            </a:r>
          </a:p>
        </p:txBody>
      </p:sp>
    </p:spTree>
    <p:extLst>
      <p:ext uri="{BB962C8B-B14F-4D97-AF65-F5344CB8AC3E}">
        <p14:creationId xmlns:p14="http://schemas.microsoft.com/office/powerpoint/2010/main" val="7896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83AD-B6A5-491A-8F74-B94B2DE09DDD}"/>
              </a:ext>
            </a:extLst>
          </p:cNvPr>
          <p:cNvSpPr>
            <a:spLocks noGrp="1"/>
          </p:cNvSpPr>
          <p:nvPr>
            <p:ph type="title"/>
          </p:nvPr>
        </p:nvSpPr>
        <p:spPr/>
        <p:txBody>
          <a:bodyPr/>
          <a:lstStyle/>
          <a:p>
            <a:r>
              <a:rPr lang="sr-Latn-RS" b="1" i="1" dirty="0"/>
              <a:t>TRIE STABLO – broj ponavljanja reči</a:t>
            </a:r>
            <a:endParaRPr lang="en-US" dirty="0"/>
          </a:p>
        </p:txBody>
      </p:sp>
      <p:sp>
        <p:nvSpPr>
          <p:cNvPr id="3" name="Content Placeholder 2">
            <a:extLst>
              <a:ext uri="{FF2B5EF4-FFF2-40B4-BE49-F238E27FC236}">
                <a16:creationId xmlns:a16="http://schemas.microsoft.com/office/drawing/2014/main" id="{D8EC540D-F7CB-4564-A4F8-7C737EC1C2E0}"/>
              </a:ext>
            </a:extLst>
          </p:cNvPr>
          <p:cNvSpPr>
            <a:spLocks noGrp="1"/>
          </p:cNvSpPr>
          <p:nvPr>
            <p:ph idx="1"/>
          </p:nvPr>
        </p:nvSpPr>
        <p:spPr/>
        <p:txBody>
          <a:bodyPr>
            <a:normAutofit lnSpcReduction="10000"/>
          </a:bodyPr>
          <a:lstStyle/>
          <a:p>
            <a:r>
              <a:rPr lang="sr-Latn-RS" dirty="0"/>
              <a:t>Nakon dodavanja svih karaktera za tu reč, flag za kraj se stavlja na True</a:t>
            </a:r>
          </a:p>
          <a:p>
            <a:r>
              <a:rPr lang="sr-Latn-RS" dirty="0"/>
              <a:t>Sledi provera koliko puta se ta reč nalazi u prosleđenoj putanji koja sadrži </a:t>
            </a:r>
            <a:r>
              <a:rPr lang="en-US" dirty="0"/>
              <a:t>‘.html’ u </a:t>
            </a:r>
            <a:r>
              <a:rPr lang="en-US" dirty="0" err="1"/>
              <a:t>sebi</a:t>
            </a:r>
            <a:endParaRPr lang="en-US" dirty="0"/>
          </a:p>
          <a:p>
            <a:r>
              <a:rPr lang="en-US" dirty="0" err="1"/>
              <a:t>Ukoliko</a:t>
            </a:r>
            <a:r>
              <a:rPr lang="sr-Latn-RS" dirty="0"/>
              <a:t> stigne ista reč sa istom putanjom brojač se povećava</a:t>
            </a:r>
          </a:p>
          <a:p>
            <a:r>
              <a:rPr lang="sr-Latn-RS" dirty="0"/>
              <a:t>Kada se pošalje nova putanja koja sadrži istu tu reč i ako je brojač različit od nule, pravi se rečnik koji za ključ ima prethodnu putanju, a vrednost mu je broj pojavljivanja reči na toj putanji</a:t>
            </a:r>
          </a:p>
          <a:p>
            <a:r>
              <a:rPr lang="sr-Latn-RS" dirty="0"/>
              <a:t>Nakon toga se brojač postavi na jedan i namešta se nova putanja</a:t>
            </a:r>
          </a:p>
          <a:p>
            <a:r>
              <a:rPr lang="sr-Latn-RS" dirty="0"/>
              <a:t>Postupak se ponavlja sve dok se ne ubace sve reči</a:t>
            </a:r>
          </a:p>
          <a:p>
            <a:endParaRPr lang="en-US" dirty="0"/>
          </a:p>
        </p:txBody>
      </p:sp>
    </p:spTree>
    <p:extLst>
      <p:ext uri="{BB962C8B-B14F-4D97-AF65-F5344CB8AC3E}">
        <p14:creationId xmlns:p14="http://schemas.microsoft.com/office/powerpoint/2010/main" val="40630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313-8F84-4FC9-83F1-FB9305C23333}"/>
              </a:ext>
            </a:extLst>
          </p:cNvPr>
          <p:cNvSpPr>
            <a:spLocks noGrp="1"/>
          </p:cNvSpPr>
          <p:nvPr>
            <p:ph type="title"/>
          </p:nvPr>
        </p:nvSpPr>
        <p:spPr/>
        <p:txBody>
          <a:bodyPr/>
          <a:lstStyle/>
          <a:p>
            <a:r>
              <a:rPr lang="sr-Latn-RS" b="1" dirty="0"/>
              <a:t>Primer dodavanja reči u stablo</a:t>
            </a:r>
            <a:endParaRPr lang="en-US" b="1" dirty="0"/>
          </a:p>
        </p:txBody>
      </p:sp>
      <p:sp>
        <p:nvSpPr>
          <p:cNvPr id="6" name="Oval 5" descr="xfs">
            <a:extLst>
              <a:ext uri="{FF2B5EF4-FFF2-40B4-BE49-F238E27FC236}">
                <a16:creationId xmlns:a16="http://schemas.microsoft.com/office/drawing/2014/main" id="{2A7C6B4C-9827-4D61-8EA8-A18A0B016245}"/>
              </a:ext>
            </a:extLst>
          </p:cNvPr>
          <p:cNvSpPr/>
          <p:nvPr/>
        </p:nvSpPr>
        <p:spPr>
          <a:xfrm>
            <a:off x="5865812" y="1750801"/>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root</a:t>
            </a:r>
            <a:endParaRPr lang="en-US" sz="1200" dirty="0"/>
          </a:p>
        </p:txBody>
      </p:sp>
      <p:sp>
        <p:nvSpPr>
          <p:cNvPr id="7" name="Oval 6" descr="xfs">
            <a:extLst>
              <a:ext uri="{FF2B5EF4-FFF2-40B4-BE49-F238E27FC236}">
                <a16:creationId xmlns:a16="http://schemas.microsoft.com/office/drawing/2014/main" id="{D9E88F59-1CDE-41DD-8E93-01B0962D8561}"/>
              </a:ext>
            </a:extLst>
          </p:cNvPr>
          <p:cNvSpPr/>
          <p:nvPr/>
        </p:nvSpPr>
        <p:spPr>
          <a:xfrm>
            <a:off x="5050466" y="2420431"/>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P</a:t>
            </a:r>
            <a:endParaRPr lang="en-US" sz="1200" dirty="0"/>
          </a:p>
        </p:txBody>
      </p:sp>
      <p:sp>
        <p:nvSpPr>
          <p:cNvPr id="8" name="Rectangle 7">
            <a:extLst>
              <a:ext uri="{FF2B5EF4-FFF2-40B4-BE49-F238E27FC236}">
                <a16:creationId xmlns:a16="http://schemas.microsoft.com/office/drawing/2014/main" id="{8D0F0B8B-554F-4267-B217-D670C82D93BD}"/>
              </a:ext>
            </a:extLst>
          </p:cNvPr>
          <p:cNvSpPr/>
          <p:nvPr/>
        </p:nvSpPr>
        <p:spPr>
          <a:xfrm>
            <a:off x="608012" y="1981200"/>
            <a:ext cx="2819400" cy="13716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RS" dirty="0"/>
              <a:t>Reči za dodavanje:</a:t>
            </a:r>
          </a:p>
          <a:p>
            <a:r>
              <a:rPr lang="sr-Latn-RS" dirty="0"/>
              <a:t>-pycharm</a:t>
            </a:r>
          </a:p>
          <a:p>
            <a:r>
              <a:rPr lang="sr-Latn-RS" dirty="0"/>
              <a:t>-python</a:t>
            </a:r>
          </a:p>
          <a:p>
            <a:r>
              <a:rPr lang="sr-Latn-RS" dirty="0"/>
              <a:t>-mouse</a:t>
            </a:r>
          </a:p>
        </p:txBody>
      </p:sp>
      <p:sp>
        <p:nvSpPr>
          <p:cNvPr id="9" name="Oval 8" descr="xfs">
            <a:extLst>
              <a:ext uri="{FF2B5EF4-FFF2-40B4-BE49-F238E27FC236}">
                <a16:creationId xmlns:a16="http://schemas.microsoft.com/office/drawing/2014/main" id="{072E8107-D3B9-48DF-A2C7-997D7560D51E}"/>
              </a:ext>
            </a:extLst>
          </p:cNvPr>
          <p:cNvSpPr/>
          <p:nvPr/>
        </p:nvSpPr>
        <p:spPr>
          <a:xfrm>
            <a:off x="4341812" y="3030031"/>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Y</a:t>
            </a:r>
            <a:endParaRPr lang="en-US" sz="1200" dirty="0"/>
          </a:p>
        </p:txBody>
      </p:sp>
      <p:sp>
        <p:nvSpPr>
          <p:cNvPr id="10" name="Oval 9" descr="xfs">
            <a:extLst>
              <a:ext uri="{FF2B5EF4-FFF2-40B4-BE49-F238E27FC236}">
                <a16:creationId xmlns:a16="http://schemas.microsoft.com/office/drawing/2014/main" id="{ACCFD5A1-340A-4EA0-BF7B-516EA284C8BF}"/>
              </a:ext>
            </a:extLst>
          </p:cNvPr>
          <p:cNvSpPr/>
          <p:nvPr/>
        </p:nvSpPr>
        <p:spPr>
          <a:xfrm>
            <a:off x="3656012" y="3581400"/>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C</a:t>
            </a:r>
            <a:endParaRPr lang="en-US" sz="1200" dirty="0"/>
          </a:p>
        </p:txBody>
      </p:sp>
      <p:sp>
        <p:nvSpPr>
          <p:cNvPr id="11" name="Oval 10" descr="xfs">
            <a:extLst>
              <a:ext uri="{FF2B5EF4-FFF2-40B4-BE49-F238E27FC236}">
                <a16:creationId xmlns:a16="http://schemas.microsoft.com/office/drawing/2014/main" id="{FB30780A-C791-49CC-969D-D7F4366A154D}"/>
              </a:ext>
            </a:extLst>
          </p:cNvPr>
          <p:cNvSpPr/>
          <p:nvPr/>
        </p:nvSpPr>
        <p:spPr>
          <a:xfrm>
            <a:off x="2970212" y="4132769"/>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H</a:t>
            </a:r>
            <a:endParaRPr lang="en-US" sz="1200" dirty="0"/>
          </a:p>
        </p:txBody>
      </p:sp>
      <p:sp>
        <p:nvSpPr>
          <p:cNvPr id="12" name="Oval 11" descr="xfs">
            <a:extLst>
              <a:ext uri="{FF2B5EF4-FFF2-40B4-BE49-F238E27FC236}">
                <a16:creationId xmlns:a16="http://schemas.microsoft.com/office/drawing/2014/main" id="{B4812733-6114-48B2-BBDD-13030D80BB30}"/>
              </a:ext>
            </a:extLst>
          </p:cNvPr>
          <p:cNvSpPr/>
          <p:nvPr/>
        </p:nvSpPr>
        <p:spPr>
          <a:xfrm>
            <a:off x="2284412" y="4764655"/>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A</a:t>
            </a:r>
            <a:endParaRPr lang="en-US" sz="1200" dirty="0"/>
          </a:p>
        </p:txBody>
      </p:sp>
      <p:sp>
        <p:nvSpPr>
          <p:cNvPr id="13" name="Oval 12" descr="xfs">
            <a:extLst>
              <a:ext uri="{FF2B5EF4-FFF2-40B4-BE49-F238E27FC236}">
                <a16:creationId xmlns:a16="http://schemas.microsoft.com/office/drawing/2014/main" id="{C7F110FD-3EC6-4CB5-9951-D0FF8030EB44}"/>
              </a:ext>
            </a:extLst>
          </p:cNvPr>
          <p:cNvSpPr/>
          <p:nvPr/>
        </p:nvSpPr>
        <p:spPr>
          <a:xfrm>
            <a:off x="1598612" y="5295899"/>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R</a:t>
            </a:r>
            <a:endParaRPr lang="en-US" sz="1200" dirty="0"/>
          </a:p>
        </p:txBody>
      </p:sp>
      <p:sp>
        <p:nvSpPr>
          <p:cNvPr id="14" name="Oval 13" descr="xfs">
            <a:extLst>
              <a:ext uri="{FF2B5EF4-FFF2-40B4-BE49-F238E27FC236}">
                <a16:creationId xmlns:a16="http://schemas.microsoft.com/office/drawing/2014/main" id="{55F6859D-6E9B-4B7E-A5B4-32E0B78AF512}"/>
              </a:ext>
            </a:extLst>
          </p:cNvPr>
          <p:cNvSpPr/>
          <p:nvPr/>
        </p:nvSpPr>
        <p:spPr>
          <a:xfrm>
            <a:off x="912812" y="5849431"/>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M</a:t>
            </a:r>
            <a:endParaRPr lang="en-US" sz="1200" dirty="0"/>
          </a:p>
        </p:txBody>
      </p:sp>
      <p:sp>
        <p:nvSpPr>
          <p:cNvPr id="15" name="Oval 14" descr="xfs">
            <a:extLst>
              <a:ext uri="{FF2B5EF4-FFF2-40B4-BE49-F238E27FC236}">
                <a16:creationId xmlns:a16="http://schemas.microsoft.com/office/drawing/2014/main" id="{E8591F00-9CBB-4B10-ACF0-1B96BC49C4F5}"/>
              </a:ext>
            </a:extLst>
          </p:cNvPr>
          <p:cNvSpPr/>
          <p:nvPr/>
        </p:nvSpPr>
        <p:spPr>
          <a:xfrm>
            <a:off x="5027612" y="3582838"/>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T</a:t>
            </a:r>
            <a:endParaRPr lang="en-US" sz="1200" dirty="0"/>
          </a:p>
        </p:txBody>
      </p:sp>
      <p:sp>
        <p:nvSpPr>
          <p:cNvPr id="16" name="Oval 15" descr="xfs">
            <a:extLst>
              <a:ext uri="{FF2B5EF4-FFF2-40B4-BE49-F238E27FC236}">
                <a16:creationId xmlns:a16="http://schemas.microsoft.com/office/drawing/2014/main" id="{D63B2D68-706D-4A53-8A92-BE7A5CEF341C}"/>
              </a:ext>
            </a:extLst>
          </p:cNvPr>
          <p:cNvSpPr/>
          <p:nvPr/>
        </p:nvSpPr>
        <p:spPr>
          <a:xfrm>
            <a:off x="5701760" y="4193158"/>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H</a:t>
            </a:r>
            <a:endParaRPr lang="en-US" sz="1200" dirty="0"/>
          </a:p>
        </p:txBody>
      </p:sp>
      <p:sp>
        <p:nvSpPr>
          <p:cNvPr id="17" name="Oval 16" descr="xfs">
            <a:extLst>
              <a:ext uri="{FF2B5EF4-FFF2-40B4-BE49-F238E27FC236}">
                <a16:creationId xmlns:a16="http://schemas.microsoft.com/office/drawing/2014/main" id="{5DE0D4E0-4C37-4033-87CF-BA0A5C0770CC}"/>
              </a:ext>
            </a:extLst>
          </p:cNvPr>
          <p:cNvSpPr/>
          <p:nvPr/>
        </p:nvSpPr>
        <p:spPr>
          <a:xfrm>
            <a:off x="6323012" y="4817491"/>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O</a:t>
            </a:r>
            <a:endParaRPr lang="en-US" sz="1200" dirty="0"/>
          </a:p>
        </p:txBody>
      </p:sp>
      <p:sp>
        <p:nvSpPr>
          <p:cNvPr id="18" name="Oval 17" descr="xfs">
            <a:extLst>
              <a:ext uri="{FF2B5EF4-FFF2-40B4-BE49-F238E27FC236}">
                <a16:creationId xmlns:a16="http://schemas.microsoft.com/office/drawing/2014/main" id="{43B27DAA-7EF8-48E2-9225-2D93C4FEA342}"/>
              </a:ext>
            </a:extLst>
          </p:cNvPr>
          <p:cNvSpPr/>
          <p:nvPr/>
        </p:nvSpPr>
        <p:spPr>
          <a:xfrm>
            <a:off x="7014113" y="5496463"/>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N</a:t>
            </a:r>
            <a:endParaRPr lang="en-US" sz="1200" dirty="0"/>
          </a:p>
        </p:txBody>
      </p:sp>
      <p:sp>
        <p:nvSpPr>
          <p:cNvPr id="19" name="Oval 18" descr="xfs">
            <a:extLst>
              <a:ext uri="{FF2B5EF4-FFF2-40B4-BE49-F238E27FC236}">
                <a16:creationId xmlns:a16="http://schemas.microsoft.com/office/drawing/2014/main" id="{0C764B4A-563F-42D5-A5B3-785F41A66029}"/>
              </a:ext>
            </a:extLst>
          </p:cNvPr>
          <p:cNvSpPr/>
          <p:nvPr/>
        </p:nvSpPr>
        <p:spPr>
          <a:xfrm>
            <a:off x="6551612" y="2446845"/>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M</a:t>
            </a:r>
            <a:endParaRPr lang="en-US" sz="1200" dirty="0"/>
          </a:p>
        </p:txBody>
      </p:sp>
      <p:sp>
        <p:nvSpPr>
          <p:cNvPr id="20" name="Oval 19" descr="xfs">
            <a:extLst>
              <a:ext uri="{FF2B5EF4-FFF2-40B4-BE49-F238E27FC236}">
                <a16:creationId xmlns:a16="http://schemas.microsoft.com/office/drawing/2014/main" id="{FB43F09A-C9E9-4B64-9FE2-6A32E1A696FD}"/>
              </a:ext>
            </a:extLst>
          </p:cNvPr>
          <p:cNvSpPr/>
          <p:nvPr/>
        </p:nvSpPr>
        <p:spPr>
          <a:xfrm>
            <a:off x="7346380" y="3008277"/>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O</a:t>
            </a:r>
            <a:endParaRPr lang="en-US" sz="1200" dirty="0"/>
          </a:p>
        </p:txBody>
      </p:sp>
      <p:sp>
        <p:nvSpPr>
          <p:cNvPr id="21" name="Oval 20" descr="xfs">
            <a:extLst>
              <a:ext uri="{FF2B5EF4-FFF2-40B4-BE49-F238E27FC236}">
                <a16:creationId xmlns:a16="http://schemas.microsoft.com/office/drawing/2014/main" id="{7CDC85B1-38A3-418C-95ED-F6DD08FA628D}"/>
              </a:ext>
            </a:extLst>
          </p:cNvPr>
          <p:cNvSpPr/>
          <p:nvPr/>
        </p:nvSpPr>
        <p:spPr>
          <a:xfrm>
            <a:off x="8189914" y="3645737"/>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U</a:t>
            </a:r>
            <a:endParaRPr lang="en-US" sz="1200" dirty="0"/>
          </a:p>
        </p:txBody>
      </p:sp>
      <p:sp>
        <p:nvSpPr>
          <p:cNvPr id="22" name="Oval 21" descr="xfs">
            <a:extLst>
              <a:ext uri="{FF2B5EF4-FFF2-40B4-BE49-F238E27FC236}">
                <a16:creationId xmlns:a16="http://schemas.microsoft.com/office/drawing/2014/main" id="{40DC665E-7872-4E60-AF03-A6D9B8486D3C}"/>
              </a:ext>
            </a:extLst>
          </p:cNvPr>
          <p:cNvSpPr/>
          <p:nvPr/>
        </p:nvSpPr>
        <p:spPr>
          <a:xfrm>
            <a:off x="9054560" y="4255337"/>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S</a:t>
            </a:r>
            <a:endParaRPr lang="en-US" sz="1200" dirty="0"/>
          </a:p>
        </p:txBody>
      </p:sp>
      <p:sp>
        <p:nvSpPr>
          <p:cNvPr id="23" name="Oval 22" descr="xfs">
            <a:extLst>
              <a:ext uri="{FF2B5EF4-FFF2-40B4-BE49-F238E27FC236}">
                <a16:creationId xmlns:a16="http://schemas.microsoft.com/office/drawing/2014/main" id="{C024928C-2B58-4A3D-AB05-CE2A0B8B7254}"/>
              </a:ext>
            </a:extLst>
          </p:cNvPr>
          <p:cNvSpPr/>
          <p:nvPr/>
        </p:nvSpPr>
        <p:spPr>
          <a:xfrm>
            <a:off x="9745961" y="4864937"/>
            <a:ext cx="685800" cy="6096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E</a:t>
            </a:r>
            <a:endParaRPr lang="en-US" sz="1200" dirty="0"/>
          </a:p>
        </p:txBody>
      </p:sp>
      <p:cxnSp>
        <p:nvCxnSpPr>
          <p:cNvPr id="25" name="Straight Arrow Connector 24">
            <a:extLst>
              <a:ext uri="{FF2B5EF4-FFF2-40B4-BE49-F238E27FC236}">
                <a16:creationId xmlns:a16="http://schemas.microsoft.com/office/drawing/2014/main" id="{6E25F109-41A7-4F62-A714-1E07CBF633DB}"/>
              </a:ext>
            </a:extLst>
          </p:cNvPr>
          <p:cNvCxnSpPr>
            <a:cxnSpLocks/>
            <a:stCxn id="6" idx="5"/>
            <a:endCxn id="19" idx="1"/>
          </p:cNvCxnSpPr>
          <p:nvPr/>
        </p:nvCxnSpPr>
        <p:spPr>
          <a:xfrm>
            <a:off x="6451179" y="2271127"/>
            <a:ext cx="200866" cy="264992"/>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641781-FFE9-4921-92FB-741D6662CA63}"/>
              </a:ext>
            </a:extLst>
          </p:cNvPr>
          <p:cNvCxnSpPr>
            <a:stCxn id="19" idx="5"/>
            <a:endCxn id="20" idx="1"/>
          </p:cNvCxnSpPr>
          <p:nvPr/>
        </p:nvCxnSpPr>
        <p:spPr>
          <a:xfrm>
            <a:off x="7136979" y="2967171"/>
            <a:ext cx="309834" cy="13038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6D25E1-8989-4C03-B24B-78419890B427}"/>
              </a:ext>
            </a:extLst>
          </p:cNvPr>
          <p:cNvCxnSpPr>
            <a:stCxn id="20" idx="5"/>
            <a:endCxn id="21" idx="1"/>
          </p:cNvCxnSpPr>
          <p:nvPr/>
        </p:nvCxnSpPr>
        <p:spPr>
          <a:xfrm>
            <a:off x="7931747" y="3528603"/>
            <a:ext cx="358600" cy="20640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909A8-E68D-4F50-9474-AE9F13DFDD37}"/>
              </a:ext>
            </a:extLst>
          </p:cNvPr>
          <p:cNvCxnSpPr>
            <a:stCxn id="21" idx="5"/>
            <a:endCxn id="22" idx="1"/>
          </p:cNvCxnSpPr>
          <p:nvPr/>
        </p:nvCxnSpPr>
        <p:spPr>
          <a:xfrm>
            <a:off x="8775281" y="4166063"/>
            <a:ext cx="379712" cy="17854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1145DD8-12CD-4BBC-BB48-ADF9E26E78FC}"/>
              </a:ext>
            </a:extLst>
          </p:cNvPr>
          <p:cNvCxnSpPr>
            <a:stCxn id="22" idx="5"/>
            <a:endCxn id="23" idx="1"/>
          </p:cNvCxnSpPr>
          <p:nvPr/>
        </p:nvCxnSpPr>
        <p:spPr>
          <a:xfrm>
            <a:off x="9639927" y="4775663"/>
            <a:ext cx="206467" cy="17854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437DA4E-306A-42F1-A155-E127090F7DE8}"/>
              </a:ext>
            </a:extLst>
          </p:cNvPr>
          <p:cNvCxnSpPr>
            <a:stCxn id="6" idx="3"/>
            <a:endCxn id="7" idx="7"/>
          </p:cNvCxnSpPr>
          <p:nvPr/>
        </p:nvCxnSpPr>
        <p:spPr>
          <a:xfrm flipH="1">
            <a:off x="5635833" y="2271127"/>
            <a:ext cx="330412" cy="23857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EF9CA4-7327-4853-BDE2-1F0AAA9C81F5}"/>
              </a:ext>
            </a:extLst>
          </p:cNvPr>
          <p:cNvCxnSpPr>
            <a:stCxn id="7" idx="3"/>
            <a:endCxn id="9" idx="7"/>
          </p:cNvCxnSpPr>
          <p:nvPr/>
        </p:nvCxnSpPr>
        <p:spPr>
          <a:xfrm flipH="1">
            <a:off x="4927179" y="2940757"/>
            <a:ext cx="223720" cy="17854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EB51E86-2581-4458-8545-F76F282FF170}"/>
              </a:ext>
            </a:extLst>
          </p:cNvPr>
          <p:cNvCxnSpPr>
            <a:stCxn id="9" idx="3"/>
            <a:endCxn id="10" idx="7"/>
          </p:cNvCxnSpPr>
          <p:nvPr/>
        </p:nvCxnSpPr>
        <p:spPr>
          <a:xfrm flipH="1">
            <a:off x="4241379" y="3550357"/>
            <a:ext cx="200866" cy="120317"/>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447148-B516-49CC-98B7-3DE274554353}"/>
              </a:ext>
            </a:extLst>
          </p:cNvPr>
          <p:cNvCxnSpPr>
            <a:stCxn id="10" idx="3"/>
            <a:endCxn id="11" idx="7"/>
          </p:cNvCxnSpPr>
          <p:nvPr/>
        </p:nvCxnSpPr>
        <p:spPr>
          <a:xfrm flipH="1">
            <a:off x="3555579" y="4101726"/>
            <a:ext cx="200866" cy="120317"/>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208EF4-DB35-43F5-9802-94734E326B9B}"/>
              </a:ext>
            </a:extLst>
          </p:cNvPr>
          <p:cNvCxnSpPr>
            <a:stCxn id="11" idx="3"/>
            <a:endCxn id="12" idx="7"/>
          </p:cNvCxnSpPr>
          <p:nvPr/>
        </p:nvCxnSpPr>
        <p:spPr>
          <a:xfrm flipH="1">
            <a:off x="2869779" y="4653095"/>
            <a:ext cx="200866" cy="20083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9311C66-03F5-4738-BE31-DF93E9F39050}"/>
              </a:ext>
            </a:extLst>
          </p:cNvPr>
          <p:cNvCxnSpPr>
            <a:stCxn id="12" idx="3"/>
            <a:endCxn id="13" idx="7"/>
          </p:cNvCxnSpPr>
          <p:nvPr/>
        </p:nvCxnSpPr>
        <p:spPr>
          <a:xfrm flipH="1">
            <a:off x="2183979" y="5284981"/>
            <a:ext cx="200866" cy="100192"/>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34B08F9-4D44-4703-BE8E-2DC38B896FE9}"/>
              </a:ext>
            </a:extLst>
          </p:cNvPr>
          <p:cNvCxnSpPr>
            <a:stCxn id="13" idx="3"/>
            <a:endCxn id="14" idx="7"/>
          </p:cNvCxnSpPr>
          <p:nvPr/>
        </p:nvCxnSpPr>
        <p:spPr>
          <a:xfrm flipH="1">
            <a:off x="1498179" y="5816225"/>
            <a:ext cx="200866" cy="12248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58A8F09-7099-4E47-803B-F9570EB05A80}"/>
              </a:ext>
            </a:extLst>
          </p:cNvPr>
          <p:cNvCxnSpPr>
            <a:stCxn id="9" idx="5"/>
            <a:endCxn id="15" idx="1"/>
          </p:cNvCxnSpPr>
          <p:nvPr/>
        </p:nvCxnSpPr>
        <p:spPr>
          <a:xfrm>
            <a:off x="4927179" y="3550357"/>
            <a:ext cx="200866" cy="121755"/>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04D83CE-96CE-4C0B-8BEC-34645B06EF04}"/>
              </a:ext>
            </a:extLst>
          </p:cNvPr>
          <p:cNvCxnSpPr>
            <a:stCxn id="15" idx="5"/>
            <a:endCxn id="16" idx="1"/>
          </p:cNvCxnSpPr>
          <p:nvPr/>
        </p:nvCxnSpPr>
        <p:spPr>
          <a:xfrm>
            <a:off x="5612979" y="4103164"/>
            <a:ext cx="189214" cy="17926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6FFBD2-BBC4-42B8-9FB7-BA920F0F5A01}"/>
              </a:ext>
            </a:extLst>
          </p:cNvPr>
          <p:cNvCxnSpPr>
            <a:stCxn id="16" idx="5"/>
            <a:endCxn id="17" idx="1"/>
          </p:cNvCxnSpPr>
          <p:nvPr/>
        </p:nvCxnSpPr>
        <p:spPr>
          <a:xfrm>
            <a:off x="6287127" y="4713484"/>
            <a:ext cx="136318" cy="19328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F1CA086-99D5-4D9F-827D-2B4C99E410AC}"/>
              </a:ext>
            </a:extLst>
          </p:cNvPr>
          <p:cNvCxnSpPr>
            <a:stCxn id="17" idx="5"/>
            <a:endCxn id="18" idx="1"/>
          </p:cNvCxnSpPr>
          <p:nvPr/>
        </p:nvCxnSpPr>
        <p:spPr>
          <a:xfrm>
            <a:off x="6908379" y="5337817"/>
            <a:ext cx="206167" cy="24792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50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E4FF-D83B-44ED-BE0E-0C9B969AEC73}"/>
              </a:ext>
            </a:extLst>
          </p:cNvPr>
          <p:cNvSpPr>
            <a:spLocks noGrp="1"/>
          </p:cNvSpPr>
          <p:nvPr>
            <p:ph type="title"/>
          </p:nvPr>
        </p:nvSpPr>
        <p:spPr/>
        <p:txBody>
          <a:bodyPr/>
          <a:lstStyle/>
          <a:p>
            <a:r>
              <a:rPr lang="en-US" b="1" dirty="0"/>
              <a:t># UNOS UPITA</a:t>
            </a:r>
          </a:p>
        </p:txBody>
      </p:sp>
      <p:sp>
        <p:nvSpPr>
          <p:cNvPr id="3" name="Content Placeholder 2">
            <a:extLst>
              <a:ext uri="{FF2B5EF4-FFF2-40B4-BE49-F238E27FC236}">
                <a16:creationId xmlns:a16="http://schemas.microsoft.com/office/drawing/2014/main" id="{1D69BE36-13D7-4801-B4B3-1C8C12B778F1}"/>
              </a:ext>
            </a:extLst>
          </p:cNvPr>
          <p:cNvSpPr>
            <a:spLocks noGrp="1"/>
          </p:cNvSpPr>
          <p:nvPr>
            <p:ph idx="1"/>
          </p:nvPr>
        </p:nvSpPr>
        <p:spPr>
          <a:xfrm>
            <a:off x="1522414" y="1905000"/>
            <a:ext cx="9144000" cy="4800600"/>
          </a:xfrm>
        </p:spPr>
        <p:txBody>
          <a:bodyPr>
            <a:normAutofit lnSpcReduction="10000"/>
          </a:bodyPr>
          <a:lstStyle/>
          <a:p>
            <a:r>
              <a:rPr lang="sr-Latn-RS" dirty="0"/>
              <a:t>Podela upita koji je korisnik uneo na delove </a:t>
            </a:r>
            <a:endParaRPr lang="en-US" dirty="0"/>
          </a:p>
          <a:p>
            <a:r>
              <a:rPr lang="sr-Latn-RS" dirty="0"/>
              <a:t>Prolazak kroz sve delove i odvajanje logičkih operatora od ostalih reči u upitu</a:t>
            </a:r>
          </a:p>
          <a:p>
            <a:r>
              <a:rPr lang="sr-Latn-RS" dirty="0"/>
              <a:t>Provera ispravnosti upita </a:t>
            </a:r>
          </a:p>
          <a:p>
            <a:r>
              <a:rPr lang="sr-Latn-RS" dirty="0"/>
              <a:t>Greška se vraća: ukoliko u upitu postoje samo logički operatori, ako upit sadrži više od </a:t>
            </a:r>
            <a:r>
              <a:rPr lang="sr-Latn-RS" dirty="0">
                <a:latin typeface="Times New Roman" panose="02020603050405020304" pitchFamily="18" charset="0"/>
                <a:cs typeface="Times New Roman" panose="02020603050405020304" pitchFamily="18" charset="0"/>
              </a:rPr>
              <a:t>3</a:t>
            </a:r>
            <a:r>
              <a:rPr lang="sr-Latn-RS" dirty="0"/>
              <a:t> dela i sadrži logički operator, ako postoji logički operator i ima ih više od jednog, ako pored logičkog operatora postoji samo jedna reč</a:t>
            </a:r>
          </a:p>
          <a:p>
            <a:r>
              <a:rPr lang="sr-Latn-RS" dirty="0"/>
              <a:t>Ukoliko ne dođe do greške, utvrđuje se koji je logički operator u pitanju i vraća se zajedno sa rečima</a:t>
            </a:r>
          </a:p>
          <a:p>
            <a:r>
              <a:rPr lang="sr-Latn-RS" dirty="0"/>
              <a:t>Ako ne postoji logički operator, a postoje reči, vraćaju se samo te reči</a:t>
            </a:r>
            <a:endParaRPr lang="en-US" dirty="0"/>
          </a:p>
        </p:txBody>
      </p:sp>
    </p:spTree>
    <p:extLst>
      <p:ext uri="{BB962C8B-B14F-4D97-AF65-F5344CB8AC3E}">
        <p14:creationId xmlns:p14="http://schemas.microsoft.com/office/powerpoint/2010/main" val="325277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78EB-A656-4319-A4F2-506D310EECA3}"/>
              </a:ext>
            </a:extLst>
          </p:cNvPr>
          <p:cNvSpPr>
            <a:spLocks noGrp="1"/>
          </p:cNvSpPr>
          <p:nvPr>
            <p:ph type="title"/>
          </p:nvPr>
        </p:nvSpPr>
        <p:spPr>
          <a:xfrm>
            <a:off x="836612" y="274638"/>
            <a:ext cx="10515600" cy="1020762"/>
          </a:xfrm>
        </p:spPr>
        <p:txBody>
          <a:bodyPr/>
          <a:lstStyle/>
          <a:p>
            <a:r>
              <a:rPr lang="sr-Latn-RS" b="1" dirty="0"/>
              <a:t># PRETRAGA DOKUMENATA – traženje reči iz upita</a:t>
            </a:r>
            <a:endParaRPr lang="en-US" b="1" dirty="0"/>
          </a:p>
        </p:txBody>
      </p:sp>
      <p:sp>
        <p:nvSpPr>
          <p:cNvPr id="3" name="Content Placeholder 2">
            <a:extLst>
              <a:ext uri="{FF2B5EF4-FFF2-40B4-BE49-F238E27FC236}">
                <a16:creationId xmlns:a16="http://schemas.microsoft.com/office/drawing/2014/main" id="{63463B5E-623F-4F8F-9FEE-6017D2E62D11}"/>
              </a:ext>
            </a:extLst>
          </p:cNvPr>
          <p:cNvSpPr>
            <a:spLocks noGrp="1"/>
          </p:cNvSpPr>
          <p:nvPr>
            <p:ph idx="1"/>
          </p:nvPr>
        </p:nvSpPr>
        <p:spPr>
          <a:xfrm>
            <a:off x="1522414" y="1600200"/>
            <a:ext cx="9144000" cy="5105400"/>
          </a:xfrm>
        </p:spPr>
        <p:txBody>
          <a:bodyPr>
            <a:normAutofit fontScale="92500" lnSpcReduction="10000"/>
          </a:bodyPr>
          <a:lstStyle/>
          <a:p>
            <a:r>
              <a:rPr lang="sr-Latn-RS" dirty="0"/>
              <a:t>Nakon unosa upita, postoje </a:t>
            </a:r>
            <a:r>
              <a:rPr lang="sr-Latn-RS" dirty="0">
                <a:latin typeface="Times New Roman" panose="02020603050405020304" pitchFamily="18" charset="0"/>
                <a:cs typeface="Times New Roman" panose="02020603050405020304" pitchFamily="18" charset="0"/>
              </a:rPr>
              <a:t>4</a:t>
            </a:r>
            <a:r>
              <a:rPr lang="sr-Latn-RS" dirty="0"/>
              <a:t> vrste pretrage – pretraga po and, or ili not logičkom operatoru ili pretraga bez logičkih operatora</a:t>
            </a:r>
          </a:p>
          <a:p>
            <a:r>
              <a:rPr lang="sr-Latn-RS" dirty="0"/>
              <a:t>Proverava se koja vrsta pretrage treba da se izvrši i zatim se poziva pretraga reči (koje nisu logički operatori) implementirana u trie stablu </a:t>
            </a:r>
          </a:p>
          <a:p>
            <a:r>
              <a:rPr lang="sr-Latn-RS" dirty="0"/>
              <a:t>Šalje se reč koju želimo da pretražimo</a:t>
            </a:r>
          </a:p>
          <a:p>
            <a:r>
              <a:rPr lang="sr-Latn-RS" dirty="0"/>
              <a:t>Postavlja se početni čvor, ako čvor nema decu, znači da tražena reč ne postoji, a ako ima prolazi se prvo kroz svaki karakter (slovo) u traženoj reči i zatim kroz svu decu za taj čvor</a:t>
            </a:r>
          </a:p>
          <a:p>
            <a:r>
              <a:rPr lang="sr-Latn-RS" dirty="0"/>
              <a:t>Ako dete ima isti karakter kao i trenutni karakter iz tražene reči, postavlja se to dete za novi čvor , prelazi se na sledeći karakter u reči i tako sve do kraja reči i ako stigne</a:t>
            </a:r>
            <a:r>
              <a:rPr lang="en-US" dirty="0"/>
              <a:t> do </a:t>
            </a:r>
            <a:r>
              <a:rPr lang="en-US" dirty="0" err="1"/>
              <a:t>kraja</a:t>
            </a:r>
            <a:r>
              <a:rPr lang="sr-Latn-RS" dirty="0"/>
              <a:t>, ta reč postoji</a:t>
            </a:r>
          </a:p>
          <a:p>
            <a:r>
              <a:rPr lang="sr-Latn-RS" dirty="0"/>
              <a:t>Ako se prođe kroz svu decu i nijedno dete nema isti karakter kao karakter iz tražene reči, to znači da ta reč ne postoji</a:t>
            </a:r>
          </a:p>
        </p:txBody>
      </p:sp>
    </p:spTree>
    <p:extLst>
      <p:ext uri="{BB962C8B-B14F-4D97-AF65-F5344CB8AC3E}">
        <p14:creationId xmlns:p14="http://schemas.microsoft.com/office/powerpoint/2010/main" val="56122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776C-F19C-41E6-8F31-2C9D21C5CE19}"/>
              </a:ext>
            </a:extLst>
          </p:cNvPr>
          <p:cNvSpPr>
            <a:spLocks noGrp="1"/>
          </p:cNvSpPr>
          <p:nvPr>
            <p:ph type="title"/>
          </p:nvPr>
        </p:nvSpPr>
        <p:spPr>
          <a:xfrm>
            <a:off x="836612" y="274638"/>
            <a:ext cx="10058400" cy="1020762"/>
          </a:xfrm>
        </p:spPr>
        <p:txBody>
          <a:bodyPr/>
          <a:lstStyle/>
          <a:p>
            <a:r>
              <a:rPr lang="sr-Latn-RS" b="1" dirty="0"/>
              <a:t># PRETRAGA DOKUMENATA – nakon pronalska reči</a:t>
            </a:r>
            <a:endParaRPr lang="en-US" dirty="0"/>
          </a:p>
        </p:txBody>
      </p:sp>
      <p:sp>
        <p:nvSpPr>
          <p:cNvPr id="3" name="Content Placeholder 2">
            <a:extLst>
              <a:ext uri="{FF2B5EF4-FFF2-40B4-BE49-F238E27FC236}">
                <a16:creationId xmlns:a16="http://schemas.microsoft.com/office/drawing/2014/main" id="{953C5A99-4FFB-4AAC-95F3-3DC61C5EFD02}"/>
              </a:ext>
            </a:extLst>
          </p:cNvPr>
          <p:cNvSpPr>
            <a:spLocks noGrp="1"/>
          </p:cNvSpPr>
          <p:nvPr>
            <p:ph idx="1"/>
          </p:nvPr>
        </p:nvSpPr>
        <p:spPr/>
        <p:txBody>
          <a:bodyPr/>
          <a:lstStyle/>
          <a:p>
            <a:r>
              <a:rPr lang="sr-Latn-RS" u="sng" dirty="0"/>
              <a:t>U upitu postoji logički operator:</a:t>
            </a:r>
          </a:p>
          <a:p>
            <a:pPr marL="274320" lvl="1" indent="0">
              <a:buNone/>
            </a:pPr>
            <a:r>
              <a:rPr lang="sr-Latn-RS" dirty="0"/>
              <a:t>Provera da li postoje obe reči, samo jedna od reči ili nijedna reč i u zavinsnosti od toga deli se na slučajeve i određuje se skup HTML stranica</a:t>
            </a:r>
          </a:p>
          <a:p>
            <a:r>
              <a:rPr lang="sr-Latn-RS" u="sng" dirty="0"/>
              <a:t>U upitu ne postoji logički operator:</a:t>
            </a:r>
          </a:p>
          <a:p>
            <a:pPr marL="274320" lvl="1" indent="0">
              <a:buNone/>
            </a:pPr>
            <a:r>
              <a:rPr lang="sr-Latn-RS" dirty="0"/>
              <a:t>Ukoliko reči postoji određuje se skup HTML stranica</a:t>
            </a:r>
          </a:p>
          <a:p>
            <a:endParaRPr lang="sr-Latn-RS" dirty="0"/>
          </a:p>
          <a:p>
            <a:pPr marL="0" indent="0">
              <a:buNone/>
            </a:pPr>
            <a:endParaRPr lang="sr-Latn-RS" dirty="0"/>
          </a:p>
        </p:txBody>
      </p:sp>
    </p:spTree>
    <p:extLst>
      <p:ext uri="{BB962C8B-B14F-4D97-AF65-F5344CB8AC3E}">
        <p14:creationId xmlns:p14="http://schemas.microsoft.com/office/powerpoint/2010/main" val="149244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303</TotalTime>
  <Words>1796</Words>
  <Application>Microsoft Office PowerPoint</Application>
  <PresentationFormat>Custom</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Corbel</vt:lpstr>
      <vt:lpstr>Times New Roman</vt:lpstr>
      <vt:lpstr>Chalkboard 16x9</vt:lpstr>
      <vt:lpstr>SEARCH ENGINE</vt:lpstr>
      <vt:lpstr>STUDENT 1  </vt:lpstr>
      <vt:lpstr># PARSIRANJE SKUPA HTML DOKUMENATA</vt:lpstr>
      <vt:lpstr>TRIE STABLO – dodavanje reči</vt:lpstr>
      <vt:lpstr>TRIE STABLO – broj ponavljanja reči</vt:lpstr>
      <vt:lpstr>Primer dodavanja reči u stablo</vt:lpstr>
      <vt:lpstr># UNOS UPITA</vt:lpstr>
      <vt:lpstr># PRETRAGA DOKUMENATA – traženje reči iz upita</vt:lpstr>
      <vt:lpstr># PRETRAGA DOKUMENATA – nakon pronalska reči</vt:lpstr>
      <vt:lpstr># OSNOVNE SKUPOVNE OPERACIJE – sa logičkim operatorom</vt:lpstr>
      <vt:lpstr># OSNOVNE SKUPOVNE OPERACIJE – bez logičkog operatora</vt:lpstr>
      <vt:lpstr>STUDENT 2  </vt:lpstr>
      <vt:lpstr># graph</vt:lpstr>
      <vt:lpstr># set</vt:lpstr>
      <vt:lpstr># parsiranje_skupa_HTML_dokumenata</vt:lpstr>
      <vt:lpstr># rangirana_pretraga</vt:lpstr>
      <vt:lpstr># prikaz_rezultata</vt:lpstr>
      <vt:lpstr># paginacija_rezultata </vt:lpstr>
      <vt:lpstr># parser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dc:title>
  <dc:creator>Stefan Savic</dc:creator>
  <cp:lastModifiedBy>Stefan Savic</cp:lastModifiedBy>
  <cp:revision>35</cp:revision>
  <dcterms:created xsi:type="dcterms:W3CDTF">2020-02-26T20:42:47Z</dcterms:created>
  <dcterms:modified xsi:type="dcterms:W3CDTF">2020-02-27T08:57:04Z</dcterms:modified>
</cp:coreProperties>
</file>