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0" r:id="rId5"/>
    <p:sldId id="259" r:id="rId6"/>
    <p:sldId id="302" r:id="rId7"/>
    <p:sldId id="265" r:id="rId8"/>
    <p:sldId id="262" r:id="rId9"/>
    <p:sldId id="291" r:id="rId10"/>
    <p:sldId id="268" r:id="rId11"/>
    <p:sldId id="314" r:id="rId12"/>
    <p:sldId id="304" r:id="rId13"/>
    <p:sldId id="263" r:id="rId14"/>
    <p:sldId id="270" r:id="rId15"/>
    <p:sldId id="267" r:id="rId16"/>
    <p:sldId id="275" r:id="rId17"/>
    <p:sldId id="278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ac9ed0-3efb-485d-9bd4-78ef166796b4}">
          <p14:sldIdLst>
            <p14:sldId id="256"/>
            <p14:sldId id="257"/>
            <p14:sldId id="280"/>
            <p14:sldId id="259"/>
            <p14:sldId id="302"/>
            <p14:sldId id="265"/>
            <p14:sldId id="262"/>
            <p14:sldId id="291"/>
            <p14:sldId id="268"/>
            <p14:sldId id="314"/>
            <p14:sldId id="304"/>
            <p14:sldId id="263"/>
            <p14:sldId id="270"/>
            <p14:sldId id="267"/>
            <p14:sldId id="275"/>
            <p14:sldId id="278"/>
            <p14:sldId id="305"/>
            <p14:sldId id="30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DA8A2D07-F387-4404-9FCB-397A6A028210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Informed </a:t>
          </a:r>
          <a:r>
            <a:rPr lang="en-US" sz="2800" b="1"/>
            <a:t/>
          </a:r>
          <a:endParaRPr lang="en-US" sz="2800" b="1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Decision-Making</a:t>
          </a:r>
          <a:r>
            <a:rPr lang="en-US" sz="2800"/>
            <a:t/>
          </a:r>
          <a:endParaRPr lang="en-US" sz="2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</a:t>
          </a:r>
          <a:r>
            <a:rPr lang="en-US" sz="2400"/>
            <a:t>Stre</a:t>
          </a:r>
          <a:r>
            <a:rPr lang="en-US" sz="2400"/>
            <a:t>ngthening Democrac</a:t>
          </a:r>
          <a:r>
            <a:rPr lang="en-US" sz="2400"/>
            <a:t>y</a:t>
          </a:r>
          <a:r>
            <a:rPr lang="en-US" sz="2400"/>
            <a:t/>
          </a:r>
          <a:endParaRPr 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</a:t>
          </a:r>
          <a:r>
            <a:rPr lang="en-US" sz="2400"/>
            <a:t>Public Safety</a:t>
          </a:r>
          <a:r>
            <a:rPr lang="en-US" sz="2400"/>
            <a:t/>
          </a:r>
          <a:endParaRPr lang="en-US" sz="2400"/>
        </a:p>
      </dgm:t>
    </dgm:pt>
    <dgm:pt modelId="{6834AA20-CCB2-4B69-B573-CB4D31C014E6}" cxnId="{2A4E2CF1-D5AB-405F-AC85-E18FD4C725DD}" type="parTrans">
      <dgm:prSet/>
      <dgm:spPr/>
      <dgm:t>
        <a:bodyPr/>
        <a:p>
          <a:endParaRPr lang="en-US"/>
        </a:p>
      </dgm:t>
    </dgm:pt>
    <dgm:pt modelId="{8755279E-20A5-4AEE-BDD2-C54EFA6328A6}" cxnId="{2A4E2CF1-D5AB-405F-AC85-E18FD4C725DD}" type="sibTrans">
      <dgm:prSet/>
      <dgm:spPr/>
      <dgm:t>
        <a:bodyPr/>
        <a:p>
          <a:endParaRPr lang="en-US"/>
        </a:p>
      </dgm:t>
    </dgm:pt>
    <dgm:pt modelId="{D7AF1C1D-144B-4B25-A777-792381B7ED5B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Beyond </a:t>
          </a:r>
          <a:r>
            <a:rPr lang="en-US" sz="2800" b="1"/>
            <a:t>Dichotomy</a:t>
          </a:r>
          <a:r>
            <a:rPr lang="en-US" sz="2800" b="1"/>
            <a:t/>
          </a:r>
          <a:endParaRPr lang="en-US" sz="2800" b="1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 (True vs False)</a:t>
          </a:r>
          <a:r>
            <a:rPr lang="en-US" sz="2800"/>
            <a:t/>
          </a:r>
          <a:endParaRPr lang="en-US" sz="2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 </a:t>
          </a:r>
          <a:r>
            <a:rPr lang="en-US" sz="2400"/>
            <a:t>Complexity</a:t>
          </a:r>
          <a:r>
            <a:rPr lang="en-US" sz="2400"/>
            <a:t/>
          </a:r>
          <a:endParaRPr 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 </a:t>
          </a:r>
          <a:r>
            <a:rPr lang="en-US" sz="2400"/>
            <a:t>Subjectivity</a:t>
          </a:r>
          <a:r>
            <a:rPr lang="en-US" sz="2400"/>
            <a:t/>
          </a:r>
          <a:endParaRPr lang="en-US" sz="2400"/>
        </a:p>
      </dgm:t>
    </dgm:pt>
    <dgm:pt modelId="{24B9E243-8415-4A77-8486-6B84ADEA7DB0}" cxnId="{4FFBBAFE-7A1A-4330-8609-DB606CB1EEB6}" type="parTrans">
      <dgm:prSet/>
      <dgm:spPr/>
      <dgm:t>
        <a:bodyPr/>
        <a:p>
          <a:endParaRPr lang="en-US"/>
        </a:p>
      </dgm:t>
    </dgm:pt>
    <dgm:pt modelId="{B5AE4F68-C44C-4384-AF42-66197C13C64E}" cxnId="{4FFBBAFE-7A1A-4330-8609-DB606CB1EEB6}" type="sibTrans">
      <dgm:prSet/>
      <dgm:spPr/>
      <dgm:t>
        <a:bodyPr/>
        <a:p>
          <a:endParaRPr lang="en-US"/>
        </a:p>
      </dgm:t>
    </dgm:pt>
    <dgm:pt modelId="{07FA4ADD-8D96-4B06-AE7F-902B878DD8B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Intention’s Value</a:t>
          </a:r>
          <a:r>
            <a:rPr lang="en-US" sz="2800" b="1"/>
            <a:t/>
          </a:r>
          <a:endParaRPr lang="en-US" sz="2800" b="1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-Power of Narratives</a:t>
          </a:r>
          <a:endParaRPr 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</a:t>
          </a:r>
          <a:r>
            <a:rPr lang="en-US" sz="2400"/>
            <a:t>Bias Recognition</a:t>
          </a:r>
          <a:endParaRPr lang="en-US" sz="24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      -</a:t>
          </a:r>
          <a:r>
            <a:rPr lang="en-US" sz="2400"/>
            <a:t>Media Accountability</a:t>
          </a:r>
          <a:r>
            <a:rPr lang="en-US" sz="2400"/>
            <a:t/>
          </a:r>
          <a:endParaRPr lang="en-US" sz="2400"/>
        </a:p>
      </dgm:t>
    </dgm:pt>
    <dgm:pt modelId="{A8B4A2D4-51F6-4657-92F3-DB580AE5F569}" cxnId="{A4B3F385-6AF8-4E76-AFF1-FB17775D56F8}" type="parTrans">
      <dgm:prSet/>
      <dgm:spPr/>
      <dgm:t>
        <a:bodyPr/>
        <a:p>
          <a:endParaRPr lang="en-US"/>
        </a:p>
      </dgm:t>
    </dgm:pt>
    <dgm:pt modelId="{33BF6C47-5256-4D8E-874B-728742A8CEC4}" cxnId="{A4B3F385-6AF8-4E76-AFF1-FB17775D56F8}" type="sibTrans">
      <dgm:prSet/>
      <dgm:spPr/>
      <dgm:t>
        <a:bodyPr/>
        <a:p>
          <a:endParaRPr lang="en-US"/>
        </a:p>
      </dgm:t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 custLinFactNeighborY="268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 custLinFactNeighborY="268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2A4E2CF1-D5AB-405F-AC85-E18FD4C725DD}" srcId="{ACB2E4C7-2DBC-45BC-B933-FAAF417E8C6B}" destId="{DA8A2D07-F387-4404-9FCB-397A6A028210}" srcOrd="0" destOrd="0" parTransId="{6834AA20-CCB2-4B69-B573-CB4D31C014E6}" sibTransId="{8755279E-20A5-4AEE-BDD2-C54EFA6328A6}"/>
    <dgm:cxn modelId="{4FFBBAFE-7A1A-4330-8609-DB606CB1EEB6}" srcId="{ACB2E4C7-2DBC-45BC-B933-FAAF417E8C6B}" destId="{D7AF1C1D-144B-4B25-A777-792381B7ED5B}" srcOrd="1" destOrd="0" parTransId="{24B9E243-8415-4A77-8486-6B84ADEA7DB0}" sibTransId="{B5AE4F68-C44C-4384-AF42-66197C13C64E}"/>
    <dgm:cxn modelId="{A4B3F385-6AF8-4E76-AFF1-FB17775D56F8}" srcId="{ACB2E4C7-2DBC-45BC-B933-FAAF417E8C6B}" destId="{07FA4ADD-8D96-4B06-AE7F-902B878DD8B1}" srcOrd="2" destOrd="0" parTransId="{A8B4A2D4-51F6-4657-92F3-DB580AE5F569}" sibTransId="{33BF6C47-5256-4D8E-874B-728742A8CEC4}"/>
    <dgm:cxn modelId="{427D3B95-4451-41D1-A625-20D88A563518}" type="presOf" srcId="{ACB2E4C7-2DBC-45BC-B933-FAAF417E8C6B}" destId="{DE36D10E-86CD-4C6D-B150-31E525EF527D}" srcOrd="0" destOrd="0" presId="urn:microsoft.com/office/officeart/2005/8/layout/hList6"/>
    <dgm:cxn modelId="{9F9AE9D2-EB7A-4A1D-8F67-3436B2454086}" type="presParOf" srcId="{DE36D10E-86CD-4C6D-B150-31E525EF527D}" destId="{E561ED5B-86C5-4F33-9AFB-CF29287F5ADA}" srcOrd="0" destOrd="0" presId="urn:microsoft.com/office/officeart/2005/8/layout/hList6"/>
    <dgm:cxn modelId="{7B0B35B3-A4DB-4A2D-BE41-7288FEA2B4F3}" type="presOf" srcId="{DA8A2D07-F387-4404-9FCB-397A6A028210}" destId="{E561ED5B-86C5-4F33-9AFB-CF29287F5ADA}" srcOrd="0" destOrd="0" presId="urn:microsoft.com/office/officeart/2005/8/layout/hList6"/>
    <dgm:cxn modelId="{DF985A99-B908-4E1F-80A8-A62C46C52A04}" type="presParOf" srcId="{DE36D10E-86CD-4C6D-B150-31E525EF527D}" destId="{2AE1D4D4-A63C-4622-84B0-74ED38324CB1}" srcOrd="1" destOrd="0" presId="urn:microsoft.com/office/officeart/2005/8/layout/hList6"/>
    <dgm:cxn modelId="{894A29D0-95A3-4D6C-AAB6-DDB08CDBADB4}" type="presParOf" srcId="{DE36D10E-86CD-4C6D-B150-31E525EF527D}" destId="{CB90536C-45AA-4FBE-BCAF-99890DDD97C8}" srcOrd="2" destOrd="0" presId="urn:microsoft.com/office/officeart/2005/8/layout/hList6"/>
    <dgm:cxn modelId="{6A01E9AB-968D-4ED1-8B87-EF144E1C2B82}" type="presOf" srcId="{D7AF1C1D-144B-4B25-A777-792381B7ED5B}" destId="{CB90536C-45AA-4FBE-BCAF-99890DDD97C8}" srcOrd="0" destOrd="0" presId="urn:microsoft.com/office/officeart/2005/8/layout/hList6"/>
    <dgm:cxn modelId="{22946B30-69A9-4514-BC2D-9EEDC747A2FC}" type="presParOf" srcId="{DE36D10E-86CD-4C6D-B150-31E525EF527D}" destId="{155DCBB0-73F9-4F8F-A361-B90F0294764B}" srcOrd="3" destOrd="0" presId="urn:microsoft.com/office/officeart/2005/8/layout/hList6"/>
    <dgm:cxn modelId="{9BB41BAB-68A5-4707-A8B4-BC9FC2255983}" type="presParOf" srcId="{DE36D10E-86CD-4C6D-B150-31E525EF527D}" destId="{35A89FA7-451D-44F0-A02E-1277ECD1BBE6}" srcOrd="4" destOrd="0" presId="urn:microsoft.com/office/officeart/2005/8/layout/hList6"/>
    <dgm:cxn modelId="{BB0C84E5-B65E-4718-ADF4-A5544F9B9AB7}" type="presOf" srcId="{07FA4ADD-8D96-4B06-AE7F-902B878DD8B1}" destId="{35A89FA7-451D-44F0-A02E-1277ECD1BBE6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623040" cy="3780155"/>
        <a:chOff x="0" y="0"/>
        <a:chExt cx="11623040" cy="3780155"/>
      </a:xfrm>
    </dsp:grpSpPr>
    <dsp:sp modelId="{E561ED5B-86C5-4F33-9AFB-CF29287F5ADA}">
      <dsp:nvSpPr>
        <dsp:cNvPr id="3" name="Flowchart: Manual Operation 2"/>
        <dsp:cNvSpPr/>
      </dsp:nvSpPr>
      <dsp:spPr bwMode="white">
        <a:xfrm rot="-5400000">
          <a:off x="-45151" y="45151"/>
          <a:ext cx="3780155" cy="3689854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Informed </a:t>
          </a:r>
          <a:endParaRPr lang="en-US" sz="2800" b="1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Decision-Making</a:t>
          </a:r>
          <a:endParaRPr lang="en-US" sz="2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</a:t>
          </a:r>
          <a:r>
            <a:rPr lang="en-US" sz="2400"/>
            <a:t>Stre</a:t>
          </a:r>
          <a:r>
            <a:rPr lang="en-US" sz="2400"/>
            <a:t>ngthening Democrac</a:t>
          </a:r>
          <a:r>
            <a:rPr lang="en-US" sz="2400"/>
            <a:t>y</a:t>
          </a:r>
          <a:endParaRPr 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</a:t>
          </a:r>
          <a:r>
            <a:rPr lang="en-US" sz="2400"/>
            <a:t>Public Safety</a:t>
          </a:r>
          <a:endParaRPr lang="en-US" sz="2400"/>
        </a:p>
      </dsp:txBody>
      <dsp:txXfrm rot="-5400000">
        <a:off x="-45151" y="45151"/>
        <a:ext cx="3780155" cy="3689854"/>
      </dsp:txXfrm>
    </dsp:sp>
    <dsp:sp modelId="{CB90536C-45AA-4FBE-BCAF-99890DDD97C8}">
      <dsp:nvSpPr>
        <dsp:cNvPr id="4" name="Flowchart: Manual Operation 3"/>
        <dsp:cNvSpPr/>
      </dsp:nvSpPr>
      <dsp:spPr bwMode="white">
        <a:xfrm rot="-5400000">
          <a:off x="3921443" y="45151"/>
          <a:ext cx="3780155" cy="3689854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Beyond </a:t>
          </a:r>
          <a:r>
            <a:rPr lang="en-US" sz="2800" b="1"/>
            <a:t>Dichotomy</a:t>
          </a:r>
          <a:endParaRPr lang="en-US" sz="2800" b="1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/>
            <a:t> (True vs False)</a:t>
          </a:r>
          <a:endParaRPr lang="en-US" sz="2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 </a:t>
          </a:r>
          <a:r>
            <a:rPr lang="en-US" sz="2400"/>
            <a:t>Complexity</a:t>
          </a:r>
          <a:endParaRPr 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/>
            <a:t>- </a:t>
          </a:r>
          <a:r>
            <a:rPr lang="en-US" sz="2400"/>
            <a:t>Subjectivity</a:t>
          </a:r>
          <a:endParaRPr lang="en-US" sz="2400"/>
        </a:p>
      </dsp:txBody>
      <dsp:txXfrm rot="-5400000">
        <a:off x="3921443" y="45151"/>
        <a:ext cx="3780155" cy="3689854"/>
      </dsp:txXfrm>
    </dsp:sp>
    <dsp:sp modelId="{35A89FA7-451D-44F0-A02E-1277ECD1BBE6}">
      <dsp:nvSpPr>
        <dsp:cNvPr id="5" name="Flowchart: Manual Operation 4"/>
        <dsp:cNvSpPr/>
      </dsp:nvSpPr>
      <dsp:spPr bwMode="white">
        <a:xfrm rot="-5400000">
          <a:off x="7888036" y="45151"/>
          <a:ext cx="3780155" cy="3689854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/>
            <a:t>Intention’s Value</a:t>
          </a:r>
          <a:endParaRPr lang="en-US" sz="2800" b="1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/>
            <a:t>-Power of Narratives</a:t>
          </a:r>
          <a:endParaRPr 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/>
            <a:t>-</a:t>
          </a:r>
          <a:r>
            <a:rPr lang="en-US" sz="2400"/>
            <a:t>Bias Recognition</a:t>
          </a:r>
          <a:endParaRPr lang="en-US" sz="24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/>
            <a:t>      -</a:t>
          </a:r>
          <a:r>
            <a:rPr lang="en-US" sz="2400"/>
            <a:t>Media Accountability</a:t>
          </a:r>
          <a:endParaRPr lang="en-US" sz="2400"/>
        </a:p>
      </dsp:txBody>
      <dsp:txXfrm rot="-5400000">
        <a:off x="7888036" y="45151"/>
        <a:ext cx="3780155" cy="3689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628" y="2207895"/>
            <a:ext cx="1915160" cy="19151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8293" y="4199890"/>
            <a:ext cx="1133983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Master’s Thesis</a:t>
            </a:r>
            <a:endParaRPr lang="en-US" sz="2400"/>
          </a:p>
          <a:p>
            <a:pPr algn="ctr"/>
            <a:r>
              <a:rPr lang="en-US" sz="2400"/>
              <a:t>Alberto Caballero Hinojosa</a:t>
            </a:r>
            <a:endParaRPr lang="en-US" sz="2400"/>
          </a:p>
          <a:p>
            <a:pPr algn="ctr"/>
            <a:r>
              <a:rPr lang="en-US" sz="2400"/>
              <a:t>Master in Language Technologies</a:t>
            </a:r>
            <a:endParaRPr lang="en-US" sz="2400"/>
          </a:p>
          <a:p>
            <a:pPr algn="ctr"/>
            <a:r>
              <a:rPr lang="en-US" sz="2400"/>
              <a:t>Directed by</a:t>
            </a:r>
            <a:endParaRPr lang="en-US" sz="2400"/>
          </a:p>
          <a:p>
            <a:pPr algn="ctr"/>
            <a:r>
              <a:rPr lang="en-US" sz="2400"/>
              <a:t>Prof. Dr. D. Álvaro Rodrigo Yuste</a:t>
            </a:r>
            <a:endParaRPr lang="en-US" sz="2400"/>
          </a:p>
          <a:p>
            <a:pPr algn="ctr"/>
            <a:r>
              <a:rPr lang="en-US" sz="2400"/>
              <a:t>Prof. Dr. D. Roberto Centeno Sánchez</a:t>
            </a:r>
            <a:endParaRPr lang="en-US" sz="2400"/>
          </a:p>
          <a:p>
            <a:pPr algn="ctr"/>
            <a:r>
              <a:rPr lang="en-US" sz="2400"/>
              <a:t>September 2023</a:t>
            </a: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116840" y="336550"/>
            <a:ext cx="117227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/>
              <a:t>Exploring the Power of Large Language Models:</a:t>
            </a:r>
            <a:endParaRPr lang="en-US" sz="3200"/>
          </a:p>
          <a:p>
            <a:pPr algn="ctr"/>
            <a:r>
              <a:rPr lang="en-US" sz="3200"/>
              <a:t>News Intention Detection using</a:t>
            </a:r>
            <a:endParaRPr lang="en-US" sz="3200"/>
          </a:p>
          <a:p>
            <a:pPr algn="ctr"/>
            <a:r>
              <a:rPr lang="en-US" sz="3200"/>
              <a:t>Adaptive Learning Prompting</a:t>
            </a:r>
            <a:endParaRPr lang="en-US" sz="32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370"/>
            <a:ext cx="10515600" cy="1325563"/>
          </a:xfrm>
        </p:spPr>
        <p:txBody>
          <a:bodyPr/>
          <a:p>
            <a:r>
              <a:rPr lang="en-US" sz="4000">
                <a:sym typeface="+mn-ea"/>
              </a:rPr>
              <a:t>6.3 PROPOSAL: Analysis Models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4135" y="1787525"/>
          <a:ext cx="10526395" cy="303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965"/>
                <a:gridCol w="1601470"/>
                <a:gridCol w="2345690"/>
                <a:gridCol w="3557270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Zero-Shot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Few-Shot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Adaptive-Learning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r>
                        <a:rPr lang="en-US" sz="2400"/>
                        <a:t>bert-uncased</a:t>
                      </a: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"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"</a:t>
                      </a:r>
                      <a:r>
                        <a:rPr lang="en-US" sz="2400"/>
                        <a:t>gpt-3.5-turbo model</a:t>
                      </a: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"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10-fold Cross-Validation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Labels Definitions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p>
                      <a:pPr algn="ctr">
                        <a:buNone/>
                      </a:pP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Ensemble 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(Majority Voting)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dist">
                        <a:lnSpc>
                          <a:spcPct val="80000"/>
                        </a:lnSpc>
                        <a:buNone/>
                      </a:pPr>
                      <a:endParaRPr lang="en-US" sz="2400"/>
                    </a:p>
                    <a:p>
                      <a:pPr algn="dist">
                        <a:lnSpc>
                          <a:spcPct val="80000"/>
                        </a:lnSpc>
                        <a:buNone/>
                      </a:pPr>
                      <a:endParaRPr lang="en-US" sz="2400"/>
                    </a:p>
                    <a:p>
                      <a:pPr algn="dist">
                        <a:lnSpc>
                          <a:spcPct val="80000"/>
                        </a:lnSpc>
                        <a:buNone/>
                      </a:pPr>
                      <a:r>
                        <a:rPr lang="en-US" sz="2400"/>
                        <a:t>-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   8 Examples </a:t>
                      </a:r>
                      <a:endParaRPr lang="en-US" sz="2400"/>
                    </a:p>
                    <a:p>
                      <a:pPr algn="ctr">
                        <a:buNone/>
                      </a:pPr>
                      <a:r>
                        <a:rPr lang="en-US" sz="2400"/>
                        <a:t>(2 per label outside original dataset)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/>
                        <a:t>Re-feeding misclassified Labels into the Prompt properly labeled as Reference</a:t>
                      </a:r>
                      <a:endParaRPr lang="en-US" sz="2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22250" y="1346200"/>
            <a:ext cx="5133340" cy="431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Table 6.3 Models Specifications</a:t>
            </a:r>
            <a:endParaRPr 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10523220" y="1776730"/>
            <a:ext cx="1917700" cy="39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None/>
            </a:pPr>
            <a:r>
              <a:rPr lang="en-US" b="1">
                <a:sym typeface="+mn-ea"/>
              </a:rPr>
              <a:t>Model Variants</a:t>
            </a:r>
            <a:endParaRPr lang="en-US" b="1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23220" y="2354580"/>
            <a:ext cx="3049270" cy="39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/>
              <a:t>Pre-trained </a:t>
            </a:r>
            <a:r>
              <a:rPr lang="en-US" altLang="zh-CN" b="1"/>
              <a:t>LLM</a:t>
            </a:r>
            <a:endParaRPr lang="en-US" altLang="zh-CN" b="1"/>
          </a:p>
        </p:txBody>
      </p:sp>
      <p:sp>
        <p:nvSpPr>
          <p:cNvPr id="7" name="Text Box 6"/>
          <p:cNvSpPr txBox="1"/>
          <p:nvPr/>
        </p:nvSpPr>
        <p:spPr>
          <a:xfrm>
            <a:off x="10523220" y="2794635"/>
            <a:ext cx="2621915" cy="39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/>
              <a:t>Validation </a:t>
            </a:r>
            <a:endParaRPr lang="en-US" b="1"/>
          </a:p>
          <a:p>
            <a:r>
              <a:rPr lang="en-US" b="1"/>
              <a:t>Techniques</a:t>
            </a:r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10523220" y="3992245"/>
            <a:ext cx="2216785" cy="39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/>
              <a:t>Model </a:t>
            </a:r>
            <a:endParaRPr lang="en-US" b="1"/>
          </a:p>
          <a:p>
            <a:r>
              <a:rPr lang="en-US" b="1"/>
              <a:t>Strategies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355600"/>
            <a:ext cx="10515600" cy="1325563"/>
          </a:xfrm>
        </p:spPr>
        <p:txBody>
          <a:bodyPr>
            <a:normAutofit/>
          </a:bodyPr>
          <a:p>
            <a:r>
              <a:rPr lang="en-US" sz="4000"/>
              <a:t>6.4 PROPOSAL: Dataset Description</a:t>
            </a:r>
            <a:endParaRPr lang="en-US" sz="40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48690" y="1478280"/>
            <a:ext cx="4505960" cy="35242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600" y="1478280"/>
            <a:ext cx="4651375" cy="33909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05600" y="1007110"/>
            <a:ext cx="4550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Figure 6.4-b News Intention Distribution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48690" y="1007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Figure 6.4-a Fake Vs Real News Distribution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48690" y="4869180"/>
            <a:ext cx="450532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Similar distribution</a:t>
            </a: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Slight majority of fake news ,133 fake news and 118 real</a:t>
            </a:r>
            <a:endParaRPr lang="en-US" sz="200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995160" y="4869180"/>
            <a:ext cx="4581525" cy="1988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sz="2000"/>
              <a:t>Imbalanced distribution</a:t>
            </a:r>
            <a:endParaRPr lang="en-US" sz="2000"/>
          </a:p>
          <a:p>
            <a:pPr indent="0">
              <a:buClrTx/>
              <a:buSzTx/>
              <a:buFont typeface="Arial" panose="020B0604020202020204" pitchFamily="34" charset="0"/>
              <a:buNone/>
            </a:pPr>
            <a:endParaRPr lang="en-US" sz="2000"/>
          </a:p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sz="2000"/>
              <a:t>Label B represents 52,4 % of the news articles in the dataset.</a:t>
            </a:r>
            <a:endParaRPr lang="en-US" sz="2000"/>
          </a:p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r>
              <a:rPr lang="en-US" sz="2000"/>
              <a:t>Label C accounts for only 6% of the news</a:t>
            </a:r>
            <a:endParaRPr lang="en-US" sz="2000"/>
          </a:p>
          <a:p>
            <a:pPr marL="342900" indent="-342900">
              <a:buClrTx/>
              <a:buSzTx/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20" y="-341630"/>
            <a:ext cx="10515600" cy="1325563"/>
          </a:xfrm>
        </p:spPr>
        <p:txBody>
          <a:bodyPr/>
          <a:p>
            <a:r>
              <a:rPr lang="en-US" sz="4000">
                <a:sym typeface="+mn-ea"/>
              </a:rPr>
              <a:t>5. EVALUATION</a:t>
            </a:r>
            <a:endParaRPr lang="en-US" sz="4000">
              <a:sym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401955" y="2976880"/>
          <a:ext cx="115417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250"/>
                <a:gridCol w="5604510"/>
              </a:tblGrid>
              <a:tr h="944880">
                <a:tc>
                  <a:txBody>
                    <a:bodyPr/>
                    <a:p>
                      <a:pPr algn="ctr">
                        <a:buNone/>
                      </a:pPr>
                      <a:endParaRPr lang="en-US" sz="3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US" sz="3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3600" b="0">
                          <a:solidFill>
                            <a:schemeClr val="tx1"/>
                          </a:solidFill>
                        </a:rPr>
                        <a:t>(Overall Performance)</a:t>
                      </a:r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3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en-US" sz="36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3600" b="0">
                          <a:solidFill>
                            <a:schemeClr val="tx1"/>
                          </a:solidFill>
                        </a:rPr>
                        <a:t>（Performance Evolution)</a:t>
                      </a:r>
                      <a:endParaRPr lang="en-US" sz="3600" b="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Multiclass Classification</a:t>
                      </a:r>
                      <a:endParaRPr lang="en-US" sz="2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 F1-Score</a:t>
                      </a:r>
                      <a:endParaRPr lang="en-US" sz="24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Imbalanced Dataset</a:t>
                      </a:r>
                      <a:endParaRPr lang="en-US" sz="24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Harmonic Mean of Precision and Recall</a:t>
                      </a:r>
                      <a:endParaRPr lang="en-US" sz="2400"/>
                    </a:p>
                    <a:p>
                      <a:pPr lvl="0">
                        <a:buNone/>
                      </a:pPr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Test Learning Hypothesis</a:t>
                      </a:r>
                      <a:endParaRPr lang="en-US" sz="2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sym typeface="+mn-ea"/>
                        </a:rPr>
                        <a:t>Batches (10)</a:t>
                      </a:r>
                      <a:endParaRPr lang="en-US" sz="2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Regression: F1-Score</a:t>
                      </a:r>
                      <a:endParaRPr lang="en-US" sz="240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Slope-Testing (Learning Progression)</a:t>
                      </a:r>
                      <a:endParaRPr lang="en-US" sz="24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485900" y="709930"/>
            <a:ext cx="93745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>
              <a:buClrTx/>
              <a:buSzTx/>
              <a:buNone/>
            </a:pPr>
            <a:r>
              <a:rPr lang="en-US" sz="3200" b="1">
                <a:solidFill>
                  <a:schemeClr val="dk1"/>
                </a:solidFill>
                <a:sym typeface="+mn-ea"/>
              </a:rPr>
              <a:t> Customized Dataset- 251 News</a:t>
            </a:r>
            <a:endParaRPr lang="en-US" sz="3200" b="1">
              <a:solidFill>
                <a:schemeClr val="dk1"/>
              </a:solidFill>
              <a:sym typeface="+mn-ea"/>
            </a:endParaRPr>
          </a:p>
          <a:p>
            <a:pPr marL="457200" lvl="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sym typeface="+mn-ea"/>
              </a:rPr>
              <a:t>151 Training Samples:</a:t>
            </a:r>
            <a:endParaRPr lang="en-US" sz="2800">
              <a:solidFill>
                <a:schemeClr val="dk1"/>
              </a:solidFill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en-US" sz="2800">
                <a:solidFill>
                  <a:schemeClr val="dk1"/>
                </a:solidFill>
                <a:sym typeface="+mn-ea"/>
              </a:rPr>
              <a:t>Used to fine-tune the Baseline Model (BERT)</a:t>
            </a:r>
            <a:endParaRPr lang="en-US" sz="2800">
              <a:solidFill>
                <a:schemeClr val="dk1"/>
              </a:solidFill>
              <a:sym typeface="+mn-ea"/>
            </a:endParaRPr>
          </a:p>
          <a:p>
            <a:pPr marL="457200" lvl="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sym typeface="+mn-ea"/>
              </a:rPr>
              <a:t>100 Testing Samples:</a:t>
            </a:r>
            <a:endParaRPr lang="en-US" sz="2800">
              <a:solidFill>
                <a:schemeClr val="dk1"/>
              </a:solidFill>
              <a:sym typeface="+mn-ea"/>
            </a:endParaRPr>
          </a:p>
          <a:p>
            <a:pPr marL="457200" lvl="1"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dk1"/>
                </a:solidFill>
                <a:sym typeface="+mn-ea"/>
              </a:rPr>
              <a:t>Run the different testing experiments</a:t>
            </a:r>
            <a:endParaRPr lang="en-US" sz="280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5440"/>
            <a:ext cx="10515600" cy="1325563"/>
          </a:xfrm>
        </p:spPr>
        <p:txBody>
          <a:bodyPr/>
          <a:p>
            <a:r>
              <a:rPr lang="en-US" sz="4000"/>
              <a:t>5.1 EVALUATION: Static Results</a:t>
            </a:r>
            <a:endParaRPr lang="en-US" sz="4000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711200" y="1169670"/>
          <a:ext cx="10924540" cy="2765425"/>
        </p:xfrm>
        <a:graphic>
          <a:graphicData uri="http://schemas.openxmlformats.org/drawingml/2006/table">
            <a:tbl>
              <a:tblPr/>
              <a:tblGrid>
                <a:gridCol w="1525905"/>
                <a:gridCol w="782955"/>
                <a:gridCol w="782955"/>
                <a:gridCol w="783590"/>
                <a:gridCol w="783590"/>
                <a:gridCol w="782955"/>
                <a:gridCol w="782955"/>
                <a:gridCol w="783590"/>
                <a:gridCol w="782955"/>
                <a:gridCol w="782955"/>
                <a:gridCol w="783590"/>
                <a:gridCol w="783590"/>
                <a:gridCol w="782955"/>
              </a:tblGrid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Fine-Tuning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Prompt-Engineering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Baseline Model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Zero-Show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Few-Shot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Adaptive-Learning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Label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Precision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Recall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F1-Score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Precision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Recall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F1-Score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Precision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Recall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F1-Score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Precision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Recall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F1-Score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0.77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0.46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0.87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0.87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0.66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0.73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0.17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0.67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0.17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0.46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Accuracy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0.51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Macro avg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0.27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0.23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0.38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0.48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0.49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0.53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0.52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Weighted avg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0.51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0.41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0.37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0.42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0.37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0.55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0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0.54</a:t>
                      </a:r>
                      <a:endParaRPr lang="en-US" sz="1600" b="1">
                        <a:solidFill>
                          <a:srgbClr val="00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0645" y="4549140"/>
            <a:ext cx="12111355" cy="178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The fine-tuned model is highly influenced by class imbalance, leaning towards the majority class B (Associative Manipulation)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Prompted models offer a more balanced across-label performance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Adaptive-learning outperforms the baseline in all reference metrics (accuracy and F1-score)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2238375" y="817880"/>
            <a:ext cx="4974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Table 5.1 Model Performance: Static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760"/>
            <a:ext cx="10515600" cy="1325563"/>
          </a:xfrm>
        </p:spPr>
        <p:txBody>
          <a:bodyPr/>
          <a:p>
            <a:r>
              <a:rPr lang="en-US" sz="4000">
                <a:sym typeface="+mn-ea"/>
              </a:rPr>
              <a:t>5.2 EVALUATION: Dynamic Results</a:t>
            </a:r>
            <a:endParaRPr lang="en-US" sz="400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4345" y="1257300"/>
            <a:ext cx="835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Figure 5.2 Model Perfomance: Dynamic (F1-Score "Micro")</a:t>
            </a:r>
            <a:endParaRPr lang="en-US" sz="2000"/>
          </a:p>
        </p:txBody>
      </p:sp>
      <p:pic>
        <p:nvPicPr>
          <p:cNvPr id="102" name="Content Placeholder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" y="1579245"/>
            <a:ext cx="7011670" cy="4476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7021830" y="745490"/>
            <a:ext cx="5169535" cy="5306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Perform Evolution over 10 Batches of 10 Inputs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Baseline Model displays the flatter Regression-line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Zero and Few-Shot Models display a not statistically significant slope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Adaptive-Learning statistically significant Slope (0.448, p-value=0.0033)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This model learns to 'reason' from these examples to boost performance over batches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5590"/>
            <a:ext cx="10515600" cy="1325563"/>
          </a:xfrm>
        </p:spPr>
        <p:txBody>
          <a:bodyPr/>
          <a:p>
            <a:r>
              <a:rPr lang="en-US" sz="4000"/>
              <a:t>6.DISCUSSION</a:t>
            </a:r>
            <a:endParaRPr lang="en-US" sz="4000"/>
          </a:p>
        </p:txBody>
      </p:sp>
      <p:sp>
        <p:nvSpPr>
          <p:cNvPr id="8" name="Content Placeholder 7"/>
          <p:cNvSpPr/>
          <p:nvPr>
            <p:ph sz="half" idx="1"/>
          </p:nvPr>
        </p:nvSpPr>
        <p:spPr>
          <a:xfrm>
            <a:off x="838200" y="885825"/>
            <a:ext cx="10977880" cy="4986655"/>
          </a:xfrm>
        </p:spPr>
        <p:txBody>
          <a:bodyPr>
            <a:noAutofit/>
          </a:bodyPr>
          <a:p>
            <a:pPr marL="0" indent="0">
              <a:buNone/>
            </a:pPr>
            <a:endParaRPr lang="en-US" sz="3200">
              <a:sym typeface="+mn-ea"/>
            </a:endParaRPr>
          </a:p>
          <a:p>
            <a:r>
              <a:rPr lang="en-US">
                <a:sym typeface="+mn-ea"/>
              </a:rPr>
              <a:t>LLMs can be effectively used for News Intention Detection through different approaches, including fine-tuning and prompting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Prompting offers a more balanced Intention Classification across labels with similar or superior performances (R1-score Macro) in the context of this work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Adaptive-Learning Prompting outperforms all models in all metrics (Accuracy, R1-score), proving that it can be effectively implemented even in situations with no previous learning examples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90" y="-400685"/>
            <a:ext cx="10515600" cy="1325563"/>
          </a:xfrm>
        </p:spPr>
        <p:txBody>
          <a:bodyPr/>
          <a:p>
            <a:r>
              <a:rPr lang="en-US" sz="4000"/>
              <a:t>7. </a:t>
            </a:r>
            <a:r>
              <a:rPr lang="en-US" sz="4000">
                <a:sym typeface="+mn-ea"/>
              </a:rPr>
              <a:t>CONCLUSIONS</a:t>
            </a:r>
            <a:endParaRPr lang="en-US" sz="4000"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13995" y="681990"/>
          <a:ext cx="11804015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05"/>
                <a:gridCol w="4110355"/>
                <a:gridCol w="3297555"/>
              </a:tblGrid>
              <a:tr h="50482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Technical                                                                                Industry                                                                                         Social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76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High-Value Examples for LLMs Prompting</a:t>
                      </a:r>
                      <a:r>
                        <a:rPr lang="en-US"/>
                        <a:t>: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/>
                        <a:t>                 - Boosting Performance [8]</a:t>
                      </a:r>
                      <a:endParaRPr lang="en-US"/>
                    </a:p>
                    <a:p>
                      <a:pPr algn="l"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   - Effectively Steering the LLM</a:t>
                      </a:r>
                      <a:endParaRPr 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Media Platforms Auditing:</a:t>
                      </a: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US" b="1"/>
                        <a:t>         </a:t>
                      </a:r>
                      <a:r>
                        <a:rPr lang="en-US"/>
                        <a:t>- Bias Detection</a:t>
                      </a:r>
                      <a:endParaRPr lang="en-US"/>
                    </a:p>
                    <a:p>
                      <a:pPr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- Informed Audiences</a:t>
                      </a:r>
                      <a:endParaRPr lang="en-US"/>
                    </a:p>
                    <a:p>
                      <a:pPr lvl="1" indent="0" algn="l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- Stengthening Democratic Processes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7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Broader Presence of AI:</a:t>
                      </a:r>
                      <a:endParaRPr lang="en-US" b="1"/>
                    </a:p>
                    <a:p>
                      <a:pPr algn="ctr">
                        <a:buNone/>
                      </a:pPr>
                      <a:r>
                        <a:rPr lang="en-US"/>
                        <a:t>Integration in daily life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33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2</a:t>
                      </a:r>
                      <a:r>
                        <a:rPr lang="zh-CN" altLang="en-US" sz="1800" b="1">
                          <a:sym typeface="+mn-ea"/>
                        </a:rPr>
                        <a:t>）</a:t>
                      </a:r>
                      <a:r>
                        <a:rPr lang="en-US" sz="1800" b="1">
                          <a:sym typeface="+mn-ea"/>
                        </a:rPr>
                        <a:t>Reasoning Abilities of LLMs </a:t>
                      </a:r>
                      <a:r>
                        <a:rPr lang="en-US" sz="1800">
                          <a:sym typeface="+mn-ea"/>
                        </a:rPr>
                        <a:t>[9] </a:t>
                      </a:r>
                      <a:r>
                        <a:rPr lang="en-US" sz="1800" b="1">
                          <a:sym typeface="+mn-ea"/>
                        </a:rPr>
                        <a:t>: </a:t>
                      </a:r>
                      <a:r>
                        <a:rPr lang="en-US" sz="1800" b="0">
                          <a:sym typeface="+mn-ea"/>
                        </a:rPr>
                        <a:t> </a:t>
                      </a:r>
                      <a:endParaRPr lang="en-US" sz="1800" b="1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Prompting as Instructions functional even under low-resource scenarios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5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LLMs applied to other Tasks: </a:t>
                      </a:r>
                      <a:r>
                        <a:rPr lang="en-US" b="0"/>
                        <a:t>Conversational Systems, Sentiment Analysis, Information Verification, etc</a:t>
                      </a:r>
                      <a:endParaRPr lang="en-US" b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b="1">
                          <a:sym typeface="+mn-ea"/>
                        </a:rPr>
                        <a:t>8</a:t>
                      </a:r>
                      <a:r>
                        <a:rPr lang="zh-CN" altLang="en-US" sz="1800" b="1">
                          <a:sym typeface="+mn-ea"/>
                        </a:rPr>
                        <a:t>）</a:t>
                      </a:r>
                      <a:r>
                        <a:rPr lang="en-US" sz="1800" b="1">
                          <a:sym typeface="+mn-ea"/>
                        </a:rPr>
                        <a:t>Future Questions:</a:t>
                      </a:r>
                      <a:endParaRPr lang="en-US" sz="1800" b="1"/>
                    </a:p>
                    <a:p>
                      <a:pPr lvl="1" algn="l">
                        <a:buNone/>
                      </a:pPr>
                      <a:r>
                        <a:rPr lang="en-US" sz="1800">
                          <a:sym typeface="+mn-ea"/>
                        </a:rPr>
                        <a:t>- Auditing of AI (XAI)[12]</a:t>
                      </a:r>
                      <a:endParaRPr lang="en-US" sz="1800"/>
                    </a:p>
                    <a:p>
                      <a:pPr lvl="1" algn="l">
                        <a:buNone/>
                      </a:pPr>
                      <a:r>
                        <a:rPr lang="en-US" sz="1800">
                          <a:sym typeface="+mn-ea"/>
                        </a:rPr>
                        <a:t>- Ethical Use of AI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033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Modular Systems </a:t>
                      </a:r>
                      <a:r>
                        <a:rPr lang="en-US" sz="1800">
                          <a:sym typeface="+mn-ea"/>
                        </a:rPr>
                        <a:t>[10]</a:t>
                      </a:r>
                      <a:r>
                        <a:rPr lang="en-US" b="1"/>
                        <a:t>: </a:t>
                      </a:r>
                      <a:endParaRPr lang="en-US" b="1"/>
                    </a:p>
                    <a:p>
                      <a:pPr algn="ctr">
                        <a:buNone/>
                      </a:pPr>
                      <a:r>
                        <a:rPr lang="en-US"/>
                        <a:t>LLM-based Interface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6</a:t>
                      </a:r>
                      <a:r>
                        <a:rPr lang="zh-CN" altLang="en-US" b="1"/>
                        <a:t>）</a:t>
                      </a:r>
                      <a:r>
                        <a:rPr lang="en-US" b="1"/>
                        <a:t>Democratization of LLMs</a:t>
                      </a:r>
                      <a:endParaRPr lang="en-US" b="1"/>
                    </a:p>
                    <a:p>
                      <a:pPr algn="l">
                        <a:buNone/>
                      </a:pPr>
                      <a:r>
                        <a:rPr lang="en-US" b="1"/>
                        <a:t>           </a:t>
                      </a:r>
                      <a:r>
                        <a:rPr lang="en-US"/>
                        <a:t>- Open-Souces LLMs[11]</a:t>
                      </a:r>
                      <a:endParaRPr lang="en-US"/>
                    </a:p>
                    <a:p>
                      <a:pPr indent="0" algn="ctr">
                        <a:buNone/>
                      </a:pPr>
                      <a:r>
                        <a:rPr lang="en-US"/>
                        <a:t>- Distributed Networks (Petals)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b="1"/>
                        <a:t>9) Bridging Informational Gap:</a:t>
                      </a:r>
                      <a:endParaRPr lang="en-US" b="1"/>
                    </a:p>
                    <a:p>
                      <a:pPr lvl="1" algn="l">
                        <a:buClrTx/>
                        <a:buSzTx/>
                        <a:buNone/>
                      </a:pPr>
                      <a:r>
                        <a:rPr lang="en-US" sz="1800">
                          <a:sym typeface="+mn-ea"/>
                        </a:rPr>
                        <a:t>-Navigate digital landscape   -Empowering citizens            - Better decision-making</a:t>
                      </a:r>
                      <a:endParaRPr lang="en-US"/>
                    </a:p>
                    <a:p>
                      <a:pPr algn="ctr">
                        <a:buNone/>
                      </a:pPr>
                      <a:endParaRPr lang="en-US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-76200" y="5852160"/>
            <a:ext cx="101136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[8]-Brown, T., Mann, B., Ryder, N., Subbiah, M., Kaplan, J. D., Dha_x0002_riwal, P., and Amodei, D. (2020). Language models are few-shot learners. Advances in neural information processing systems,</a:t>
            </a:r>
            <a:endParaRPr lang="en-US" sz="1000"/>
          </a:p>
          <a:p>
            <a:r>
              <a:rPr lang="en-US" sz="1000"/>
              <a:t>[9]-Yu, F., Zhang, H., and Wang, B. (2023). Nature language reasoning, a survey.</a:t>
            </a:r>
            <a:endParaRPr lang="en-US" sz="1000"/>
          </a:p>
          <a:p>
            <a:r>
              <a:rPr lang="en-US" sz="1000"/>
              <a:t>[10]-https://www.langchain.com/</a:t>
            </a:r>
            <a:endParaRPr lang="en-US" sz="1000"/>
          </a:p>
          <a:p>
            <a:r>
              <a:rPr lang="en-US" sz="1000"/>
              <a:t>[11[-https://huggingface.co/spaces/HuggingFaceH4/open_llm_leaderboard</a:t>
            </a:r>
            <a:endParaRPr lang="en-US" sz="1000"/>
          </a:p>
          <a:p>
            <a:r>
              <a:rPr lang="en-US" sz="1000"/>
              <a:t>[12]-Datta, T. and Dickerson, J. P. (2023). Who’s thinking? a push for human-centered evaluation of llms using the xai playbook. arXiv preprint arXiv:2303.06223.</a:t>
            </a:r>
            <a:endParaRPr 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-8890" y="-400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ym typeface="+mn-ea"/>
              </a:rPr>
              <a:t>8. FUTURE WORK</a:t>
            </a:r>
            <a:endParaRPr lang="en-US" sz="40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14145" y="867410"/>
            <a:ext cx="10551160" cy="5675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Multitask Learning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Integrative Analysis (Veracity- Intention)</a:t>
            </a:r>
            <a:endParaRPr lang="en-US" sz="3600">
              <a:sym typeface="+mn-ea"/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Increase Inputs range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Users social profile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News dissemination (</a:t>
            </a:r>
            <a:r>
              <a:rPr lang="en-US" sz="3600">
                <a:sym typeface="+mn-ea"/>
              </a:rPr>
              <a:t>Graph-Analysis)</a:t>
            </a:r>
            <a:endParaRPr lang="en-US" sz="3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Modular LLM-</a:t>
            </a:r>
            <a:r>
              <a:rPr lang="en-US" sz="3600">
                <a:sym typeface="+mn-ea"/>
              </a:rPr>
              <a:t>based Systems: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Augmented Retrieval-Knowledge Base:</a:t>
            </a:r>
            <a:endParaRPr lang="en-US" sz="3600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>
                <a:sym typeface="+mn-ea"/>
              </a:rPr>
              <a:t>Semantic Search,Knowledge Graphs</a:t>
            </a:r>
            <a:endParaRPr lang="en-US" sz="3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/>
              <a:t>Managing and Reflective Modules:</a:t>
            </a:r>
            <a:endParaRPr lang="en-US" sz="36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/>
              <a:t>Graph-of-Thoughts (GoT)[13]</a:t>
            </a:r>
            <a:endParaRPr lang="en-US" sz="36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6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6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-76200" y="6621780"/>
            <a:ext cx="121031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[13]-Besta, M., Blach, N., Kubíček, A.,. (2023). Graph of Thoughts: Solving Elaborate Problems with Large Language Models. </a:t>
            </a:r>
            <a:endParaRPr 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285" y="2359660"/>
            <a:ext cx="3022600" cy="1325880"/>
          </a:xfrm>
        </p:spPr>
        <p:txBody>
          <a:bodyPr/>
          <a:p>
            <a:pPr algn="ctr"/>
            <a:r>
              <a:rPr lang="en-US" sz="7200"/>
              <a:t>Q&amp;A</a:t>
            </a:r>
            <a:endParaRPr lang="en-US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/>
              <a:t>Index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69310" y="418465"/>
            <a:ext cx="5708650" cy="6159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INTRODUCTION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STATE-OF-THE-ART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TASK DEFINITION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HYPOTHESIS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DATASET CREATION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/>
            </a:pPr>
            <a:r>
              <a:rPr lang="en-US" sz="3200" b="0" i="0" u="none" baseline="0"/>
              <a:t>PROPOSAL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5"/>
            </a:pPr>
            <a:r>
              <a:rPr lang="en-US" sz="3200">
                <a:sym typeface="+mn-ea"/>
              </a:rPr>
              <a:t>EVALUATION</a:t>
            </a:r>
            <a:endParaRPr lang="en-US" sz="3200">
              <a:sym typeface="+mn-ea"/>
            </a:endParaRPr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 startAt="5"/>
            </a:pPr>
            <a:r>
              <a:rPr lang="en-US" sz="3200">
                <a:sym typeface="+mn-ea"/>
              </a:rPr>
              <a:t>DISCUSSION</a:t>
            </a:r>
            <a:endParaRPr lang="en-US" sz="3200" b="0" i="0" u="none" baseline="0"/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 startAt="5"/>
            </a:pPr>
            <a:r>
              <a:rPr lang="en-US" sz="3200">
                <a:sym typeface="+mn-ea"/>
              </a:rPr>
              <a:t>CONCLUSIONS</a:t>
            </a:r>
            <a:endParaRPr lang="en-US" sz="3200">
              <a:sym typeface="+mn-ea"/>
            </a:endParaRPr>
          </a:p>
          <a:p>
            <a:pPr marL="514350" lvl="1" indent="-5143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AutoNum type="arabicPeriod" startAt="5"/>
            </a:pPr>
            <a:r>
              <a:rPr lang="en-US" sz="3200">
                <a:sym typeface="+mn-ea"/>
              </a:rPr>
              <a:t>FUTURE WORK</a:t>
            </a:r>
            <a:endParaRPr lang="en-US" sz="3200">
              <a:sym typeface="+mn-ea"/>
            </a:endParaRPr>
          </a:p>
          <a:p>
            <a:pPr marL="457200" lvl="2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+mj-lt"/>
              <a:buNone/>
            </a:pPr>
            <a:endParaRPr lang="en-US" altLang="en-US" sz="1600" b="0" i="0" u="none" baseline="0">
              <a:sym typeface="+mn-ea"/>
              <a:rtl val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1.INTRODUCTION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327660" y="1207135"/>
          <a:ext cx="11623040" cy="378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753995" y="594360"/>
            <a:ext cx="94380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News Screening: from Veracity to Intention</a:t>
            </a:r>
            <a:endParaRPr lang="en-US" sz="2800">
              <a:sym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57570" y="5186680"/>
            <a:ext cx="5181600" cy="1833880"/>
          </a:xfrm>
        </p:spPr>
        <p:txBody>
          <a:bodyPr/>
          <a:p>
            <a:r>
              <a:rPr lang="en-US" sz="2000">
                <a:sym typeface="+mn-ea"/>
              </a:rPr>
              <a:t>Low-resource </a:t>
            </a:r>
            <a:r>
              <a:rPr lang="en-US" sz="2000">
                <a:sym typeface="+mn-ea"/>
              </a:rPr>
              <a:t>scenarios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Lack of reference datasets</a:t>
            </a:r>
            <a:endParaRPr lang="en-US" sz="2000"/>
          </a:p>
          <a:p>
            <a:r>
              <a:rPr lang="en-US" sz="2000">
                <a:sym typeface="+mn-ea"/>
              </a:rPr>
              <a:t>Compute limitations</a:t>
            </a:r>
            <a:endParaRPr lang="en-US" sz="2000"/>
          </a:p>
          <a:p>
            <a:r>
              <a:rPr lang="en-US" sz="2000"/>
              <a:t>Flexibility (scope adjustment)</a:t>
            </a:r>
            <a:endParaRPr 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2213610" y="5590540"/>
            <a:ext cx="37439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3200" b="1">
                <a:sym typeface="+mn-ea"/>
              </a:rPr>
              <a:t>Limiting Factors:</a:t>
            </a:r>
            <a:endParaRPr 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" y="0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2. STATE-OF-THE-ART</a:t>
            </a:r>
            <a:br>
              <a:rPr lang="en-US"/>
            </a:b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37018" y="500063"/>
            <a:ext cx="5157787" cy="823912"/>
          </a:xfrm>
        </p:spPr>
        <p:txBody>
          <a:bodyPr/>
          <a:p>
            <a:r>
              <a:rPr lang="en-US" sz="3200"/>
              <a:t>VERACITY</a:t>
            </a:r>
            <a:endParaRPr lang="en-US" sz="320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17270" y="1263015"/>
            <a:ext cx="6210935" cy="3947160"/>
          </a:xfrm>
        </p:spPr>
        <p:txBody>
          <a:bodyPr>
            <a:noAutofit/>
          </a:bodyPr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Approaches:</a:t>
            </a:r>
            <a:endParaRPr lang="en-US" sz="20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Neural Networks (CNN, RNN,Transformers)[1] </a:t>
            </a:r>
            <a:r>
              <a:rPr lang="zh-CN" alt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：</a:t>
            </a:r>
            <a:endParaRPr lang="zh-CN" altLang="en-US" sz="20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High-Quality Training Data</a:t>
            </a:r>
            <a:endParaRPr lang="en-US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Balanced Distribution</a:t>
            </a:r>
            <a:endParaRPr lang="en-US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Pre-processing</a:t>
            </a:r>
            <a:endParaRPr lang="en-US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Multimodal [2]:</a:t>
            </a:r>
            <a:endParaRPr lang="en-US" sz="20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 Fusion,</a:t>
            </a:r>
            <a:r>
              <a:rPr lang="en-US" sz="18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Feature Extaction, Modality Alignment</a:t>
            </a:r>
            <a:endParaRPr lang="en-US" sz="18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Different Datasets:</a:t>
            </a:r>
            <a:endParaRPr lang="en-US" sz="20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LIAR (No Intentions, Simplistic Narrative)</a:t>
            </a:r>
            <a:endParaRPr lang="en-US" sz="200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Fakenewsnet (</a:t>
            </a:r>
            <a:r>
              <a:rPr lang="en-US" sz="200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Limited Multimodal Data, No Intentions</a:t>
            </a:r>
            <a:r>
              <a:rPr lang="en-US" sz="1800">
                <a:solidFill>
                  <a:schemeClr val="dk1"/>
                </a:solidFill>
                <a:sym typeface="+mn-ea"/>
              </a:rPr>
              <a:t>)</a:t>
            </a:r>
            <a:endParaRPr lang="en-US" sz="1800">
              <a:solidFill>
                <a:schemeClr val="dk1"/>
              </a:solidFill>
              <a:sym typeface="+mn-ea"/>
            </a:endParaRPr>
          </a:p>
          <a:p>
            <a:endParaRPr lang="en-US" sz="1800">
              <a:solidFill>
                <a:schemeClr val="dk1"/>
              </a:solidFill>
              <a:sym typeface="+mn-ea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377430" y="500063"/>
            <a:ext cx="5183188" cy="823912"/>
          </a:xfrm>
        </p:spPr>
        <p:txBody>
          <a:bodyPr/>
          <a:p>
            <a:r>
              <a:rPr lang="en-US" sz="3200"/>
              <a:t>INTENTION</a:t>
            </a:r>
            <a:endParaRPr lang="en-US" sz="320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031990" y="1263015"/>
            <a:ext cx="5160010" cy="3832860"/>
          </a:xfrm>
        </p:spPr>
        <p:txBody>
          <a:bodyPr/>
          <a:p>
            <a:pPr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Relatively Unchartered: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lvl="1"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Opinion Mining for Fake news Detection [3]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lvl="1"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Stance Detection towards an entity[4]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Media Intention: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lvl="1"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User’s Perpective [5]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</a:pPr>
            <a:r>
              <a:rPr lang="en-US" sz="2000">
                <a:solidFill>
                  <a:schemeClr val="dk1"/>
                </a:solidFill>
                <a:sym typeface="+mn-ea"/>
              </a:rPr>
              <a:t>No specific Dataset</a:t>
            </a:r>
            <a:endParaRPr lang="en-US" sz="2000">
              <a:solidFill>
                <a:schemeClr val="dk1"/>
              </a:solidFill>
              <a:sym typeface="+mn-ea"/>
            </a:endParaRPr>
          </a:p>
          <a:p>
            <a:pPr lvl="1"/>
            <a:endParaRPr lang="en-US" sz="2800">
              <a:solidFill>
                <a:schemeClr val="dk1"/>
              </a:solidFill>
              <a:sym typeface="+mn-ea"/>
            </a:endParaRPr>
          </a:p>
          <a:p>
            <a:pPr marL="457200" lvl="1" indent="0">
              <a:buNone/>
            </a:pPr>
            <a:endParaRPr lang="en-US" sz="2800">
              <a:solidFill>
                <a:schemeClr val="dk1"/>
              </a:solidFill>
              <a:sym typeface="+mn-ea"/>
            </a:endParaRPr>
          </a:p>
          <a:p>
            <a:pPr lvl="1"/>
            <a:endParaRPr lang="en-US" sz="2800">
              <a:solidFill>
                <a:schemeClr val="dk1"/>
              </a:solidFill>
            </a:endParaRPr>
          </a:p>
          <a:p>
            <a:endParaRPr lang="en-US" sz="2800">
              <a:solidFill>
                <a:schemeClr val="dk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815" y="6039485"/>
            <a:ext cx="1143063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[1]-Qazi, M., Khan, M. U., and Ali, M. (2020). Detection of fake news using transformer model. In 2020 3rd international conference on computing, mathematics and engineering technologies (iCoMET), pages 1–6.</a:t>
            </a:r>
            <a:endParaRPr lang="en-US" sz="1000"/>
          </a:p>
          <a:p>
            <a:r>
              <a:rPr lang="en-US" sz="1000"/>
              <a:t>[2]-Comito, C., Caroprese, L. &amp; Zumpano, E. Multimodal fake news detection on social media: a survey of deep learning techniques. Soc. Netw. Anal. Min. 13, 101 (2023). https://doi.org/10.1007/s13278-023-01104</a:t>
            </a:r>
            <a:endParaRPr lang="en-US" sz="1000"/>
          </a:p>
          <a:p>
            <a:r>
              <a:rPr lang="en-US" sz="1000"/>
              <a:t>[3]-Liu, B. (2015). Sentiment analysis: Mining opinions, sentiments, and emotions.</a:t>
            </a:r>
            <a:endParaRPr lang="en-US" sz="1000"/>
          </a:p>
          <a:p>
            <a:r>
              <a:rPr lang="en-US" sz="1000"/>
              <a:t>[4]-Mohammad et al., 2016] Mohammad, S., Kiritchenko, S., Sobhani, P., Zhu, X., and Cherry, C. (2016). Semeval-2016 task 6: Detecting stance in tweets.</a:t>
            </a:r>
            <a:endParaRPr lang="en-US" sz="1000"/>
          </a:p>
          <a:p>
            <a:r>
              <a:rPr lang="en-US" sz="1000"/>
              <a:t>[5]-Guo, Z., Zhang, Q., An, X., Zhang, Q., JÃ¸sang, A., Kaplan, L. M and Cho, J. H. (2023). Uncertainty-aware reward-based deep reinforcement learning for intent analysis of social media information.</a:t>
            </a:r>
            <a:endParaRPr 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370"/>
            <a:ext cx="10515600" cy="1325563"/>
          </a:xfrm>
        </p:spPr>
        <p:txBody>
          <a:bodyPr/>
          <a:p>
            <a:r>
              <a:rPr lang="en-US" sz="4000"/>
              <a:t>3. TASK DEFINITION</a:t>
            </a:r>
            <a:endParaRPr lang="en-US" sz="4000"/>
          </a:p>
        </p:txBody>
      </p:sp>
      <p:sp>
        <p:nvSpPr>
          <p:cNvPr id="9" name="Text Box 8"/>
          <p:cNvSpPr txBox="1"/>
          <p:nvPr/>
        </p:nvSpPr>
        <p:spPr>
          <a:xfrm>
            <a:off x="682625" y="1308735"/>
            <a:ext cx="11757660" cy="3231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b="1"/>
              <a:t>    Objective: </a:t>
            </a:r>
            <a:endParaRPr lang="en-US" sz="2400" b="1"/>
          </a:p>
          <a:p>
            <a:r>
              <a:rPr lang="en-US" sz="2400" b="1"/>
              <a:t>           </a:t>
            </a:r>
            <a:r>
              <a:rPr lang="en-US" sz="2400"/>
              <a:t>       Identify intentions behind political news articles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    Significance:</a:t>
            </a:r>
            <a:endParaRPr lang="en-US" sz="2400" b="1"/>
          </a:p>
          <a:p>
            <a:pPr marL="457200" lvl="1" indent="457200"/>
            <a:r>
              <a:rPr lang="en-US" sz="2400" b="1"/>
              <a:t>    </a:t>
            </a:r>
            <a:r>
              <a:rPr lang="en-US" sz="2400"/>
              <a:t>Critical for media literacy and combating mis and disinformation</a:t>
            </a:r>
            <a:endParaRPr lang="en-US" sz="2400"/>
          </a:p>
          <a:p>
            <a:pPr marL="457200" lvl="1" indent="457200"/>
            <a:endParaRPr lang="en-US" sz="2400"/>
          </a:p>
          <a:p>
            <a:r>
              <a:rPr lang="en-US" sz="2400" b="1"/>
              <a:t>    Challenges:</a:t>
            </a:r>
            <a:endParaRPr lang="en-US" sz="2400" b="1"/>
          </a:p>
          <a:p>
            <a:r>
              <a:rPr lang="en-US" sz="2400" b="1"/>
              <a:t>                </a:t>
            </a:r>
            <a:r>
              <a:rPr lang="en-US" sz="2400"/>
              <a:t>     Lack of previous work on the topic</a:t>
            </a:r>
            <a:endParaRPr lang="en-US" sz="2400"/>
          </a:p>
          <a:p>
            <a:r>
              <a:rPr lang="en-US" sz="2400"/>
              <a:t>                     No specific dataset with political news intentions </a:t>
            </a:r>
            <a:endParaRPr lang="en-US" sz="2400"/>
          </a:p>
          <a:p>
            <a:r>
              <a:rPr lang="en-US" sz="2400"/>
              <a:t>                     Addressing biases and hidden narratives in news content (subjectivity)</a:t>
            </a: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231140"/>
            <a:ext cx="3676650" cy="1325880"/>
          </a:xfrm>
        </p:spPr>
        <p:txBody>
          <a:bodyPr>
            <a:normAutofit/>
          </a:bodyPr>
          <a:p>
            <a:r>
              <a:rPr lang="en-US" sz="4000">
                <a:sym typeface="+mn-ea"/>
              </a:rPr>
              <a:t>4. HYPOTHESIS</a:t>
            </a:r>
            <a:endParaRPr lang="en-US" sz="400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446655" y="1413510"/>
            <a:ext cx="7120890" cy="4934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742950" indent="-742950" algn="l"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LLMs can significantly improve the accuracy of news intention identification</a:t>
            </a:r>
            <a:endParaRPr lang="en-US" sz="28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742950" indent="-742950" algn="l">
              <a:buAutoNum type="arabicPeriod"/>
            </a:pPr>
            <a:endParaRPr lang="en-US" sz="28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742950" indent="-742950" algn="l"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Iterative prompt engineering can enhance the precision and recall of news intention identification</a:t>
            </a:r>
            <a:endParaRPr lang="en-US" sz="2800" b="1">
              <a:solidFill>
                <a:srgbClr val="000000"/>
              </a:solidFill>
              <a:latin typeface="Calibri" panose="020F0502020204030204" charset="-122"/>
            </a:endParaRPr>
          </a:p>
          <a:p>
            <a:pPr marL="742950" indent="-742950" algn="l">
              <a:buAutoNum type="arabicPeriod"/>
            </a:pPr>
            <a:endParaRPr lang="en-US" sz="28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742950" indent="-742950" algn="l"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The "Adaptive Learning Prompting" strategy will significantly improve news intention identification performance</a:t>
            </a:r>
            <a:endParaRPr lang="en-US" sz="28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510" y="-258445"/>
            <a:ext cx="10515600" cy="1325563"/>
          </a:xfrm>
        </p:spPr>
        <p:txBody>
          <a:bodyPr>
            <a:normAutofit/>
          </a:bodyPr>
          <a:p>
            <a:r>
              <a:rPr lang="en-US" sz="4000"/>
              <a:t>5.DATASET CREATION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210" y="1607185"/>
            <a:ext cx="4299585" cy="4351655"/>
          </a:xfrm>
        </p:spPr>
        <p:txBody>
          <a:bodyPr>
            <a:normAutofit lnSpcReduction="20000"/>
          </a:bodyPr>
          <a:p>
            <a:r>
              <a:rPr lang="en-US" sz="2400"/>
              <a:t>FakeNewsNet [6]</a:t>
            </a:r>
            <a:endParaRPr lang="en-US" sz="2400"/>
          </a:p>
          <a:p>
            <a:pPr lvl="1"/>
            <a:r>
              <a:rPr lang="en-US" sz="2400"/>
              <a:t>Fake News Dataset 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  (336 fake-447real)</a:t>
            </a:r>
            <a:endParaRPr lang="en-US" sz="2400"/>
          </a:p>
          <a:p>
            <a:pPr lvl="1"/>
            <a:r>
              <a:rPr lang="en-US" sz="2400"/>
              <a:t>Data reduction </a:t>
            </a:r>
            <a:endParaRPr lang="en-US" sz="2400"/>
          </a:p>
          <a:p>
            <a:pPr marL="457200" lvl="1" indent="0">
              <a:buNone/>
            </a:pPr>
            <a:r>
              <a:rPr lang="en-US" sz="2400"/>
              <a:t>   ( 133 fake-118 real)</a:t>
            </a:r>
            <a:endParaRPr lang="en-US" sz="2400"/>
          </a:p>
          <a:p>
            <a:pPr lvl="0"/>
            <a:r>
              <a:rPr lang="en-US" sz="2400"/>
              <a:t>Labels</a:t>
            </a:r>
            <a:endParaRPr lang="en-US" sz="2400"/>
          </a:p>
          <a:p>
            <a:pPr lvl="1"/>
            <a:r>
              <a:rPr lang="en-US" sz="2400"/>
              <a:t>4 Intentions </a:t>
            </a:r>
            <a:endParaRPr lang="en-US" sz="2400"/>
          </a:p>
          <a:p>
            <a:pPr lvl="1"/>
            <a:r>
              <a:rPr lang="en-US" sz="2400"/>
              <a:t>Narratives build Reality </a:t>
            </a:r>
            <a:r>
              <a:rPr lang="en-US">
                <a:sym typeface="+mn-ea"/>
              </a:rPr>
              <a:t>[7]</a:t>
            </a:r>
            <a:endParaRPr lang="en-US" sz="2400"/>
          </a:p>
          <a:p>
            <a:pPr lvl="0"/>
            <a:r>
              <a:rPr lang="en-US" sz="2400"/>
              <a:t>Labelling Process</a:t>
            </a:r>
            <a:endParaRPr lang="en-US" sz="2400"/>
          </a:p>
          <a:p>
            <a:pPr lvl="1"/>
            <a:r>
              <a:rPr lang="en-US" sz="2400"/>
              <a:t>Two Annotators</a:t>
            </a:r>
            <a:endParaRPr lang="en-US" sz="2400"/>
          </a:p>
          <a:p>
            <a:pPr lvl="1"/>
            <a:r>
              <a:rPr lang="en-US" sz="2400"/>
              <a:t>36% Discrepancy</a:t>
            </a:r>
            <a:endParaRPr lang="en-US" sz="2400"/>
          </a:p>
          <a:p>
            <a:pPr lvl="2"/>
            <a:endParaRPr lang="en-US" sz="240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4506595" y="1152525"/>
          <a:ext cx="7309485" cy="5142865"/>
        </p:xfrm>
        <a:graphic>
          <a:graphicData uri="http://schemas.openxmlformats.org/drawingml/2006/table">
            <a:tbl>
              <a:tblPr/>
              <a:tblGrid>
                <a:gridCol w="2011680"/>
                <a:gridCol w="4536440"/>
                <a:gridCol w="76136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Type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Description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Label</a:t>
                      </a:r>
                      <a:endParaRPr lang="en-US" sz="12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030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Reputation Impact                (Influence the reputation of a political actor or institution)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Spreading information with the intent to directly impact and alter the reputation of a specific political actor, institution, or individual, aiming to influence public perception either positively or negatively.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030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Associative Manipulation (Manipulate voting intentions or discourage participation)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Disseminating information that indirectly associates a political actor, institution, or individual with positive or negative events or actions conducted by a third party, with the goal of manipulating voting intentions or public support.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7157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Electoral Legitimacy Concerns (Undermine the legitimacy of the electoral process)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Spreading information to raise concerns or doubts about the integrity and fairness of the electoral process, aiming to influence public trust and confidence in elections, either positively or negatively.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38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Fear and Uncertainty Propagation                            (Generate uncertainty, fear, or incite violence)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Generating uncertainty, fear, and anxiety by spreading information, whether true or false, related to future events or situations, using fear-mongering tactics or calls for violence to create an atmosphere of unrest, regardless of whether the intent is positive or negative.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sz="14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3495" y="6430645"/>
            <a:ext cx="1176655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000"/>
              <a:t>[6]-Shu, K., Mahudeswaran, D., Wang, S., Lee, D., and Liu, H. (2018).Fakenewsnet: A data repository with news content, social context, and spatiotemporal information for studying fake news on social media.</a:t>
            </a:r>
            <a:endParaRPr lang="en-US" sz="1000"/>
          </a:p>
          <a:p>
            <a:r>
              <a:rPr lang="en-US" sz="1000"/>
              <a:t>[7]-Shenhav, S. R. (2006). Political narratives and political reality. In_x0002_ternational Political Science Review / Revue Internationale de Science Politique.</a:t>
            </a:r>
            <a:endParaRPr lang="en-US" sz="1000"/>
          </a:p>
          <a:p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455795" y="753745"/>
            <a:ext cx="4974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Table 5 Labels Definitions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370"/>
            <a:ext cx="10515600" cy="1325563"/>
          </a:xfrm>
        </p:spPr>
        <p:txBody>
          <a:bodyPr/>
          <a:p>
            <a:r>
              <a:rPr lang="en-US" sz="4000"/>
              <a:t>6.1 PROPOSAL: High-level Concept</a:t>
            </a:r>
            <a:r>
              <a:rPr lang="en-US"/>
              <a:t> 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38125" y="1028065"/>
            <a:ext cx="11757660" cy="3231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b="1"/>
              <a:t>  Adaptive-Learning Model:</a:t>
            </a:r>
            <a:endParaRPr lang="en-US" sz="2400" b="1"/>
          </a:p>
          <a:p>
            <a:endParaRPr lang="en-US" sz="2400" b="1"/>
          </a:p>
          <a:p>
            <a:pPr algn="ctr"/>
            <a:r>
              <a:rPr lang="en-US" sz="2400" b="1"/>
              <a:t>Adaptive</a:t>
            </a:r>
            <a:endParaRPr lang="en-US" sz="2400" b="1"/>
          </a:p>
          <a:p>
            <a:endParaRPr lang="en-US" sz="22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/>
              <a:t>Dynamic Evolution: This model continually evolves and improves its performance over time</a:t>
            </a:r>
            <a:endParaRPr lang="en-US" sz="2200"/>
          </a:p>
          <a:p>
            <a:pPr indent="0">
              <a:buFont typeface="Arial" panose="020B0604020202020204" pitchFamily="34" charset="0"/>
              <a:buNone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No Initial Examples: It begins its process without any initial training examples</a:t>
            </a:r>
            <a:endParaRPr lang="en-US" sz="2200"/>
          </a:p>
          <a:p>
            <a:pPr indent="0">
              <a:buFont typeface="Arial" panose="020B0604020202020204" pitchFamily="34" charset="0"/>
              <a:buNone/>
            </a:pPr>
            <a:endParaRPr lang="en-US" sz="2200"/>
          </a:p>
          <a:p>
            <a:pPr algn="ctr">
              <a:buClrTx/>
              <a:buSzTx/>
              <a:buFontTx/>
              <a:buNone/>
            </a:pPr>
            <a:r>
              <a:rPr lang="en-US" sz="2400" b="1"/>
              <a:t>Learning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Misclassified News Integration: Misclassified news items are reintroduced into the learning process with their labels corrected, allowing the model to learn from its mistakes</a:t>
            </a:r>
            <a:endParaRPr lang="en-US" sz="2200"/>
          </a:p>
          <a:p>
            <a:pPr indent="0">
              <a:buFont typeface="Arial" panose="020B0604020202020204" pitchFamily="34" charset="0"/>
              <a:buNone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Progressive Refinement: Through continuous adaptation, it gradually enhances its ability to understand and classify complex intention categories</a:t>
            </a:r>
            <a:endParaRPr lang="en-US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93370"/>
            <a:ext cx="10515600" cy="1325563"/>
          </a:xfrm>
        </p:spPr>
        <p:txBody>
          <a:bodyPr/>
          <a:p>
            <a:r>
              <a:rPr lang="en-US" sz="4000">
                <a:sym typeface="+mn-ea"/>
              </a:rPr>
              <a:t>6.2 PROPOSAL: Paradigm Comparison</a:t>
            </a:r>
            <a:r>
              <a:rPr lang="en-US">
                <a:sym typeface="+mn-ea"/>
              </a:rPr>
              <a:t> </a:t>
            </a:r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98755" y="1374775"/>
          <a:ext cx="11793855" cy="385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6030"/>
                <a:gridCol w="5457825"/>
              </a:tblGrid>
              <a:tr h="803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Fine-Tuning</a:t>
                      </a:r>
                      <a:endParaRPr 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Prompting</a:t>
                      </a:r>
                      <a:endParaRPr 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054350"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Resource Intensive</a:t>
                      </a:r>
                      <a:endParaRPr lang="en-US" sz="28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Complex Process/Expertise:</a:t>
                      </a:r>
                      <a:endParaRPr lang="en-US" sz="2800"/>
                    </a:p>
                    <a:p>
                      <a:pPr indent="0" algn="l">
                        <a:buNone/>
                      </a:pPr>
                      <a:r>
                        <a:rPr lang="en-US" sz="2800"/>
                        <a:t>           Hyperparameter and Deep Learning        </a:t>
                      </a:r>
                      <a:endParaRPr lang="en-US" sz="28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Deeper LLM adjustment for Specific Tasks:</a:t>
                      </a:r>
                      <a:endParaRPr lang="en-US" sz="2800"/>
                    </a:p>
                    <a:p>
                      <a:pPr indent="0" algn="l">
                        <a:buNone/>
                      </a:pPr>
                      <a:r>
                        <a:rPr lang="en-US" sz="2800"/>
                        <a:t>          Learnable Parameters</a:t>
                      </a:r>
                      <a:endParaRPr 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Textual Prompts as Intructions:</a:t>
                      </a:r>
                      <a:endParaRPr lang="en-US" sz="2800"/>
                    </a:p>
                    <a:p>
                      <a:pPr indent="0" algn="l">
                        <a:buNone/>
                      </a:pPr>
                      <a:r>
                        <a:rPr lang="en-US" sz="2800"/>
                        <a:t>           In Context Learning (ICL)</a:t>
                      </a:r>
                      <a:endParaRPr lang="en-US" sz="28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Experimentation Required</a:t>
                      </a:r>
                      <a:endParaRPr lang="en-US" sz="280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Relies on Natural Language Understanding (NLU)</a:t>
                      </a:r>
                      <a:endParaRPr lang="en-US" sz="2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11018</Words>
  <Application>WPS Presentation</Application>
  <PresentationFormat>Widescreen</PresentationFormat>
  <Paragraphs>629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Calibri Light</vt:lpstr>
      <vt:lpstr>Office Theme</vt:lpstr>
      <vt:lpstr>PowerPoint 演示文稿</vt:lpstr>
      <vt:lpstr>Index</vt:lpstr>
      <vt:lpstr>1.INTRODUCTION </vt:lpstr>
      <vt:lpstr>2. STATE-OF-THE-ART </vt:lpstr>
      <vt:lpstr>4.1 PROPOSAL: Task Definition</vt:lpstr>
      <vt:lpstr>3. HYPOTHESIS</vt:lpstr>
      <vt:lpstr>4.4 PROPOSAL: Dataset Creation</vt:lpstr>
      <vt:lpstr>4.2 PROPOSAL: High-level Concept </vt:lpstr>
      <vt:lpstr>4.3 PROPOSAL: Analysis Models </vt:lpstr>
      <vt:lpstr>6.2 PROPOSAL: Analysis Models </vt:lpstr>
      <vt:lpstr>4.4.1 PROPOSAL: Dataset Description</vt:lpstr>
      <vt:lpstr>5. EVALUATION</vt:lpstr>
      <vt:lpstr>5.1 RESULTS: Static</vt:lpstr>
      <vt:lpstr>5.2 RESULTS: Dynamic</vt:lpstr>
      <vt:lpstr>6.DISCUSSION</vt:lpstr>
      <vt:lpstr>7.CONCLUSIONS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Thesis Exploring the Power of Large Language Models:  News Intention Detection using Adaptive Learning Prompting</dc:title>
  <dc:creator/>
  <cp:lastModifiedBy>Lenovo</cp:lastModifiedBy>
  <cp:revision>77</cp:revision>
  <dcterms:created xsi:type="dcterms:W3CDTF">2023-09-28T04:19:00Z</dcterms:created>
  <dcterms:modified xsi:type="dcterms:W3CDTF">2023-10-05T07:49:26Z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E96ED67BD83849E39B09B4BF02240299_12</vt:lpwstr>
  </property>
  <property fmtid="{D5CDD505-2E9C-101B-9397-08002B2CF9AE}" pid="3" name="KSOProductBuildVer">
    <vt:lpwstr>1033-12.2.0.13215</vt:lpwstr>
  </property>
</Properties>
</file>