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Source Code Pro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0" y="689175"/>
            <a:ext cx="905100" cy="756000"/>
          </a:xfrm>
          <a:prstGeom prst="rect">
            <a:avLst/>
          </a:prstGeom>
          <a:solidFill>
            <a:srgbClr val="D434B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0" y="1445325"/>
            <a:ext cx="905100" cy="756000"/>
          </a:xfrm>
          <a:prstGeom prst="rect">
            <a:avLst/>
          </a:prstGeom>
          <a:solidFill>
            <a:srgbClr val="C6EFD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x="1424675" y="689175"/>
            <a:ext cx="3658500" cy="15774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b="1" sz="3200">
                <a:solidFill>
                  <a:srgbClr val="42424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b="1" sz="3200">
                <a:solidFill>
                  <a:srgbClr val="42424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b="1" sz="3200">
                <a:solidFill>
                  <a:srgbClr val="42424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b="1" sz="3200">
                <a:solidFill>
                  <a:srgbClr val="42424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b="1" sz="3200">
                <a:solidFill>
                  <a:srgbClr val="42424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b="1" sz="3200">
                <a:solidFill>
                  <a:srgbClr val="42424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b="1" sz="3200">
                <a:solidFill>
                  <a:srgbClr val="42424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b="1" sz="3200">
                <a:solidFill>
                  <a:srgbClr val="42424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None/>
              <a:defRPr b="1" sz="32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424675" y="2453700"/>
            <a:ext cx="5838600" cy="19398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57575"/>
              </a:buClr>
              <a:buSzPct val="100000"/>
              <a:defRPr sz="1800">
                <a:solidFill>
                  <a:srgbClr val="757575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57575"/>
              </a:buClr>
              <a:defRPr sz="1400">
                <a:solidFill>
                  <a:srgbClr val="757575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57575"/>
              </a:buClr>
              <a:defRPr sz="1400">
                <a:solidFill>
                  <a:srgbClr val="757575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57575"/>
              </a:buClr>
              <a:defRPr sz="1400">
                <a:solidFill>
                  <a:srgbClr val="757575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57575"/>
              </a:buClr>
              <a:defRPr sz="1400">
                <a:solidFill>
                  <a:srgbClr val="757575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57575"/>
              </a:buClr>
              <a:defRPr sz="1400">
                <a:solidFill>
                  <a:srgbClr val="757575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57575"/>
              </a:buClr>
              <a:defRPr sz="1400">
                <a:solidFill>
                  <a:srgbClr val="757575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57575"/>
              </a:buClr>
              <a:defRPr sz="1400">
                <a:solidFill>
                  <a:srgbClr val="757575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757575"/>
              </a:buClr>
              <a:defRPr sz="14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757575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1" name="Shape 71"/>
          <p:cNvCxnSpPr/>
          <p:nvPr/>
        </p:nvCxnSpPr>
        <p:spPr>
          <a:xfrm rot="10800000">
            <a:off x="2152475" y="2633250"/>
            <a:ext cx="481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Shape 72"/>
          <p:cNvSpPr txBox="1"/>
          <p:nvPr>
            <p:ph type="title"/>
          </p:nvPr>
        </p:nvSpPr>
        <p:spPr>
          <a:xfrm>
            <a:off x="2093075" y="584425"/>
            <a:ext cx="4948200" cy="18858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2093075" y="2834825"/>
            <a:ext cx="4938600" cy="15531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2"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rot="5400000">
            <a:off x="-47550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 rot="5400000">
            <a:off x="-47550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rot="-5400000">
            <a:off x="-47416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 rot="5400000">
            <a:off x="147637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 rot="-5400000">
            <a:off x="1690749" y="4548000"/>
            <a:ext cx="428700" cy="762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 rot="-5400000">
            <a:off x="1476512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 flipH="1" rot="-5400000">
            <a:off x="71454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 rot="5400000">
            <a:off x="-47550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 rot="-5400000">
            <a:off x="1476512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 flipH="1" rot="-5400000">
            <a:off x="71454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 flipH="1" rot="-5400000">
            <a:off x="714548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 rot="-5400000">
            <a:off x="166783" y="4548000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 flipH="1" rot="-5400000">
            <a:off x="166706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 flipH="1" rot="-5400000">
            <a:off x="1690635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 flipH="1" rot="5400000">
            <a:off x="714336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 flipH="1" rot="5400000">
            <a:off x="714336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 rot="-5400000">
            <a:off x="-47416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 rot="5400000">
            <a:off x="147637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 rot="5400000">
            <a:off x="1476378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 flipH="1" rot="5400000">
            <a:off x="928613" y="4548000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 rot="5400000">
            <a:off x="928613" y="-166445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 rot="5400000">
            <a:off x="-47550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 rot="-5400000">
            <a:off x="-47416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 rot="5400000">
            <a:off x="147637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 rot="-5400000">
            <a:off x="1476512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 flipH="1" rot="-5400000">
            <a:off x="71454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 rot="5400000">
            <a:off x="-47550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 rot="-5400000">
            <a:off x="1476512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 rot="-5400000">
            <a:off x="714548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 flipH="1" rot="5400000">
            <a:off x="714336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 flipH="1" rot="5400000">
            <a:off x="71433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 rot="-5400000">
            <a:off x="-4741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 rot="5400000">
            <a:off x="1476378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 rot="-5400000">
            <a:off x="-4741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 rot="-5400000">
            <a:off x="1476512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 rot="5400000">
            <a:off x="-47550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 flipH="1" rot="-5400000">
            <a:off x="714548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 flipH="1" rot="5400000">
            <a:off x="71433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 rot="5400000">
            <a:off x="1476415" y="433354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type="title"/>
          </p:nvPr>
        </p:nvSpPr>
        <p:spPr>
          <a:xfrm>
            <a:off x="2894475" y="450971"/>
            <a:ext cx="5740800" cy="1442699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20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3"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21" name="Shape 121"/>
          <p:cNvGrpSpPr/>
          <p:nvPr/>
        </p:nvGrpSpPr>
        <p:grpSpPr>
          <a:xfrm>
            <a:off x="0" y="0"/>
            <a:ext cx="2276308" cy="4714848"/>
            <a:chOff x="0" y="0"/>
            <a:chExt cx="4565400" cy="4714848"/>
          </a:xfrm>
        </p:grpSpPr>
        <p:sp>
          <p:nvSpPr>
            <p:cNvPr id="122" name="Shape 122"/>
            <p:cNvSpPr/>
            <p:nvPr/>
          </p:nvSpPr>
          <p:spPr>
            <a:xfrm>
              <a:off x="0" y="0"/>
              <a:ext cx="4565400" cy="4284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0" y="857289"/>
              <a:ext cx="4565400" cy="4284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0" y="1714579"/>
              <a:ext cx="4565400" cy="4284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0" y="2571869"/>
              <a:ext cx="4565400" cy="4284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0" y="3429158"/>
              <a:ext cx="4565400" cy="4284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0" y="4286448"/>
              <a:ext cx="4565400" cy="4284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Shape 128"/>
          <p:cNvGrpSpPr/>
          <p:nvPr/>
        </p:nvGrpSpPr>
        <p:grpSpPr>
          <a:xfrm>
            <a:off x="0" y="428644"/>
            <a:ext cx="2276308" cy="4714848"/>
            <a:chOff x="0" y="428644"/>
            <a:chExt cx="4565400" cy="4714848"/>
          </a:xfrm>
        </p:grpSpPr>
        <p:sp>
          <p:nvSpPr>
            <p:cNvPr id="129" name="Shape 129"/>
            <p:cNvSpPr/>
            <p:nvPr/>
          </p:nvSpPr>
          <p:spPr>
            <a:xfrm>
              <a:off x="0" y="428644"/>
              <a:ext cx="4565400" cy="428399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0" y="1285934"/>
              <a:ext cx="4565400" cy="4284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0" y="2143224"/>
              <a:ext cx="4565400" cy="4284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0" y="3000513"/>
              <a:ext cx="4565400" cy="4284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0" y="3857803"/>
              <a:ext cx="4565400" cy="4284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0" y="4715093"/>
              <a:ext cx="4565400" cy="4284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Shape 135"/>
          <p:cNvGrpSpPr/>
          <p:nvPr/>
        </p:nvGrpSpPr>
        <p:grpSpPr>
          <a:xfrm>
            <a:off x="0" y="428650"/>
            <a:ext cx="2276308" cy="4386650"/>
            <a:chOff x="0" y="428650"/>
            <a:chExt cx="4565400" cy="4386650"/>
          </a:xfrm>
        </p:grpSpPr>
        <p:sp>
          <p:nvSpPr>
            <p:cNvPr id="136" name="Shape 136"/>
            <p:cNvSpPr/>
            <p:nvPr/>
          </p:nvSpPr>
          <p:spPr>
            <a:xfrm>
              <a:off x="0" y="428650"/>
              <a:ext cx="4565400" cy="110700"/>
            </a:xfrm>
            <a:prstGeom prst="rect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0" y="1283850"/>
              <a:ext cx="4565400" cy="110700"/>
            </a:xfrm>
            <a:prstGeom prst="rect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0" y="2139025"/>
              <a:ext cx="4565400" cy="110700"/>
            </a:xfrm>
            <a:prstGeom prst="rect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0" y="2994225"/>
              <a:ext cx="4565400" cy="110700"/>
            </a:xfrm>
            <a:prstGeom prst="rect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0" y="3849400"/>
              <a:ext cx="4565400" cy="110700"/>
            </a:xfrm>
            <a:prstGeom prst="rect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0" y="4704600"/>
              <a:ext cx="4565400" cy="110700"/>
            </a:xfrm>
            <a:prstGeom prst="rect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Shape 142"/>
          <p:cNvSpPr txBox="1"/>
          <p:nvPr>
            <p:ph type="ctrTitle"/>
          </p:nvPr>
        </p:nvSpPr>
        <p:spPr>
          <a:xfrm>
            <a:off x="2894475" y="719275"/>
            <a:ext cx="5740800" cy="1442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2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2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2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2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2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2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2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2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2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2894475" y="2356335"/>
            <a:ext cx="5740800" cy="20679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4"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7EFE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7" name="Shape 147"/>
          <p:cNvCxnSpPr/>
          <p:nvPr/>
        </p:nvCxnSpPr>
        <p:spPr>
          <a:xfrm>
            <a:off x="972125" y="4594800"/>
            <a:ext cx="463200" cy="0"/>
          </a:xfrm>
          <a:prstGeom prst="straightConnector1">
            <a:avLst/>
          </a:prstGeom>
          <a:noFill/>
          <a:ln cap="flat" cmpd="sng" w="38100">
            <a:solidFill>
              <a:srgbClr val="21212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Shape 148"/>
          <p:cNvSpPr txBox="1"/>
          <p:nvPr>
            <p:ph type="title"/>
          </p:nvPr>
        </p:nvSpPr>
        <p:spPr>
          <a:xfrm>
            <a:off x="866800" y="531625"/>
            <a:ext cx="5848800" cy="14295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2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2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2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2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2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2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2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2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2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866800" y="2089250"/>
            <a:ext cx="4271100" cy="23589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4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2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2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2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2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2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2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2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2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5"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3" name="Shape 153"/>
          <p:cNvCxnSpPr/>
          <p:nvPr/>
        </p:nvCxnSpPr>
        <p:spPr>
          <a:xfrm rot="10800000">
            <a:off x="2152475" y="2633250"/>
            <a:ext cx="481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Shape 154"/>
          <p:cNvSpPr txBox="1"/>
          <p:nvPr>
            <p:ph type="title"/>
          </p:nvPr>
        </p:nvSpPr>
        <p:spPr>
          <a:xfrm>
            <a:off x="2093075" y="584425"/>
            <a:ext cx="4948200" cy="18858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2093075" y="2834825"/>
            <a:ext cx="4938600" cy="15531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lay.kahoot.it/#/k/65c5dfb0-ec45-466b-b607-0e8fac8f338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String string = “string”;</a:t>
            </a:r>
          </a:p>
        </p:txBody>
      </p:sp>
      <p:sp>
        <p:nvSpPr>
          <p:cNvPr id="162" name="Shape 16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Confused Yet?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424675" y="689175"/>
            <a:ext cx="3658500" cy="157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Did Someone Say </a:t>
            </a:r>
            <a:r>
              <a:rPr lang="en" u="sng">
                <a:solidFill>
                  <a:schemeClr val="hlink"/>
                </a:solidFill>
                <a:hlinkClick r:id="rId3"/>
              </a:rPr>
              <a:t>Kahoot</a:t>
            </a:r>
            <a:r>
              <a:rPr lang="en"/>
              <a:t>?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1528825" y="2322875"/>
            <a:ext cx="63762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t/>
            </a:r>
            <a:endParaRPr b="1" sz="9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2170325" y="1091400"/>
            <a:ext cx="4948200" cy="68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What’s going on here?!?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505400" y="2809725"/>
            <a:ext cx="7727700" cy="9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String string = “string”;</a:t>
            </a:r>
          </a:p>
        </p:txBody>
      </p:sp>
      <p:sp>
        <p:nvSpPr>
          <p:cNvPr id="175" name="Shape 175"/>
          <p:cNvSpPr/>
          <p:nvPr/>
        </p:nvSpPr>
        <p:spPr>
          <a:xfrm>
            <a:off x="2233025" y="3876425"/>
            <a:ext cx="351300" cy="338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4129200" y="3876425"/>
            <a:ext cx="351300" cy="338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6627525" y="3876425"/>
            <a:ext cx="351300" cy="338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1706125" y="4328050"/>
            <a:ext cx="1455300" cy="52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Variable Type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3577200" y="4302925"/>
            <a:ext cx="1455300" cy="52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Variable Name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6075525" y="4302925"/>
            <a:ext cx="1455300" cy="52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Variable Value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866800" y="326200"/>
            <a:ext cx="5848800" cy="65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Variable review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866800" y="1241975"/>
            <a:ext cx="7927200" cy="320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Once you create (declare) the variable, you don’t need to specify its type anymore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i</a:t>
            </a:r>
            <a:r>
              <a:rPr lang="en" sz="2400"/>
              <a:t>nt x = 10;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System.out.println(x); //prints 10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To change the value of the variable, you use ‘=’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i</a:t>
            </a:r>
            <a:r>
              <a:rPr lang="en" sz="2400"/>
              <a:t>nt x = 10;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x</a:t>
            </a:r>
            <a:r>
              <a:rPr lang="en" sz="2400"/>
              <a:t> = 5;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System.out.println(x); //prints 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2894475" y="450971"/>
            <a:ext cx="5740800" cy="1442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Variable Types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String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There are many others, but these are the ones we will focus on (e.g. char)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2894475" y="-201378"/>
            <a:ext cx="5740800" cy="144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Things we can do with Strings	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2894475" y="1474775"/>
            <a:ext cx="5740800" cy="264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System.out.println();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Takes a string and outputs it to the console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Automatically converts things into Strings that aren’t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scannerVariable.nextLine();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Takes input from console and returns a string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String var = “”;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Stores a string variable in memory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“This” + “That”  &gt; “ThisThat”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Concatenates two strings together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2894475" y="450971"/>
            <a:ext cx="5740800" cy="1442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Things we can do with ints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Scanner.nextInt();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Inputs from the console is returned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</a:t>
            </a:r>
            <a:r>
              <a:rPr lang="en"/>
              <a:t>nt var = 0;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Store an integer variable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ctrTitle"/>
          </p:nvPr>
        </p:nvSpPr>
        <p:spPr>
          <a:xfrm>
            <a:off x="2894475" y="313624"/>
            <a:ext cx="5740800" cy="476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else!? Math!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2894475" y="1241969"/>
            <a:ext cx="5740800" cy="318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Integer values can be used with operators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+, -, /, *, %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Java has special interactions that you usually don’t have in math class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Floor Division (truncation)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Modular (%)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2093075" y="584425"/>
            <a:ext cx="4948200" cy="188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Challenge!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2093075" y="2834825"/>
            <a:ext cx="4938600" cy="155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a calculator in Java that takes two numbers and gives you the quotient and remainder.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