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D4004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" name="Shape 77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Shape 78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809650" y="887725"/>
            <a:ext cx="7524600" cy="3641441"/>
            <a:chOff x="809650" y="887725"/>
            <a:chExt cx="7524600" cy="3641441"/>
          </a:xfrm>
        </p:grpSpPr>
        <p:sp>
          <p:nvSpPr>
            <p:cNvPr id="84" name="Shape 84"/>
            <p:cNvSpPr/>
            <p:nvPr/>
          </p:nvSpPr>
          <p:spPr>
            <a:xfrm>
              <a:off x="809650" y="887725"/>
              <a:ext cx="7524600" cy="34566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10800000">
              <a:off x="1076300" y="4212066"/>
              <a:ext cx="548700" cy="317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idx="1" type="body"/>
          </p:nvPr>
        </p:nvSpPr>
        <p:spPr>
          <a:xfrm>
            <a:off x="1219225" y="1373750"/>
            <a:ext cx="6705300" cy="2484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ctrTitle"/>
          </p:nvPr>
        </p:nvSpPr>
        <p:spPr>
          <a:xfrm>
            <a:off x="3562350" y="1163525"/>
            <a:ext cx="4781699" cy="2507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A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0"/>
            <a:ext cx="4572000" cy="696600"/>
          </a:xfrm>
          <a:prstGeom prst="rect">
            <a:avLst/>
          </a:prstGeom>
          <a:solidFill>
            <a:srgbClr val="D434B1">
              <a:alpha val="929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0" y="0"/>
            <a:ext cx="4572000" cy="696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ctrTitle"/>
          </p:nvPr>
        </p:nvSpPr>
        <p:spPr>
          <a:xfrm>
            <a:off x="813050" y="1306351"/>
            <a:ext cx="5393700" cy="2530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80750" y="483124"/>
            <a:ext cx="752099" cy="752099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840116" y="838675"/>
            <a:ext cx="752099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x="2038350" y="647700"/>
            <a:ext cx="5994900" cy="4015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AF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825" y="3164150"/>
            <a:ext cx="9135000" cy="656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00" y="3820856"/>
            <a:ext cx="9135000" cy="65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825" y="4477512"/>
            <a:ext cx="9135000" cy="656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-5400000">
            <a:off x="78900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-5400000">
            <a:off x="6048415" y="3884990"/>
            <a:ext cx="656700" cy="1841699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-5400000">
            <a:off x="424372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-5400000">
            <a:off x="2402065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5973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-5400000">
            <a:off x="7890646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-5400000">
            <a:off x="604899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-5400000">
            <a:off x="240264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-5400000">
            <a:off x="597946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4244296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5400000">
            <a:off x="7890072" y="3228328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-5400000">
            <a:off x="6048415" y="3228328"/>
            <a:ext cx="656700" cy="1841699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5400000">
            <a:off x="4243722" y="3228328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5400000">
            <a:off x="2402065" y="3228328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-5400000">
            <a:off x="597372" y="3228328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3600">
                <a:solidFill>
                  <a:srgbClr val="B45F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Shape 130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0"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1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lay.kahoot.it/#/k/25089d11-3936-41f6-a657-f5fa1a7eec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classNumber</a:t>
            </a:r>
            <a:r>
              <a:rPr lang="en"/>
              <a:t> = 3;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// Working with 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490825" y="205500"/>
            <a:ext cx="2704500" cy="83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</a:t>
            </a:r>
            <a:r>
              <a:rPr lang="en"/>
              <a:t> (eger)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551200" y="1922850"/>
            <a:ext cx="7877100" cy="244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Have you talked about integers in math class?</a:t>
            </a:r>
          </a:p>
          <a:p>
            <a:pPr indent="-3556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If you haven’t here’s a quick overview</a:t>
            </a:r>
          </a:p>
          <a:p>
            <a:pPr indent="-355600" lvl="1" marL="9144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An integer is a </a:t>
            </a:r>
            <a:r>
              <a:rPr b="1" i="1" lang="en" sz="2000">
                <a:solidFill>
                  <a:srgbClr val="FF9900"/>
                </a:solidFill>
              </a:rPr>
              <a:t>whole number</a:t>
            </a:r>
          </a:p>
          <a:p>
            <a:pPr indent="-355600" lvl="1" marL="9144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An integer cannot have any decimal or fractional parts</a:t>
            </a:r>
          </a:p>
          <a:p>
            <a:pPr indent="-355600" lvl="0" marL="45720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-28, 0, 122, 9001 are all integers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811650" y="521844"/>
            <a:ext cx="4187400" cy="76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Integers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565725" y="1288950"/>
            <a:ext cx="3555900" cy="32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represent a lot of the numbers we use in code using a type of variable called </a:t>
            </a:r>
            <a:r>
              <a:rPr b="1" lang="en" sz="1800">
                <a:solidFill>
                  <a:srgbClr val="4A86E8"/>
                </a:solidFill>
              </a:rPr>
              <a:t>int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For example, if we want our program to temporarily remember the number 42 and access it later on...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7" name="Shape 227"/>
          <p:cNvSpPr/>
          <p:nvPr/>
        </p:nvSpPr>
        <p:spPr>
          <a:xfrm>
            <a:off x="4294900" y="1235375"/>
            <a:ext cx="4733400" cy="3151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4405950" y="1496775"/>
            <a:ext cx="45417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someName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= 42;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Some stuff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“I remembered “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someName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405950" y="3394975"/>
            <a:ext cx="4479600" cy="7143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4493700" y="3602200"/>
            <a:ext cx="3253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I remembered 42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(acter)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703600" y="1465650"/>
            <a:ext cx="7877100" cy="345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Have you talked about alphabet in math class?</a:t>
            </a:r>
          </a:p>
          <a:p>
            <a:pPr indent="-355600" lvl="1" marL="9144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Probably not...</a:t>
            </a:r>
          </a:p>
          <a:p>
            <a:pPr indent="-3556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If you haven’t here’s a quick overview</a:t>
            </a:r>
          </a:p>
          <a:p>
            <a:pPr indent="-355600" lvl="1" marL="9144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A letter is part of the alphabet</a:t>
            </a:r>
          </a:p>
          <a:p>
            <a:pPr indent="-355600" lvl="1" marL="9144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Just to throw you in a loop, a character can represent letters, punctuation... and numbers.</a:t>
            </a:r>
          </a:p>
          <a:p>
            <a:pPr indent="-355600" lvl="1" marL="9144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If it helps, you can think of a character as anything on your keyboard</a:t>
            </a:r>
          </a:p>
          <a:p>
            <a:pPr indent="-3556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1,2,3,4....Q,W,E,R,T,Y....!,@,#,$,%,^,?,&gt;,],}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char </a:t>
            </a:r>
            <a:r>
              <a:rPr lang="en">
                <a:solidFill>
                  <a:srgbClr val="FFFFFF"/>
                </a:solidFill>
              </a:rPr>
              <a:t>var = ‘v’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 uses single quotes surrounding the character.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Just like how string uses double quotes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469775" y="3638050"/>
            <a:ext cx="1706100" cy="1216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00FFFF"/>
                </a:solidFill>
                <a:latin typeface="Raleway"/>
                <a:ea typeface="Raleway"/>
                <a:cs typeface="Raleway"/>
                <a:sym typeface="Raleway"/>
              </a:rPr>
              <a:t>char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34375"/>
              <a:buFont typeface="Arial"/>
              <a:buNone/>
            </a:pPr>
            <a:r>
              <a:rPr b="1" lang="en" sz="3200">
                <a:solidFill>
                  <a:srgbClr val="00FFFF"/>
                </a:solidFill>
                <a:latin typeface="Raleway"/>
                <a:ea typeface="Raleway"/>
                <a:cs typeface="Raleway"/>
                <a:sym typeface="Raleway"/>
              </a:rPr>
              <a:t>‘1’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550425" y="3638050"/>
            <a:ext cx="1706100" cy="1216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34375"/>
              <a:buFont typeface="Arial"/>
              <a:buNone/>
            </a:pPr>
            <a:r>
              <a:rPr b="1" lang="en"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“1”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561350" y="3638050"/>
            <a:ext cx="1706100" cy="1216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int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811650" y="521844"/>
            <a:ext cx="4187400" cy="76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Characters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565725" y="1288950"/>
            <a:ext cx="3555900" cy="32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Why doesn’t the program output what we want?</a:t>
            </a:r>
          </a:p>
        </p:txBody>
      </p:sp>
      <p:sp>
        <p:nvSpPr>
          <p:cNvPr id="253" name="Shape 253"/>
          <p:cNvSpPr/>
          <p:nvPr/>
        </p:nvSpPr>
        <p:spPr>
          <a:xfrm>
            <a:off x="4294900" y="1235375"/>
            <a:ext cx="4733400" cy="3151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4405950" y="1496775"/>
            <a:ext cx="45417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dollarSign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= ‘$’;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dollarAmt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= 120;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Output the price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.println(“The price is:”);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dollarSign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dollarAmt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405950" y="3394975"/>
            <a:ext cx="4479600" cy="7143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4493700" y="3487550"/>
            <a:ext cx="3253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The price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169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String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703600" y="1465650"/>
            <a:ext cx="7877100" cy="345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A character array</a:t>
            </a:r>
          </a:p>
          <a:p>
            <a:pPr indent="-3556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An easier way of using a bunch of characters together</a:t>
            </a:r>
          </a:p>
          <a:p>
            <a:pPr indent="-3556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b="1" lang="en" sz="2000">
                <a:solidFill>
                  <a:srgbClr val="FF9900"/>
                </a:solidFill>
              </a:rPr>
              <a:t>“This” is the same as ‘T’ + ‘h’ + ‘i’ + ‘s’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have covered so far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Let’s play a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game</a:t>
            </a:r>
            <a:r>
              <a:rPr lang="en" sz="240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67600" y="1292150"/>
            <a:ext cx="3711000" cy="32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code?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Syntax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Making a new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Running your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Printing out 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“Strings”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491150" y="1292150"/>
            <a:ext cx="3826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Commenting code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Concatenation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importing Libraries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Interacting with the user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○"/>
            </a:pPr>
            <a:r>
              <a:rPr lang="en" sz="2000">
                <a:solidFill>
                  <a:schemeClr val="lt1"/>
                </a:solidFill>
              </a:rPr>
              <a:t>Run-time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426" l="0" r="0" t="426"/>
          <a:stretch/>
        </p:blipFill>
        <p:spPr>
          <a:xfrm>
            <a:off x="457200" y="1239725"/>
            <a:ext cx="3343278" cy="250747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type="ctrTitle"/>
          </p:nvPr>
        </p:nvSpPr>
        <p:spPr>
          <a:xfrm>
            <a:off x="4096325" y="1794175"/>
            <a:ext cx="4816800" cy="23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44500" lvl="0" marL="457200" rtl="0">
              <a:spcBef>
                <a:spcPts val="0"/>
              </a:spcBef>
              <a:buSzPct val="100000"/>
              <a:buChar char="●"/>
            </a:pPr>
            <a:r>
              <a:rPr lang="en" sz="3400"/>
              <a:t>Different Types of Input</a:t>
            </a:r>
          </a:p>
          <a:p>
            <a:pPr indent="-444500" lvl="0" marL="457200">
              <a:spcBef>
                <a:spcPts val="0"/>
              </a:spcBef>
              <a:buSzPct val="100000"/>
              <a:buChar char="●"/>
            </a:pPr>
            <a:r>
              <a:rPr lang="en" sz="3400"/>
              <a:t>A Little Variation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2038350" y="647700"/>
            <a:ext cx="5904900" cy="10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Something Quick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88825" y="1780300"/>
            <a:ext cx="8035500" cy="3210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To get text input from our user we used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.nextLine()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Mono"/>
              <a:buChar char="●"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 get numbers as input, we use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Mono"/>
              <a:buChar char="○"/>
            </a:pP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.nextInt()</a:t>
            </a:r>
            <a:b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Mono"/>
              <a:buChar char="●"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Try it out!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Mono"/>
              <a:buChar char="○"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Make a program that asks a user for a number and </a:t>
            </a: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prints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it backs to them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Mono"/>
              <a:buChar char="○"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This could be their age, or their height or whatever else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294900" y="1235375"/>
            <a:ext cx="4733400" cy="3151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ctrTitle"/>
          </p:nvPr>
        </p:nvSpPr>
        <p:spPr>
          <a:xfrm>
            <a:off x="270425" y="740625"/>
            <a:ext cx="4844100" cy="173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 this?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405950" y="1496775"/>
            <a:ext cx="45417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1"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Scanner(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.in);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“Hi, “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canner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.nextLine());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.close();</a:t>
            </a:r>
          </a:p>
        </p:txBody>
      </p:sp>
      <p:sp>
        <p:nvSpPr>
          <p:cNvPr id="191" name="Shape 191"/>
          <p:cNvSpPr/>
          <p:nvPr/>
        </p:nvSpPr>
        <p:spPr>
          <a:xfrm>
            <a:off x="4405950" y="3394975"/>
            <a:ext cx="4479600" cy="7143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4482150" y="3429000"/>
            <a:ext cx="34566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&gt; Andrew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Hi, Andrew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46375" y="2389900"/>
            <a:ext cx="40482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This is how we used user input in the print statement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Now what if I wanted get the user’s input, then only use it after doing a bunch of stuff?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466275" y="831275"/>
            <a:ext cx="6027000" cy="408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1575650" y="781550"/>
            <a:ext cx="5755800" cy="3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1"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Scanner(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.in);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???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Do a bunch of stuff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System.out.println(“Whole bunch of stuff”);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This is just here to scare you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byte[]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scary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0x61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0x63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0x49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0x49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String(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scary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Now print out their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.close();</a:t>
            </a:r>
          </a:p>
        </p:txBody>
      </p:sp>
      <p:sp>
        <p:nvSpPr>
          <p:cNvPr id="200" name="Shape 200"/>
          <p:cNvSpPr/>
          <p:nvPr/>
        </p:nvSpPr>
        <p:spPr>
          <a:xfrm>
            <a:off x="1466275" y="4054000"/>
            <a:ext cx="6027000" cy="8643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1575660" y="4054005"/>
            <a:ext cx="4535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&gt; Andrew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While bunch of stuff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Hi, Andrew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2149125" y="648850"/>
            <a:ext cx="4459500" cy="81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155025" y="1616375"/>
            <a:ext cx="24477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45F06"/>
                </a:solidFill>
                <a:latin typeface="Raleway"/>
                <a:ea typeface="Raleway"/>
                <a:cs typeface="Raleway"/>
                <a:sym typeface="Raleway"/>
              </a:rPr>
              <a:t>Temporary ‘Storage’ for Your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Variable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400500" y="1697175"/>
            <a:ext cx="5867400" cy="287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Variables come in many different shapes and sizes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Different types of variables have different purposes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The ones we’ll be covering today are </a:t>
            </a:r>
            <a:br>
              <a:rPr lang="en" sz="2400"/>
            </a:br>
            <a:r>
              <a:rPr lang="en" sz="2400">
                <a:solidFill>
                  <a:srgbClr val="0000FF"/>
                </a:solidFill>
              </a:rPr>
              <a:t>i</a:t>
            </a:r>
            <a:r>
              <a:rPr lang="en" sz="2400">
                <a:solidFill>
                  <a:srgbClr val="0000FF"/>
                </a:solidFill>
              </a:rPr>
              <a:t>nt</a:t>
            </a:r>
            <a:r>
              <a:rPr lang="en" sz="2400"/>
              <a:t>, </a:t>
            </a:r>
            <a:r>
              <a:rPr lang="en" sz="2400">
                <a:solidFill>
                  <a:srgbClr val="0000FF"/>
                </a:solidFill>
              </a:rPr>
              <a:t>char</a:t>
            </a:r>
            <a:r>
              <a:rPr lang="en" sz="2400"/>
              <a:t>, and </a:t>
            </a:r>
            <a:r>
              <a:rPr lang="en" sz="2400">
                <a:solidFill>
                  <a:srgbClr val="FFFFFF"/>
                </a:solidFill>
              </a:rPr>
              <a:t>String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