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</p:embeddedFont>
    <p:embeddedFont>
      <p:font typeface="Oswald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Oswald-regular.fntdata"/><Relationship Id="rId21" Type="http://schemas.openxmlformats.org/officeDocument/2006/relationships/font" Target="fonts/Montserrat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Control!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36750" y="1631675"/>
            <a:ext cx="3834600" cy="20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Strings, you have to use something else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15050"/>
            <a:ext cx="3834600" cy="208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</a:t>
            </a:r>
            <a:r>
              <a:rPr lang="en">
                <a:solidFill>
                  <a:srgbClr val="FF9900"/>
                </a:solidFill>
              </a:rPr>
              <a:t>name</a:t>
            </a:r>
            <a:r>
              <a:rPr lang="en"/>
              <a:t> = </a:t>
            </a:r>
            <a:r>
              <a:rPr lang="en">
                <a:solidFill>
                  <a:srgbClr val="FF9900"/>
                </a:solidFill>
              </a:rPr>
              <a:t>“Ryan”</a:t>
            </a:r>
            <a:r>
              <a:rPr lang="en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f</a:t>
            </a:r>
            <a:r>
              <a:rPr lang="en"/>
              <a:t> ( </a:t>
            </a:r>
            <a:r>
              <a:rPr lang="en">
                <a:solidFill>
                  <a:srgbClr val="FF9900"/>
                </a:solidFill>
              </a:rPr>
              <a:t>name</a:t>
            </a:r>
            <a:r>
              <a:rPr lang="en"/>
              <a:t>.equals(</a:t>
            </a:r>
            <a:r>
              <a:rPr lang="en">
                <a:solidFill>
                  <a:srgbClr val="FF9900"/>
                </a:solidFill>
              </a:rPr>
              <a:t>“Ryan”</a:t>
            </a:r>
            <a:r>
              <a:rPr lang="en"/>
              <a:t>) ){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System.</a:t>
            </a:r>
            <a:r>
              <a:rPr lang="en">
                <a:solidFill>
                  <a:srgbClr val="0000FF"/>
                </a:solidFill>
              </a:rPr>
              <a:t>out</a:t>
            </a:r>
            <a:r>
              <a:rPr lang="en"/>
              <a:t>.println(</a:t>
            </a:r>
            <a:r>
              <a:rPr lang="en">
                <a:solidFill>
                  <a:srgbClr val="FF9900"/>
                </a:solidFill>
              </a:rPr>
              <a:t>“That’s a cool name!”</a:t>
            </a:r>
            <a:r>
              <a:rPr lang="en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282925" y="1717775"/>
            <a:ext cx="47667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Ask a question and make a statement with multiple else ifs that responds based on the answer given from the user.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together!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HINTS: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.equals( ) to compare two strings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Check which operation it is and then output the numbers combined using that operation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Now, use an if / else if statement to make your calculator able to do all four operations!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KAHOOT!!!! BOO! 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49275" y="1333250"/>
            <a:ext cx="4045200" cy="23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Calculator Pt. 1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you tell me what this does?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Scanner();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“Gimme a #”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.nextInt();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“Gimme another”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.nextInt();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.close();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Calculator Pt. 2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we wanted to do subtraction, addition, multiplication AND division”</a:t>
            </a:r>
          </a:p>
        </p:txBody>
      </p:sp>
      <p:sp>
        <p:nvSpPr>
          <p:cNvPr id="79" name="Shape 79"/>
          <p:cNvSpPr/>
          <p:nvPr/>
        </p:nvSpPr>
        <p:spPr>
          <a:xfrm>
            <a:off x="4773075" y="672525"/>
            <a:ext cx="4045200" cy="3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63300" y="358375"/>
            <a:ext cx="3837000" cy="428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Scanner();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“Gimme a #”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.nextInt();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FF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“What operation?”</a:t>
            </a:r>
            <a:r>
              <a:rPr lang="en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200">
                <a:solidFill>
                  <a:srgbClr val="FF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operation</a:t>
            </a:r>
            <a:r>
              <a:rPr lang="en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FF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.nextLine();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“Gimme another #”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.nextInt();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  <a:highlight>
                  <a:srgbClr val="F9F9F9"/>
                </a:highlight>
                <a:latin typeface="Roboto Mono"/>
                <a:ea typeface="Roboto Mono"/>
                <a:cs typeface="Roboto Mono"/>
                <a:sym typeface="Roboto Mono"/>
              </a:rPr>
              <a:t>// WHAT DO WE DO HERE???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kboard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.close();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Paths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34050"/>
            <a:ext cx="3999900" cy="5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WHAT THE USER ENTERS AS INPUT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32400" y="1234050"/>
            <a:ext cx="3999900" cy="50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WHAT WE WANT TO PRINT 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960075"/>
            <a:ext cx="641700" cy="29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*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-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65625" y="1960075"/>
            <a:ext cx="4416000" cy="29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→ Multiplication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→ Addition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→ Subtraction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→ Division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832400" y="1960075"/>
            <a:ext cx="3271800" cy="29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→ num1 * num2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→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→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→ num1 / num2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Control Structures</a:t>
            </a:r>
          </a:p>
        </p:txBody>
      </p:sp>
      <p:pic>
        <p:nvPicPr>
          <p:cNvPr descr="Image result for scratch if statement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50" y="1534587"/>
            <a:ext cx="1342350" cy="18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660975" y="1816025"/>
            <a:ext cx="3256500" cy="30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65175" y="1663625"/>
            <a:ext cx="3256500" cy="29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Types of Control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906850"/>
            <a:ext cx="3062700" cy="2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 &lt;statement&gt; ){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//code goes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else 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 &lt;statement&gt; ){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//code goes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//code goes here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906950"/>
            <a:ext cx="2919300" cy="29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witch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 &lt;value&gt; 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&lt;int or char&gt;: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//code goes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&lt;int or char&gt;: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//code goes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reak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//code goes here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1075" y="1179250"/>
            <a:ext cx="3174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2400">
                <a:latin typeface="Merriweather"/>
                <a:ea typeface="Merriweather"/>
                <a:cs typeface="Merriweather"/>
                <a:sym typeface="Merriweather"/>
              </a:rPr>
              <a:t>If Statements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832400" y="1268925"/>
            <a:ext cx="3174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>
                <a:latin typeface="Merriweather"/>
                <a:ea typeface="Merriweather"/>
                <a:cs typeface="Merriweather"/>
                <a:sym typeface="Merriweather"/>
              </a:rPr>
              <a:t>Switch </a:t>
            </a:r>
            <a:r>
              <a:rPr b="1" i="1" lang="en" sz="2400">
                <a:latin typeface="Merriweather"/>
                <a:ea typeface="Merriweather"/>
                <a:cs typeface="Merriweather"/>
                <a:sym typeface="Merriweather"/>
              </a:rPr>
              <a:t>Statements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94975" y="1168075"/>
            <a:ext cx="8188200" cy="37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statements (Example)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34050"/>
            <a:ext cx="7880400" cy="36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Scanner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keyboard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Scanner();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“How many dogs do you have?”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numDogs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keyboard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.nextInt();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numDogs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 0)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.println(“That’s not possible!”);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lse 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numDogs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1){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“Cool, I have one too!”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lse 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numDogs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2){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“The perfect number!”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“Wow, thats a lot of dogs!”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things to remember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17875" y="1172500"/>
            <a:ext cx="8502000" cy="402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For each statement there always is an opening “{“ and a closing “}”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 expression you are evaluating is in between the parenthesis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When the program reaches an if statement, it will stop, evaluate the &lt;condition&gt; then if the condition is true it will execute the code within and exit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If the condition is not true, Java will run the code within the else statement instead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Note the difference between </a:t>
            </a:r>
            <a:br>
              <a:rPr lang="en" sz="1800"/>
            </a:br>
            <a:r>
              <a:rPr lang="en" sz="1800"/>
              <a:t>	=</a:t>
            </a:r>
            <a:br>
              <a:rPr lang="en" sz="1800"/>
            </a:br>
            <a:r>
              <a:rPr lang="en" sz="1800"/>
              <a:t>And </a:t>
            </a:r>
            <a:br>
              <a:rPr lang="en" sz="1800"/>
            </a:br>
            <a:r>
              <a:rPr lang="en" sz="1800"/>
              <a:t>	==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Where = sets values, == compares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