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844699" y="1040700"/>
            <a:ext cx="4031700" cy="306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0" y="0"/>
            <a:ext cx="2276308" cy="4714848"/>
            <a:chOff x="0" y="0"/>
            <a:chExt cx="4565400" cy="4714848"/>
          </a:xfrm>
        </p:grpSpPr>
        <p:sp>
          <p:nvSpPr>
            <p:cNvPr id="71" name="Shape 71"/>
            <p:cNvSpPr/>
            <p:nvPr/>
          </p:nvSpPr>
          <p:spPr>
            <a:xfrm>
              <a:off x="0" y="0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857289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1714579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2571869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429158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4286448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0" y="428644"/>
            <a:ext cx="2276308" cy="4714848"/>
            <a:chOff x="0" y="428644"/>
            <a:chExt cx="4565400" cy="4714848"/>
          </a:xfrm>
        </p:grpSpPr>
        <p:sp>
          <p:nvSpPr>
            <p:cNvPr id="78" name="Shape 78"/>
            <p:cNvSpPr/>
            <p:nvPr/>
          </p:nvSpPr>
          <p:spPr>
            <a:xfrm>
              <a:off x="0" y="428644"/>
              <a:ext cx="4565400" cy="428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1285934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2143224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3000513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3857803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4715093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0" y="428650"/>
            <a:ext cx="2276308" cy="4386650"/>
            <a:chOff x="0" y="428650"/>
            <a:chExt cx="4565400" cy="4386650"/>
          </a:xfrm>
        </p:grpSpPr>
        <p:sp>
          <p:nvSpPr>
            <p:cNvPr id="85" name="Shape 85"/>
            <p:cNvSpPr/>
            <p:nvPr/>
          </p:nvSpPr>
          <p:spPr>
            <a:xfrm>
              <a:off x="0" y="428650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1283850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0" y="2139025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2994225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3849400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4704600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Shape 91"/>
          <p:cNvSpPr txBox="1"/>
          <p:nvPr>
            <p:ph type="ctrTitle"/>
          </p:nvPr>
        </p:nvSpPr>
        <p:spPr>
          <a:xfrm>
            <a:off x="2894475" y="719275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894475" y="2356335"/>
            <a:ext cx="5740800" cy="2067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5400000">
            <a:off x="714197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 rot="-5400000">
            <a:off x="928671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Shape 157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“Hello Class!”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 programming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This on For Size  👕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Try </a:t>
            </a:r>
            <a:r>
              <a:rPr i="1" lang="en"/>
              <a:t>printing </a:t>
            </a:r>
            <a:r>
              <a:rPr lang="en"/>
              <a:t>this:</a:t>
            </a:r>
            <a:br>
              <a:rPr lang="en"/>
            </a:br>
            <a:r>
              <a:rPr lang="en"/>
              <a:t>“Hello World! My Name is Andrew!”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Now try this...</a:t>
            </a:r>
            <a:br>
              <a:rPr lang="en"/>
            </a:br>
            <a:r>
              <a:rPr lang="en"/>
              <a:t>“Hello World! “ + “My Name is Andrew!”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you see any difference?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782900" y="3366500"/>
            <a:ext cx="4102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846300" y="2049750"/>
            <a:ext cx="41277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System.out.println(“Hello World! My name is Andrew”);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System.out.println(“Hello World!” + “My name is Andrew”);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</a:t>
            </a:r>
          </a:p>
        </p:txBody>
      </p:sp>
      <p:sp>
        <p:nvSpPr>
          <p:cNvPr id="225" name="Shape 225"/>
          <p:cNvSpPr/>
          <p:nvPr/>
        </p:nvSpPr>
        <p:spPr>
          <a:xfrm>
            <a:off x="4837350" y="3394975"/>
            <a:ext cx="40482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4903950" y="3457825"/>
            <a:ext cx="39150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Hello World! My name is Andrew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Hello World! My name is Andrew</a:t>
            </a:r>
          </a:p>
        </p:txBody>
      </p:sp>
      <p:pic>
        <p:nvPicPr>
          <p:cNvPr descr="Image result for confused meme pn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650" y="247525"/>
            <a:ext cx="1747599" cy="149127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Concatenation 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can add two strings together with a “+” plus sign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Example: Personalized computer programs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592" y="0"/>
            <a:ext cx="1510400" cy="2013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12 at 10.14.01 PM.png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027" y="3053450"/>
            <a:ext cx="1760197" cy="201384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36" name="Shape 236"/>
          <p:cNvCxnSpPr/>
          <p:nvPr/>
        </p:nvCxnSpPr>
        <p:spPr>
          <a:xfrm>
            <a:off x="4297800" y="4374325"/>
            <a:ext cx="790800" cy="59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Little More Personal...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762025" y="2253000"/>
            <a:ext cx="7620000" cy="26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if we want the computer to greet the person at the computer, but they didn’t write the code?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Programmers can use </a:t>
            </a:r>
            <a:r>
              <a:rPr b="1" i="1" lang="en"/>
              <a:t>input</a:t>
            </a:r>
            <a:r>
              <a:rPr b="1" lang="en"/>
              <a:t> </a:t>
            </a:r>
            <a:r>
              <a:rPr lang="en"/>
              <a:t>for the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While the program is running ( “</a:t>
            </a:r>
            <a:r>
              <a:rPr i="1" lang="en"/>
              <a:t>run-time” ) the user can interact with the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Example: Keyboard input for computer games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minecraft png"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175" y="3800425"/>
            <a:ext cx="1670124" cy="12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Checking it out </a:t>
            </a:r>
            <a:r>
              <a:rPr lang="en"/>
              <a:t>📕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We can get </a:t>
            </a:r>
            <a:r>
              <a:rPr b="1" i="1" lang="en"/>
              <a:t>input</a:t>
            </a:r>
            <a:r>
              <a:rPr lang="en"/>
              <a:t> using a </a:t>
            </a:r>
            <a:r>
              <a:rPr i="1" lang="en"/>
              <a:t>library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library is a collection of pre-written files that we can reference in our own code.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i="1" lang="en"/>
              <a:t>import </a:t>
            </a:r>
            <a:r>
              <a:rPr lang="en"/>
              <a:t>command tells the compiler what libraries it needs to use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Always first thing in a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 the top of your code, write in</a:t>
            </a:r>
            <a:br>
              <a:rPr lang="en"/>
            </a:br>
            <a:r>
              <a:rPr lang="en"/>
              <a:t>i</a:t>
            </a:r>
            <a:r>
              <a:rPr lang="en"/>
              <a:t>mport java.util.Scanner;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4986475" y="1683425"/>
            <a:ext cx="37494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 java.util.Scanner;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Image result for library books 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449" y="2189800"/>
            <a:ext cx="1849200" cy="2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Taking Names 💪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291950" y="1854949"/>
            <a:ext cx="3978000" cy="225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Okay, soo what did that do?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it’s own, that did nothing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Now we’re going to make a </a:t>
            </a:r>
            <a:r>
              <a:rPr i="1" lang="en">
                <a:solidFill>
                  <a:srgbClr val="EFEFEF"/>
                </a:solidFill>
              </a:rPr>
              <a:t>Scanner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/>
              <a:t>and use it to take the name of whoever is running the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Since we don’t need our </a:t>
            </a:r>
            <a:r>
              <a:rPr i="1" lang="en">
                <a:solidFill>
                  <a:srgbClr val="F3F3F3"/>
                </a:solidFill>
              </a:rPr>
              <a:t>Scanner </a:t>
            </a:r>
            <a:r>
              <a:rPr lang="en"/>
              <a:t>anymore, we can </a:t>
            </a:r>
            <a:r>
              <a:rPr lang="en">
                <a:solidFill>
                  <a:srgbClr val="F3F3F3"/>
                </a:solidFill>
              </a:rPr>
              <a:t>close </a:t>
            </a:r>
            <a:r>
              <a:rPr lang="en"/>
              <a:t>out of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4864550" y="1496775"/>
            <a:ext cx="39780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1" lang="en" sz="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Scanner(</a:t>
            </a:r>
            <a:r>
              <a:rPr lang="en" sz="9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.in);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9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9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“Hi, “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.nextLine());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.close();</a:t>
            </a:r>
          </a:p>
        </p:txBody>
      </p:sp>
      <p:sp>
        <p:nvSpPr>
          <p:cNvPr id="259" name="Shape 259"/>
          <p:cNvSpPr/>
          <p:nvPr/>
        </p:nvSpPr>
        <p:spPr>
          <a:xfrm>
            <a:off x="4837350" y="3394975"/>
            <a:ext cx="40482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4857750" y="3429000"/>
            <a:ext cx="40278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&gt; Andrew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Hi, Andrew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857450" y="17445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Final Stretch 🏁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57450" y="1520450"/>
            <a:ext cx="5867400" cy="194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new class file and make a program that will.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 out your favorite food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 out your favorite 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Ask a question to the user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Respond using the answer to that question</a:t>
            </a:r>
          </a:p>
        </p:txBody>
      </p:sp>
      <p:sp>
        <p:nvSpPr>
          <p:cNvPr id="267" name="Shape 267"/>
          <p:cNvSpPr/>
          <p:nvPr/>
        </p:nvSpPr>
        <p:spPr>
          <a:xfrm>
            <a:off x="1857450" y="3531050"/>
            <a:ext cx="7286700" cy="1612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1932225" y="3565075"/>
            <a:ext cx="70212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I like pizza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42 is a great number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What’s your favorite number?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&gt; 43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I think 42 is better than 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we’ll be covering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Making sure we’re all ready to start programming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Canvas account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Joined 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 account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 (JDK + JRE)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Eclipse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What’s an </a:t>
            </a:r>
            <a:r>
              <a:rPr i="1" lang="en"/>
              <a:t>int</a:t>
            </a:r>
            <a:r>
              <a:rPr lang="en"/>
              <a:t>?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i</a:t>
            </a:r>
            <a:r>
              <a:rPr i="1" lang="en"/>
              <a:t>nt, char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What’s a </a:t>
            </a:r>
            <a:r>
              <a:rPr lang="en" u="sng"/>
              <a:t>S</a:t>
            </a:r>
            <a:r>
              <a:rPr lang="en"/>
              <a:t>tring?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“Printing” output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Getting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 spent the first class we installed the two components of Java</a:t>
            </a:r>
          </a:p>
          <a:p>
            <a: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JRE (Java Runtime Environment) </a:t>
            </a:r>
          </a:p>
          <a:p>
            <a: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JDK  (Java Development Kit)</a:t>
            </a:r>
          </a:p>
          <a:p>
            <a: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 also installed Eclipse</a:t>
            </a:r>
          </a:p>
          <a:p>
            <a: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This will be our go to program for writing, running and fixing our Java code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Eclipse and 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2894475" y="719275"/>
            <a:ext cx="57408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programming works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894475" y="1747171"/>
            <a:ext cx="5740800" cy="26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Write commands in a text file that the computer can understand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“Syntax”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have to write in a very specific way....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Capitals matter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Certain characters or words are special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“Run” a program to make the computer run through your steps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4808" r="4799" t="0"/>
          <a:stretch/>
        </p:blipFill>
        <p:spPr>
          <a:xfrm>
            <a:off x="5244250" y="1386100"/>
            <a:ext cx="3232598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189" name="Shape 189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Starting a new Project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Put on your hoodie, we’re about to get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up Eclipse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Select your workspace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as default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-&gt; Project &gt; New &gt; Java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2894475" y="113749"/>
            <a:ext cx="5740800" cy="96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Source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894475" y="1074951"/>
            <a:ext cx="5740800" cy="39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You’ll now see on the left-side of your screen a folder with the name of your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you open that up, there is another called “src”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the folder where you’ll be typing your “source code”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Remember, “source code” is really just instructions for your computer to follow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new </a:t>
            </a:r>
            <a:r>
              <a:rPr i="1" lang="en"/>
              <a:t>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is really just a file containing some instructions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&gt; New &gt; 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Usually the name of a class starts with a capital letter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I’ll call mine “Hello”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We’ll let Eclipse do some of the work for us, select “public static void main(String[] args)”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Saying Hello! ✋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Between the braces ( “{“ and “}” ), write...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System.out.println(“Hello World!”);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 sure to type this exactly and don’t copy and paste</a:t>
            </a:r>
          </a:p>
        </p:txBody>
      </p:sp>
      <p:pic>
        <p:nvPicPr>
          <p:cNvPr descr="Image result for java hello world program" id="203" name="Shape 203"/>
          <p:cNvPicPr preferRelativeResize="0"/>
          <p:nvPr/>
        </p:nvPicPr>
        <p:blipFill rotWithShape="1">
          <a:blip r:embed="rId3">
            <a:alphaModFix/>
          </a:blip>
          <a:srcRect b="10812" l="3221" r="6542" t="27856"/>
          <a:stretch/>
        </p:blipFill>
        <p:spPr>
          <a:xfrm>
            <a:off x="5063000" y="1877400"/>
            <a:ext cx="3627099" cy="13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your Code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2490825" y="2477400"/>
            <a:ext cx="5856000" cy="259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Congratulations, you’ve written your first Java program! Now we just have to make it run…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Run &gt; Run &gt; Java Application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Now look at the bottom of your screen (the “console”)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Now you’re a real Java programmer 👌👍😀</a:t>
            </a:r>
            <a:br>
              <a:rPr lang="en" sz="2000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it personal 📌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 the string between the quotation marks ( “” ) to greet the computer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add lines of text to the code, while telling the computer to ignore them </a:t>
            </a:r>
          </a:p>
          <a:p>
            <a:pPr indent="-228600" lvl="1" marL="914400" rtl="0">
              <a:spcBef>
                <a:spcPts val="0"/>
              </a:spcBef>
              <a:buClr>
                <a:srgbClr val="6AA84F"/>
              </a:buClr>
            </a:pPr>
            <a:r>
              <a:rPr lang="en">
                <a:solidFill>
                  <a:srgbClr val="6AA84F"/>
                </a:solidFill>
              </a:rPr>
              <a:t>// This is a line comment</a:t>
            </a:r>
          </a:p>
          <a:p>
            <a:pPr indent="-228600" lvl="1" marL="914400" rtl="0">
              <a:spcBef>
                <a:spcPts val="0"/>
              </a:spcBef>
              <a:buClr>
                <a:srgbClr val="6AA84F"/>
              </a:buClr>
            </a:pPr>
            <a:r>
              <a:rPr lang="en">
                <a:solidFill>
                  <a:srgbClr val="6AA84F"/>
                </a:solidFill>
              </a:rPr>
              <a:t>/* This is a multi-line comment </a:t>
            </a:r>
          </a:p>
          <a:p>
            <a:pPr indent="-228600" lvl="1" marL="914400" rtl="0">
              <a:spcBef>
                <a:spcPts val="0"/>
              </a:spcBef>
              <a:buClr>
                <a:srgbClr val="6AA84F"/>
              </a:buClr>
            </a:pPr>
            <a:r>
              <a:rPr lang="en">
                <a:solidFill>
                  <a:srgbClr val="6AA84F"/>
                </a:solidFill>
              </a:rPr>
              <a:t>It can be used to “comment out” code</a:t>
            </a:r>
          </a:p>
          <a:p>
            <a:pPr indent="-228600" lvl="1" marL="914400" rtl="0">
              <a:spcBef>
                <a:spcPts val="0"/>
              </a:spcBef>
              <a:buClr>
                <a:srgbClr val="6AA84F"/>
              </a:buClr>
            </a:pPr>
            <a:r>
              <a:rPr lang="en">
                <a:solidFill>
                  <a:srgbClr val="6AA84F"/>
                </a:solidFill>
              </a:rPr>
              <a:t>*/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986475" y="1683425"/>
            <a:ext cx="37494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public class Hello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	public static void main(String[] args){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//This is a comment!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	System.out.println(“Hello I’m Ryan”);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