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Source Code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SourceCodePro-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025225"/>
            <a:ext cx="8222100" cy="933600"/>
          </a:xfrm>
          <a:prstGeom prst="rect">
            <a:avLst/>
          </a:prstGeom>
        </p:spPr>
        <p:txBody>
          <a:bodyPr anchorCtr="0" anchor="b" bIns="91425" lIns="91425" rIns="91425" tIns="91425">
            <a:noAutofit/>
          </a:bodyPr>
          <a:lstStyle/>
          <a:p>
            <a:pPr lvl="0">
              <a:spcBef>
                <a:spcPts val="0"/>
              </a:spcBef>
              <a:buNone/>
            </a:pPr>
            <a:r>
              <a:rPr lang="en"/>
              <a:t>Half-Way Mark</a:t>
            </a:r>
          </a:p>
        </p:txBody>
      </p:sp>
      <p:pic>
        <p:nvPicPr>
          <p:cNvPr descr="Image result for running gif" id="68" name="Shape 68"/>
          <p:cNvPicPr preferRelativeResize="0"/>
          <p:nvPr/>
        </p:nvPicPr>
        <p:blipFill>
          <a:blip r:embed="rId3">
            <a:alphaModFix/>
          </a:blip>
          <a:stretch>
            <a:fillRect/>
          </a:stretch>
        </p:blipFill>
        <p:spPr>
          <a:xfrm>
            <a:off x="971800" y="2072049"/>
            <a:ext cx="3433650" cy="2597400"/>
          </a:xfrm>
          <a:prstGeom prst="rect">
            <a:avLst/>
          </a:prstGeom>
          <a:noFill/>
          <a:ln>
            <a:noFill/>
          </a:ln>
        </p:spPr>
      </p:pic>
      <p:sp>
        <p:nvSpPr>
          <p:cNvPr id="69" name="Shape 69"/>
          <p:cNvSpPr txBox="1"/>
          <p:nvPr/>
        </p:nvSpPr>
        <p:spPr>
          <a:xfrm>
            <a:off x="4811650" y="699225"/>
            <a:ext cx="3164400" cy="35673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t>Code Challenge #3 (BONUS)</a:t>
            </a:r>
          </a:p>
        </p:txBody>
      </p:sp>
      <p:sp>
        <p:nvSpPr>
          <p:cNvPr id="136" name="Shape 136"/>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rtl="0">
              <a:spcBef>
                <a:spcPts val="0"/>
              </a:spcBef>
              <a:buNone/>
            </a:pPr>
            <a:r>
              <a:rPr lang="en" sz="1400"/>
              <a:t>Loop the question “Would you like to go again” if the user types something other than “yes” or “no” and only stop the outer loop if the user says “no” </a:t>
            </a:r>
          </a:p>
        </p:txBody>
      </p:sp>
      <p:sp>
        <p:nvSpPr>
          <p:cNvPr id="137" name="Shape 137"/>
          <p:cNvSpPr txBox="1"/>
          <p:nvPr>
            <p:ph idx="2" type="body"/>
          </p:nvPr>
        </p:nvSpPr>
        <p:spPr>
          <a:xfrm>
            <a:off x="5143125" y="72350"/>
            <a:ext cx="3837000" cy="2286000"/>
          </a:xfrm>
          <a:prstGeom prst="rect">
            <a:avLst/>
          </a:prstGeom>
        </p:spPr>
        <p:txBody>
          <a:bodyPr anchorCtr="0" anchor="ctr" bIns="91425" lIns="91425" rIns="91425" tIns="91425">
            <a:noAutofit/>
          </a:bodyPr>
          <a:lstStyle/>
          <a:p>
            <a:pPr lvl="0" rtl="0">
              <a:spcBef>
                <a:spcPts val="0"/>
              </a:spcBef>
              <a:buNone/>
            </a:pPr>
            <a:r>
              <a:rPr lang="en" sz="7200"/>
              <a:t>🍌&amp;🍎</a:t>
            </a:r>
          </a:p>
        </p:txBody>
      </p:sp>
      <p:sp>
        <p:nvSpPr>
          <p:cNvPr id="138" name="Shape 138"/>
          <p:cNvSpPr/>
          <p:nvPr/>
        </p:nvSpPr>
        <p:spPr>
          <a:xfrm>
            <a:off x="5060175" y="1801400"/>
            <a:ext cx="3692700" cy="30933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100" u="sng">
                <a:latin typeface="Source Code Pro"/>
                <a:ea typeface="Source Code Pro"/>
                <a:cs typeface="Source Code Pro"/>
                <a:sym typeface="Source Code Pro"/>
              </a:rPr>
              <a:t>PSEUDO CODE</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//code from last class</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//print “Would you like to go again?” </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//get answer from input</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//while answer not “no”</a:t>
            </a:r>
          </a:p>
          <a:p>
            <a:pPr lvl="0" rtl="0">
              <a:spcBef>
                <a:spcPts val="0"/>
              </a:spcBef>
              <a:buNone/>
            </a:pPr>
            <a:r>
              <a:rPr lang="en" sz="1100">
                <a:latin typeface="Source Code Pro"/>
                <a:ea typeface="Source Code Pro"/>
                <a:cs typeface="Source Code Pro"/>
                <a:sym typeface="Source Code Pro"/>
              </a:rPr>
              <a:t>   //code from last class</a:t>
            </a:r>
          </a:p>
          <a:p>
            <a:pPr lvl="0" rtl="0">
              <a:spcBef>
                <a:spcPts val="0"/>
              </a:spcBef>
              <a:buNone/>
            </a:pPr>
            <a:r>
              <a:rPr lang="en" sz="1100">
                <a:latin typeface="Source Code Pro"/>
                <a:ea typeface="Source Code Pro"/>
                <a:cs typeface="Source Code Pro"/>
                <a:sym typeface="Source Code Pro"/>
              </a:rPr>
              <a:t>   //print “Would you like to go again”</a:t>
            </a:r>
          </a:p>
          <a:p>
            <a:pPr lvl="0">
              <a:spcBef>
                <a:spcPts val="0"/>
              </a:spcBef>
              <a:buNone/>
            </a:pPr>
            <a:r>
              <a:rPr lang="en" sz="1100">
                <a:latin typeface="Source Code Pro"/>
                <a:ea typeface="Source Code Pro"/>
                <a:cs typeface="Source Code Pro"/>
                <a:sym typeface="Source Code Pro"/>
              </a:rPr>
              <a:t>   //get answer from input</a:t>
            </a:r>
          </a:p>
          <a:p>
            <a:pPr lvl="0">
              <a:spcBef>
                <a:spcPts val="0"/>
              </a:spcBef>
              <a:buNone/>
            </a:pPr>
            <a:r>
              <a:rPr lang="en" sz="1100">
                <a:latin typeface="Source Code Pro"/>
                <a:ea typeface="Source Code Pro"/>
                <a:cs typeface="Source Code Pro"/>
                <a:sym typeface="Source Code Pro"/>
              </a:rPr>
              <a:t>   //while answer is not yes or no</a:t>
            </a:r>
          </a:p>
          <a:p>
            <a:pPr lvl="0">
              <a:spcBef>
                <a:spcPts val="0"/>
              </a:spcBef>
              <a:buNone/>
            </a:pPr>
            <a:r>
              <a:rPr lang="en" sz="1100">
                <a:latin typeface="Source Code Pro"/>
                <a:ea typeface="Source Code Pro"/>
                <a:cs typeface="Source Code Pro"/>
                <a:sym typeface="Source Code Pro"/>
              </a:rPr>
              <a:t>      //repeat question</a:t>
            </a:r>
          </a:p>
          <a:p>
            <a:pPr lvl="0" rtl="0">
              <a:spcBef>
                <a:spcPts val="0"/>
              </a:spcBef>
              <a:buNone/>
            </a:pPr>
            <a:r>
              <a:rPr lang="en" sz="1100">
                <a:latin typeface="Source Code Pro"/>
                <a:ea typeface="Source Code Pro"/>
                <a:cs typeface="Source Code Pro"/>
                <a:sym typeface="Source Code Pro"/>
              </a:rPr>
              <a:t>      //get answer from input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Code Challenge</a:t>
            </a:r>
          </a:p>
          <a:p>
            <a:pPr lvl="0">
              <a:spcBef>
                <a:spcPts val="0"/>
              </a:spcBef>
              <a:buNone/>
            </a:pPr>
            <a:r>
              <a:rPr lang="en"/>
              <a:t>#1 </a:t>
            </a:r>
          </a:p>
        </p:txBody>
      </p:sp>
      <p:sp>
        <p:nvSpPr>
          <p:cNvPr id="75" name="Shape 75"/>
          <p:cNvSpPr txBox="1"/>
          <p:nvPr>
            <p:ph idx="2" type="body"/>
          </p:nvPr>
        </p:nvSpPr>
        <p:spPr>
          <a:xfrm>
            <a:off x="5143125" y="72350"/>
            <a:ext cx="3837000" cy="2286000"/>
          </a:xfrm>
          <a:prstGeom prst="rect">
            <a:avLst/>
          </a:prstGeom>
        </p:spPr>
        <p:txBody>
          <a:bodyPr anchorCtr="0" anchor="ctr" bIns="91425" lIns="91425" rIns="91425" tIns="91425">
            <a:noAutofit/>
          </a:bodyPr>
          <a:lstStyle/>
          <a:p>
            <a:pPr lvl="0">
              <a:spcBef>
                <a:spcPts val="0"/>
              </a:spcBef>
              <a:buNone/>
            </a:pPr>
            <a:r>
              <a:rPr lang="en" sz="7200"/>
              <a:t>🍌&amp;🍎</a:t>
            </a:r>
          </a:p>
        </p:txBody>
      </p:sp>
      <p:sp>
        <p:nvSpPr>
          <p:cNvPr id="76" name="Shape 76"/>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rPr lang="en" sz="1400"/>
              <a:t>Ask the user whether they want to find the price of another purchase. If the user says ‘yes’, repeat the process you just did. If the user says anything else, don’t repeat. </a:t>
            </a:r>
          </a:p>
        </p:txBody>
      </p:sp>
      <p:sp>
        <p:nvSpPr>
          <p:cNvPr id="77" name="Shape 77"/>
          <p:cNvSpPr txBox="1"/>
          <p:nvPr/>
        </p:nvSpPr>
        <p:spPr>
          <a:xfrm>
            <a:off x="2393975" y="3318375"/>
            <a:ext cx="6826500" cy="796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8" name="Shape 78"/>
          <p:cNvSpPr/>
          <p:nvPr/>
        </p:nvSpPr>
        <p:spPr>
          <a:xfrm>
            <a:off x="5143125" y="1789550"/>
            <a:ext cx="3692700" cy="30933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100" u="sng">
                <a:latin typeface="Source Code Pro"/>
                <a:ea typeface="Source Code Pro"/>
                <a:cs typeface="Source Code Pro"/>
                <a:sym typeface="Source Code Pro"/>
              </a:rPr>
              <a:t>PSEUDO CODE</a:t>
            </a:r>
          </a:p>
          <a:p>
            <a:pPr lvl="0">
              <a:spcBef>
                <a:spcPts val="0"/>
              </a:spcBef>
              <a:buNone/>
            </a:pPr>
            <a:r>
              <a:t/>
            </a:r>
            <a:endParaRPr sz="1100">
              <a:latin typeface="Source Code Pro"/>
              <a:ea typeface="Source Code Pro"/>
              <a:cs typeface="Source Code Pro"/>
              <a:sym typeface="Source Code Pro"/>
            </a:endParaRPr>
          </a:p>
          <a:p>
            <a:pPr lvl="0">
              <a:spcBef>
                <a:spcPts val="0"/>
              </a:spcBef>
              <a:buNone/>
            </a:pPr>
            <a:r>
              <a:rPr lang="en" sz="1100">
                <a:latin typeface="Source Code Pro"/>
                <a:ea typeface="Source Code Pro"/>
                <a:cs typeface="Source Code Pro"/>
                <a:sym typeface="Source Code Pro"/>
              </a:rPr>
              <a:t>//code from last class</a:t>
            </a:r>
          </a:p>
          <a:p>
            <a:pPr lvl="0">
              <a:spcBef>
                <a:spcPts val="0"/>
              </a:spcBef>
              <a:buNone/>
            </a:pPr>
            <a:r>
              <a:t/>
            </a:r>
            <a:endParaRPr sz="1100">
              <a:latin typeface="Source Code Pro"/>
              <a:ea typeface="Source Code Pro"/>
              <a:cs typeface="Source Code Pro"/>
              <a:sym typeface="Source Code Pro"/>
            </a:endParaRPr>
          </a:p>
          <a:p>
            <a:pPr lvl="0">
              <a:spcBef>
                <a:spcPts val="0"/>
              </a:spcBef>
              <a:buNone/>
            </a:pPr>
            <a:r>
              <a:rPr lang="en" sz="1100">
                <a:latin typeface="Source Code Pro"/>
                <a:ea typeface="Source Code Pro"/>
                <a:cs typeface="Source Code Pro"/>
                <a:sym typeface="Source Code Pro"/>
              </a:rPr>
              <a:t>//print “Would you like to go again?” </a:t>
            </a:r>
          </a:p>
          <a:p>
            <a:pPr lvl="0">
              <a:spcBef>
                <a:spcPts val="0"/>
              </a:spcBef>
              <a:buNone/>
            </a:pPr>
            <a:r>
              <a:t/>
            </a:r>
            <a:endParaRPr sz="1100">
              <a:latin typeface="Source Code Pro"/>
              <a:ea typeface="Source Code Pro"/>
              <a:cs typeface="Source Code Pro"/>
              <a:sym typeface="Source Code Pro"/>
            </a:endParaRPr>
          </a:p>
          <a:p>
            <a:pPr lvl="0">
              <a:spcBef>
                <a:spcPts val="0"/>
              </a:spcBef>
              <a:buNone/>
            </a:pPr>
            <a:r>
              <a:rPr lang="en" sz="1100">
                <a:latin typeface="Source Code Pro"/>
                <a:ea typeface="Source Code Pro"/>
                <a:cs typeface="Source Code Pro"/>
                <a:sym typeface="Source Code Pro"/>
              </a:rPr>
              <a:t>//get answer from input</a:t>
            </a:r>
          </a:p>
          <a:p>
            <a:pPr lvl="0">
              <a:spcBef>
                <a:spcPts val="0"/>
              </a:spcBef>
              <a:buNone/>
            </a:pPr>
            <a:r>
              <a:t/>
            </a:r>
            <a:endParaRPr sz="1100">
              <a:latin typeface="Source Code Pro"/>
              <a:ea typeface="Source Code Pro"/>
              <a:cs typeface="Source Code Pro"/>
              <a:sym typeface="Source Code Pro"/>
            </a:endParaRPr>
          </a:p>
          <a:p>
            <a:pPr lvl="0">
              <a:spcBef>
                <a:spcPts val="0"/>
              </a:spcBef>
              <a:buNone/>
            </a:pPr>
            <a:r>
              <a:rPr lang="en" sz="1100">
                <a:latin typeface="Source Code Pro"/>
                <a:ea typeface="Source Code Pro"/>
                <a:cs typeface="Source Code Pro"/>
                <a:sym typeface="Source Code Pro"/>
              </a:rPr>
              <a:t>//if the answer is ‘yes’</a:t>
            </a:r>
          </a:p>
          <a:p>
            <a:pPr lvl="0" rtl="0">
              <a:spcBef>
                <a:spcPts val="0"/>
              </a:spcBef>
              <a:buNone/>
            </a:pPr>
            <a:r>
              <a:rPr lang="en" sz="1100">
                <a:latin typeface="Source Code Pro"/>
                <a:ea typeface="Source Code Pro"/>
                <a:cs typeface="Source Code Pro"/>
                <a:sym typeface="Source Code Pro"/>
              </a:rPr>
              <a:t>   //code from last class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descr="Image result for loading gif transparent" id="83" name="Shape 83"/>
          <p:cNvPicPr preferRelativeResize="0"/>
          <p:nvPr/>
        </p:nvPicPr>
        <p:blipFill>
          <a:blip r:embed="rId3">
            <a:alphaModFix/>
          </a:blip>
          <a:stretch>
            <a:fillRect/>
          </a:stretch>
        </p:blipFill>
        <p:spPr>
          <a:xfrm>
            <a:off x="685599" y="711075"/>
            <a:ext cx="3530000" cy="3574025"/>
          </a:xfrm>
          <a:prstGeom prst="rect">
            <a:avLst/>
          </a:prstGeom>
          <a:noFill/>
          <a:ln>
            <a:noFill/>
          </a:ln>
        </p:spPr>
      </p:pic>
      <p:sp>
        <p:nvSpPr>
          <p:cNvPr id="84" name="Shape 84"/>
          <p:cNvSpPr txBox="1"/>
          <p:nvPr>
            <p:ph idx="4294967295" type="subTitle"/>
          </p:nvPr>
        </p:nvSpPr>
        <p:spPr>
          <a:xfrm>
            <a:off x="4567525" y="1120286"/>
            <a:ext cx="4045200" cy="3051300"/>
          </a:xfrm>
          <a:prstGeom prst="rect">
            <a:avLst/>
          </a:prstGeom>
        </p:spPr>
        <p:txBody>
          <a:bodyPr anchorCtr="0" anchor="t" bIns="91425" lIns="91425" rIns="91425" tIns="91425">
            <a:noAutofit/>
          </a:bodyPr>
          <a:lstStyle/>
          <a:p>
            <a:pPr lvl="0">
              <a:spcBef>
                <a:spcPts val="0"/>
              </a:spcBef>
              <a:buNone/>
            </a:pPr>
            <a:r>
              <a:t/>
            </a:r>
            <a:endParaRPr>
              <a:solidFill>
                <a:srgbClr val="000000"/>
              </a:solidFill>
            </a:endParaRPr>
          </a:p>
          <a:p>
            <a:pPr lvl="0">
              <a:spcBef>
                <a:spcPts val="0"/>
              </a:spcBef>
              <a:buNone/>
            </a:pPr>
            <a:r>
              <a:rPr lang="en">
                <a:solidFill>
                  <a:srgbClr val="000000"/>
                </a:solidFill>
              </a:rPr>
              <a:t>What if a register worker wanted to keep entering in amount of fruit </a:t>
            </a:r>
            <a:r>
              <a:rPr i="1" lang="en">
                <a:solidFill>
                  <a:srgbClr val="000000"/>
                </a:solidFill>
              </a:rPr>
              <a:t>indefinitely</a:t>
            </a:r>
            <a:r>
              <a:rPr lang="en">
                <a:solidFill>
                  <a:srgbClr val="000000"/>
                </a:solidFill>
              </a:rPr>
              <a:t> to get a price? </a:t>
            </a:r>
          </a:p>
          <a:p>
            <a:pPr lvl="0" rtl="0">
              <a:spcBef>
                <a:spcPts val="0"/>
              </a:spcBef>
              <a:buNone/>
            </a:pPr>
            <a:r>
              <a:rPr lang="en">
                <a:solidFill>
                  <a:srgbClr val="000000"/>
                </a:solidFill>
              </a:rPr>
              <a:t>Then the code would have to repeat again and again and again....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rPr lang="en"/>
              <a:t>While Loops</a:t>
            </a:r>
          </a:p>
        </p:txBody>
      </p:sp>
      <p:sp>
        <p:nvSpPr>
          <p:cNvPr id="90" name="Shape 90"/>
          <p:cNvSpPr txBox="1"/>
          <p:nvPr>
            <p:ph idx="1" type="body"/>
          </p:nvPr>
        </p:nvSpPr>
        <p:spPr>
          <a:xfrm>
            <a:off x="226075" y="1465800"/>
            <a:ext cx="2808000" cy="3163500"/>
          </a:xfrm>
          <a:prstGeom prst="rect">
            <a:avLst/>
          </a:prstGeom>
        </p:spPr>
        <p:txBody>
          <a:bodyPr anchorCtr="0" anchor="t" bIns="91425" lIns="91425" rIns="91425" tIns="91425">
            <a:noAutofit/>
          </a:bodyPr>
          <a:lstStyle/>
          <a:p>
            <a:pPr lvl="0">
              <a:spcBef>
                <a:spcPts val="0"/>
              </a:spcBef>
              <a:buNone/>
            </a:pPr>
            <a:r>
              <a:rPr lang="en"/>
              <a:t>This method executes the code between the braces as long as the expression in the parenthesis is still. </a:t>
            </a:r>
          </a:p>
          <a:p>
            <a:pPr lvl="0" rtl="0">
              <a:spcBef>
                <a:spcPts val="0"/>
              </a:spcBef>
              <a:spcAft>
                <a:spcPts val="0"/>
              </a:spcAft>
              <a:buNone/>
            </a:pPr>
            <a:r>
              <a:t/>
            </a:r>
            <a:endParaRPr/>
          </a:p>
          <a:p>
            <a:pPr lvl="0">
              <a:spcBef>
                <a:spcPts val="0"/>
              </a:spcBef>
              <a:spcAft>
                <a:spcPts val="0"/>
              </a:spcAft>
              <a:buNone/>
            </a:pPr>
            <a:r>
              <a:rPr lang="en"/>
              <a:t>w</a:t>
            </a:r>
            <a:r>
              <a:rPr lang="en"/>
              <a:t>hile ( &lt;expression&gt; ) {</a:t>
            </a:r>
          </a:p>
          <a:p>
            <a:pPr lvl="0">
              <a:spcBef>
                <a:spcPts val="0"/>
              </a:spcBef>
              <a:spcAft>
                <a:spcPts val="0"/>
              </a:spcAft>
              <a:buNone/>
            </a:pPr>
            <a:r>
              <a:rPr lang="en"/>
              <a:t>	//code that gets repeated</a:t>
            </a:r>
          </a:p>
          <a:p>
            <a:pPr lvl="0" rtl="0">
              <a:spcBef>
                <a:spcPts val="0"/>
              </a:spcBef>
              <a:spcAft>
                <a:spcPts val="0"/>
              </a:spcAft>
              <a:buNone/>
            </a:pPr>
            <a:r>
              <a:rPr lang="en"/>
              <a:t>}</a:t>
            </a:r>
          </a:p>
          <a:p>
            <a:pPr lvl="0" rtl="0">
              <a:spcBef>
                <a:spcPts val="0"/>
              </a:spcBef>
              <a:spcAft>
                <a:spcPts val="0"/>
              </a:spcAft>
              <a:buNone/>
            </a:pPr>
            <a:r>
              <a:t/>
            </a:r>
            <a:endParaRPr/>
          </a:p>
          <a:p>
            <a:pPr lvl="0" rtl="0">
              <a:spcBef>
                <a:spcPts val="0"/>
              </a:spcBef>
              <a:spcAft>
                <a:spcPts val="0"/>
              </a:spcAft>
              <a:buNone/>
            </a:pPr>
            <a:r>
              <a:t/>
            </a:r>
            <a:endParaRPr/>
          </a:p>
          <a:p>
            <a:pPr lvl="0">
              <a:spcBef>
                <a:spcPts val="0"/>
              </a:spcBef>
              <a:buNone/>
            </a:pPr>
            <a:r>
              <a:rPr b="1" lang="en"/>
              <a:t>Checks the &lt;expression&gt; at  the start of each loop</a:t>
            </a:r>
          </a:p>
          <a:p>
            <a:pPr lvl="0">
              <a:spcBef>
                <a:spcPts val="0"/>
              </a:spcBef>
              <a:buNone/>
            </a:pPr>
            <a:r>
              <a:t/>
            </a:r>
            <a:endParaRPr/>
          </a:p>
          <a:p>
            <a:pPr lvl="0">
              <a:spcBef>
                <a:spcPts val="0"/>
              </a:spcBef>
              <a:buNone/>
            </a:pPr>
            <a:r>
              <a:t/>
            </a:r>
            <a:endParaRPr/>
          </a:p>
        </p:txBody>
      </p:sp>
      <p:sp>
        <p:nvSpPr>
          <p:cNvPr id="91" name="Shape 91"/>
          <p:cNvSpPr/>
          <p:nvPr/>
        </p:nvSpPr>
        <p:spPr>
          <a:xfrm>
            <a:off x="3509075" y="228625"/>
            <a:ext cx="5326800" cy="18162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457200" lvl="0" marL="0" rtl="0">
              <a:lnSpc>
                <a:spcPct val="115000"/>
              </a:lnSpc>
              <a:spcBef>
                <a:spcPts val="0"/>
              </a:spcBef>
              <a:spcAft>
                <a:spcPts val="0"/>
              </a:spcAft>
              <a:buNone/>
            </a:pPr>
            <a:r>
              <a:rPr lang="en">
                <a:latin typeface="Source Code Pro"/>
                <a:ea typeface="Source Code Pro"/>
                <a:cs typeface="Source Code Pro"/>
                <a:sym typeface="Source Code Pro"/>
              </a:rPr>
              <a:t>int x = 0;</a:t>
            </a:r>
          </a:p>
          <a:p>
            <a:pPr indent="457200" lvl="0" rtl="0">
              <a:lnSpc>
                <a:spcPct val="115000"/>
              </a:lnSpc>
              <a:spcBef>
                <a:spcPts val="0"/>
              </a:spcBef>
              <a:spcAft>
                <a:spcPts val="0"/>
              </a:spcAft>
              <a:buNone/>
            </a:pPr>
            <a:r>
              <a:rPr lang="en">
                <a:latin typeface="Source Code Pro"/>
                <a:ea typeface="Source Code Pro"/>
                <a:cs typeface="Source Code Pro"/>
                <a:sym typeface="Source Code Pro"/>
              </a:rPr>
              <a:t>while (x &lt; 10) {</a:t>
            </a:r>
          </a:p>
          <a:p>
            <a:pPr lvl="0" rtl="0">
              <a:lnSpc>
                <a:spcPct val="115000"/>
              </a:lnSpc>
              <a:spcBef>
                <a:spcPts val="0"/>
              </a:spcBef>
              <a:spcAft>
                <a:spcPts val="0"/>
              </a:spcAft>
              <a:buNone/>
            </a:pPr>
            <a:r>
              <a:rPr lang="en">
                <a:latin typeface="Source Code Pro"/>
                <a:ea typeface="Source Code Pro"/>
                <a:cs typeface="Source Code Pro"/>
                <a:sym typeface="Source Code Pro"/>
              </a:rPr>
              <a:t>		System.out.println(x);</a:t>
            </a:r>
          </a:p>
          <a:p>
            <a:pPr lvl="0" rtl="0">
              <a:lnSpc>
                <a:spcPct val="115000"/>
              </a:lnSpc>
              <a:spcBef>
                <a:spcPts val="0"/>
              </a:spcBef>
              <a:spcAft>
                <a:spcPts val="0"/>
              </a:spcAft>
              <a:buNone/>
            </a:pPr>
            <a:r>
              <a:rPr lang="en">
                <a:latin typeface="Source Code Pro"/>
                <a:ea typeface="Source Code Pro"/>
                <a:cs typeface="Source Code Pro"/>
                <a:sym typeface="Source Code Pro"/>
              </a:rPr>
              <a:t>		x = x + 1;</a:t>
            </a:r>
          </a:p>
          <a:p>
            <a:pPr indent="457200" lvl="0" rtl="0">
              <a:lnSpc>
                <a:spcPct val="115000"/>
              </a:lnSpc>
              <a:spcBef>
                <a:spcPts val="0"/>
              </a:spcBef>
              <a:spcAft>
                <a:spcPts val="0"/>
              </a:spcAft>
              <a:buNone/>
            </a:pPr>
            <a:r>
              <a:rPr lang="en">
                <a:latin typeface="Source Code Pro"/>
                <a:ea typeface="Source Code Pro"/>
                <a:cs typeface="Source Code Pro"/>
                <a:sym typeface="Source Code Pro"/>
              </a:rPr>
              <a:t>}</a:t>
            </a:r>
          </a:p>
          <a:p>
            <a:pPr lvl="0">
              <a:spcBef>
                <a:spcPts val="0"/>
              </a:spcBef>
              <a:buNone/>
            </a:pPr>
            <a:r>
              <a:t/>
            </a:r>
            <a:endParaRPr/>
          </a:p>
        </p:txBody>
      </p:sp>
      <p:sp>
        <p:nvSpPr>
          <p:cNvPr id="92" name="Shape 92"/>
          <p:cNvSpPr/>
          <p:nvPr/>
        </p:nvSpPr>
        <p:spPr>
          <a:xfrm>
            <a:off x="3509075" y="2044825"/>
            <a:ext cx="5326800" cy="2948100"/>
          </a:xfrm>
          <a:prstGeom prst="rect">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rtl="0">
              <a:lnSpc>
                <a:spcPct val="115000"/>
              </a:lnSpc>
              <a:spcBef>
                <a:spcPts val="0"/>
              </a:spcBef>
              <a:spcAft>
                <a:spcPts val="0"/>
              </a:spcAft>
              <a:buNone/>
            </a:pPr>
            <a:r>
              <a:t/>
            </a:r>
            <a:endParaRPr>
              <a:latin typeface="Source Code Pro"/>
              <a:ea typeface="Source Code Pro"/>
              <a:cs typeface="Source Code Pro"/>
              <a:sym typeface="Source Code Pro"/>
            </a:endParaRPr>
          </a:p>
          <a:p>
            <a:pPr indent="0" lvl="0" marL="0" rtl="0">
              <a:lnSpc>
                <a:spcPct val="115000"/>
              </a:lnSpc>
              <a:spcBef>
                <a:spcPts val="0"/>
              </a:spcBef>
              <a:spcAft>
                <a:spcPts val="0"/>
              </a:spcAft>
              <a:buNone/>
            </a:pPr>
            <a:r>
              <a:t/>
            </a:r>
            <a:endParaRPr>
              <a:latin typeface="Source Code Pro"/>
              <a:ea typeface="Source Code Pro"/>
              <a:cs typeface="Source Code Pro"/>
              <a:sym typeface="Source Code Pro"/>
            </a:endParaRPr>
          </a:p>
          <a:p>
            <a:pPr indent="0" lvl="0" marL="0" rtl="0">
              <a:lnSpc>
                <a:spcPct val="115000"/>
              </a:lnSpc>
              <a:spcBef>
                <a:spcPts val="0"/>
              </a:spcBef>
              <a:spcAft>
                <a:spcPts val="0"/>
              </a:spcAft>
              <a:buNone/>
            </a:pPr>
            <a:r>
              <a:rPr lang="en">
                <a:latin typeface="Source Code Pro"/>
                <a:ea typeface="Source Code Pro"/>
                <a:cs typeface="Source Code Pro"/>
                <a:sym typeface="Source Code Pro"/>
              </a:rPr>
              <a:t>&gt;0</a:t>
            </a:r>
          </a:p>
          <a:p>
            <a:pPr indent="0" lvl="0" marL="0" rtl="0">
              <a:lnSpc>
                <a:spcPct val="115000"/>
              </a:lnSpc>
              <a:spcBef>
                <a:spcPts val="0"/>
              </a:spcBef>
              <a:spcAft>
                <a:spcPts val="0"/>
              </a:spcAft>
              <a:buNone/>
            </a:pPr>
            <a:r>
              <a:rPr lang="en">
                <a:latin typeface="Source Code Pro"/>
                <a:ea typeface="Source Code Pro"/>
                <a:cs typeface="Source Code Pro"/>
                <a:sym typeface="Source Code Pro"/>
              </a:rPr>
              <a:t>&gt;1</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&gt;2</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&gt;3</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&gt;4</a:t>
            </a:r>
          </a:p>
          <a:p>
            <a:pPr indent="0" lvl="0" marL="0" rtl="0">
              <a:lnSpc>
                <a:spcPct val="115000"/>
              </a:lnSpc>
              <a:spcBef>
                <a:spcPts val="0"/>
              </a:spcBef>
              <a:spcAft>
                <a:spcPts val="0"/>
              </a:spcAft>
              <a:buNone/>
            </a:pPr>
            <a:r>
              <a:rPr lang="en">
                <a:latin typeface="Source Code Pro"/>
                <a:ea typeface="Source Code Pro"/>
                <a:cs typeface="Source Code Pro"/>
                <a:sym typeface="Source Code Pro"/>
              </a:rPr>
              <a:t>&gt;5</a:t>
            </a:r>
          </a:p>
          <a:p>
            <a:pPr indent="0" lvl="0" marL="0" rtl="0">
              <a:lnSpc>
                <a:spcPct val="115000"/>
              </a:lnSpc>
              <a:spcBef>
                <a:spcPts val="0"/>
              </a:spcBef>
              <a:spcAft>
                <a:spcPts val="0"/>
              </a:spcAft>
              <a:buNone/>
            </a:pPr>
            <a:r>
              <a:rPr lang="en">
                <a:latin typeface="Source Code Pro"/>
                <a:ea typeface="Source Code Pro"/>
                <a:cs typeface="Source Code Pro"/>
                <a:sym typeface="Source Code Pro"/>
              </a:rPr>
              <a:t>&gt;6</a:t>
            </a:r>
          </a:p>
          <a:p>
            <a:pPr indent="0" lvl="0" marL="0" rtl="0">
              <a:lnSpc>
                <a:spcPct val="115000"/>
              </a:lnSpc>
              <a:spcBef>
                <a:spcPts val="0"/>
              </a:spcBef>
              <a:spcAft>
                <a:spcPts val="0"/>
              </a:spcAft>
              <a:buNone/>
            </a:pPr>
            <a:r>
              <a:rPr lang="en">
                <a:latin typeface="Source Code Pro"/>
                <a:ea typeface="Source Code Pro"/>
                <a:cs typeface="Source Code Pro"/>
                <a:sym typeface="Source Code Pro"/>
              </a:rPr>
              <a:t>&gt;7</a:t>
            </a:r>
          </a:p>
          <a:p>
            <a:pPr indent="0" lvl="0" marL="0" rtl="0">
              <a:lnSpc>
                <a:spcPct val="115000"/>
              </a:lnSpc>
              <a:spcBef>
                <a:spcPts val="0"/>
              </a:spcBef>
              <a:spcAft>
                <a:spcPts val="0"/>
              </a:spcAft>
              <a:buNone/>
            </a:pPr>
            <a:r>
              <a:rPr lang="en">
                <a:latin typeface="Source Code Pro"/>
                <a:ea typeface="Source Code Pro"/>
                <a:cs typeface="Source Code Pro"/>
                <a:sym typeface="Source Code Pro"/>
              </a:rPr>
              <a:t>&gt;8</a:t>
            </a:r>
          </a:p>
          <a:p>
            <a:pPr indent="0" lvl="0" marL="0" rtl="0">
              <a:lnSpc>
                <a:spcPct val="115000"/>
              </a:lnSpc>
              <a:spcBef>
                <a:spcPts val="0"/>
              </a:spcBef>
              <a:spcAft>
                <a:spcPts val="0"/>
              </a:spcAft>
              <a:buNone/>
            </a:pPr>
            <a:r>
              <a:rPr lang="en">
                <a:latin typeface="Source Code Pro"/>
                <a:ea typeface="Source Code Pro"/>
                <a:cs typeface="Source Code Pro"/>
                <a:sym typeface="Source Code Pro"/>
              </a:rPr>
              <a:t>&gt;9</a:t>
            </a:r>
          </a:p>
          <a:p>
            <a:pPr indent="0" lvl="0" marL="0" rtl="0">
              <a:lnSpc>
                <a:spcPct val="115000"/>
              </a:lnSpc>
              <a:spcBef>
                <a:spcPts val="0"/>
              </a:spcBef>
              <a:spcAft>
                <a:spcPts val="0"/>
              </a:spcAft>
              <a:buNone/>
            </a:pPr>
            <a:r>
              <a:rPr b="1" lang="en">
                <a:latin typeface="Source Code Pro"/>
                <a:ea typeface="Source Code Pro"/>
                <a:cs typeface="Source Code Pro"/>
                <a:sym typeface="Source Code Pro"/>
              </a:rPr>
              <a:t>DOESN’T PRINT 10</a:t>
            </a:r>
          </a:p>
          <a:p>
            <a:pPr indent="0" lvl="0" marL="0" rtl="0">
              <a:lnSpc>
                <a:spcPct val="115000"/>
              </a:lnSpc>
              <a:spcBef>
                <a:spcPts val="0"/>
              </a:spcBef>
              <a:spcAft>
                <a:spcPts val="0"/>
              </a:spcAft>
              <a:buNone/>
            </a:pPr>
            <a:r>
              <a:rPr lang="en" sz="1200">
                <a:latin typeface="Source Code Pro"/>
                <a:ea typeface="Source Code Pro"/>
                <a:cs typeface="Source Code Pro"/>
                <a:sym typeface="Source Code Pro"/>
              </a:rPr>
              <a:t> </a:t>
            </a:r>
          </a:p>
          <a:p>
            <a:pPr lvl="0" rtl="0">
              <a:spcBef>
                <a:spcPts val="0"/>
              </a:spcBef>
              <a:buNone/>
            </a:pPr>
            <a:r>
              <a:t/>
            </a:r>
            <a:endParaRPr sz="12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1000"/>
                                        <p:tgtEl>
                                          <p:spTgt spid="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Effect filter="fade" transition="in">
                                      <p:cBhvr>
                                        <p:cTn dur="1000"/>
                                        <p:tgtEl>
                                          <p:spTgt spid="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Effect filter="fade" transition="in">
                                      <p:cBhvr>
                                        <p:cTn dur="1000"/>
                                        <p:tgtEl>
                                          <p:spTgt spid="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Effect filter="fade" transition="in">
                                      <p:cBhvr>
                                        <p:cTn dur="1000"/>
                                        <p:tgtEl>
                                          <p:spTgt spid="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animEffect filter="fade" transition="in">
                                      <p:cBhvr>
                                        <p:cTn dur="1000"/>
                                        <p:tgtEl>
                                          <p:spTgt spid="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9" st="9"/>
                                            </p:txEl>
                                          </p:spTgt>
                                        </p:tgtEl>
                                        <p:attrNameLst>
                                          <p:attrName>style.visibility</p:attrName>
                                        </p:attrNameLst>
                                      </p:cBhvr>
                                      <p:to>
                                        <p:strVal val="visible"/>
                                      </p:to>
                                    </p:set>
                                    <p:animEffect filter="fade" transition="in">
                                      <p:cBhvr>
                                        <p:cTn dur="1000"/>
                                        <p:tgtEl>
                                          <p:spTgt spid="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0" st="10"/>
                                            </p:txEl>
                                          </p:spTgt>
                                        </p:tgtEl>
                                        <p:attrNameLst>
                                          <p:attrName>style.visibility</p:attrName>
                                        </p:attrNameLst>
                                      </p:cBhvr>
                                      <p:to>
                                        <p:strVal val="visible"/>
                                      </p:to>
                                    </p:set>
                                    <p:animEffect filter="fade" transition="in">
                                      <p:cBhvr>
                                        <p:cTn dur="1000"/>
                                        <p:tgtEl>
                                          <p:spTgt spid="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1" st="11"/>
                                            </p:txEl>
                                          </p:spTgt>
                                        </p:tgtEl>
                                        <p:attrNameLst>
                                          <p:attrName>style.visibility</p:attrName>
                                        </p:attrNameLst>
                                      </p:cBhvr>
                                      <p:to>
                                        <p:strVal val="visible"/>
                                      </p:to>
                                    </p:set>
                                    <p:animEffect filter="fade" transition="in">
                                      <p:cBhvr>
                                        <p:cTn dur="1000"/>
                                        <p:tgtEl>
                                          <p:spTgt spid="9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rPr lang="en"/>
              <a:t>If it helps...</a:t>
            </a:r>
          </a:p>
        </p:txBody>
      </p:sp>
      <p:sp>
        <p:nvSpPr>
          <p:cNvPr id="98" name="Shape 98"/>
          <p:cNvSpPr txBox="1"/>
          <p:nvPr>
            <p:ph idx="1" type="body"/>
          </p:nvPr>
        </p:nvSpPr>
        <p:spPr>
          <a:xfrm>
            <a:off x="226075" y="1465800"/>
            <a:ext cx="2808000" cy="3163500"/>
          </a:xfrm>
          <a:prstGeom prst="rect">
            <a:avLst/>
          </a:prstGeom>
        </p:spPr>
        <p:txBody>
          <a:bodyPr anchorCtr="0" anchor="t" bIns="91425" lIns="91425" rIns="91425" tIns="91425">
            <a:noAutofit/>
          </a:bodyPr>
          <a:lstStyle/>
          <a:p>
            <a:pPr lvl="0">
              <a:spcBef>
                <a:spcPts val="0"/>
              </a:spcBef>
              <a:buNone/>
            </a:pPr>
            <a:r>
              <a:rPr lang="en" sz="1800"/>
              <a:t>You can break the ‘while loop’ syntax down to this</a:t>
            </a:r>
          </a:p>
        </p:txBody>
      </p:sp>
      <p:sp>
        <p:nvSpPr>
          <p:cNvPr id="99" name="Shape 99"/>
          <p:cNvSpPr/>
          <p:nvPr/>
        </p:nvSpPr>
        <p:spPr>
          <a:xfrm>
            <a:off x="3509075" y="129725"/>
            <a:ext cx="5326800" cy="15177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457200" lvl="0" marL="0" rtl="0">
              <a:lnSpc>
                <a:spcPct val="115000"/>
              </a:lnSpc>
              <a:spcBef>
                <a:spcPts val="0"/>
              </a:spcBef>
              <a:spcAft>
                <a:spcPts val="0"/>
              </a:spcAft>
              <a:buNone/>
            </a:pPr>
            <a:r>
              <a:t/>
            </a:r>
            <a:endParaRPr>
              <a:latin typeface="Source Code Pro"/>
              <a:ea typeface="Source Code Pro"/>
              <a:cs typeface="Source Code Pro"/>
              <a:sym typeface="Source Code Pro"/>
            </a:endParaRPr>
          </a:p>
          <a:p>
            <a:pPr indent="457200" lvl="0" marL="0" rtl="0">
              <a:lnSpc>
                <a:spcPct val="115000"/>
              </a:lnSpc>
              <a:spcBef>
                <a:spcPts val="0"/>
              </a:spcBef>
              <a:spcAft>
                <a:spcPts val="0"/>
              </a:spcAft>
              <a:buNone/>
            </a:pPr>
            <a:r>
              <a:rPr lang="en">
                <a:solidFill>
                  <a:srgbClr val="0000FF"/>
                </a:solidFill>
                <a:latin typeface="Source Code Pro"/>
                <a:ea typeface="Source Code Pro"/>
                <a:cs typeface="Source Code Pro"/>
                <a:sym typeface="Source Code Pro"/>
              </a:rPr>
              <a:t>int </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 = 1;</a:t>
            </a:r>
          </a:p>
          <a:p>
            <a:pPr indent="457200" lvl="0" rtl="0">
              <a:lnSpc>
                <a:spcPct val="115000"/>
              </a:lnSpc>
              <a:spcBef>
                <a:spcPts val="0"/>
              </a:spcBef>
              <a:spcAft>
                <a:spcPts val="0"/>
              </a:spcAft>
              <a:buNone/>
            </a:pPr>
            <a:r>
              <a:rPr lang="en">
                <a:solidFill>
                  <a:srgbClr val="9900FF"/>
                </a:solidFill>
                <a:latin typeface="Source Code Pro"/>
                <a:ea typeface="Source Code Pro"/>
                <a:cs typeface="Source Code Pro"/>
                <a:sym typeface="Source Code Pro"/>
              </a:rPr>
              <a:t>while</a:t>
            </a:r>
            <a:r>
              <a:rPr lang="en">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 &lt; 10) {</a:t>
            </a:r>
          </a:p>
          <a:p>
            <a:pPr lvl="0" rtl="0">
              <a:lnSpc>
                <a:spcPct val="115000"/>
              </a:lnSpc>
              <a:spcBef>
                <a:spcPts val="0"/>
              </a:spcBef>
              <a:spcAft>
                <a:spcPts val="0"/>
              </a:spcAft>
              <a:buNone/>
            </a:pPr>
            <a:r>
              <a:rPr lang="en">
                <a:latin typeface="Source Code Pro"/>
                <a:ea typeface="Source Code Pro"/>
                <a:cs typeface="Source Code Pro"/>
                <a:sym typeface="Source Code Pro"/>
              </a:rPr>
              <a:t>		System.</a:t>
            </a:r>
            <a:r>
              <a:rPr lang="en">
                <a:solidFill>
                  <a:srgbClr val="0000FF"/>
                </a:solidFill>
                <a:latin typeface="Source Code Pro"/>
                <a:ea typeface="Source Code Pro"/>
                <a:cs typeface="Source Code Pro"/>
                <a:sym typeface="Source Code Pro"/>
              </a:rPr>
              <a:t>out</a:t>
            </a:r>
            <a:r>
              <a:rPr lang="en">
                <a:latin typeface="Source Code Pro"/>
                <a:ea typeface="Source Code Pro"/>
                <a:cs typeface="Source Code Pro"/>
                <a:sym typeface="Source Code Pro"/>
              </a:rPr>
              <a:t>.println(</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a:t>
            </a:r>
          </a:p>
          <a:p>
            <a:pPr lvl="0" rtl="0">
              <a:lnSpc>
                <a:spcPct val="115000"/>
              </a:lnSpc>
              <a:spcBef>
                <a:spcPts val="0"/>
              </a:spcBef>
              <a:spcAft>
                <a:spcPts val="0"/>
              </a:spcAft>
              <a:buNone/>
            </a:pPr>
            <a:r>
              <a:rPr lang="en">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 = </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 + 2;</a:t>
            </a:r>
          </a:p>
          <a:p>
            <a:pPr indent="457200" lvl="0" rtl="0">
              <a:lnSpc>
                <a:spcPct val="115000"/>
              </a:lnSpc>
              <a:spcBef>
                <a:spcPts val="0"/>
              </a:spcBef>
              <a:spcAft>
                <a:spcPts val="0"/>
              </a:spcAft>
              <a:buNone/>
            </a:pPr>
            <a:r>
              <a:rPr lang="en">
                <a:latin typeface="Source Code Pro"/>
                <a:ea typeface="Source Code Pro"/>
                <a:cs typeface="Source Code Pro"/>
                <a:sym typeface="Source Code Pro"/>
              </a:rPr>
              <a:t>}</a:t>
            </a:r>
          </a:p>
          <a:p>
            <a:pPr lvl="0" rtl="0">
              <a:spcBef>
                <a:spcPts val="0"/>
              </a:spcBef>
              <a:buNone/>
            </a:pPr>
            <a:r>
              <a:t/>
            </a:r>
            <a:endParaRPr/>
          </a:p>
        </p:txBody>
      </p:sp>
      <p:sp>
        <p:nvSpPr>
          <p:cNvPr id="100" name="Shape 100"/>
          <p:cNvSpPr/>
          <p:nvPr/>
        </p:nvSpPr>
        <p:spPr>
          <a:xfrm>
            <a:off x="3509075" y="1958525"/>
            <a:ext cx="5326800" cy="18033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457200" lvl="0" marL="0" rtl="0">
              <a:lnSpc>
                <a:spcPct val="115000"/>
              </a:lnSpc>
              <a:spcBef>
                <a:spcPts val="0"/>
              </a:spcBef>
              <a:spcAft>
                <a:spcPts val="0"/>
              </a:spcAft>
              <a:buNone/>
            </a:pPr>
            <a:r>
              <a:t/>
            </a:r>
            <a:endParaRPr>
              <a:latin typeface="Source Code Pro"/>
              <a:ea typeface="Source Code Pro"/>
              <a:cs typeface="Source Code Pro"/>
              <a:sym typeface="Source Code Pro"/>
            </a:endParaRPr>
          </a:p>
          <a:p>
            <a:pPr indent="457200" lvl="0" marL="0" rtl="0">
              <a:lnSpc>
                <a:spcPct val="115000"/>
              </a:lnSpc>
              <a:spcBef>
                <a:spcPts val="0"/>
              </a:spcBef>
              <a:spcAft>
                <a:spcPts val="0"/>
              </a:spcAft>
              <a:buNone/>
            </a:pPr>
            <a:r>
              <a:rPr lang="en">
                <a:solidFill>
                  <a:srgbClr val="0000FF"/>
                </a:solidFill>
                <a:latin typeface="Source Code Pro"/>
                <a:ea typeface="Source Code Pro"/>
                <a:cs typeface="Source Code Pro"/>
                <a:sym typeface="Source Code Pro"/>
              </a:rPr>
              <a:t>i</a:t>
            </a:r>
            <a:r>
              <a:rPr lang="en">
                <a:solidFill>
                  <a:srgbClr val="0000FF"/>
                </a:solidFill>
                <a:latin typeface="Source Code Pro"/>
                <a:ea typeface="Source Code Pro"/>
                <a:cs typeface="Source Code Pro"/>
                <a:sym typeface="Source Code Pro"/>
              </a:rPr>
              <a:t>f</a:t>
            </a:r>
            <a:r>
              <a:rPr lang="en">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 &lt; 10){</a:t>
            </a:r>
          </a:p>
          <a:p>
            <a:pPr indent="457200" lvl="0" marL="0" rtl="0">
              <a:lnSpc>
                <a:spcPct val="115000"/>
              </a:lnSpc>
              <a:spcBef>
                <a:spcPts val="0"/>
              </a:spcBef>
              <a:spcAft>
                <a:spcPts val="0"/>
              </a:spcAft>
              <a:buNone/>
            </a:pPr>
            <a:r>
              <a:rPr lang="en">
                <a:latin typeface="Source Code Pro"/>
                <a:ea typeface="Source Code Pro"/>
                <a:cs typeface="Source Code Pro"/>
                <a:sym typeface="Source Code Pro"/>
              </a:rPr>
              <a:t>	Print </a:t>
            </a:r>
            <a:r>
              <a:rPr lang="en">
                <a:solidFill>
                  <a:srgbClr val="FF9900"/>
                </a:solidFill>
                <a:latin typeface="Source Code Pro"/>
                <a:ea typeface="Source Code Pro"/>
                <a:cs typeface="Source Code Pro"/>
                <a:sym typeface="Source Code Pro"/>
              </a:rPr>
              <a:t>a</a:t>
            </a:r>
          </a:p>
          <a:p>
            <a:pPr indent="457200" lvl="0" marL="0" rtl="0">
              <a:lnSpc>
                <a:spcPct val="115000"/>
              </a:lnSpc>
              <a:spcBef>
                <a:spcPts val="0"/>
              </a:spcBef>
              <a:spcAft>
                <a:spcPts val="0"/>
              </a:spcAft>
              <a:buNone/>
            </a:pPr>
            <a:r>
              <a:rPr lang="en">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 = </a:t>
            </a:r>
            <a:r>
              <a:rPr lang="en">
                <a:solidFill>
                  <a:srgbClr val="FF9900"/>
                </a:solidFill>
                <a:latin typeface="Source Code Pro"/>
                <a:ea typeface="Source Code Pro"/>
                <a:cs typeface="Source Code Pro"/>
                <a:sym typeface="Source Code Pro"/>
              </a:rPr>
              <a:t>a</a:t>
            </a:r>
            <a:r>
              <a:rPr lang="en">
                <a:latin typeface="Source Code Pro"/>
                <a:ea typeface="Source Code Pro"/>
                <a:cs typeface="Source Code Pro"/>
                <a:sym typeface="Source Code Pro"/>
              </a:rPr>
              <a:t> + 2</a:t>
            </a:r>
          </a:p>
          <a:p>
            <a:pPr indent="457200" lvl="0" marL="0" rtl="0">
              <a:lnSpc>
                <a:spcPct val="115000"/>
              </a:lnSpc>
              <a:spcBef>
                <a:spcPts val="0"/>
              </a:spcBef>
              <a:spcAft>
                <a:spcPts val="0"/>
              </a:spcAft>
              <a:buNone/>
            </a:pPr>
            <a:r>
              <a:rPr lang="en">
                <a:latin typeface="Source Code Pro"/>
                <a:ea typeface="Source Code Pro"/>
                <a:cs typeface="Source Code Pro"/>
                <a:sym typeface="Source Code Pro"/>
              </a:rPr>
              <a:t>	Go back to line 1</a:t>
            </a:r>
          </a:p>
          <a:p>
            <a:pPr indent="457200" lvl="0" rtl="0">
              <a:lnSpc>
                <a:spcPct val="115000"/>
              </a:lnSpc>
              <a:spcBef>
                <a:spcPts val="0"/>
              </a:spcBef>
              <a:spcAft>
                <a:spcPts val="0"/>
              </a:spcAft>
              <a:buNone/>
            </a:pPr>
            <a:r>
              <a:rPr lang="en">
                <a:latin typeface="Source Code Pro"/>
                <a:ea typeface="Source Code Pro"/>
                <a:cs typeface="Source Code Pro"/>
                <a:sym typeface="Source Code Pro"/>
              </a:rPr>
              <a:t>}</a:t>
            </a:r>
          </a:p>
          <a:p>
            <a:pPr lvl="0" rtl="0">
              <a:spcBef>
                <a:spcPts val="0"/>
              </a:spcBef>
              <a:buNone/>
            </a:pPr>
            <a:r>
              <a:t/>
            </a:r>
            <a:endParaRPr/>
          </a:p>
        </p:txBody>
      </p:sp>
      <p:sp>
        <p:nvSpPr>
          <p:cNvPr id="101" name="Shape 101"/>
          <p:cNvSpPr txBox="1"/>
          <p:nvPr/>
        </p:nvSpPr>
        <p:spPr>
          <a:xfrm>
            <a:off x="3509075" y="2164750"/>
            <a:ext cx="428100" cy="3438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00FF"/>
                </a:solidFill>
                <a:latin typeface="Source Code Pro"/>
                <a:ea typeface="Source Code Pro"/>
                <a:cs typeface="Source Code Pro"/>
                <a:sym typeface="Source Code Pro"/>
              </a:rPr>
              <a:t>1</a:t>
            </a:r>
          </a:p>
        </p:txBody>
      </p:sp>
      <p:sp>
        <p:nvSpPr>
          <p:cNvPr id="102" name="Shape 102"/>
          <p:cNvSpPr txBox="1"/>
          <p:nvPr/>
        </p:nvSpPr>
        <p:spPr>
          <a:xfrm>
            <a:off x="3509075" y="2431225"/>
            <a:ext cx="428100" cy="343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00FF"/>
                </a:solidFill>
                <a:latin typeface="Source Code Pro"/>
                <a:ea typeface="Source Code Pro"/>
                <a:cs typeface="Source Code Pro"/>
                <a:sym typeface="Source Code Pro"/>
              </a:rPr>
              <a:t>2</a:t>
            </a:r>
          </a:p>
          <a:p>
            <a:pPr lvl="0" rtl="0" algn="ctr">
              <a:spcBef>
                <a:spcPts val="0"/>
              </a:spcBef>
              <a:buNone/>
            </a:pPr>
            <a:r>
              <a:t/>
            </a:r>
            <a:endParaRPr>
              <a:solidFill>
                <a:srgbClr val="FF00FF"/>
              </a:solidFill>
              <a:latin typeface="Source Code Pro"/>
              <a:ea typeface="Source Code Pro"/>
              <a:cs typeface="Source Code Pro"/>
              <a:sym typeface="Source Code Pro"/>
            </a:endParaRPr>
          </a:p>
        </p:txBody>
      </p:sp>
      <p:sp>
        <p:nvSpPr>
          <p:cNvPr id="103" name="Shape 103"/>
          <p:cNvSpPr txBox="1"/>
          <p:nvPr/>
        </p:nvSpPr>
        <p:spPr>
          <a:xfrm>
            <a:off x="3509075" y="2931650"/>
            <a:ext cx="428100" cy="343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00FF"/>
                </a:solidFill>
                <a:latin typeface="Source Code Pro"/>
                <a:ea typeface="Source Code Pro"/>
                <a:cs typeface="Source Code Pro"/>
                <a:sym typeface="Source Code Pro"/>
              </a:rPr>
              <a:t>4</a:t>
            </a:r>
          </a:p>
        </p:txBody>
      </p:sp>
      <p:sp>
        <p:nvSpPr>
          <p:cNvPr id="104" name="Shape 104"/>
          <p:cNvSpPr txBox="1"/>
          <p:nvPr/>
        </p:nvSpPr>
        <p:spPr>
          <a:xfrm>
            <a:off x="3509075" y="2688275"/>
            <a:ext cx="428100" cy="3438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00FF"/>
                </a:solidFill>
                <a:latin typeface="Source Code Pro"/>
                <a:ea typeface="Source Code Pro"/>
                <a:cs typeface="Source Code Pro"/>
                <a:sym typeface="Source Code Pro"/>
              </a:rPr>
              <a:t>3</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descr="while-loop-animation-python.gif" id="109" name="Shape 109"/>
          <p:cNvPicPr preferRelativeResize="0"/>
          <p:nvPr/>
        </p:nvPicPr>
        <p:blipFill>
          <a:blip r:embed="rId3">
            <a:alphaModFix/>
          </a:blip>
          <a:stretch>
            <a:fillRect/>
          </a:stretch>
        </p:blipFill>
        <p:spPr>
          <a:xfrm>
            <a:off x="2428875" y="1143000"/>
            <a:ext cx="4286250" cy="2857500"/>
          </a:xfrm>
          <a:prstGeom prst="rect">
            <a:avLst/>
          </a:prstGeom>
          <a:noFill/>
          <a:ln cap="flat" cmpd="sng" w="28575">
            <a:solidFill>
              <a:schemeClr val="dk2"/>
            </a:solidFill>
            <a:prstDash val="solid"/>
            <a:round/>
            <a:headEnd len="med" w="med" type="none"/>
            <a:tailEnd len="med" w="med"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Code Challenge #2</a:t>
            </a:r>
          </a:p>
        </p:txBody>
      </p:sp>
      <p:sp>
        <p:nvSpPr>
          <p:cNvPr id="115" name="Shape 115"/>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rPr lang="en" sz="1400"/>
              <a:t>Create a loop for your fruit program that runs until the user doesn’t say ‘yes’ when you ask ‘would you like to calculate another purchase’?</a:t>
            </a:r>
          </a:p>
        </p:txBody>
      </p:sp>
      <p:sp>
        <p:nvSpPr>
          <p:cNvPr id="116" name="Shape 116"/>
          <p:cNvSpPr txBox="1"/>
          <p:nvPr>
            <p:ph idx="2" type="body"/>
          </p:nvPr>
        </p:nvSpPr>
        <p:spPr>
          <a:xfrm>
            <a:off x="5143125" y="72350"/>
            <a:ext cx="3837000" cy="2286000"/>
          </a:xfrm>
          <a:prstGeom prst="rect">
            <a:avLst/>
          </a:prstGeom>
        </p:spPr>
        <p:txBody>
          <a:bodyPr anchorCtr="0" anchor="ctr" bIns="91425" lIns="91425" rIns="91425" tIns="91425">
            <a:noAutofit/>
          </a:bodyPr>
          <a:lstStyle/>
          <a:p>
            <a:pPr lvl="0" rtl="0">
              <a:spcBef>
                <a:spcPts val="0"/>
              </a:spcBef>
              <a:buNone/>
            </a:pPr>
            <a:r>
              <a:rPr lang="en" sz="7200"/>
              <a:t>🍌&amp;🍎</a:t>
            </a:r>
          </a:p>
        </p:txBody>
      </p:sp>
      <p:sp>
        <p:nvSpPr>
          <p:cNvPr id="117" name="Shape 117"/>
          <p:cNvSpPr/>
          <p:nvPr/>
        </p:nvSpPr>
        <p:spPr>
          <a:xfrm>
            <a:off x="5060175" y="1801400"/>
            <a:ext cx="3692700" cy="30933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100" u="sng">
                <a:latin typeface="Source Code Pro"/>
                <a:ea typeface="Source Code Pro"/>
                <a:cs typeface="Source Code Pro"/>
                <a:sym typeface="Source Code Pro"/>
              </a:rPr>
              <a:t>PSEUDO CODE</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//code from last class</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//print “Would you like to go again?” </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//get answer from input</a:t>
            </a:r>
          </a:p>
          <a:p>
            <a:pPr lvl="0" rtl="0">
              <a:spcBef>
                <a:spcPts val="0"/>
              </a:spcBef>
              <a:buNone/>
            </a:pPr>
            <a:r>
              <a:t/>
            </a:r>
            <a:endParaRPr sz="1100">
              <a:latin typeface="Source Code Pro"/>
              <a:ea typeface="Source Code Pro"/>
              <a:cs typeface="Source Code Pro"/>
              <a:sym typeface="Source Code Pro"/>
            </a:endParaRPr>
          </a:p>
          <a:p>
            <a:pPr lvl="0" rtl="0">
              <a:spcBef>
                <a:spcPts val="0"/>
              </a:spcBef>
              <a:buNone/>
            </a:pPr>
            <a:r>
              <a:rPr lang="en" sz="1100">
                <a:latin typeface="Source Code Pro"/>
                <a:ea typeface="Source Code Pro"/>
                <a:cs typeface="Source Code Pro"/>
                <a:sym typeface="Source Code Pro"/>
              </a:rPr>
              <a:t>//while answer is “yes”</a:t>
            </a:r>
          </a:p>
          <a:p>
            <a:pPr lvl="0">
              <a:spcBef>
                <a:spcPts val="0"/>
              </a:spcBef>
              <a:buNone/>
            </a:pPr>
            <a:r>
              <a:rPr lang="en" sz="1100">
                <a:latin typeface="Source Code Pro"/>
                <a:ea typeface="Source Code Pro"/>
                <a:cs typeface="Source Code Pro"/>
                <a:sym typeface="Source Code Pro"/>
              </a:rPr>
              <a:t>   //code from last class</a:t>
            </a:r>
          </a:p>
          <a:p>
            <a:pPr lvl="0">
              <a:spcBef>
                <a:spcPts val="0"/>
              </a:spcBef>
              <a:buNone/>
            </a:pPr>
            <a:r>
              <a:rPr lang="en" sz="1100">
                <a:latin typeface="Source Code Pro"/>
                <a:ea typeface="Source Code Pro"/>
                <a:cs typeface="Source Code Pro"/>
                <a:sym typeface="Source Code Pro"/>
              </a:rPr>
              <a:t>   //print “Would you like to go again”</a:t>
            </a:r>
          </a:p>
          <a:p>
            <a:pPr lvl="0" rtl="0">
              <a:spcBef>
                <a:spcPts val="0"/>
              </a:spcBef>
              <a:buNone/>
            </a:pPr>
            <a:r>
              <a:rPr lang="en" sz="1100">
                <a:latin typeface="Source Code Pro"/>
                <a:ea typeface="Source Code Pro"/>
                <a:cs typeface="Source Code Pro"/>
                <a:sym typeface="Source Code Pro"/>
              </a:rPr>
              <a:t>   //get answer from input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rPr lang="en"/>
              <a:t>Logical Operators</a:t>
            </a:r>
          </a:p>
        </p:txBody>
      </p:sp>
      <p:sp>
        <p:nvSpPr>
          <p:cNvPr id="123" name="Shape 123"/>
          <p:cNvSpPr txBox="1"/>
          <p:nvPr>
            <p:ph idx="1" type="body"/>
          </p:nvPr>
        </p:nvSpPr>
        <p:spPr>
          <a:xfrm>
            <a:off x="226075" y="1465800"/>
            <a:ext cx="2808000" cy="3163500"/>
          </a:xfrm>
          <a:prstGeom prst="rect">
            <a:avLst/>
          </a:prstGeom>
        </p:spPr>
        <p:txBody>
          <a:bodyPr anchorCtr="0" anchor="t" bIns="91425" lIns="91425" rIns="91425" tIns="91425">
            <a:noAutofit/>
          </a:bodyPr>
          <a:lstStyle/>
          <a:p>
            <a:pPr lvl="0">
              <a:spcBef>
                <a:spcPts val="0"/>
              </a:spcBef>
              <a:buNone/>
            </a:pPr>
            <a:r>
              <a:rPr lang="en"/>
              <a:t>What if you wanted  to have the system only stop when you say “no” and only keep going when you say “yes”. (Think invalid command, have to type in again)</a:t>
            </a:r>
          </a:p>
          <a:p>
            <a:pPr lvl="0">
              <a:spcBef>
                <a:spcPts val="0"/>
              </a:spcBef>
              <a:buNone/>
            </a:pPr>
            <a:r>
              <a:rPr lang="en"/>
              <a:t>Then two conditions would have to be considered. </a:t>
            </a:r>
          </a:p>
          <a:p>
            <a:pPr lvl="0">
              <a:spcBef>
                <a:spcPts val="0"/>
              </a:spcBef>
              <a:buNone/>
            </a:pPr>
            <a:r>
              <a:rPr lang="en"/>
              <a:t>&amp;&amp; is AND</a:t>
            </a:r>
          </a:p>
          <a:p>
            <a:pPr lvl="0">
              <a:spcBef>
                <a:spcPts val="0"/>
              </a:spcBef>
              <a:buNone/>
            </a:pPr>
            <a:r>
              <a:rPr lang="en"/>
              <a:t>|| is OR</a:t>
            </a:r>
          </a:p>
        </p:txBody>
      </p:sp>
      <p:sp>
        <p:nvSpPr>
          <p:cNvPr id="124" name="Shape 124"/>
          <p:cNvSpPr txBox="1"/>
          <p:nvPr/>
        </p:nvSpPr>
        <p:spPr>
          <a:xfrm>
            <a:off x="3721325" y="485900"/>
            <a:ext cx="4989300" cy="4254600"/>
          </a:xfrm>
          <a:prstGeom prst="rect">
            <a:avLst/>
          </a:prstGeom>
          <a:noFill/>
          <a:ln>
            <a:noFill/>
          </a:ln>
        </p:spPr>
        <p:txBody>
          <a:bodyPr anchorCtr="0" anchor="t" bIns="91425" lIns="91425" rIns="91425" tIns="91425">
            <a:noAutofit/>
          </a:bodyPr>
          <a:lstStyle/>
          <a:p>
            <a:pPr lvl="0">
              <a:spcBef>
                <a:spcPts val="0"/>
              </a:spcBef>
              <a:buNone/>
            </a:pPr>
            <a:r>
              <a:rPr i="1" lang="en"/>
              <a:t>You can test this on eclipse, just type for example </a:t>
            </a:r>
          </a:p>
          <a:p>
            <a:pPr lvl="0">
              <a:spcBef>
                <a:spcPts val="0"/>
              </a:spcBef>
              <a:buNone/>
            </a:pPr>
            <a:r>
              <a:rPr i="1" lang="en"/>
              <a:t>System.out.println( true &amp;&amp;  true); </a:t>
            </a:r>
          </a:p>
          <a:p>
            <a:pPr lvl="0">
              <a:spcBef>
                <a:spcPts val="0"/>
              </a:spcBef>
              <a:buNone/>
            </a:pPr>
            <a:r>
              <a:t/>
            </a:r>
            <a:endParaRPr i="1"/>
          </a:p>
          <a:p>
            <a:pPr lvl="0">
              <a:spcBef>
                <a:spcPts val="0"/>
              </a:spcBef>
              <a:buNone/>
            </a:pPr>
            <a:r>
              <a:rPr lang="en"/>
              <a:t>t</a:t>
            </a:r>
            <a:r>
              <a:rPr lang="en"/>
              <a:t>rue &amp;&amp; true =&gt; true</a:t>
            </a:r>
          </a:p>
          <a:p>
            <a:pPr lvl="0">
              <a:spcBef>
                <a:spcPts val="0"/>
              </a:spcBef>
              <a:buNone/>
            </a:pPr>
            <a:r>
              <a:rPr lang="en"/>
              <a:t>t</a:t>
            </a:r>
            <a:r>
              <a:rPr lang="en"/>
              <a:t>rue &amp;&amp; false =&gt; false</a:t>
            </a:r>
          </a:p>
          <a:p>
            <a:pPr lvl="0">
              <a:spcBef>
                <a:spcPts val="0"/>
              </a:spcBef>
              <a:buNone/>
            </a:pPr>
            <a:r>
              <a:rPr lang="en"/>
              <a:t>f</a:t>
            </a:r>
            <a:r>
              <a:rPr lang="en"/>
              <a:t>alse &amp;&amp; true =&gt; false</a:t>
            </a:r>
          </a:p>
          <a:p>
            <a:pPr lvl="0">
              <a:spcBef>
                <a:spcPts val="0"/>
              </a:spcBef>
              <a:buNone/>
            </a:pPr>
            <a:r>
              <a:rPr lang="en"/>
              <a:t>f</a:t>
            </a:r>
            <a:r>
              <a:rPr lang="en"/>
              <a:t>alse &amp;&amp; false =&gt; false</a:t>
            </a:r>
          </a:p>
          <a:p>
            <a:pPr lvl="0">
              <a:spcBef>
                <a:spcPts val="0"/>
              </a:spcBef>
              <a:buNone/>
            </a:pPr>
            <a:r>
              <a:t/>
            </a:r>
            <a:endParaRPr/>
          </a:p>
          <a:p>
            <a:pPr lvl="0">
              <a:spcBef>
                <a:spcPts val="0"/>
              </a:spcBef>
              <a:buNone/>
            </a:pPr>
            <a:r>
              <a:rPr lang="en"/>
              <a:t>AND is only true when </a:t>
            </a:r>
            <a:r>
              <a:rPr b="1" lang="en"/>
              <a:t>both </a:t>
            </a:r>
            <a:r>
              <a:rPr lang="en"/>
              <a:t>are true</a:t>
            </a:r>
          </a:p>
          <a:p>
            <a:pPr lvl="0">
              <a:spcBef>
                <a:spcPts val="0"/>
              </a:spcBef>
              <a:buNone/>
            </a:pPr>
            <a:r>
              <a:t/>
            </a:r>
            <a:endParaRPr/>
          </a:p>
          <a:p>
            <a:pPr lvl="0">
              <a:spcBef>
                <a:spcPts val="0"/>
              </a:spcBef>
              <a:buNone/>
            </a:pPr>
            <a:r>
              <a:rPr lang="en"/>
              <a:t>t</a:t>
            </a:r>
            <a:r>
              <a:rPr lang="en"/>
              <a:t>rue || true =&gt; true</a:t>
            </a:r>
          </a:p>
          <a:p>
            <a:pPr lvl="0">
              <a:spcBef>
                <a:spcPts val="0"/>
              </a:spcBef>
              <a:buNone/>
            </a:pPr>
            <a:r>
              <a:rPr lang="en"/>
              <a:t>t</a:t>
            </a:r>
            <a:r>
              <a:rPr lang="en"/>
              <a:t>rue || false =&gt; true</a:t>
            </a:r>
          </a:p>
          <a:p>
            <a:pPr lvl="0">
              <a:spcBef>
                <a:spcPts val="0"/>
              </a:spcBef>
              <a:buNone/>
            </a:pPr>
            <a:r>
              <a:rPr lang="en"/>
              <a:t>f</a:t>
            </a:r>
            <a:r>
              <a:rPr lang="en"/>
              <a:t>alse || true =&gt; true</a:t>
            </a:r>
          </a:p>
          <a:p>
            <a:pPr lvl="0">
              <a:spcBef>
                <a:spcPts val="0"/>
              </a:spcBef>
              <a:buNone/>
            </a:pPr>
            <a:r>
              <a:rPr lang="en"/>
              <a:t>f</a:t>
            </a:r>
            <a:r>
              <a:rPr lang="en"/>
              <a:t>alse || false =&gt; false</a:t>
            </a:r>
          </a:p>
          <a:p>
            <a:pPr lvl="0">
              <a:spcBef>
                <a:spcPts val="0"/>
              </a:spcBef>
              <a:buNone/>
            </a:pPr>
            <a:r>
              <a:t/>
            </a:r>
            <a:endParaRPr/>
          </a:p>
          <a:p>
            <a:pPr lvl="0">
              <a:spcBef>
                <a:spcPts val="0"/>
              </a:spcBef>
              <a:buNone/>
            </a:pPr>
            <a:r>
              <a:rPr lang="en"/>
              <a:t>OR is true when </a:t>
            </a:r>
            <a:r>
              <a:rPr b="1" lang="en"/>
              <a:t>either </a:t>
            </a:r>
            <a:r>
              <a:rPr lang="en"/>
              <a:t>are true</a:t>
            </a:r>
          </a:p>
          <a:p>
            <a:pPr lvl="0">
              <a:spcBef>
                <a:spcPts val="0"/>
              </a:spcBef>
              <a:buNone/>
            </a:pPr>
            <a:r>
              <a:t/>
            </a:r>
            <a:endParaRPr/>
          </a:p>
          <a:p>
            <a:pPr lvl="0">
              <a:spcBef>
                <a:spcPts val="0"/>
              </a:spcBef>
              <a:buNone/>
            </a:pPr>
            <a:r>
              <a:t/>
            </a:r>
            <a:endParaRPr/>
          </a:p>
          <a:p>
            <a:pPr lvl="0">
              <a:spcBef>
                <a:spcPts val="0"/>
              </a:spcBef>
              <a:buNone/>
            </a:pPr>
            <a:r>
              <a:rPr lang="en"/>
              <a:t>***REMEMBER*** putting a ! in front of something reverses its value. !true =&gt; false. !(false || false) =&gt; true</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p:nvPr/>
        </p:nvSpPr>
        <p:spPr>
          <a:xfrm>
            <a:off x="391100" y="228625"/>
            <a:ext cx="8444700" cy="2355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solidFill>
                  <a:srgbClr val="9900FF"/>
                </a:solidFill>
                <a:highlight>
                  <a:srgbClr val="000000"/>
                </a:highlight>
                <a:latin typeface="Source Code Pro"/>
                <a:ea typeface="Source Code Pro"/>
                <a:cs typeface="Source Code Pro"/>
                <a:sym typeface="Source Code Pro"/>
              </a:rPr>
              <a:t>	</a:t>
            </a:r>
            <a:r>
              <a:rPr lang="en">
                <a:latin typeface="Source Code Pro"/>
                <a:ea typeface="Source Code Pro"/>
                <a:cs typeface="Source Code Pro"/>
                <a:sym typeface="Source Code Pro"/>
              </a:rPr>
              <a:t>System.out.println(true &amp;&amp; false);</a:t>
            </a:r>
          </a:p>
          <a:p>
            <a:pPr lvl="0">
              <a:spcBef>
                <a:spcPts val="0"/>
              </a:spcBef>
              <a:buNone/>
            </a:pPr>
            <a:r>
              <a:t/>
            </a:r>
            <a:endParaRPr>
              <a:latin typeface="Source Code Pro"/>
              <a:ea typeface="Source Code Pro"/>
              <a:cs typeface="Source Code Pro"/>
              <a:sym typeface="Source Code Pro"/>
            </a:endParaRPr>
          </a:p>
          <a:p>
            <a:pPr lvl="0">
              <a:spcBef>
                <a:spcPts val="0"/>
              </a:spcBef>
              <a:buNone/>
            </a:pPr>
            <a:r>
              <a:rPr lang="en">
                <a:latin typeface="Source Code Pro"/>
                <a:ea typeface="Source Code Pro"/>
                <a:cs typeface="Source Code Pro"/>
                <a:sym typeface="Source Code Pro"/>
              </a:rPr>
              <a:t>	System.out.println(true || false);</a:t>
            </a:r>
          </a:p>
          <a:p>
            <a:pPr lvl="0">
              <a:spcBef>
                <a:spcPts val="0"/>
              </a:spcBef>
              <a:buNone/>
            </a:pPr>
            <a:r>
              <a:t/>
            </a:r>
            <a:endParaRPr>
              <a:latin typeface="Source Code Pro"/>
              <a:ea typeface="Source Code Pro"/>
              <a:cs typeface="Source Code Pro"/>
              <a:sym typeface="Source Code Pro"/>
            </a:endParaRPr>
          </a:p>
          <a:p>
            <a:pPr lvl="0">
              <a:spcBef>
                <a:spcPts val="0"/>
              </a:spcBef>
              <a:buNone/>
            </a:pPr>
            <a:r>
              <a:rPr lang="en">
                <a:latin typeface="Source Code Pro"/>
                <a:ea typeface="Source Code Pro"/>
                <a:cs typeface="Source Code Pro"/>
                <a:sym typeface="Source Code Pro"/>
              </a:rPr>
              <a:t>	System.out.println(5 &gt; 1 &amp;&amp; true);</a:t>
            </a:r>
          </a:p>
          <a:p>
            <a:pPr lvl="0">
              <a:spcBef>
                <a:spcPts val="0"/>
              </a:spcBef>
              <a:buNone/>
            </a:pPr>
            <a:r>
              <a:t/>
            </a:r>
            <a:endParaRPr>
              <a:latin typeface="Source Code Pro"/>
              <a:ea typeface="Source Code Pro"/>
              <a:cs typeface="Source Code Pro"/>
              <a:sym typeface="Source Code Pro"/>
            </a:endParaRPr>
          </a:p>
          <a:p>
            <a:pPr lvl="0">
              <a:spcBef>
                <a:spcPts val="0"/>
              </a:spcBef>
              <a:buNone/>
            </a:pPr>
            <a:r>
              <a:rPr lang="en">
                <a:latin typeface="Source Code Pro"/>
                <a:ea typeface="Source Code Pro"/>
                <a:cs typeface="Source Code Pro"/>
                <a:sym typeface="Source Code Pro"/>
              </a:rPr>
              <a:t>	System.out.println(true || (true &amp;&amp; false));</a:t>
            </a:r>
          </a:p>
          <a:p>
            <a:pPr lvl="0">
              <a:spcBef>
                <a:spcPts val="0"/>
              </a:spcBef>
              <a:buNone/>
            </a:pPr>
            <a:r>
              <a:t/>
            </a:r>
            <a:endParaRPr>
              <a:latin typeface="Source Code Pro"/>
              <a:ea typeface="Source Code Pro"/>
              <a:cs typeface="Source Code Pro"/>
              <a:sym typeface="Source Code Pro"/>
            </a:endParaRPr>
          </a:p>
          <a:p>
            <a:pPr lvl="0" rtl="0">
              <a:spcBef>
                <a:spcPts val="0"/>
              </a:spcBef>
              <a:buNone/>
            </a:pPr>
            <a:r>
              <a:rPr lang="en">
                <a:latin typeface="Source Code Pro"/>
                <a:ea typeface="Source Code Pro"/>
                <a:cs typeface="Source Code Pro"/>
                <a:sym typeface="Source Code Pro"/>
              </a:rPr>
              <a:t>	System.out.println(!(2*3 + 1 == 6));</a:t>
            </a:r>
          </a:p>
        </p:txBody>
      </p:sp>
      <p:sp>
        <p:nvSpPr>
          <p:cNvPr id="130" name="Shape 130"/>
          <p:cNvSpPr/>
          <p:nvPr/>
        </p:nvSpPr>
        <p:spPr>
          <a:xfrm>
            <a:off x="391100" y="2584225"/>
            <a:ext cx="8444700" cy="2355600"/>
          </a:xfrm>
          <a:prstGeom prst="rect">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9900FF"/>
                </a:solidFill>
                <a:highlight>
                  <a:srgbClr val="000000"/>
                </a:highlight>
                <a:latin typeface="Source Code Pro"/>
                <a:ea typeface="Source Code Pro"/>
                <a:cs typeface="Source Code Pro"/>
                <a:sym typeface="Source Code Pro"/>
              </a:rPr>
              <a:t>	</a:t>
            </a:r>
            <a:r>
              <a:rPr lang="en">
                <a:latin typeface="Source Code Pro"/>
                <a:ea typeface="Source Code Pro"/>
                <a:cs typeface="Source Code Pro"/>
                <a:sym typeface="Source Code Pro"/>
              </a:rPr>
              <a:t>&gt;false</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rPr lang="en">
                <a:latin typeface="Source Code Pro"/>
                <a:ea typeface="Source Code Pro"/>
                <a:cs typeface="Source Code Pro"/>
                <a:sym typeface="Source Code Pro"/>
              </a:rPr>
              <a:t>	&gt;true</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rPr lang="en">
                <a:latin typeface="Source Code Pro"/>
                <a:ea typeface="Source Code Pro"/>
                <a:cs typeface="Source Code Pro"/>
                <a:sym typeface="Source Code Pro"/>
              </a:rPr>
              <a:t>	&gt;true</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rPr lang="en">
                <a:latin typeface="Source Code Pro"/>
                <a:ea typeface="Source Code Pro"/>
                <a:cs typeface="Source Code Pro"/>
                <a:sym typeface="Source Code Pro"/>
              </a:rPr>
              <a:t>	&gt;true</a:t>
            </a:r>
          </a:p>
          <a:p>
            <a:pPr lvl="0" rtl="0">
              <a:spcBef>
                <a:spcPts val="0"/>
              </a:spcBef>
              <a:buNone/>
            </a:pPr>
            <a:r>
              <a:t/>
            </a:r>
            <a:endParaRPr>
              <a:latin typeface="Source Code Pro"/>
              <a:ea typeface="Source Code Pro"/>
              <a:cs typeface="Source Code Pro"/>
              <a:sym typeface="Source Code Pro"/>
            </a:endParaRPr>
          </a:p>
          <a:p>
            <a:pPr lvl="0" rtl="0">
              <a:spcBef>
                <a:spcPts val="0"/>
              </a:spcBef>
              <a:buNone/>
            </a:pPr>
            <a:r>
              <a:rPr lang="en">
                <a:latin typeface="Source Code Pro"/>
                <a:ea typeface="Source Code Pro"/>
                <a:cs typeface="Source Code Pro"/>
                <a:sym typeface="Source Code Pro"/>
              </a:rPr>
              <a:t>	&gt;true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1000"/>
                                        <p:tgtEl>
                                          <p:spTgt spid="1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animEffect filter="fade" transition="in">
                                      <p:cBhvr>
                                        <p:cTn dur="1000"/>
                                        <p:tgtEl>
                                          <p:spTgt spid="13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