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FFFFFF"/>
              </a:gs>
              <a:gs pos="72000">
                <a:srgbClr val="D6D6D6"/>
              </a:gs>
              <a:gs pos="85000">
                <a:srgbClr val="D6D6D6"/>
              </a:gs>
              <a:gs pos="100000">
                <a:srgbClr val="E3E3E3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1516687" y="1473895"/>
            <a:ext cx="48300" cy="2195700"/>
          </a:xfrm>
          <a:prstGeom prst="rect">
            <a:avLst/>
          </a:prstGeom>
          <a:solidFill>
            <a:srgbClr val="EE221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ct val="100000"/>
              <a:buNone/>
              <a:defRPr b="1" sz="3600">
                <a:solidFill>
                  <a:srgbClr val="21212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100000"/>
              <a:buNone/>
              <a:defRPr sz="20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8000"/>
            </a:lvl1pPr>
            <a:lvl2pPr lvl="1" rtl="0" algn="ctr">
              <a:spcBef>
                <a:spcPts val="0"/>
              </a:spcBef>
              <a:buSzPct val="100000"/>
              <a:defRPr sz="8000"/>
            </a:lvl2pPr>
            <a:lvl3pPr lvl="2" rtl="0" algn="ctr">
              <a:spcBef>
                <a:spcPts val="0"/>
              </a:spcBef>
              <a:buSzPct val="100000"/>
              <a:defRPr sz="8000"/>
            </a:lvl3pPr>
            <a:lvl4pPr lvl="3" rtl="0" algn="ctr">
              <a:spcBef>
                <a:spcPts val="0"/>
              </a:spcBef>
              <a:buSzPct val="100000"/>
              <a:defRPr sz="8000"/>
            </a:lvl4pPr>
            <a:lvl5pPr lvl="4" rtl="0" algn="ctr">
              <a:spcBef>
                <a:spcPts val="0"/>
              </a:spcBef>
              <a:buSzPct val="100000"/>
              <a:defRPr sz="8000"/>
            </a:lvl5pPr>
            <a:lvl6pPr lvl="5" rtl="0" algn="ctr">
              <a:spcBef>
                <a:spcPts val="0"/>
              </a:spcBef>
              <a:buSzPct val="100000"/>
              <a:defRPr sz="8000"/>
            </a:lvl6pPr>
            <a:lvl7pPr lvl="6" rtl="0" algn="ctr">
              <a:spcBef>
                <a:spcPts val="0"/>
              </a:spcBef>
              <a:buSzPct val="100000"/>
              <a:defRPr sz="8000"/>
            </a:lvl7pPr>
            <a:lvl8pPr lvl="7" rtl="0" algn="ctr">
              <a:spcBef>
                <a:spcPts val="0"/>
              </a:spcBef>
              <a:buSzPct val="100000"/>
              <a:defRPr sz="8000"/>
            </a:lvl8pPr>
            <a:lvl9pPr lvl="8" rtl="0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800"/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5" name="Shape 7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9" name="Shape 8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Shape 9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-29" y="0"/>
            <a:ext cx="9144000" cy="1741500"/>
          </a:xfrm>
          <a:prstGeom prst="rect">
            <a:avLst/>
          </a:prstGeom>
          <a:solidFill>
            <a:srgbClr val="0F9D58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/>
        </p:nvSpPr>
        <p:spPr>
          <a:xfrm rot="10800000">
            <a:off x="7697100" y="-25"/>
            <a:ext cx="962400" cy="1741500"/>
          </a:xfrm>
          <a:prstGeom prst="rect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 rot="10800000">
            <a:off x="5750475" y="-25"/>
            <a:ext cx="1946700" cy="1741500"/>
          </a:xfrm>
          <a:prstGeom prst="rect">
            <a:avLst/>
          </a:prstGeom>
          <a:solidFill>
            <a:srgbClr val="33AC7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 flipH="1" rot="10800000">
            <a:off x="8659499" y="-25"/>
            <a:ext cx="484500" cy="1741500"/>
          </a:xfrm>
          <a:prstGeom prst="rect">
            <a:avLst/>
          </a:prstGeom>
          <a:solidFill>
            <a:srgbClr val="87CEA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  <a:noFill/>
        </p:spPr>
        <p:txBody>
          <a:bodyPr anchorCtr="0" anchor="b" bIns="91425" lIns="91425" rIns="91425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buSzPct val="100000"/>
              <a:defRPr sz="1800">
                <a:solidFill>
                  <a:srgbClr val="61616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616161"/>
              </a:buClr>
              <a:defRPr sz="14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61616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1824925" y="1473900"/>
            <a:ext cx="6246900" cy="1389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One Layer Deeper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1824850" y="2967000"/>
            <a:ext cx="6246900" cy="55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Looking at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Bonus Challenge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123000" y="1849350"/>
            <a:ext cx="8540400" cy="321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If you finish the previous challenge…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Allow the user to enter how many items they want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For each item on the shopping list, ask the user how much of the item they would like</a:t>
            </a:r>
          </a:p>
          <a:p>
            <a:pPr indent="-387350" lvl="0" marL="457200" rtl="0">
              <a:spcBef>
                <a:spcPts val="0"/>
              </a:spcBef>
              <a:buSzPct val="100000"/>
            </a:pPr>
            <a:r>
              <a:rPr lang="en" sz="2500"/>
              <a:t>Use this when calculating the cost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Shopping List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 sz="3000">
                <a:solidFill>
                  <a:srgbClr val="000000"/>
                </a:solidFill>
              </a:rPr>
              <a:t>“Apples”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 sz="3000">
                <a:solidFill>
                  <a:srgbClr val="000000"/>
                </a:solidFill>
              </a:rPr>
              <a:t>“Bananas”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 sz="3000">
                <a:solidFill>
                  <a:srgbClr val="000000"/>
                </a:solidFill>
              </a:rPr>
              <a:t>“Steak”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 sz="3000">
                <a:solidFill>
                  <a:srgbClr val="000000"/>
                </a:solidFill>
              </a:rPr>
              <a:t>“Candy”</a:t>
            </a:r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arenR"/>
            </a:pPr>
            <a:r>
              <a:rPr lang="en" sz="3000">
                <a:solidFill>
                  <a:srgbClr val="000000"/>
                </a:solidFill>
              </a:rPr>
              <a:t>“Coffee”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265500" y="2960722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are going shopping and you need somewhere to store all the things you want to buy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531775" y="121825"/>
            <a:ext cx="17853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/>
              <a:t>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521450" y="2583600"/>
            <a:ext cx="8142000" cy="11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 txBox="1"/>
          <p:nvPr>
            <p:ph type="title"/>
          </p:nvPr>
        </p:nvSpPr>
        <p:spPr>
          <a:xfrm>
            <a:off x="158550" y="160075"/>
            <a:ext cx="79833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How Can I store All of These Strings?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-125" y="2145100"/>
            <a:ext cx="9144000" cy="274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“Apples” “Bananas” “Steak” “Candy” “Coffee”</a:t>
            </a:r>
          </a:p>
        </p:txBody>
      </p:sp>
      <p:cxnSp>
        <p:nvCxnSpPr>
          <p:cNvPr id="133" name="Shape 133"/>
          <p:cNvCxnSpPr/>
          <p:nvPr/>
        </p:nvCxnSpPr>
        <p:spPr>
          <a:xfrm>
            <a:off x="2228050" y="2595450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4" name="Shape 134"/>
          <p:cNvCxnSpPr/>
          <p:nvPr/>
        </p:nvCxnSpPr>
        <p:spPr>
          <a:xfrm>
            <a:off x="4056850" y="2595450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5" name="Shape 135"/>
          <p:cNvCxnSpPr/>
          <p:nvPr/>
        </p:nvCxnSpPr>
        <p:spPr>
          <a:xfrm>
            <a:off x="5504650" y="2595450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36" name="Shape 136"/>
          <p:cNvCxnSpPr/>
          <p:nvPr/>
        </p:nvCxnSpPr>
        <p:spPr>
          <a:xfrm>
            <a:off x="6952450" y="2595450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200"/>
              <a:t>Arrays!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24475" y="1920450"/>
            <a:ext cx="8494800" cy="3045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Set aside enough space to store all of our shopping items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" sz="3000"/>
              <a:t>Fill up those ‘slots’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" sz="3000"/>
              <a:t>Access all of our shopping items by the location of its ‘slot’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27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516183" y="371684"/>
            <a:ext cx="8357400" cy="23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Set aside space for 5 Strings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[] = </a:t>
            </a:r>
            <a:r>
              <a:rPr lang="en" sz="18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String[5];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Store our Strings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[0] = “Apples”;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[1] = “Bananas”;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[2] = “Steak”;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[3] = “Candy”;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[4] = “Coffee”;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Shape 149"/>
          <p:cNvSpPr/>
          <p:nvPr/>
        </p:nvSpPr>
        <p:spPr>
          <a:xfrm>
            <a:off x="521575" y="3000775"/>
            <a:ext cx="8142000" cy="114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63775" y="3254125"/>
            <a:ext cx="20622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“Apples”</a:t>
            </a:r>
          </a:p>
        </p:txBody>
      </p:sp>
      <p:cxnSp>
        <p:nvCxnSpPr>
          <p:cNvPr id="151" name="Shape 151"/>
          <p:cNvCxnSpPr/>
          <p:nvPr/>
        </p:nvCxnSpPr>
        <p:spPr>
          <a:xfrm>
            <a:off x="2228175" y="3012625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2" name="Shape 152"/>
          <p:cNvCxnSpPr/>
          <p:nvPr/>
        </p:nvCxnSpPr>
        <p:spPr>
          <a:xfrm>
            <a:off x="4056975" y="3012625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3" name="Shape 153"/>
          <p:cNvCxnSpPr/>
          <p:nvPr/>
        </p:nvCxnSpPr>
        <p:spPr>
          <a:xfrm>
            <a:off x="5504775" y="3012625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54" name="Shape 154"/>
          <p:cNvCxnSpPr/>
          <p:nvPr/>
        </p:nvCxnSpPr>
        <p:spPr>
          <a:xfrm>
            <a:off x="6952575" y="3012625"/>
            <a:ext cx="12000" cy="11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55" name="Shape 155"/>
          <p:cNvSpPr txBox="1"/>
          <p:nvPr>
            <p:ph idx="1" type="body"/>
          </p:nvPr>
        </p:nvSpPr>
        <p:spPr>
          <a:xfrm>
            <a:off x="2168925" y="3254125"/>
            <a:ext cx="20622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“Bananas” 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713300" y="3254125"/>
            <a:ext cx="20622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“Steak”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5207050" y="3242275"/>
            <a:ext cx="20622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“Candy” 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790425" y="3242275"/>
            <a:ext cx="20622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“Coffee”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521575" y="4162225"/>
            <a:ext cx="17067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0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2228175" y="4162225"/>
            <a:ext cx="17067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1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891050" y="4162225"/>
            <a:ext cx="17067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2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5384800" y="4162225"/>
            <a:ext cx="17067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3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952575" y="4150375"/>
            <a:ext cx="17067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/>
              <a:t>4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-60725" y="5893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-60725" y="11989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-60725" y="14275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-60725" y="17323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-60725" y="19855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-60725" y="2265762"/>
            <a:ext cx="734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--&gt;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1447800"/>
            <a:ext cx="9144000" cy="27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0" y="1819475"/>
            <a:ext cx="9144000" cy="17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Set aside space and store our Strings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[] =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{“Apples”,“Bananas”,“Steak”,“Candy”, “Coffee”};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0" y="2903600"/>
            <a:ext cx="9144000" cy="22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Accessing Our Items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24475" y="1920450"/>
            <a:ext cx="8494800" cy="1137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How can I print out all of the items on my shopping list?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-29550" y="2276675"/>
            <a:ext cx="9144000" cy="20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Set aside space and store our Strings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[] = {“Apples”,“Bananas”,“Steak”,“Candy”, “Coffee”};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[0]);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[1]);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[2]);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[3]);</a:t>
            </a:r>
          </a:p>
          <a:p>
            <a:pPr lv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[4]);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Looping with Arrays</a:t>
            </a:r>
          </a:p>
        </p:txBody>
      </p:sp>
      <p:sp>
        <p:nvSpPr>
          <p:cNvPr id="189" name="Shape 189"/>
          <p:cNvSpPr/>
          <p:nvPr/>
        </p:nvSpPr>
        <p:spPr>
          <a:xfrm>
            <a:off x="0" y="2245227"/>
            <a:ext cx="9144000" cy="18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 txBox="1"/>
          <p:nvPr/>
        </p:nvSpPr>
        <p:spPr>
          <a:xfrm>
            <a:off x="-29550" y="1662625"/>
            <a:ext cx="9144000" cy="262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Set aside space and store our Strings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String 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[] = {“Apples”,“Bananas”,“Steak”,“Candy”, “Coffee”};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7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</a:t>
            </a:r>
            <a:r>
              <a:rPr lang="en" sz="1700">
                <a:solidFill>
                  <a:srgbClr val="99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(int i = 0; i &lt; 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.length; i++)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	System.</a:t>
            </a:r>
            <a:r>
              <a:rPr lang="en" sz="17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.println(</a:t>
            </a:r>
            <a:r>
              <a:rPr lang="en" sz="17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arrayName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[i]);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</a:p>
        </p:txBody>
      </p:sp>
      <p:sp>
        <p:nvSpPr>
          <p:cNvPr id="191" name="Shape 191"/>
          <p:cNvSpPr/>
          <p:nvPr/>
        </p:nvSpPr>
        <p:spPr>
          <a:xfrm>
            <a:off x="0" y="4081975"/>
            <a:ext cx="9144000" cy="11091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6509200" y="1718975"/>
            <a:ext cx="2634900" cy="342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type="title"/>
          </p:nvPr>
        </p:nvSpPr>
        <p:spPr>
          <a:xfrm>
            <a:off x="324475" y="148225"/>
            <a:ext cx="5244900" cy="137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Bringing It All Together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87450" y="1718975"/>
            <a:ext cx="6549300" cy="27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Using methods, loops and arrays…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Store 5 items from user input as a ‘shopping list’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For each of the items, check its price and print it out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Print out the total cost of all the items</a:t>
            </a:r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509200" y="1666050"/>
            <a:ext cx="2984100" cy="342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Apples - $1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Bananas - $2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Steak - $15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Candy - $3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Coffee - $8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Potato - $3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Chicken - $9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Milk - $4</a:t>
            </a:r>
          </a:p>
          <a:p>
            <a:pPr indent="-368300" lvl="0" marL="457200" rtl="0">
              <a:spcBef>
                <a:spcPts val="0"/>
              </a:spcBef>
              <a:buSzPct val="100000"/>
              <a:buChar char="➔"/>
            </a:pPr>
            <a:r>
              <a:rPr lang="en" sz="2200"/>
              <a:t>Bread - $5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