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C22E70F-5C49-46DD-81F2-782CD3B9AC13}">
  <a:tblStyle styleId="{1C22E70F-5C49-46DD-81F2-782CD3B9AC13}" styleName="Table_0">
    <a:wholeTbl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4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486975" y="0"/>
            <a:ext cx="4628400" cy="4628400"/>
          </a:xfrm>
          <a:prstGeom prst="rect">
            <a:avLst/>
          </a:prstGeom>
          <a:solidFill>
            <a:srgbClr val="FAFF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959989" y="3914399"/>
            <a:ext cx="548700" cy="53100"/>
          </a:xfrm>
          <a:prstGeom prst="rect">
            <a:avLst/>
          </a:prstGeom>
          <a:solidFill>
            <a:srgbClr val="BA1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ctrTitle"/>
          </p:nvPr>
        </p:nvSpPr>
        <p:spPr>
          <a:xfrm>
            <a:off x="3829725" y="419100"/>
            <a:ext cx="3942900" cy="34950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800">
                <a:solidFill>
                  <a:srgbClr val="3034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800">
                <a:solidFill>
                  <a:srgbClr val="3034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800">
                <a:solidFill>
                  <a:srgbClr val="3034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800">
                <a:solidFill>
                  <a:srgbClr val="3034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800">
                <a:solidFill>
                  <a:srgbClr val="3034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800">
                <a:solidFill>
                  <a:srgbClr val="3034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800">
                <a:solidFill>
                  <a:srgbClr val="3034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800">
                <a:solidFill>
                  <a:srgbClr val="3034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43F"/>
              </a:buClr>
              <a:buSzPct val="100000"/>
              <a:buNone/>
              <a:defRPr b="1" sz="4800">
                <a:solidFill>
                  <a:srgbClr val="30343F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Shape 90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085575" y="0"/>
            <a:ext cx="705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  <p:sp>
        <p:nvSpPr>
          <p:cNvPr id="146" name="Shape 146"/>
          <p:cNvSpPr/>
          <p:nvPr/>
        </p:nvSpPr>
        <p:spPr>
          <a:xfrm>
            <a:off x="148" y="-26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21314" y="-26"/>
            <a:ext cx="521399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92078" y="226163"/>
            <a:ext cx="662100" cy="662099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10800000">
            <a:off x="191890" y="22598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042802" y="-26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564118" y="-26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234882" y="226163"/>
            <a:ext cx="662099" cy="662099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10800000">
            <a:off x="1234694" y="22598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48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21376" y="1028673"/>
            <a:ext cx="521399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92078" y="1254863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10800000">
            <a:off x="191890" y="125468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042802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234882" y="1254863"/>
            <a:ext cx="662099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10800000">
            <a:off x="1234694" y="125468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48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21314" y="2057373"/>
            <a:ext cx="521399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92078" y="2283563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10800000">
            <a:off x="191890" y="228338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042802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564118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234882" y="2283563"/>
            <a:ext cx="662099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rot="10800000">
            <a:off x="1234694" y="228338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48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21314" y="3086073"/>
            <a:ext cx="521399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92078" y="3312263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rot="10800000">
            <a:off x="191890" y="331208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042802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564118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234882" y="3312263"/>
            <a:ext cx="662099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rot="10800000">
            <a:off x="1234694" y="331208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48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21314" y="4114773"/>
            <a:ext cx="521399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92078" y="4340963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10800000">
            <a:off x="191890" y="434078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042802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564118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234882" y="4340963"/>
            <a:ext cx="662099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10800000">
            <a:off x="1234694" y="4340785"/>
            <a:ext cx="662100" cy="662100"/>
          </a:xfrm>
          <a:prstGeom prst="chord">
            <a:avLst>
              <a:gd fmla="val 5400352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308425" y="308000"/>
            <a:ext cx="4527600" cy="451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500000" y="3464400"/>
            <a:ext cx="4731600" cy="16791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type="ctrTitle"/>
          </p:nvPr>
        </p:nvSpPr>
        <p:spPr>
          <a:xfrm>
            <a:off x="3500000" y="342900"/>
            <a:ext cx="4731600" cy="2914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 rot="10800000">
            <a:off x="7697100" y="0"/>
            <a:ext cx="962400" cy="5143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rot="10800000">
            <a:off x="5750475" y="0"/>
            <a:ext cx="1946700" cy="5143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 flipH="1" rot="10800000">
            <a:off x="8659499" y="0"/>
            <a:ext cx="484500" cy="5143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9"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72000">
                <a:srgbClr val="D6D6D6"/>
              </a:gs>
              <a:gs pos="85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516687" y="1473895"/>
            <a:ext cx="48300" cy="21957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type="ctrTitle"/>
          </p:nvPr>
        </p:nvSpPr>
        <p:spPr>
          <a:xfrm>
            <a:off x="1824925" y="1473900"/>
            <a:ext cx="6246900" cy="21957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AF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825" y="3164150"/>
            <a:ext cx="9135000" cy="656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500" y="3820856"/>
            <a:ext cx="9135000" cy="65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825" y="4477512"/>
            <a:ext cx="9135000" cy="656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rot="-5400000">
            <a:off x="78900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rot="-5400000">
            <a:off x="6048415" y="3884990"/>
            <a:ext cx="656700" cy="1841699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rot="-5400000">
            <a:off x="424372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rot="-5400000">
            <a:off x="2402065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 rot="-5400000">
            <a:off x="5973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 rot="-5400000">
            <a:off x="7890646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 rot="-5400000">
            <a:off x="604899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 rot="-5400000">
            <a:off x="240264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 rot="-5400000">
            <a:off x="597946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 rot="-5400000">
            <a:off x="4244296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 rot="-5400000">
            <a:off x="7890072" y="3228328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 rot="-5400000">
            <a:off x="6048415" y="3228328"/>
            <a:ext cx="656700" cy="1841699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rot="-5400000">
            <a:off x="4243722" y="3228328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rot="-5400000">
            <a:off x="2402065" y="3228328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rot="-5400000">
            <a:off x="597372" y="3228328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ctrTitle"/>
          </p:nvPr>
        </p:nvSpPr>
        <p:spPr>
          <a:xfrm>
            <a:off x="1844325" y="747900"/>
            <a:ext cx="5456100" cy="1704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3600">
                <a:solidFill>
                  <a:srgbClr val="B45F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100000"/>
              <a:buNone/>
              <a:defRPr b="1" sz="6000">
                <a:solidFill>
                  <a:srgbClr val="B45F06"/>
                </a:solidFill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3829725" y="419100"/>
            <a:ext cx="3942900" cy="349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//Welcome 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//Java I!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564180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025" y="1905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169" l="0" r="0" t="179"/>
          <a:stretch/>
        </p:blipFill>
        <p:spPr>
          <a:xfrm>
            <a:off x="4308425" y="308000"/>
            <a:ext cx="4527600" cy="45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848" y="696000"/>
            <a:ext cx="3756199" cy="37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349" y="784099"/>
            <a:ext cx="3575299" cy="35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625" y="854525"/>
            <a:ext cx="3434449" cy="343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00" y="1659449"/>
            <a:ext cx="3805074" cy="285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ctrTitle"/>
          </p:nvPr>
        </p:nvSpPr>
        <p:spPr>
          <a:xfrm>
            <a:off x="3500000" y="342900"/>
            <a:ext cx="4731600" cy="29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//What’s Coming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1823350" y="721175"/>
            <a:ext cx="55041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20" name="Shape 320"/>
          <p:cNvGraphicFramePr/>
          <p:nvPr/>
        </p:nvGraphicFramePr>
        <p:xfrm>
          <a:off x="1593850" y="73721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{1C22E70F-5C49-46DD-81F2-782CD3B9AC13}</a:tableStyleId>
              </a:tblPr>
              <a:tblGrid>
                <a:gridCol w="1041400"/>
                <a:gridCol w="4203700"/>
                <a:gridCol w="7112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Objectives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Spent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Programming Environment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 should understand and be able to navigate the tools required to make a Java program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classes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Representing Simple Data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 will be comfortable will all primitive types in Java and be able to choose how to represent real-world data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class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Control Flow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 will understand how a program will run and be able to control the order in which code is executed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classes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Distributing Logic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 will understand the purpose of and be comfortable implementing methods that serve a specific need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class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Debugging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 will be able to use the scientific method to find and correct errors in code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class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Representing Complex Data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 will understand the concept of reference types and will be able to programmatically represent complex data from the real-world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classes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Relationships in Data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 will understand and implement basic concepts of object-oriented programming and data abstraction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classes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Project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TBD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9144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classes</a:t>
                      </a:r>
                    </a:p>
                  </a:txBody>
                  <a:tcPr marT="0" marB="45725" marR="45725" marL="457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21" name="Shape 321"/>
          <p:cNvSpPr txBox="1"/>
          <p:nvPr/>
        </p:nvSpPr>
        <p:spPr>
          <a:xfrm>
            <a:off x="630450" y="54425"/>
            <a:ext cx="30000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ctrTitle"/>
          </p:nvPr>
        </p:nvSpPr>
        <p:spPr>
          <a:xfrm>
            <a:off x="1824925" y="1473900"/>
            <a:ext cx="6246900" cy="219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decide?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Projects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Projects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ctrTitle"/>
          </p:nvPr>
        </p:nvSpPr>
        <p:spPr>
          <a:xfrm>
            <a:off x="1844325" y="747900"/>
            <a:ext cx="5456100" cy="170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Canvas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Who am I?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29875"/>
            <a:ext cx="8520600" cy="26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Andrew Cabey and Ryan Marten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Senior at the High School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Programmer on the school’s FRC team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Been programming for several years in several languages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andrewc@ussteam.org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me@acabey.xyz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Tell me a little about you?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What is your name?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What grade are you in?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Have you programmed before?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What languages have you used?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What is your favorite thing to do?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Java?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Aside from being one of the most widely used languages today, what does Java do for me?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“write once, run anywhere”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Who’s using Java anyways?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2097900" y="30547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modern world is written in Java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Billions lines of code written in Java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One of the top 3 programming languages for the past 16 years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 sz="2000"/>
              <a:t>Big Data</a:t>
            </a:r>
            <a:r>
              <a:rPr lang="en"/>
              <a:t>, </a:t>
            </a:r>
            <a:r>
              <a:rPr lang="en" sz="1200"/>
              <a:t>Small Data</a:t>
            </a:r>
            <a:r>
              <a:rPr lang="en"/>
              <a:t>, My Data, </a:t>
            </a:r>
            <a:r>
              <a:rPr lang="en" sz="1600"/>
              <a:t>Your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24" y="230750"/>
            <a:ext cx="5916949" cy="468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Designed to Run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Everywhere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Unlike other languages that have to be written for a specific type of computer, a single Java program will work on any machine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is </a:t>
            </a:r>
            <a:r>
              <a:rPr i="1" lang="en"/>
              <a:t>cross-platform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JVM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Logo Quiz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2469775" y="2772300"/>
            <a:ext cx="5867400" cy="11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Each of these companies uses Java extensively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Do you know what they are?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15698" r="15691" t="0"/>
          <a:stretch/>
        </p:blipFill>
        <p:spPr>
          <a:xfrm>
            <a:off x="2290599" y="384400"/>
            <a:ext cx="5832849" cy="43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