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3" r:id="rId9"/>
    <p:sldId id="269" r:id="rId10"/>
    <p:sldId id="265" r:id="rId11"/>
    <p:sldId id="267" r:id="rId12"/>
    <p:sldId id="270" r:id="rId13"/>
    <p:sldId id="264" r:id="rId14"/>
    <p:sldId id="268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995239B-800F-40B2-8A6C-0BCEAEF27397}">
          <p14:sldIdLst>
            <p14:sldId id="256"/>
          </p14:sldIdLst>
        </p14:section>
        <p14:section name="Classic Social Movement research agenda" id="{645AB962-1042-414D-95DB-D77957032230}">
          <p14:sldIdLst>
            <p14:sldId id="257"/>
            <p14:sldId id="260"/>
            <p14:sldId id="259"/>
          </p14:sldIdLst>
        </p14:section>
        <p14:section name="The importance of Capitalism and Class" id="{E34F3798-7FD5-4D43-8647-3F588D5E03D9}">
          <p14:sldIdLst>
            <p14:sldId id="258"/>
            <p14:sldId id="262"/>
          </p14:sldIdLst>
        </p14:section>
        <p14:section name="Hypothesis" id="{4F8C9D40-DC03-4F9A-B43E-BCAEA50DC2CA}">
          <p14:sldIdLst>
            <p14:sldId id="261"/>
          </p14:sldIdLst>
        </p14:section>
        <p14:section name="Methodology and Data" id="{B6F06F4B-F84F-48E5-8EE3-868550E00804}">
          <p14:sldIdLst>
            <p14:sldId id="263"/>
            <p14:sldId id="269"/>
            <p14:sldId id="265"/>
            <p14:sldId id="267"/>
            <p14:sldId id="270"/>
          </p14:sldIdLst>
        </p14:section>
        <p14:section name="Results" id="{62BF30EB-2603-4191-BE55-94FC99B2A55B}">
          <p14:sldIdLst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8CF76-CCEB-CDA4-70F1-237689F8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CD98EF-17AC-1E82-6720-EEFE8BB3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DC3AE-CF6F-596E-7A23-E6EA001E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BC919-2517-F903-E9D7-0ECD2BF1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6DFFE-3612-8CEA-9572-0306ACD2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79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A4C9-5548-0ED2-1A30-5108D44D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522008-DCF2-472D-9585-0B2AE73C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07D4E-7DF6-CB02-B5C1-DCBE091A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39FFD-D9C8-EFB1-5735-F9BB425F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7E9C0-0CF5-CEE0-3E4D-D1546795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581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FBF25E-F225-B6DA-CE38-4273BD51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582CBC-242E-E9C5-48B5-007BB064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D3764-DA4B-D05A-5BE8-0F28DC25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A2436-10E3-049C-F0CF-773DDB6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ACC71-1D74-4C61-54AD-7A858EC1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70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9059-9B67-54E7-AD37-49B95952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EEA06-E9F2-94E7-2EBE-E521A965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A2F05-1B0D-2832-ECB4-5A653328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47A3B-9397-A9E3-7D2F-D9F4D5CA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3E4DF-4836-F408-6773-80BEC749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4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832FA-EAF6-A2E9-E09C-05295A42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2F6A13-0E3B-AF7D-FE68-DA8D3A44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40604-F462-3F99-F978-E4ACC7D9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1B49C-5AC8-9CC1-03E6-167EF411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11095-125B-3772-7943-5F211192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00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ABD4-6094-A999-BB6E-2410A6B2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FC85E-AFCA-2D70-7A59-7CE06FFE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221EA0-DCB9-E85B-15A5-20CDD2757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6F44D-9422-E075-1B4A-E41F09DB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5FCB9D-6E00-FC50-1B3A-AB2D7E9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DF6AB9-956F-5B19-CA66-187DBB8B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778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7E217-5758-101E-50C3-3D709942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9D29E3-6364-F8BD-0EE0-C0A564E7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5EB3E4-5C1D-ABB0-B867-B2681922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863987-8870-3D3B-1994-78E366148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1A326F-2841-E862-ECB9-91E841D47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A639F-AD6E-BBDD-CBE9-5D13FE6A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F44960-2041-F06A-5722-912D936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3907CA-91EA-8107-08F8-8AD67F3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29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F72A-16AD-DD5D-64E1-E99C9488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20309A-22B0-7C2F-9B45-95AB013F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4275E3-53ED-F5FD-40EA-2E99D18E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59DCA1-2357-7E49-F333-4FC5792E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78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F40812-A17D-3F87-9543-57FCE4B3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317A22-962B-279B-208D-7334DAC6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8315B8-33F8-C5C7-218E-A9C1644D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723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79B9-16CF-CC35-984D-918D4948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192DD-C5A8-9460-67C2-17616FC3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156CB-3601-F790-86A2-A517455CC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9EB5F1-CD02-3E3A-9C65-0E9C18F6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FF5EB-5F9D-3D23-7FCE-4B8A8E19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B67463-0DBE-DB16-2B24-76AC9C45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12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3FA0C-DB2F-6FEC-5A8B-BB7B7B89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D9CC53-D3EB-607A-B4F9-6ECB3DACC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86B539-468D-77B5-FBCC-D2710A6D0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E7E442-3654-B707-A50D-927A8B7E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04084-B1EC-4B35-5302-41F02D8C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11D4C1-C4F3-6ACE-8B12-88E5FD46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610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28D03D-99CF-A9E7-B070-2056AED8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0A71F-1E1C-D5BA-F422-FE677993A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926B8D-CF3F-1879-7B0A-906873CE0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EABB-6F01-480D-917F-D7324A8E20CA}" type="datetimeFigureOut">
              <a:rPr lang="es-CL" smtClean="0"/>
              <a:t>15-08-2023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4A2BF-C137-3CA5-534F-62BB7F1A8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A55E7-FFEA-91FE-CC0A-525E0A3CB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845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F1271-006D-09EC-6A6C-B5AF7486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400" kern="1200">
                <a:latin typeface="+mj-lt"/>
                <a:ea typeface="+mj-ea"/>
                <a:cs typeface="+mj-cs"/>
              </a:rPr>
              <a:t>Tyding what should never have been untied: Social Movements, Capitalism, and Class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6F4446-1AEB-1246-6F73-8EE47ABC6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University of Wisconsin-Madison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Álvaro Cabrera M.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Advisor: Dr. Gay Seidman.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Date: 08/17/2023</a:t>
            </a:r>
          </a:p>
        </p:txBody>
      </p:sp>
      <p:pic>
        <p:nvPicPr>
          <p:cNvPr id="31" name="Picture 30" descr="A close up image of chess pawns">
            <a:extLst>
              <a:ext uri="{FF2B5EF4-FFF2-40B4-BE49-F238E27FC236}">
                <a16:creationId xmlns:a16="http://schemas.microsoft.com/office/drawing/2014/main" id="{2FAD3DD3-D6AE-8AD1-CEF6-30969F4B5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00" r="1633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1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64AFD-E8C2-2985-2BAB-DEB25674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Dependant</a:t>
            </a:r>
            <a:r>
              <a:rPr lang="es-MX" dirty="0"/>
              <a:t> variable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5200C-248C-F92A-F775-5B1BC92A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dependent</a:t>
            </a:r>
            <a:r>
              <a:rPr lang="es-MX" dirty="0"/>
              <a:t> variable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dummy</a:t>
            </a:r>
            <a:r>
              <a:rPr lang="es-MX" dirty="0"/>
              <a:t> variable </a:t>
            </a:r>
            <a:r>
              <a:rPr lang="es-MX" dirty="0" err="1"/>
              <a:t>called</a:t>
            </a:r>
            <a:r>
              <a:rPr lang="es-MX" dirty="0"/>
              <a:t> “</a:t>
            </a:r>
            <a:r>
              <a:rPr lang="es-MX" dirty="0" err="1"/>
              <a:t>Collective</a:t>
            </a:r>
            <a:r>
              <a:rPr lang="es-MX" dirty="0"/>
              <a:t> </a:t>
            </a:r>
            <a:r>
              <a:rPr lang="es-MX" dirty="0" err="1"/>
              <a:t>Action</a:t>
            </a:r>
            <a:r>
              <a:rPr lang="es-MX" dirty="0"/>
              <a:t> </a:t>
            </a:r>
            <a:r>
              <a:rPr lang="es-MX" dirty="0" err="1"/>
              <a:t>Dummy</a:t>
            </a:r>
            <a:r>
              <a:rPr lang="es-MX" dirty="0"/>
              <a:t>”</a:t>
            </a:r>
          </a:p>
          <a:p>
            <a:endParaRPr lang="es-MX" dirty="0"/>
          </a:p>
          <a:p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composed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summatory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four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variables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measure</a:t>
            </a:r>
            <a:r>
              <a:rPr lang="es-MX" dirty="0"/>
              <a:t> </a:t>
            </a:r>
            <a:r>
              <a:rPr lang="es-MX" dirty="0" err="1"/>
              <a:t>collective</a:t>
            </a:r>
            <a:r>
              <a:rPr lang="es-MX" dirty="0"/>
              <a:t> </a:t>
            </a:r>
            <a:r>
              <a:rPr lang="es-MX" dirty="0" err="1"/>
              <a:t>action</a:t>
            </a:r>
            <a:r>
              <a:rPr lang="es-MX" dirty="0"/>
              <a:t>: </a:t>
            </a:r>
          </a:p>
          <a:p>
            <a:pPr marL="0" indent="0">
              <a:buNone/>
            </a:pPr>
            <a:r>
              <a:rPr lang="es-MX" dirty="0"/>
              <a:t> 			- </a:t>
            </a:r>
            <a:r>
              <a:rPr lang="es-MX" dirty="0" err="1"/>
              <a:t>Signing</a:t>
            </a:r>
            <a:r>
              <a:rPr lang="es-MX" dirty="0"/>
              <a:t> a </a:t>
            </a:r>
            <a:r>
              <a:rPr lang="es-MX" dirty="0" err="1"/>
              <a:t>political</a:t>
            </a:r>
            <a:r>
              <a:rPr lang="es-MX" dirty="0"/>
              <a:t> </a:t>
            </a:r>
            <a:r>
              <a:rPr lang="es-MX" dirty="0" err="1"/>
              <a:t>petition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		- </a:t>
            </a:r>
            <a:r>
              <a:rPr lang="es-MX" dirty="0" err="1"/>
              <a:t>Boycotting</a:t>
            </a:r>
            <a:r>
              <a:rPr lang="es-MX" dirty="0"/>
              <a:t> </a:t>
            </a:r>
            <a:r>
              <a:rPr lang="es-MX" dirty="0" err="1"/>
              <a:t>certain</a:t>
            </a:r>
            <a:r>
              <a:rPr lang="es-MX" dirty="0"/>
              <a:t> </a:t>
            </a:r>
            <a:r>
              <a:rPr lang="es-MX" dirty="0" err="1"/>
              <a:t>products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		- </a:t>
            </a:r>
            <a:r>
              <a:rPr lang="es-MX" dirty="0" err="1"/>
              <a:t>Taking</a:t>
            </a:r>
            <a:r>
              <a:rPr lang="es-MX" dirty="0"/>
              <a:t> </a:t>
            </a:r>
            <a:r>
              <a:rPr lang="es-MX" dirty="0" err="1"/>
              <a:t>part</a:t>
            </a:r>
            <a:r>
              <a:rPr lang="es-MX" dirty="0"/>
              <a:t> in a </a:t>
            </a:r>
            <a:r>
              <a:rPr lang="es-MX" dirty="0" err="1"/>
              <a:t>demonstration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		- </a:t>
            </a:r>
            <a:r>
              <a:rPr lang="es-MX" dirty="0" err="1"/>
              <a:t>Donating</a:t>
            </a:r>
            <a:r>
              <a:rPr lang="es-MX" dirty="0"/>
              <a:t> </a:t>
            </a:r>
            <a:r>
              <a:rPr lang="es-MX" dirty="0" err="1"/>
              <a:t>money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453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BF40C-77EC-A9EA-8A17-A3927C32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Independent</a:t>
            </a:r>
            <a:r>
              <a:rPr lang="es-MX" dirty="0"/>
              <a:t> variable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E357E-514B-C9C6-BABE-E83D3826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dependant</a:t>
            </a:r>
            <a:r>
              <a:rPr lang="es-MX" dirty="0"/>
              <a:t> variable </a:t>
            </a:r>
            <a:r>
              <a:rPr lang="es-MX" dirty="0" err="1"/>
              <a:t>is</a:t>
            </a:r>
            <a:r>
              <a:rPr lang="es-MX" dirty="0"/>
              <a:t> “Social </a:t>
            </a:r>
            <a:r>
              <a:rPr lang="es-MX" dirty="0" err="1"/>
              <a:t>Class</a:t>
            </a:r>
            <a:r>
              <a:rPr lang="es-MX" dirty="0"/>
              <a:t>”.</a:t>
            </a:r>
          </a:p>
          <a:p>
            <a:endParaRPr lang="es-MX" dirty="0"/>
          </a:p>
          <a:p>
            <a:r>
              <a:rPr lang="es-MX" dirty="0" err="1"/>
              <a:t>This</a:t>
            </a:r>
            <a:r>
              <a:rPr lang="es-MX" dirty="0"/>
              <a:t> variable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upon</a:t>
            </a:r>
            <a:r>
              <a:rPr lang="es-MX" dirty="0"/>
              <a:t> Erik </a:t>
            </a:r>
            <a:r>
              <a:rPr lang="es-MX" dirty="0" err="1"/>
              <a:t>Wright’s</a:t>
            </a:r>
            <a:r>
              <a:rPr lang="es-MX" dirty="0"/>
              <a:t> (1985, 1997)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criteria</a:t>
            </a:r>
            <a:r>
              <a:rPr lang="es-MX" dirty="0"/>
              <a:t>. </a:t>
            </a:r>
          </a:p>
          <a:p>
            <a:endParaRPr lang="es-CL" dirty="0"/>
          </a:p>
          <a:p>
            <a:pPr marL="514350" indent="-514350">
              <a:buAutoNum type="alphaLcParenR"/>
            </a:pP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means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production</a:t>
            </a:r>
            <a:r>
              <a:rPr lang="es-CL" dirty="0"/>
              <a:t> </a:t>
            </a:r>
            <a:r>
              <a:rPr lang="es-CL" dirty="0" err="1"/>
              <a:t>ownership</a:t>
            </a:r>
            <a:endParaRPr lang="es-CL" dirty="0"/>
          </a:p>
          <a:p>
            <a:pPr marL="514350" indent="-514350">
              <a:buAutoNum type="alphaLcParenR"/>
            </a:pPr>
            <a:r>
              <a:rPr lang="es-CL" dirty="0" err="1"/>
              <a:t>Skill</a:t>
            </a:r>
            <a:r>
              <a:rPr lang="es-CL" dirty="0"/>
              <a:t> </a:t>
            </a:r>
            <a:r>
              <a:rPr lang="es-CL" dirty="0" err="1"/>
              <a:t>level</a:t>
            </a:r>
            <a:r>
              <a:rPr lang="es-CL" dirty="0"/>
              <a:t> (</a:t>
            </a:r>
            <a:r>
              <a:rPr lang="es-CL" dirty="0" err="1"/>
              <a:t>measured</a:t>
            </a:r>
            <a:r>
              <a:rPr lang="es-CL" dirty="0"/>
              <a:t> </a:t>
            </a:r>
            <a:r>
              <a:rPr lang="es-CL" dirty="0" err="1"/>
              <a:t>by</a:t>
            </a:r>
            <a:r>
              <a:rPr lang="es-CL" dirty="0"/>
              <a:t> ISCO08)</a:t>
            </a:r>
          </a:p>
          <a:p>
            <a:pPr marL="514350" indent="-514350">
              <a:buAutoNum type="alphaLcParenR"/>
            </a:pPr>
            <a:r>
              <a:rPr lang="es-CL" dirty="0" err="1"/>
              <a:t>Organizationl</a:t>
            </a:r>
            <a:r>
              <a:rPr lang="es-CL" dirty="0"/>
              <a:t> </a:t>
            </a:r>
            <a:r>
              <a:rPr lang="es-CL" dirty="0" err="1"/>
              <a:t>assets</a:t>
            </a:r>
            <a:r>
              <a:rPr lang="es-CL" dirty="0"/>
              <a:t> (</a:t>
            </a:r>
            <a:r>
              <a:rPr lang="es-CL" dirty="0" err="1"/>
              <a:t>informaly</a:t>
            </a:r>
            <a:r>
              <a:rPr lang="es-CL" dirty="0"/>
              <a:t> </a:t>
            </a:r>
            <a:r>
              <a:rPr lang="es-CL" dirty="0" err="1"/>
              <a:t>known</a:t>
            </a:r>
            <a:r>
              <a:rPr lang="es-CL" dirty="0"/>
              <a:t> as </a:t>
            </a:r>
            <a:r>
              <a:rPr lang="es-CL" dirty="0" err="1"/>
              <a:t>authority</a:t>
            </a:r>
            <a:r>
              <a:rPr lang="es-C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8038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59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BE093FD-B375-8575-E8C0-5B23C730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s-MX" sz="3200">
                <a:solidFill>
                  <a:srgbClr val="FFFFFF"/>
                </a:solidFill>
              </a:rPr>
              <a:t>Independent variable</a:t>
            </a:r>
            <a:endParaRPr lang="es-CL" sz="3200">
              <a:solidFill>
                <a:srgbClr val="FFFFFF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B8BE226-2CA9-A757-6DC5-FC58E9A21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034603"/>
              </p:ext>
            </p:extLst>
          </p:nvPr>
        </p:nvGraphicFramePr>
        <p:xfrm>
          <a:off x="876690" y="2358956"/>
          <a:ext cx="10439011" cy="3448640"/>
        </p:xfrm>
        <a:graphic>
          <a:graphicData uri="http://schemas.openxmlformats.org/drawingml/2006/table">
            <a:tbl>
              <a:tblPr/>
              <a:tblGrid>
                <a:gridCol w="1940753">
                  <a:extLst>
                    <a:ext uri="{9D8B030D-6E8A-4147-A177-3AD203B41FA5}">
                      <a16:colId xmlns:a16="http://schemas.microsoft.com/office/drawing/2014/main" val="289377145"/>
                    </a:ext>
                  </a:extLst>
                </a:gridCol>
                <a:gridCol w="2432635">
                  <a:extLst>
                    <a:ext uri="{9D8B030D-6E8A-4147-A177-3AD203B41FA5}">
                      <a16:colId xmlns:a16="http://schemas.microsoft.com/office/drawing/2014/main" val="1046509833"/>
                    </a:ext>
                  </a:extLst>
                </a:gridCol>
                <a:gridCol w="1093526">
                  <a:extLst>
                    <a:ext uri="{9D8B030D-6E8A-4147-A177-3AD203B41FA5}">
                      <a16:colId xmlns:a16="http://schemas.microsoft.com/office/drawing/2014/main" val="1615987204"/>
                    </a:ext>
                  </a:extLst>
                </a:gridCol>
                <a:gridCol w="1279442">
                  <a:extLst>
                    <a:ext uri="{9D8B030D-6E8A-4147-A177-3AD203B41FA5}">
                      <a16:colId xmlns:a16="http://schemas.microsoft.com/office/drawing/2014/main" val="2536325191"/>
                    </a:ext>
                  </a:extLst>
                </a:gridCol>
                <a:gridCol w="3692655">
                  <a:extLst>
                    <a:ext uri="{9D8B030D-6E8A-4147-A177-3AD203B41FA5}">
                      <a16:colId xmlns:a16="http://schemas.microsoft.com/office/drawing/2014/main" val="447029460"/>
                    </a:ext>
                  </a:extLst>
                </a:gridCol>
              </a:tblGrid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Self-employment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Supervises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357124"/>
                  </a:ext>
                </a:extLst>
              </a:tr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10+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Burgeoisie 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293228"/>
                  </a:ext>
                </a:extLst>
              </a:tr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to 10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Employers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40523"/>
                  </a:ext>
                </a:extLst>
              </a:tr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2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Petty Burgeoisie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78883"/>
                  </a:ext>
                </a:extLst>
              </a:tr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 Managers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843102"/>
                  </a:ext>
                </a:extLst>
              </a:tr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 non-managers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275692"/>
                  </a:ext>
                </a:extLst>
              </a:tr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Semi-credential managers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25423"/>
                  </a:ext>
                </a:extLst>
              </a:tr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Semi-credential workers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99208"/>
                  </a:ext>
                </a:extLst>
              </a:tr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Non-credential manager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25220"/>
                  </a:ext>
                </a:extLst>
              </a:tr>
              <a:tr h="344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Traditional proletarial</a:t>
                      </a:r>
                      <a:endParaRPr lang="es-CL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96" marR="16396" marT="163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21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6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6A88F0-B467-FA4F-5430-8F7DF6EE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Preliminary results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E7A78AF-53A1-57C8-F10D-90B5263C9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596" y="643466"/>
            <a:ext cx="63461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686C71-DC11-6AF7-232B-4DEC08521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86" y="643467"/>
            <a:ext cx="76842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806ED-8D1D-939B-191C-3EBDD966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Classic Social Movement Agenda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BF61A-3A21-0773-E83B-044B8E55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/>
              <a:t>The classic social movement research agenda (McAdam et al., 2004) has focused mainly on:</a:t>
            </a:r>
          </a:p>
          <a:p>
            <a:endParaRPr lang="es-CL"/>
          </a:p>
          <a:p>
            <a:pPr marL="0" indent="0">
              <a:buNone/>
            </a:pPr>
            <a:r>
              <a:rPr lang="es-CL"/>
              <a:t> 1) Resource Mobilization (McCarthy and Zald, 1977)</a:t>
            </a:r>
          </a:p>
          <a:p>
            <a:pPr marL="0" indent="0">
              <a:buNone/>
            </a:pPr>
            <a:endParaRPr lang="es-CL"/>
          </a:p>
          <a:p>
            <a:pPr marL="0" indent="0">
              <a:buNone/>
            </a:pPr>
            <a:r>
              <a:rPr lang="es-CL"/>
              <a:t>2) Political Opportunities (McAdam, 1999)</a:t>
            </a:r>
          </a:p>
          <a:p>
            <a:pPr marL="0" indent="0">
              <a:buNone/>
            </a:pPr>
            <a:endParaRPr lang="es-CL"/>
          </a:p>
          <a:p>
            <a:pPr marL="0" indent="0">
              <a:buNone/>
            </a:pPr>
            <a:r>
              <a:rPr lang="es-CL"/>
              <a:t>3) Collective Framing (Benford and Snow, 2000)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87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8ABB-AB65-AF02-0E17-0BE2DE96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Classic</a:t>
            </a:r>
            <a:r>
              <a:rPr lang="es-CL" dirty="0"/>
              <a:t> social </a:t>
            </a:r>
            <a:r>
              <a:rPr lang="es-CL" dirty="0" err="1"/>
              <a:t>movement</a:t>
            </a:r>
            <a:r>
              <a:rPr lang="es-CL" dirty="0"/>
              <a:t> agenda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64B949-2CDB-B9A8-302C-DB50E80A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Currently</a:t>
            </a:r>
            <a:r>
              <a:rPr lang="es-CL" dirty="0"/>
              <a:t>, </a:t>
            </a:r>
            <a:r>
              <a:rPr lang="es-CL" dirty="0" err="1"/>
              <a:t>scholars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tried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link </a:t>
            </a:r>
            <a:r>
              <a:rPr lang="es-CL" dirty="0" err="1"/>
              <a:t>such</a:t>
            </a:r>
            <a:r>
              <a:rPr lang="es-CL" dirty="0"/>
              <a:t> </a:t>
            </a:r>
            <a:r>
              <a:rPr lang="es-CL" dirty="0" err="1"/>
              <a:t>perspective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a general </a:t>
            </a:r>
            <a:r>
              <a:rPr lang="es-CL" dirty="0" err="1"/>
              <a:t>collective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 </a:t>
            </a:r>
            <a:r>
              <a:rPr lang="es-CL" dirty="0" err="1"/>
              <a:t>theory</a:t>
            </a:r>
            <a:r>
              <a:rPr lang="es-CL" dirty="0"/>
              <a:t>, </a:t>
            </a:r>
            <a:r>
              <a:rPr lang="es-CL" dirty="0" err="1"/>
              <a:t>resulting</a:t>
            </a:r>
            <a:r>
              <a:rPr lang="es-CL" dirty="0"/>
              <a:t> in </a:t>
            </a:r>
            <a:r>
              <a:rPr lang="es-CL" dirty="0" err="1"/>
              <a:t>contentious</a:t>
            </a:r>
            <a:r>
              <a:rPr lang="es-CL" dirty="0"/>
              <a:t> </a:t>
            </a:r>
            <a:r>
              <a:rPr lang="es-CL" dirty="0" err="1"/>
              <a:t>politics</a:t>
            </a:r>
            <a:r>
              <a:rPr lang="es-CL" dirty="0"/>
              <a:t> (</a:t>
            </a:r>
            <a:r>
              <a:rPr lang="es-CL" dirty="0" err="1"/>
              <a:t>McAdam</a:t>
            </a:r>
            <a:r>
              <a:rPr lang="es-CL" dirty="0"/>
              <a:t> et al., 2004).</a:t>
            </a:r>
          </a:p>
          <a:p>
            <a:endParaRPr lang="es-CL" dirty="0"/>
          </a:p>
          <a:p>
            <a:r>
              <a:rPr lang="es-CL" dirty="0" err="1"/>
              <a:t>Contentious</a:t>
            </a:r>
            <a:r>
              <a:rPr lang="es-CL" dirty="0"/>
              <a:t> </a:t>
            </a:r>
            <a:r>
              <a:rPr lang="es-CL" dirty="0" err="1"/>
              <a:t>politics</a:t>
            </a:r>
            <a:r>
              <a:rPr lang="es-CL" dirty="0"/>
              <a:t>, </a:t>
            </a:r>
            <a:r>
              <a:rPr lang="es-CL" dirty="0" err="1"/>
              <a:t>thus</a:t>
            </a:r>
            <a:r>
              <a:rPr lang="es-CL" dirty="0"/>
              <a:t>, has </a:t>
            </a:r>
            <a:r>
              <a:rPr lang="es-CL" dirty="0" err="1"/>
              <a:t>established</a:t>
            </a:r>
            <a:r>
              <a:rPr lang="es-CL" dirty="0"/>
              <a:t> </a:t>
            </a:r>
            <a:r>
              <a:rPr lang="es-CL" dirty="0" err="1"/>
              <a:t>itself</a:t>
            </a:r>
            <a:r>
              <a:rPr lang="es-CL" dirty="0"/>
              <a:t> as a “</a:t>
            </a:r>
            <a:r>
              <a:rPr lang="es-CL" dirty="0" err="1"/>
              <a:t>main</a:t>
            </a:r>
            <a:r>
              <a:rPr lang="es-CL" dirty="0"/>
              <a:t>” </a:t>
            </a:r>
            <a:r>
              <a:rPr lang="es-CL" dirty="0" err="1"/>
              <a:t>perspective</a:t>
            </a:r>
            <a:r>
              <a:rPr lang="es-CL" dirty="0"/>
              <a:t> </a:t>
            </a:r>
            <a:r>
              <a:rPr lang="es-CL" dirty="0" err="1"/>
              <a:t>on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studies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social </a:t>
            </a:r>
            <a:r>
              <a:rPr lang="es-CL" dirty="0" err="1"/>
              <a:t>movements</a:t>
            </a:r>
            <a:r>
              <a:rPr lang="es-CL" dirty="0"/>
              <a:t> and </a:t>
            </a:r>
            <a:r>
              <a:rPr lang="es-CL" dirty="0" err="1"/>
              <a:t>collective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29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C69D3-9ECE-3F6A-EDAA-14A375C8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problem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classic</a:t>
            </a:r>
            <a:r>
              <a:rPr lang="es-CL" dirty="0"/>
              <a:t> social </a:t>
            </a:r>
            <a:r>
              <a:rPr lang="es-CL" dirty="0" err="1"/>
              <a:t>movement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agenda and </a:t>
            </a:r>
            <a:r>
              <a:rPr lang="es-CL" dirty="0" err="1"/>
              <a:t>contentious</a:t>
            </a:r>
            <a:r>
              <a:rPr lang="es-CL" dirty="0"/>
              <a:t> </a:t>
            </a:r>
            <a:r>
              <a:rPr lang="es-CL" dirty="0" err="1"/>
              <a:t>politics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77A19-9F71-7B80-2728-EFDA0229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problem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contentious</a:t>
            </a:r>
            <a:r>
              <a:rPr lang="es-CL" dirty="0"/>
              <a:t> </a:t>
            </a:r>
            <a:r>
              <a:rPr lang="es-CL" dirty="0" err="1"/>
              <a:t>politics</a:t>
            </a:r>
            <a:r>
              <a:rPr lang="es-CL" dirty="0"/>
              <a:t> </a:t>
            </a:r>
            <a:r>
              <a:rPr lang="es-CL" dirty="0" err="1"/>
              <a:t>is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it</a:t>
            </a:r>
            <a:r>
              <a:rPr lang="es-CL" dirty="0"/>
              <a:t> has </a:t>
            </a:r>
            <a:r>
              <a:rPr lang="es-CL" dirty="0" err="1"/>
              <a:t>positioned</a:t>
            </a:r>
            <a:r>
              <a:rPr lang="es-CL" dirty="0"/>
              <a:t> </a:t>
            </a:r>
            <a:r>
              <a:rPr lang="es-CL" dirty="0" err="1"/>
              <a:t>itself</a:t>
            </a:r>
            <a:r>
              <a:rPr lang="es-CL" dirty="0"/>
              <a:t> as a “catch-</a:t>
            </a:r>
            <a:r>
              <a:rPr lang="es-CL" dirty="0" err="1"/>
              <a:t>them</a:t>
            </a:r>
            <a:r>
              <a:rPr lang="es-CL" dirty="0"/>
              <a:t>-</a:t>
            </a:r>
            <a:r>
              <a:rPr lang="es-CL" dirty="0" err="1"/>
              <a:t>all</a:t>
            </a:r>
            <a:r>
              <a:rPr lang="es-CL" dirty="0"/>
              <a:t>” </a:t>
            </a:r>
            <a:r>
              <a:rPr lang="es-CL" dirty="0" err="1"/>
              <a:t>theory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analyze</a:t>
            </a:r>
            <a:r>
              <a:rPr lang="es-CL" dirty="0"/>
              <a:t> </a:t>
            </a:r>
            <a:r>
              <a:rPr lang="es-CL" dirty="0" err="1"/>
              <a:t>collective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 err="1"/>
              <a:t>Nonetheless</a:t>
            </a:r>
            <a:r>
              <a:rPr lang="es-CL" dirty="0"/>
              <a:t>, as </a:t>
            </a:r>
            <a:r>
              <a:rPr lang="es-CL" dirty="0" err="1"/>
              <a:t>many</a:t>
            </a:r>
            <a:r>
              <a:rPr lang="es-CL" dirty="0"/>
              <a:t> </a:t>
            </a:r>
            <a:r>
              <a:rPr lang="es-CL" dirty="0" err="1"/>
              <a:t>scholars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noted</a:t>
            </a:r>
            <a:r>
              <a:rPr lang="es-CL" dirty="0"/>
              <a:t> (</a:t>
            </a:r>
            <a:r>
              <a:rPr lang="es-CL" dirty="0" err="1"/>
              <a:t>Cini</a:t>
            </a:r>
            <a:r>
              <a:rPr lang="es-CL" dirty="0"/>
              <a:t> et al., 2017; </a:t>
            </a:r>
            <a:r>
              <a:rPr lang="es-CL" dirty="0" err="1"/>
              <a:t>Hetand</a:t>
            </a:r>
            <a:r>
              <a:rPr lang="es-CL" dirty="0"/>
              <a:t> and Goodwin, 2013),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framework</a:t>
            </a:r>
            <a:r>
              <a:rPr lang="es-CL" dirty="0"/>
              <a:t> has </a:t>
            </a:r>
            <a:r>
              <a:rPr lang="es-CL" dirty="0" err="1"/>
              <a:t>resulted</a:t>
            </a:r>
            <a:r>
              <a:rPr lang="es-CL" dirty="0"/>
              <a:t> </a:t>
            </a:r>
            <a:r>
              <a:rPr lang="es-CL" dirty="0" err="1"/>
              <a:t>incapable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explaining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new </a:t>
            </a:r>
            <a:r>
              <a:rPr lang="es-CL" dirty="0" err="1"/>
              <a:t>movements</a:t>
            </a:r>
            <a:r>
              <a:rPr lang="es-CL" dirty="0"/>
              <a:t> </a:t>
            </a:r>
            <a:r>
              <a:rPr lang="es-CL" dirty="0" err="1"/>
              <a:t>associated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austerity</a:t>
            </a:r>
            <a:r>
              <a:rPr lang="es-CL" dirty="0"/>
              <a:t>, </a:t>
            </a:r>
            <a:r>
              <a:rPr lang="es-CL" dirty="0" err="1"/>
              <a:t>precariousness</a:t>
            </a:r>
            <a:r>
              <a:rPr lang="es-CL" dirty="0"/>
              <a:t>, and </a:t>
            </a:r>
            <a:r>
              <a:rPr lang="es-CL" dirty="0" err="1"/>
              <a:t>inequality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66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E0C83-10A5-D0ED-1E36-C6384A6D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(Re)</a:t>
            </a:r>
            <a:r>
              <a:rPr lang="es-MX" dirty="0" err="1"/>
              <a:t>Turning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capitalism</a:t>
            </a:r>
            <a:r>
              <a:rPr lang="es-MX" dirty="0"/>
              <a:t> and </a:t>
            </a:r>
            <a:r>
              <a:rPr lang="es-MX" dirty="0" err="1"/>
              <a:t>Class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09AF4-62C2-8D24-9FBC-9F73FB43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scholars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shown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importance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capitalism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recent</a:t>
            </a:r>
            <a:r>
              <a:rPr lang="es-MX" dirty="0"/>
              <a:t> social </a:t>
            </a:r>
            <a:r>
              <a:rPr lang="es-MX" dirty="0" err="1"/>
              <a:t>movements</a:t>
            </a:r>
            <a:r>
              <a:rPr lang="es-MX" dirty="0"/>
              <a:t> (</a:t>
            </a:r>
            <a:r>
              <a:rPr lang="es-MX" dirty="0" err="1"/>
              <a:t>della</a:t>
            </a:r>
            <a:r>
              <a:rPr lang="es-MX" dirty="0"/>
              <a:t> Porta, 2015; </a:t>
            </a:r>
            <a:r>
              <a:rPr lang="es-CL" dirty="0" err="1"/>
              <a:t>Cini</a:t>
            </a:r>
            <a:r>
              <a:rPr lang="es-CL" dirty="0"/>
              <a:t> et al., 2017; </a:t>
            </a:r>
            <a:r>
              <a:rPr lang="es-CL" dirty="0" err="1"/>
              <a:t>della</a:t>
            </a:r>
            <a:r>
              <a:rPr lang="es-CL" dirty="0"/>
              <a:t> Porta &amp; Portos, 2020; </a:t>
            </a:r>
            <a:r>
              <a:rPr lang="es-CL" dirty="0" err="1"/>
              <a:t>Giugni</a:t>
            </a:r>
            <a:r>
              <a:rPr lang="es-CL" dirty="0"/>
              <a:t> &amp; Grasso, 2016).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classical</a:t>
            </a:r>
            <a:r>
              <a:rPr lang="es-MX" dirty="0"/>
              <a:t> social </a:t>
            </a:r>
            <a:r>
              <a:rPr lang="es-MX" dirty="0" err="1"/>
              <a:t>movement</a:t>
            </a:r>
            <a:r>
              <a:rPr lang="es-MX" dirty="0"/>
              <a:t> agenda </a:t>
            </a:r>
            <a:r>
              <a:rPr lang="es-MX" dirty="0" err="1"/>
              <a:t>isn’t</a:t>
            </a:r>
            <a:r>
              <a:rPr lang="es-MX" dirty="0"/>
              <a:t> </a:t>
            </a:r>
            <a:r>
              <a:rPr lang="es-MX" dirty="0" err="1"/>
              <a:t>able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fully</a:t>
            </a:r>
            <a:r>
              <a:rPr lang="es-MX" dirty="0"/>
              <a:t> </a:t>
            </a:r>
            <a:r>
              <a:rPr lang="es-MX" dirty="0" err="1"/>
              <a:t>grasp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malaise</a:t>
            </a:r>
            <a:r>
              <a:rPr lang="es-MX" dirty="0"/>
              <a:t> </a:t>
            </a:r>
            <a:r>
              <a:rPr lang="es-MX" dirty="0" err="1"/>
              <a:t>raised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capitalism</a:t>
            </a:r>
            <a:r>
              <a:rPr lang="es-MX" dirty="0"/>
              <a:t>, </a:t>
            </a:r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focus</a:t>
            </a:r>
            <a:r>
              <a:rPr lang="es-MX" dirty="0"/>
              <a:t> </a:t>
            </a:r>
            <a:r>
              <a:rPr lang="es-MX" dirty="0" err="1"/>
              <a:t>should</a:t>
            </a:r>
            <a:r>
              <a:rPr lang="es-MX" dirty="0"/>
              <a:t> be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structures</a:t>
            </a:r>
            <a:r>
              <a:rPr lang="es-MX" dirty="0"/>
              <a:t> in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capitalism</a:t>
            </a:r>
            <a:r>
              <a:rPr lang="es-MX" dirty="0"/>
              <a:t> </a:t>
            </a:r>
            <a:r>
              <a:rPr lang="es-MX" dirty="0" err="1"/>
              <a:t>develops</a:t>
            </a:r>
            <a:r>
              <a:rPr lang="es-MX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11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48EBE-EB2A-8FBC-22AB-C3EDBFC7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Objective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00720-8472-C188-7390-843623A4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General </a:t>
            </a:r>
            <a:r>
              <a:rPr lang="es-MX" b="1" dirty="0" err="1"/>
              <a:t>objective</a:t>
            </a:r>
            <a:r>
              <a:rPr lang="es-MX" dirty="0"/>
              <a:t>: Examine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relationship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capitalism</a:t>
            </a:r>
            <a:r>
              <a:rPr lang="es-MX" dirty="0"/>
              <a:t> and social </a:t>
            </a:r>
            <a:r>
              <a:rPr lang="es-MX" dirty="0" err="1"/>
              <a:t>movements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b="1" dirty="0"/>
              <a:t>Particular </a:t>
            </a:r>
            <a:r>
              <a:rPr lang="es-MX" b="1" dirty="0" err="1"/>
              <a:t>objective</a:t>
            </a:r>
            <a:r>
              <a:rPr lang="es-MX" dirty="0"/>
              <a:t>: Examine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structure</a:t>
            </a:r>
            <a:r>
              <a:rPr lang="es-MX" dirty="0"/>
              <a:t> </a:t>
            </a:r>
            <a:r>
              <a:rPr lang="es-MX" dirty="0" err="1"/>
              <a:t>influences</a:t>
            </a:r>
            <a:r>
              <a:rPr lang="es-MX" dirty="0"/>
              <a:t> social </a:t>
            </a:r>
            <a:r>
              <a:rPr lang="es-MX" dirty="0" err="1"/>
              <a:t>movements</a:t>
            </a:r>
            <a:r>
              <a:rPr lang="es-MX" dirty="0"/>
              <a:t> and </a:t>
            </a:r>
            <a:r>
              <a:rPr lang="es-MX" dirty="0" err="1"/>
              <a:t>collective</a:t>
            </a:r>
            <a:r>
              <a:rPr lang="es-MX" dirty="0"/>
              <a:t> </a:t>
            </a:r>
            <a:r>
              <a:rPr lang="es-MX" dirty="0" err="1"/>
              <a:t>action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70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70B08-A4C8-176B-393E-6176CD1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Hyphoteses</a:t>
            </a:r>
            <a:r>
              <a:rPr lang="es-MX" dirty="0"/>
              <a:t>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9AB06-A00F-9EB5-7A11-8E4080D9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CL" dirty="0"/>
          </a:p>
          <a:p>
            <a:r>
              <a:rPr lang="es-CL" b="1" dirty="0" err="1"/>
              <a:t>Hypothesis</a:t>
            </a:r>
            <a:r>
              <a:rPr lang="es-CL" dirty="0"/>
              <a:t> </a:t>
            </a:r>
            <a:r>
              <a:rPr lang="es-CL" b="1" dirty="0"/>
              <a:t>1</a:t>
            </a:r>
            <a:r>
              <a:rPr lang="es-CL" dirty="0"/>
              <a:t> (H1): </a:t>
            </a:r>
            <a:r>
              <a:rPr lang="es-CL" dirty="0" err="1"/>
              <a:t>According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Chibber</a:t>
            </a:r>
            <a:r>
              <a:rPr lang="es-CL" dirty="0"/>
              <a:t> (2022), </a:t>
            </a:r>
            <a:r>
              <a:rPr lang="es-CL" dirty="0" err="1"/>
              <a:t>neoliberalism</a:t>
            </a:r>
            <a:r>
              <a:rPr lang="es-CL" dirty="0"/>
              <a:t> </a:t>
            </a:r>
            <a:r>
              <a:rPr lang="es-CL" dirty="0" err="1"/>
              <a:t>prompt</a:t>
            </a:r>
            <a:r>
              <a:rPr lang="es-CL" dirty="0"/>
              <a:t> </a:t>
            </a:r>
            <a:r>
              <a:rPr lang="es-CL" b="1" dirty="0" err="1"/>
              <a:t>resignation</a:t>
            </a:r>
            <a:r>
              <a:rPr lang="es-CL" dirty="0"/>
              <a:t> </a:t>
            </a:r>
            <a:r>
              <a:rPr lang="es-CL" dirty="0" err="1"/>
              <a:t>among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working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. </a:t>
            </a:r>
            <a:r>
              <a:rPr lang="es-CL" b="1" dirty="0" err="1"/>
              <a:t>Thus</a:t>
            </a:r>
            <a:r>
              <a:rPr lang="es-CL" b="1" dirty="0"/>
              <a:t>, </a:t>
            </a:r>
            <a:r>
              <a:rPr lang="es-CL" b="1" dirty="0" err="1"/>
              <a:t>capitalism</a:t>
            </a:r>
            <a:r>
              <a:rPr lang="es-CL" b="1" dirty="0"/>
              <a:t> </a:t>
            </a:r>
            <a:r>
              <a:rPr lang="es-CL" b="1" dirty="0" err="1"/>
              <a:t>should</a:t>
            </a:r>
            <a:r>
              <a:rPr lang="es-CL" b="1" dirty="0"/>
              <a:t> </a:t>
            </a:r>
            <a:r>
              <a:rPr lang="es-CL" b="1" dirty="0" err="1"/>
              <a:t>diminish</a:t>
            </a:r>
            <a:r>
              <a:rPr lang="es-CL" b="1" dirty="0"/>
              <a:t> </a:t>
            </a:r>
            <a:r>
              <a:rPr lang="es-CL" b="1" dirty="0" err="1"/>
              <a:t>the</a:t>
            </a:r>
            <a:r>
              <a:rPr lang="es-CL" b="1" dirty="0"/>
              <a:t> </a:t>
            </a:r>
            <a:r>
              <a:rPr lang="es-CL" b="1" dirty="0" err="1"/>
              <a:t>participation</a:t>
            </a:r>
            <a:r>
              <a:rPr lang="es-CL" b="1" dirty="0"/>
              <a:t> </a:t>
            </a:r>
            <a:r>
              <a:rPr lang="es-CL" b="1" dirty="0" err="1"/>
              <a:t>of</a:t>
            </a:r>
            <a:r>
              <a:rPr lang="es-CL" b="1" dirty="0"/>
              <a:t> </a:t>
            </a:r>
            <a:r>
              <a:rPr lang="es-CL" b="1" dirty="0" err="1"/>
              <a:t>the</a:t>
            </a:r>
            <a:r>
              <a:rPr lang="es-CL" b="1" dirty="0"/>
              <a:t> </a:t>
            </a:r>
            <a:r>
              <a:rPr lang="es-CL" b="1" dirty="0" err="1"/>
              <a:t>working</a:t>
            </a:r>
            <a:r>
              <a:rPr lang="es-CL" b="1" dirty="0"/>
              <a:t> </a:t>
            </a:r>
            <a:r>
              <a:rPr lang="es-CL" b="1" dirty="0" err="1"/>
              <a:t>class</a:t>
            </a:r>
            <a:r>
              <a:rPr lang="es-CL" b="1" dirty="0"/>
              <a:t> in </a:t>
            </a:r>
            <a:r>
              <a:rPr lang="es-CL" b="1" dirty="0" err="1"/>
              <a:t>collective</a:t>
            </a:r>
            <a:r>
              <a:rPr lang="es-CL" b="1" dirty="0"/>
              <a:t> </a:t>
            </a:r>
            <a:r>
              <a:rPr lang="es-CL" b="1" dirty="0" err="1"/>
              <a:t>action</a:t>
            </a:r>
            <a:r>
              <a:rPr lang="es-CL" dirty="0"/>
              <a:t>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b="1" dirty="0" err="1"/>
              <a:t>Hypothesis</a:t>
            </a:r>
            <a:r>
              <a:rPr lang="es-CL" b="1" dirty="0"/>
              <a:t> 2</a:t>
            </a:r>
            <a:r>
              <a:rPr lang="es-CL" dirty="0"/>
              <a:t> (H2): </a:t>
            </a:r>
            <a:r>
              <a:rPr lang="es-CL" b="1" dirty="0" err="1"/>
              <a:t>Class</a:t>
            </a:r>
            <a:r>
              <a:rPr lang="es-CL" b="1" dirty="0"/>
              <a:t> </a:t>
            </a:r>
            <a:r>
              <a:rPr lang="es-CL" b="1" dirty="0" err="1"/>
              <a:t>identitiy</a:t>
            </a:r>
            <a:r>
              <a:rPr lang="es-CL" b="1" dirty="0"/>
              <a:t> </a:t>
            </a:r>
            <a:r>
              <a:rPr lang="es-CL" dirty="0" err="1"/>
              <a:t>is</a:t>
            </a:r>
            <a:r>
              <a:rPr lang="es-CL" dirty="0"/>
              <a:t> a </a:t>
            </a:r>
            <a:r>
              <a:rPr lang="es-CL" dirty="0" err="1"/>
              <a:t>key</a:t>
            </a:r>
            <a:r>
              <a:rPr lang="es-CL" dirty="0"/>
              <a:t> </a:t>
            </a:r>
            <a:r>
              <a:rPr lang="es-CL" dirty="0" err="1"/>
              <a:t>component</a:t>
            </a:r>
            <a:r>
              <a:rPr lang="es-CL" dirty="0"/>
              <a:t> in </a:t>
            </a:r>
            <a:r>
              <a:rPr lang="es-CL" dirty="0" err="1"/>
              <a:t>working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collective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 (</a:t>
            </a:r>
            <a:r>
              <a:rPr lang="es-CL" dirty="0" err="1"/>
              <a:t>Eidlin</a:t>
            </a:r>
            <a:r>
              <a:rPr lang="es-CL" dirty="0"/>
              <a:t> &amp; </a:t>
            </a:r>
            <a:r>
              <a:rPr lang="es-CL" dirty="0" err="1"/>
              <a:t>Kerrisey</a:t>
            </a:r>
            <a:r>
              <a:rPr lang="es-CL" dirty="0"/>
              <a:t>, 2022) </a:t>
            </a:r>
            <a:r>
              <a:rPr lang="es-CL" dirty="0" err="1"/>
              <a:t>which</a:t>
            </a:r>
            <a:r>
              <a:rPr lang="es-CL" dirty="0"/>
              <a:t> has </a:t>
            </a:r>
            <a:r>
              <a:rPr lang="es-CL" dirty="0" err="1"/>
              <a:t>mainly</a:t>
            </a:r>
            <a:r>
              <a:rPr lang="es-CL" dirty="0"/>
              <a:t> </a:t>
            </a:r>
            <a:r>
              <a:rPr lang="es-CL" dirty="0" err="1"/>
              <a:t>expressed</a:t>
            </a:r>
            <a:r>
              <a:rPr lang="es-CL" dirty="0"/>
              <a:t> in </a:t>
            </a:r>
            <a:r>
              <a:rPr lang="es-CL" b="1" dirty="0" err="1"/>
              <a:t>unions</a:t>
            </a:r>
            <a:r>
              <a:rPr lang="es-CL" dirty="0"/>
              <a:t>. </a:t>
            </a:r>
            <a:r>
              <a:rPr lang="es-CL" dirty="0" err="1"/>
              <a:t>Thus</a:t>
            </a:r>
            <a:r>
              <a:rPr lang="es-CL" dirty="0"/>
              <a:t>, </a:t>
            </a:r>
            <a:r>
              <a:rPr lang="es-CL" dirty="0" err="1"/>
              <a:t>participation</a:t>
            </a:r>
            <a:r>
              <a:rPr lang="es-CL" dirty="0"/>
              <a:t> in </a:t>
            </a:r>
            <a:r>
              <a:rPr lang="es-CL" dirty="0" err="1"/>
              <a:t>unions</a:t>
            </a:r>
            <a:r>
              <a:rPr lang="es-CL" dirty="0"/>
              <a:t> </a:t>
            </a:r>
            <a:r>
              <a:rPr lang="es-CL" dirty="0" err="1"/>
              <a:t>enhance</a:t>
            </a:r>
            <a:r>
              <a:rPr lang="es-CL" dirty="0"/>
              <a:t> </a:t>
            </a:r>
            <a:r>
              <a:rPr lang="es-CL" dirty="0" err="1"/>
              <a:t>working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 colective </a:t>
            </a:r>
            <a:r>
              <a:rPr lang="es-CL" dirty="0" err="1"/>
              <a:t>action</a:t>
            </a:r>
            <a:r>
              <a:rPr lang="es-CL" dirty="0"/>
              <a:t> </a:t>
            </a:r>
            <a:r>
              <a:rPr lang="es-CL" dirty="0" err="1"/>
              <a:t>participation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52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2D332-A173-53C9-9614-AB638ACB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Methodology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83C74-D275-B634-1455-CE7D705A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This work uses a quantitative methodology.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/>
              <a:t>In particular it uses a </a:t>
            </a:r>
            <a:r>
              <a:rPr lang="en-US" b="1" dirty="0"/>
              <a:t>logistic multivariate regression.</a:t>
            </a:r>
            <a:br>
              <a:rPr lang="en-U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0604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63A8A-99BB-4859-8C73-0E3E7432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370FA-9818-3773-59CA-1DA26232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This article uses a quantitative methodology based on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Social Survey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Programme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2014 - Citizenship II (ISSP)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(</a:t>
            </a:r>
            <a:r>
              <a:rPr lang="en-US" b="0" i="1" dirty="0">
                <a:solidFill>
                  <a:srgbClr val="000000"/>
                </a:solidFill>
                <a:effectLst/>
              </a:rPr>
              <a:t>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= 49.087).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After processing the dataset, the sample was reduced to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33.582 individuals nested in 34 countries</a:t>
            </a:r>
            <a:r>
              <a:rPr lang="en-US" b="1" dirty="0"/>
              <a:t> </a:t>
            </a:r>
            <a:br>
              <a:rPr lang="en-U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8547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629</Words>
  <Application>Microsoft Office PowerPoint</Application>
  <PresentationFormat>Panorámica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Tyding what should never have been untied: Social Movements, Capitalism, and Class</vt:lpstr>
      <vt:lpstr>Classic Social Movement Agenda</vt:lpstr>
      <vt:lpstr>Classic social movement agenda </vt:lpstr>
      <vt:lpstr>The problem with classic social movement research agenda and contentious politics</vt:lpstr>
      <vt:lpstr>(Re)Turning to capitalism and Class</vt:lpstr>
      <vt:lpstr>Objective</vt:lpstr>
      <vt:lpstr>Hyphoteses </vt:lpstr>
      <vt:lpstr>Methodology</vt:lpstr>
      <vt:lpstr>Data</vt:lpstr>
      <vt:lpstr>Dependant variable</vt:lpstr>
      <vt:lpstr>Independent variable</vt:lpstr>
      <vt:lpstr>Independent variable</vt:lpstr>
      <vt:lpstr>Preliminary results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Tyding what should never have been untied: Collective Action, Capitalism, and Class</dc:title>
  <dc:creator>Alvaro Ivan Cabrera Monsalve</dc:creator>
  <cp:lastModifiedBy>Alvaro Ivan Cabrera Monsalve</cp:lastModifiedBy>
  <cp:revision>24</cp:revision>
  <dcterms:created xsi:type="dcterms:W3CDTF">2023-08-13T16:06:44Z</dcterms:created>
  <dcterms:modified xsi:type="dcterms:W3CDTF">2023-08-16T17:23:29Z</dcterms:modified>
</cp:coreProperties>
</file>