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D995239B-800F-40B2-8A6C-0BCEAEF27397}">
          <p14:sldIdLst>
            <p14:sldId id="256"/>
          </p14:sldIdLst>
        </p14:section>
        <p14:section name="Classic Social Movement research agenda" id="{645AB962-1042-414D-95DB-D77957032230}">
          <p14:sldIdLst>
            <p14:sldId id="257"/>
            <p14:sldId id="260"/>
            <p14:sldId id="259"/>
          </p14:sldIdLst>
        </p14:section>
        <p14:section name="The importance of Capitalism and Class" id="{E34F3798-7FD5-4D43-8647-3F588D5E03D9}">
          <p14:sldIdLst>
            <p14:sldId id="258"/>
          </p14:sldIdLst>
        </p14:section>
        <p14:section name="Hypothesis" id="{4F8C9D40-DC03-4F9A-B43E-BCAEA50DC2CA}">
          <p14:sldIdLst/>
        </p14:section>
        <p14:section name="Methodology and Data" id="{B6F06F4B-F84F-48E5-8EE3-868550E00804}">
          <p14:sldIdLst/>
        </p14:section>
        <p14:section name="Results" id="{62BF30EB-2603-4191-BE55-94FC99B2A55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8CF76-CCEB-CDA4-70F1-237689F83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CD98EF-17AC-1E82-6720-EEFE8BB33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3DC3AE-CF6F-596E-7A23-E6EA001E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EABB-6F01-480D-917F-D7324A8E20CA}" type="datetimeFigureOut">
              <a:rPr lang="es-CL" smtClean="0"/>
              <a:t>14-08-2023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BC919-2517-F903-E9D7-0ECD2BF16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36DFFE-3612-8CEA-9572-0306ACD2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EAD-A060-46A7-921C-CBFD43AD12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679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7A4C9-5548-0ED2-1A30-5108D44D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522008-DCF2-472D-9585-0B2AE73CD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C07D4E-7DF6-CB02-B5C1-DCBE091A2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EABB-6F01-480D-917F-D7324A8E20CA}" type="datetimeFigureOut">
              <a:rPr lang="es-CL" smtClean="0"/>
              <a:t>14-08-2023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D39FFD-D9C8-EFB1-5735-F9BB425F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F7E9C0-0CF5-CEE0-3E4D-D1546795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EAD-A060-46A7-921C-CBFD43AD12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581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FBF25E-F225-B6DA-CE38-4273BD51B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582CBC-242E-E9C5-48B5-007BB0641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2D3764-DA4B-D05A-5BE8-0F28DC25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EABB-6F01-480D-917F-D7324A8E20CA}" type="datetimeFigureOut">
              <a:rPr lang="es-CL" smtClean="0"/>
              <a:t>14-08-2023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9A2436-10E3-049C-F0CF-773DDB6D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ACC71-1D74-4C61-54AD-7A858EC1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EAD-A060-46A7-921C-CBFD43AD12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704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C9059-9B67-54E7-AD37-49B95952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8EEA06-E9F2-94E7-2EBE-E521A965E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DA2F05-1B0D-2832-ECB4-5A6533286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EABB-6F01-480D-917F-D7324A8E20CA}" type="datetimeFigureOut">
              <a:rPr lang="es-CL" smtClean="0"/>
              <a:t>14-08-2023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547A3B-9397-A9E3-7D2F-D9F4D5CA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B3E4DF-4836-F408-6773-80BEC749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EAD-A060-46A7-921C-CBFD43AD12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64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832FA-EAF6-A2E9-E09C-05295A42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2F6A13-0E3B-AF7D-FE68-DA8D3A443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C40604-F462-3F99-F978-E4ACC7D9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EABB-6F01-480D-917F-D7324A8E20CA}" type="datetimeFigureOut">
              <a:rPr lang="es-CL" smtClean="0"/>
              <a:t>14-08-2023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71B49C-5AC8-9CC1-03E6-167EF411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311095-125B-3772-7943-5F211192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EAD-A060-46A7-921C-CBFD43AD12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008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5ABD4-6094-A999-BB6E-2410A6B2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FC85E-AFCA-2D70-7A59-7CE06FFEC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221EA0-DCB9-E85B-15A5-20CDD2757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B6F44D-9422-E075-1B4A-E41F09DB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EABB-6F01-480D-917F-D7324A8E20CA}" type="datetimeFigureOut">
              <a:rPr lang="es-CL" smtClean="0"/>
              <a:t>14-08-2023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5FCB9D-6E00-FC50-1B3A-AB2D7E9E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DF6AB9-956F-5B19-CA66-187DBB8B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EAD-A060-46A7-921C-CBFD43AD12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7786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7E217-5758-101E-50C3-3D7099423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9D29E3-6364-F8BD-0EE0-C0A564E72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5EB3E4-5C1D-ABB0-B867-B26819226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863987-8870-3D3B-1994-78E366148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1A326F-2841-E862-ECB9-91E841D47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6A639F-AD6E-BBDD-CBE9-5D13FE6A2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EABB-6F01-480D-917F-D7324A8E20CA}" type="datetimeFigureOut">
              <a:rPr lang="es-CL" smtClean="0"/>
              <a:t>14-08-2023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3F44960-2041-F06A-5722-912D9361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33907CA-91EA-8107-08F8-8AD67F3D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EAD-A060-46A7-921C-CBFD43AD12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429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8F72A-16AD-DD5D-64E1-E99C9488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020309A-22B0-7C2F-9B45-95AB013FD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EABB-6F01-480D-917F-D7324A8E20CA}" type="datetimeFigureOut">
              <a:rPr lang="es-CL" smtClean="0"/>
              <a:t>14-08-2023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D4275E3-53ED-F5FD-40EA-2E99D18E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59DCA1-2357-7E49-F333-4FC5792E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EAD-A060-46A7-921C-CBFD43AD12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678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AF40812-A17D-3F87-9543-57FCE4B3E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EABB-6F01-480D-917F-D7324A8E20CA}" type="datetimeFigureOut">
              <a:rPr lang="es-CL" smtClean="0"/>
              <a:t>14-08-2023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8317A22-962B-279B-208D-7334DAC6E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8315B8-33F8-C5C7-218E-A9C1644D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EAD-A060-46A7-921C-CBFD43AD12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723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C79B9-16CF-CC35-984D-918D4948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192DD-C5A8-9460-67C2-17616FC3C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4156CB-3601-F790-86A2-A517455CC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9EB5F1-CD02-3E3A-9C65-0E9C18F6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EABB-6F01-480D-917F-D7324A8E20CA}" type="datetimeFigureOut">
              <a:rPr lang="es-CL" smtClean="0"/>
              <a:t>14-08-2023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4FF5EB-5F9D-3D23-7FCE-4B8A8E19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B67463-0DBE-DB16-2B24-76AC9C45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EAD-A060-46A7-921C-CBFD43AD12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712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3FA0C-DB2F-6FEC-5A8B-BB7B7B89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ED9CC53-D3EB-607A-B4F9-6ECB3DACC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86B539-468D-77B5-FBCC-D2710A6D0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E7E442-3654-B707-A50D-927A8B7E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EABB-6F01-480D-917F-D7324A8E20CA}" type="datetimeFigureOut">
              <a:rPr lang="es-CL" smtClean="0"/>
              <a:t>14-08-2023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B04084-B1EC-4B35-5302-41F02D8C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11D4C1-C4F3-6ACE-8B12-88E5FD46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EAD-A060-46A7-921C-CBFD43AD12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610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A28D03D-99CF-A9E7-B070-2056AED80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40A71F-1E1C-D5BA-F422-FE677993A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926B8D-CF3F-1879-7B0A-906873CE0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EABB-6F01-480D-917F-D7324A8E20CA}" type="datetimeFigureOut">
              <a:rPr lang="es-CL" smtClean="0"/>
              <a:t>14-08-2023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A4A2BF-C137-3CA5-534F-62BB7F1A8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EA55E7-FFEA-91FE-CC0A-525E0A3CB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9BEAD-A060-46A7-921C-CBFD43AD12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845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F1271-006D-09EC-6A6C-B5AF74868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L" dirty="0" err="1"/>
              <a:t>Tyding</a:t>
            </a:r>
            <a:r>
              <a:rPr lang="es-CL" dirty="0"/>
              <a:t> </a:t>
            </a:r>
            <a:r>
              <a:rPr lang="es-CL" dirty="0" err="1"/>
              <a:t>what</a:t>
            </a:r>
            <a:r>
              <a:rPr lang="es-CL" dirty="0"/>
              <a:t> </a:t>
            </a:r>
            <a:r>
              <a:rPr lang="es-CL" dirty="0" err="1"/>
              <a:t>should</a:t>
            </a:r>
            <a:r>
              <a:rPr lang="es-CL" dirty="0"/>
              <a:t> </a:t>
            </a:r>
            <a:r>
              <a:rPr lang="es-CL" dirty="0" err="1"/>
              <a:t>never</a:t>
            </a:r>
            <a:r>
              <a:rPr lang="es-CL" dirty="0"/>
              <a:t> </a:t>
            </a:r>
            <a:r>
              <a:rPr lang="es-CL" dirty="0" err="1"/>
              <a:t>have</a:t>
            </a:r>
            <a:r>
              <a:rPr lang="es-CL" dirty="0"/>
              <a:t> </a:t>
            </a:r>
            <a:r>
              <a:rPr lang="es-CL" dirty="0" err="1"/>
              <a:t>been</a:t>
            </a:r>
            <a:r>
              <a:rPr lang="es-CL" dirty="0"/>
              <a:t> </a:t>
            </a:r>
            <a:r>
              <a:rPr lang="es-CL" dirty="0" err="1"/>
              <a:t>untied</a:t>
            </a:r>
            <a:r>
              <a:rPr lang="es-CL" dirty="0"/>
              <a:t>: Social </a:t>
            </a:r>
            <a:r>
              <a:rPr lang="es-CL" dirty="0" err="1"/>
              <a:t>Movements</a:t>
            </a:r>
            <a:r>
              <a:rPr lang="es-CL" dirty="0"/>
              <a:t>, </a:t>
            </a:r>
            <a:r>
              <a:rPr lang="es-CL" dirty="0" err="1"/>
              <a:t>Capitalism</a:t>
            </a:r>
            <a:r>
              <a:rPr lang="es-CL" dirty="0"/>
              <a:t>, and </a:t>
            </a:r>
            <a:r>
              <a:rPr lang="es-CL" dirty="0" err="1"/>
              <a:t>Class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6F4446-1AEB-1246-6F73-8EE47ABC6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err="1"/>
              <a:t>University</a:t>
            </a:r>
            <a:r>
              <a:rPr lang="es-CL" dirty="0"/>
              <a:t> </a:t>
            </a:r>
            <a:r>
              <a:rPr lang="es-CL" dirty="0" err="1"/>
              <a:t>of</a:t>
            </a:r>
            <a:r>
              <a:rPr lang="es-CL" dirty="0"/>
              <a:t> Wisconsin-Madison</a:t>
            </a:r>
          </a:p>
          <a:p>
            <a:r>
              <a:rPr lang="es-CL" dirty="0"/>
              <a:t>Álvaro Cabrera M.</a:t>
            </a:r>
          </a:p>
          <a:p>
            <a:r>
              <a:rPr lang="es-CL" dirty="0" err="1"/>
              <a:t>Advisor</a:t>
            </a:r>
            <a:r>
              <a:rPr lang="es-CL" dirty="0"/>
              <a:t>: Dr. Gay </a:t>
            </a:r>
            <a:r>
              <a:rPr lang="es-CL" dirty="0" err="1"/>
              <a:t>Seidman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71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806ED-8D1D-939B-191C-3EBDD966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Classic</a:t>
            </a:r>
            <a:r>
              <a:rPr lang="es-CL" dirty="0"/>
              <a:t> Social </a:t>
            </a:r>
            <a:r>
              <a:rPr lang="es-CL" dirty="0" err="1"/>
              <a:t>Movement</a:t>
            </a:r>
            <a:r>
              <a:rPr lang="es-CL" dirty="0"/>
              <a:t> 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1BF61A-3A21-0773-E83B-044B8E55E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classic</a:t>
            </a:r>
            <a:r>
              <a:rPr lang="es-CL" dirty="0"/>
              <a:t> social </a:t>
            </a:r>
            <a:r>
              <a:rPr lang="es-CL" dirty="0" err="1"/>
              <a:t>movement</a:t>
            </a:r>
            <a:r>
              <a:rPr lang="es-CL" dirty="0"/>
              <a:t> </a:t>
            </a:r>
            <a:r>
              <a:rPr lang="es-CL" dirty="0" err="1"/>
              <a:t>research</a:t>
            </a:r>
            <a:r>
              <a:rPr lang="es-CL" dirty="0"/>
              <a:t> agenda (</a:t>
            </a:r>
            <a:r>
              <a:rPr lang="es-CL" dirty="0" err="1"/>
              <a:t>McAdam</a:t>
            </a:r>
            <a:r>
              <a:rPr lang="es-CL" dirty="0"/>
              <a:t> et al., 2004) has </a:t>
            </a:r>
            <a:r>
              <a:rPr lang="es-CL" dirty="0" err="1"/>
              <a:t>focused</a:t>
            </a:r>
            <a:r>
              <a:rPr lang="es-CL" dirty="0"/>
              <a:t> </a:t>
            </a:r>
            <a:r>
              <a:rPr lang="es-CL" dirty="0" err="1"/>
              <a:t>mainly</a:t>
            </a:r>
            <a:r>
              <a:rPr lang="es-CL" dirty="0"/>
              <a:t> </a:t>
            </a:r>
            <a:r>
              <a:rPr lang="es-CL" dirty="0" err="1"/>
              <a:t>on</a:t>
            </a:r>
            <a:r>
              <a:rPr lang="es-CL" dirty="0"/>
              <a:t>:</a:t>
            </a:r>
          </a:p>
          <a:p>
            <a:endParaRPr lang="es-CL" dirty="0"/>
          </a:p>
          <a:p>
            <a:pPr marL="0" indent="0">
              <a:buNone/>
            </a:pPr>
            <a:r>
              <a:rPr lang="es-CL" dirty="0"/>
              <a:t> 1) </a:t>
            </a:r>
            <a:r>
              <a:rPr lang="es-CL" dirty="0" err="1"/>
              <a:t>Resource</a:t>
            </a:r>
            <a:r>
              <a:rPr lang="es-CL" dirty="0"/>
              <a:t> </a:t>
            </a:r>
            <a:r>
              <a:rPr lang="es-CL" dirty="0" err="1"/>
              <a:t>Mobilization</a:t>
            </a:r>
            <a:r>
              <a:rPr lang="es-CL" dirty="0"/>
              <a:t> (McCarthy and </a:t>
            </a:r>
            <a:r>
              <a:rPr lang="es-CL" dirty="0" err="1"/>
              <a:t>Zald</a:t>
            </a:r>
            <a:r>
              <a:rPr lang="es-CL" dirty="0"/>
              <a:t>, 1977)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2) </a:t>
            </a:r>
            <a:r>
              <a:rPr lang="es-CL" dirty="0" err="1"/>
              <a:t>Political</a:t>
            </a:r>
            <a:r>
              <a:rPr lang="es-CL" dirty="0"/>
              <a:t> </a:t>
            </a:r>
            <a:r>
              <a:rPr lang="es-CL" dirty="0" err="1"/>
              <a:t>Opportunities</a:t>
            </a:r>
            <a:r>
              <a:rPr lang="es-CL" dirty="0"/>
              <a:t> (</a:t>
            </a:r>
            <a:r>
              <a:rPr lang="es-CL" dirty="0" err="1"/>
              <a:t>McAdam</a:t>
            </a:r>
            <a:r>
              <a:rPr lang="es-CL" dirty="0"/>
              <a:t>, 1999)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3) </a:t>
            </a:r>
            <a:r>
              <a:rPr lang="es-CL" dirty="0" err="1"/>
              <a:t>Collective</a:t>
            </a:r>
            <a:r>
              <a:rPr lang="es-CL" dirty="0"/>
              <a:t> </a:t>
            </a:r>
            <a:r>
              <a:rPr lang="es-CL" dirty="0" err="1"/>
              <a:t>Framing</a:t>
            </a:r>
            <a:r>
              <a:rPr lang="es-CL" dirty="0"/>
              <a:t> (</a:t>
            </a:r>
            <a:r>
              <a:rPr lang="es-CL" dirty="0" err="1"/>
              <a:t>Benford</a:t>
            </a:r>
            <a:r>
              <a:rPr lang="es-CL" dirty="0"/>
              <a:t> and Snow, 2000)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2877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C8ABB-AB65-AF02-0E17-0BE2DE96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Classic</a:t>
            </a:r>
            <a:r>
              <a:rPr lang="es-CL" dirty="0"/>
              <a:t> social </a:t>
            </a:r>
            <a:r>
              <a:rPr lang="es-CL" dirty="0" err="1"/>
              <a:t>movement</a:t>
            </a:r>
            <a:r>
              <a:rPr lang="es-CL" dirty="0"/>
              <a:t> agenda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64B949-2CDB-B9A8-302C-DB50E80A0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/>
              <a:t>Currently</a:t>
            </a:r>
            <a:r>
              <a:rPr lang="es-CL" dirty="0"/>
              <a:t>, </a:t>
            </a:r>
            <a:r>
              <a:rPr lang="es-CL" dirty="0" err="1"/>
              <a:t>scholars</a:t>
            </a:r>
            <a:r>
              <a:rPr lang="es-CL" dirty="0"/>
              <a:t> </a:t>
            </a:r>
            <a:r>
              <a:rPr lang="es-CL" dirty="0" err="1"/>
              <a:t>have</a:t>
            </a:r>
            <a:r>
              <a:rPr lang="es-CL" dirty="0"/>
              <a:t> </a:t>
            </a:r>
            <a:r>
              <a:rPr lang="es-CL" dirty="0" err="1"/>
              <a:t>tried</a:t>
            </a:r>
            <a:r>
              <a:rPr lang="es-CL" dirty="0"/>
              <a:t> </a:t>
            </a:r>
            <a:r>
              <a:rPr lang="es-CL" dirty="0" err="1"/>
              <a:t>to</a:t>
            </a:r>
            <a:r>
              <a:rPr lang="es-CL" dirty="0"/>
              <a:t> link </a:t>
            </a:r>
            <a:r>
              <a:rPr lang="es-CL" dirty="0" err="1"/>
              <a:t>such</a:t>
            </a:r>
            <a:r>
              <a:rPr lang="es-CL" dirty="0"/>
              <a:t> </a:t>
            </a:r>
            <a:r>
              <a:rPr lang="es-CL" dirty="0" err="1"/>
              <a:t>perspective</a:t>
            </a:r>
            <a:r>
              <a:rPr lang="es-CL" dirty="0"/>
              <a:t> </a:t>
            </a:r>
            <a:r>
              <a:rPr lang="es-CL" dirty="0" err="1"/>
              <a:t>to</a:t>
            </a:r>
            <a:r>
              <a:rPr lang="es-CL" dirty="0"/>
              <a:t> a general </a:t>
            </a:r>
            <a:r>
              <a:rPr lang="es-CL" dirty="0" err="1"/>
              <a:t>collective</a:t>
            </a:r>
            <a:r>
              <a:rPr lang="es-CL" dirty="0"/>
              <a:t> </a:t>
            </a:r>
            <a:r>
              <a:rPr lang="es-CL" dirty="0" err="1"/>
              <a:t>action</a:t>
            </a:r>
            <a:r>
              <a:rPr lang="es-CL" dirty="0"/>
              <a:t> </a:t>
            </a:r>
            <a:r>
              <a:rPr lang="es-CL" dirty="0" err="1"/>
              <a:t>theory</a:t>
            </a:r>
            <a:r>
              <a:rPr lang="es-CL" dirty="0"/>
              <a:t>, </a:t>
            </a:r>
            <a:r>
              <a:rPr lang="es-CL" dirty="0" err="1"/>
              <a:t>resulting</a:t>
            </a:r>
            <a:r>
              <a:rPr lang="es-CL" dirty="0"/>
              <a:t> in </a:t>
            </a:r>
            <a:r>
              <a:rPr lang="es-CL" dirty="0" err="1"/>
              <a:t>contentious</a:t>
            </a:r>
            <a:r>
              <a:rPr lang="es-CL" dirty="0"/>
              <a:t> </a:t>
            </a:r>
            <a:r>
              <a:rPr lang="es-CL" dirty="0" err="1"/>
              <a:t>politics</a:t>
            </a:r>
            <a:r>
              <a:rPr lang="es-CL" dirty="0"/>
              <a:t> (</a:t>
            </a:r>
            <a:r>
              <a:rPr lang="es-CL" dirty="0" err="1"/>
              <a:t>McAdam</a:t>
            </a:r>
            <a:r>
              <a:rPr lang="es-CL" dirty="0"/>
              <a:t> et al., 2004).</a:t>
            </a:r>
          </a:p>
          <a:p>
            <a:endParaRPr lang="es-CL" dirty="0"/>
          </a:p>
          <a:p>
            <a:r>
              <a:rPr lang="es-CL" dirty="0" err="1"/>
              <a:t>Contentious</a:t>
            </a:r>
            <a:r>
              <a:rPr lang="es-CL" dirty="0"/>
              <a:t> </a:t>
            </a:r>
            <a:r>
              <a:rPr lang="es-CL" dirty="0" err="1"/>
              <a:t>politics</a:t>
            </a:r>
            <a:r>
              <a:rPr lang="es-CL" dirty="0"/>
              <a:t>, </a:t>
            </a:r>
            <a:r>
              <a:rPr lang="es-CL" dirty="0" err="1"/>
              <a:t>thus</a:t>
            </a:r>
            <a:r>
              <a:rPr lang="es-CL" dirty="0"/>
              <a:t>, has </a:t>
            </a:r>
            <a:r>
              <a:rPr lang="es-CL" dirty="0" err="1"/>
              <a:t>established</a:t>
            </a:r>
            <a:r>
              <a:rPr lang="es-CL" dirty="0"/>
              <a:t> </a:t>
            </a:r>
            <a:r>
              <a:rPr lang="es-CL" dirty="0" err="1"/>
              <a:t>itself</a:t>
            </a:r>
            <a:r>
              <a:rPr lang="es-CL" dirty="0"/>
              <a:t> as a “</a:t>
            </a:r>
            <a:r>
              <a:rPr lang="es-CL" dirty="0" err="1"/>
              <a:t>main</a:t>
            </a:r>
            <a:r>
              <a:rPr lang="es-CL" dirty="0"/>
              <a:t>” </a:t>
            </a:r>
            <a:r>
              <a:rPr lang="es-CL" dirty="0" err="1"/>
              <a:t>perspective</a:t>
            </a:r>
            <a:r>
              <a:rPr lang="es-CL" dirty="0"/>
              <a:t> </a:t>
            </a:r>
            <a:r>
              <a:rPr lang="es-CL" dirty="0" err="1"/>
              <a:t>on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studies</a:t>
            </a:r>
            <a:r>
              <a:rPr lang="es-CL" dirty="0"/>
              <a:t> </a:t>
            </a:r>
            <a:r>
              <a:rPr lang="es-CL" dirty="0" err="1"/>
              <a:t>of</a:t>
            </a:r>
            <a:r>
              <a:rPr lang="es-CL" dirty="0"/>
              <a:t> social </a:t>
            </a:r>
            <a:r>
              <a:rPr lang="es-CL" dirty="0" err="1"/>
              <a:t>movements</a:t>
            </a:r>
            <a:r>
              <a:rPr lang="es-CL" dirty="0"/>
              <a:t> and </a:t>
            </a:r>
            <a:r>
              <a:rPr lang="es-CL" dirty="0" err="1"/>
              <a:t>collective</a:t>
            </a:r>
            <a:r>
              <a:rPr lang="es-CL" dirty="0"/>
              <a:t> </a:t>
            </a:r>
            <a:r>
              <a:rPr lang="es-CL" dirty="0" err="1"/>
              <a:t>action</a:t>
            </a:r>
            <a:r>
              <a:rPr lang="es-CL" dirty="0"/>
              <a:t>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6299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C69D3-9ECE-3F6A-EDAA-14A375C8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problem</a:t>
            </a:r>
            <a:r>
              <a:rPr lang="es-CL" dirty="0"/>
              <a:t> </a:t>
            </a:r>
            <a:r>
              <a:rPr lang="es-CL" dirty="0" err="1"/>
              <a:t>with</a:t>
            </a:r>
            <a:r>
              <a:rPr lang="es-CL" dirty="0"/>
              <a:t> </a:t>
            </a:r>
            <a:r>
              <a:rPr lang="es-CL" dirty="0" err="1"/>
              <a:t>classic</a:t>
            </a:r>
            <a:r>
              <a:rPr lang="es-CL" dirty="0"/>
              <a:t> social </a:t>
            </a:r>
            <a:r>
              <a:rPr lang="es-CL" dirty="0" err="1"/>
              <a:t>movement</a:t>
            </a:r>
            <a:r>
              <a:rPr lang="es-CL" dirty="0"/>
              <a:t> </a:t>
            </a:r>
            <a:r>
              <a:rPr lang="es-CL" dirty="0" err="1"/>
              <a:t>research</a:t>
            </a:r>
            <a:r>
              <a:rPr lang="es-CL" dirty="0"/>
              <a:t> agenda and </a:t>
            </a:r>
            <a:r>
              <a:rPr lang="es-CL" dirty="0" err="1"/>
              <a:t>contentious</a:t>
            </a:r>
            <a:r>
              <a:rPr lang="es-CL" dirty="0"/>
              <a:t> </a:t>
            </a:r>
            <a:r>
              <a:rPr lang="es-CL" dirty="0" err="1"/>
              <a:t>politics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C77A19-9F71-7B80-2728-EFDA0229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  <a:p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main</a:t>
            </a:r>
            <a:r>
              <a:rPr lang="es-CL" dirty="0"/>
              <a:t> </a:t>
            </a:r>
            <a:r>
              <a:rPr lang="es-CL" dirty="0" err="1"/>
              <a:t>problem</a:t>
            </a:r>
            <a:r>
              <a:rPr lang="es-CL" dirty="0"/>
              <a:t> </a:t>
            </a:r>
            <a:r>
              <a:rPr lang="es-CL" dirty="0" err="1"/>
              <a:t>of</a:t>
            </a:r>
            <a:r>
              <a:rPr lang="es-CL" dirty="0"/>
              <a:t> </a:t>
            </a:r>
            <a:r>
              <a:rPr lang="es-CL" dirty="0" err="1"/>
              <a:t>contentious</a:t>
            </a:r>
            <a:r>
              <a:rPr lang="es-CL" dirty="0"/>
              <a:t> </a:t>
            </a:r>
            <a:r>
              <a:rPr lang="es-CL" dirty="0" err="1"/>
              <a:t>politics</a:t>
            </a:r>
            <a:r>
              <a:rPr lang="es-CL" dirty="0"/>
              <a:t> </a:t>
            </a:r>
            <a:r>
              <a:rPr lang="es-CL" dirty="0" err="1"/>
              <a:t>is</a:t>
            </a:r>
            <a:r>
              <a:rPr lang="es-CL" dirty="0"/>
              <a:t> </a:t>
            </a:r>
            <a:r>
              <a:rPr lang="es-CL" dirty="0" err="1"/>
              <a:t>that</a:t>
            </a:r>
            <a:r>
              <a:rPr lang="es-CL" dirty="0"/>
              <a:t> </a:t>
            </a:r>
            <a:r>
              <a:rPr lang="es-CL" dirty="0" err="1"/>
              <a:t>it</a:t>
            </a:r>
            <a:r>
              <a:rPr lang="es-CL" dirty="0"/>
              <a:t> has </a:t>
            </a:r>
            <a:r>
              <a:rPr lang="es-CL" dirty="0" err="1"/>
              <a:t>positioned</a:t>
            </a:r>
            <a:r>
              <a:rPr lang="es-CL" dirty="0"/>
              <a:t> </a:t>
            </a:r>
            <a:r>
              <a:rPr lang="es-CL" dirty="0" err="1"/>
              <a:t>itself</a:t>
            </a:r>
            <a:r>
              <a:rPr lang="es-CL" dirty="0"/>
              <a:t> as a “catch-</a:t>
            </a:r>
            <a:r>
              <a:rPr lang="es-CL" dirty="0" err="1"/>
              <a:t>them</a:t>
            </a:r>
            <a:r>
              <a:rPr lang="es-CL" dirty="0"/>
              <a:t>-</a:t>
            </a:r>
            <a:r>
              <a:rPr lang="es-CL" dirty="0" err="1"/>
              <a:t>all</a:t>
            </a:r>
            <a:r>
              <a:rPr lang="es-CL" dirty="0"/>
              <a:t>” </a:t>
            </a:r>
            <a:r>
              <a:rPr lang="es-CL" dirty="0" err="1"/>
              <a:t>theory</a:t>
            </a:r>
            <a:r>
              <a:rPr lang="es-CL" dirty="0"/>
              <a:t> </a:t>
            </a:r>
            <a:r>
              <a:rPr lang="es-CL" dirty="0" err="1"/>
              <a:t>to</a:t>
            </a:r>
            <a:r>
              <a:rPr lang="es-CL" dirty="0"/>
              <a:t> </a:t>
            </a:r>
            <a:r>
              <a:rPr lang="es-CL" dirty="0" err="1"/>
              <a:t>analyze</a:t>
            </a:r>
            <a:r>
              <a:rPr lang="es-CL" dirty="0"/>
              <a:t> </a:t>
            </a:r>
            <a:r>
              <a:rPr lang="es-CL" dirty="0" err="1"/>
              <a:t>collective</a:t>
            </a:r>
            <a:r>
              <a:rPr lang="es-CL" dirty="0"/>
              <a:t> </a:t>
            </a:r>
            <a:r>
              <a:rPr lang="es-CL" dirty="0" err="1"/>
              <a:t>action</a:t>
            </a:r>
            <a:r>
              <a:rPr lang="es-CL" dirty="0"/>
              <a:t>.</a:t>
            </a:r>
          </a:p>
          <a:p>
            <a:endParaRPr lang="es-CL" dirty="0"/>
          </a:p>
          <a:p>
            <a:r>
              <a:rPr lang="es-CL" dirty="0" err="1"/>
              <a:t>Nonetheless</a:t>
            </a:r>
            <a:r>
              <a:rPr lang="es-CL" dirty="0"/>
              <a:t>, as </a:t>
            </a:r>
            <a:r>
              <a:rPr lang="es-CL" dirty="0" err="1"/>
              <a:t>many</a:t>
            </a:r>
            <a:r>
              <a:rPr lang="es-CL" dirty="0"/>
              <a:t> </a:t>
            </a:r>
            <a:r>
              <a:rPr lang="es-CL" dirty="0" err="1"/>
              <a:t>scholars</a:t>
            </a:r>
            <a:r>
              <a:rPr lang="es-CL" dirty="0"/>
              <a:t> </a:t>
            </a:r>
            <a:r>
              <a:rPr lang="es-CL" dirty="0" err="1"/>
              <a:t>have</a:t>
            </a:r>
            <a:r>
              <a:rPr lang="es-CL" dirty="0"/>
              <a:t> </a:t>
            </a:r>
            <a:r>
              <a:rPr lang="es-CL" dirty="0" err="1"/>
              <a:t>noted</a:t>
            </a:r>
            <a:r>
              <a:rPr lang="es-CL" dirty="0"/>
              <a:t> (</a:t>
            </a:r>
            <a:r>
              <a:rPr lang="es-CL" dirty="0" err="1"/>
              <a:t>Cini</a:t>
            </a:r>
            <a:r>
              <a:rPr lang="es-CL" dirty="0"/>
              <a:t> et al., 2017; </a:t>
            </a:r>
            <a:r>
              <a:rPr lang="es-CL" dirty="0" err="1"/>
              <a:t>Hetand</a:t>
            </a:r>
            <a:r>
              <a:rPr lang="es-CL" dirty="0"/>
              <a:t> and Goodwin, 2013), </a:t>
            </a:r>
            <a:r>
              <a:rPr lang="es-CL" dirty="0" err="1"/>
              <a:t>this</a:t>
            </a:r>
            <a:r>
              <a:rPr lang="es-CL" dirty="0"/>
              <a:t> </a:t>
            </a:r>
            <a:r>
              <a:rPr lang="es-CL" dirty="0" err="1"/>
              <a:t>framework</a:t>
            </a:r>
            <a:r>
              <a:rPr lang="es-CL" dirty="0"/>
              <a:t> has </a:t>
            </a:r>
            <a:r>
              <a:rPr lang="es-CL" dirty="0" err="1"/>
              <a:t>resulted</a:t>
            </a:r>
            <a:r>
              <a:rPr lang="es-CL" dirty="0"/>
              <a:t> </a:t>
            </a:r>
            <a:r>
              <a:rPr lang="es-CL" dirty="0" err="1"/>
              <a:t>incapable</a:t>
            </a:r>
            <a:r>
              <a:rPr lang="es-CL" dirty="0"/>
              <a:t> </a:t>
            </a:r>
            <a:r>
              <a:rPr lang="es-CL" dirty="0" err="1"/>
              <a:t>of</a:t>
            </a:r>
            <a:r>
              <a:rPr lang="es-CL" dirty="0"/>
              <a:t> </a:t>
            </a:r>
            <a:r>
              <a:rPr lang="es-CL" dirty="0" err="1"/>
              <a:t>explaining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new </a:t>
            </a:r>
            <a:r>
              <a:rPr lang="es-CL" dirty="0" err="1"/>
              <a:t>movements</a:t>
            </a:r>
            <a:r>
              <a:rPr lang="es-CL" dirty="0"/>
              <a:t> </a:t>
            </a:r>
            <a:r>
              <a:rPr lang="es-CL" dirty="0" err="1"/>
              <a:t>associated</a:t>
            </a:r>
            <a:r>
              <a:rPr lang="es-CL" dirty="0"/>
              <a:t> </a:t>
            </a:r>
            <a:r>
              <a:rPr lang="es-CL" dirty="0" err="1"/>
              <a:t>with</a:t>
            </a:r>
            <a:r>
              <a:rPr lang="es-CL" dirty="0"/>
              <a:t> </a:t>
            </a:r>
            <a:r>
              <a:rPr lang="es-CL" dirty="0" err="1"/>
              <a:t>austerity</a:t>
            </a:r>
            <a:r>
              <a:rPr lang="es-CL" dirty="0"/>
              <a:t>, </a:t>
            </a:r>
            <a:r>
              <a:rPr lang="es-CL" dirty="0" err="1"/>
              <a:t>precariousness</a:t>
            </a:r>
            <a:r>
              <a:rPr lang="es-CL" dirty="0"/>
              <a:t>, and </a:t>
            </a:r>
            <a:r>
              <a:rPr lang="es-CL" dirty="0" err="1"/>
              <a:t>inequality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966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E0C83-10A5-D0ED-1E36-C6384A6D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C09AF4-62C2-8D24-9FBC-9F73FB436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11665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212</Words>
  <Application>Microsoft Office PowerPoint</Application>
  <PresentationFormat>Panorámica</PresentationFormat>
  <Paragraphs>21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Tyding what should never have been untied: Social Movements, Capitalism, and Class</vt:lpstr>
      <vt:lpstr>Classic Social Movement Agenda</vt:lpstr>
      <vt:lpstr>Classic social movement agenda </vt:lpstr>
      <vt:lpstr>The problem with classic social movement research agenda and contentious politics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Tyding what should never have been untied: Collective Action, Capitalism, and Class</dc:title>
  <dc:creator>Alvaro Ivan Cabrera Monsalve</dc:creator>
  <cp:lastModifiedBy>Alvaro Ivan Cabrera Monsalve</cp:lastModifiedBy>
  <cp:revision>10</cp:revision>
  <dcterms:created xsi:type="dcterms:W3CDTF">2023-08-13T16:06:44Z</dcterms:created>
  <dcterms:modified xsi:type="dcterms:W3CDTF">2023-08-14T17:09:09Z</dcterms:modified>
</cp:coreProperties>
</file>