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8" r:id="rId5"/>
    <p:sldId id="317" r:id="rId6"/>
    <p:sldId id="384" r:id="rId7"/>
    <p:sldId id="386" r:id="rId8"/>
    <p:sldId id="389" r:id="rId9"/>
    <p:sldId id="387" r:id="rId10"/>
    <p:sldId id="390" r:id="rId11"/>
    <p:sldId id="256" r:id="rId12"/>
    <p:sldId id="270" r:id="rId13"/>
    <p:sldId id="385" r:id="rId14"/>
    <p:sldId id="388"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78" d="100"/>
          <a:sy n="78"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an\Downloads\Data%20Maestr&#237;a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Forecast </a:t>
            </a:r>
            <a:r>
              <a:rPr lang="en-US" b="1" dirty="0" err="1"/>
              <a:t>Deuda</a:t>
            </a:r>
            <a:r>
              <a:rPr lang="en-US" b="1" dirty="0"/>
              <a:t> Externa,</a:t>
            </a:r>
            <a:r>
              <a:rPr lang="en-US" b="1" baseline="0" dirty="0"/>
              <a:t> PIB y </a:t>
            </a:r>
            <a:r>
              <a:rPr lang="en-US" b="1" baseline="0" dirty="0" err="1"/>
              <a:t>Servicio</a:t>
            </a:r>
            <a:r>
              <a:rPr lang="en-US" b="1" baseline="0" dirty="0"/>
              <a:t> de </a:t>
            </a:r>
            <a:r>
              <a:rPr lang="en-US" b="1" baseline="0" dirty="0" err="1"/>
              <a:t>Deuda</a:t>
            </a:r>
            <a:r>
              <a:rPr lang="en-US" b="1" baseline="0" dirty="0"/>
              <a:t> Externa de </a:t>
            </a:r>
            <a:r>
              <a:rPr lang="en-US" b="1" baseline="0" dirty="0" err="1"/>
              <a:t>Republica</a:t>
            </a:r>
            <a:r>
              <a:rPr lang="en-US" b="1" baseline="0" dirty="0"/>
              <a:t> </a:t>
            </a:r>
            <a:r>
              <a:rPr lang="en-US" b="1" baseline="0" dirty="0" err="1"/>
              <a:t>Dominicana</a:t>
            </a:r>
            <a:r>
              <a:rPr lang="en-US" b="1" baseline="0" dirty="0"/>
              <a:t>. 2019-2030</a:t>
            </a:r>
            <a:r>
              <a:rPr lang="en-US" baseline="0" dirty="0"/>
              <a: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'Forecast Periodos'!$B$1</c:f>
              <c:strCache>
                <c:ptCount val="1"/>
                <c:pt idx="0">
                  <c:v> PIB Precios Corrientes </c:v>
                </c:pt>
              </c:strCache>
            </c:strRef>
          </c:tx>
          <c:spPr>
            <a:ln w="28575" cap="rnd">
              <a:solidFill>
                <a:schemeClr val="accent1"/>
              </a:solidFill>
              <a:round/>
            </a:ln>
            <a:effectLst/>
          </c:spPr>
          <c:marker>
            <c:symbol val="none"/>
          </c:marker>
          <c:cat>
            <c:strRef>
              <c:f>'Forecast Periodos'!$A$2:$A$26</c:f>
              <c:strCache>
                <c:ptCount val="25"/>
                <c:pt idx="0">
                  <c:v>1947-1962</c:v>
                </c:pt>
                <c:pt idx="1">
                  <c:v>1952-1957</c:v>
                </c:pt>
                <c:pt idx="2">
                  <c:v>1957-1960</c:v>
                </c:pt>
                <c:pt idx="3">
                  <c:v>1960-1962</c:v>
                </c:pt>
                <c:pt idx="4">
                  <c:v>1962-1963</c:v>
                </c:pt>
                <c:pt idx="5">
                  <c:v>1963-1963</c:v>
                </c:pt>
                <c:pt idx="6">
                  <c:v>1965-1965</c:v>
                </c:pt>
                <c:pt idx="7">
                  <c:v>1966-1966</c:v>
                </c:pt>
                <c:pt idx="8">
                  <c:v>1966-1970</c:v>
                </c:pt>
                <c:pt idx="9">
                  <c:v>1970-1974</c:v>
                </c:pt>
                <c:pt idx="10">
                  <c:v>1974-1978</c:v>
                </c:pt>
                <c:pt idx="11">
                  <c:v>1978-1982</c:v>
                </c:pt>
                <c:pt idx="12">
                  <c:v>1982-1986</c:v>
                </c:pt>
                <c:pt idx="13">
                  <c:v>1986-1990</c:v>
                </c:pt>
                <c:pt idx="14">
                  <c:v>1990-1994</c:v>
                </c:pt>
                <c:pt idx="15">
                  <c:v>1994-1996</c:v>
                </c:pt>
                <c:pt idx="16">
                  <c:v>1996-2000</c:v>
                </c:pt>
                <c:pt idx="17">
                  <c:v>2000-2004</c:v>
                </c:pt>
                <c:pt idx="18">
                  <c:v>2004-2008</c:v>
                </c:pt>
                <c:pt idx="19">
                  <c:v>2008-2012</c:v>
                </c:pt>
                <c:pt idx="20">
                  <c:v>2012-2016</c:v>
                </c:pt>
                <c:pt idx="21">
                  <c:v>2016-2020</c:v>
                </c:pt>
                <c:pt idx="22">
                  <c:v>2020-2024</c:v>
                </c:pt>
                <c:pt idx="23">
                  <c:v>2024-2026</c:v>
                </c:pt>
                <c:pt idx="24">
                  <c:v>2026-2030</c:v>
                </c:pt>
              </c:strCache>
            </c:strRef>
          </c:cat>
          <c:val>
            <c:numRef>
              <c:f>'Forecast Periodos'!$B$2:$B$26</c:f>
              <c:numCache>
                <c:formatCode>_(* #,##0.00_);_(* \(#,##0.00\);_(* "-"??_);_(@_)</c:formatCode>
                <c:ptCount val="25"/>
                <c:pt idx="0">
                  <c:v>657620000</c:v>
                </c:pt>
                <c:pt idx="1">
                  <c:v>851920000</c:v>
                </c:pt>
                <c:pt idx="2">
                  <c:v>915370000</c:v>
                </c:pt>
                <c:pt idx="3">
                  <c:v>824100000</c:v>
                </c:pt>
                <c:pt idx="4">
                  <c:v>940799900</c:v>
                </c:pt>
                <c:pt idx="5">
                  <c:v>1025599899.9999999</c:v>
                </c:pt>
                <c:pt idx="6">
                  <c:v>888100000</c:v>
                </c:pt>
                <c:pt idx="7">
                  <c:v>983900000</c:v>
                </c:pt>
                <c:pt idx="8">
                  <c:v>1485500000</c:v>
                </c:pt>
                <c:pt idx="9">
                  <c:v>2925700000</c:v>
                </c:pt>
                <c:pt idx="10">
                  <c:v>4734400000</c:v>
                </c:pt>
                <c:pt idx="11">
                  <c:v>8267400000</c:v>
                </c:pt>
                <c:pt idx="12">
                  <c:v>11594000000</c:v>
                </c:pt>
                <c:pt idx="13">
                  <c:v>7073675544.7902126</c:v>
                </c:pt>
                <c:pt idx="14">
                  <c:v>14644711384.82024</c:v>
                </c:pt>
                <c:pt idx="15">
                  <c:v>18241691857.354435</c:v>
                </c:pt>
                <c:pt idx="16">
                  <c:v>24305717541.637054</c:v>
                </c:pt>
                <c:pt idx="17">
                  <c:v>27137508656.852158</c:v>
                </c:pt>
                <c:pt idx="18">
                  <c:v>48122547177.188133</c:v>
                </c:pt>
                <c:pt idx="19">
                  <c:v>60681537195.799622</c:v>
                </c:pt>
                <c:pt idx="20">
                  <c:v>75704720189.560699</c:v>
                </c:pt>
                <c:pt idx="21">
                  <c:v>88941299733.50177</c:v>
                </c:pt>
                <c:pt idx="22">
                  <c:v>108363371204.82732</c:v>
                </c:pt>
                <c:pt idx="23">
                  <c:v>127785442675.94499</c:v>
                </c:pt>
                <c:pt idx="24">
                  <c:v>147207514147.81924</c:v>
                </c:pt>
              </c:numCache>
            </c:numRef>
          </c:val>
          <c:smooth val="0"/>
          <c:extLst>
            <c:ext xmlns:c16="http://schemas.microsoft.com/office/drawing/2014/chart" uri="{C3380CC4-5D6E-409C-BE32-E72D297353CC}">
              <c16:uniqueId val="{00000000-3DFB-406B-9BC5-0866E2DE13BA}"/>
            </c:ext>
          </c:extLst>
        </c:ser>
        <c:ser>
          <c:idx val="1"/>
          <c:order val="1"/>
          <c:tx>
            <c:strRef>
              <c:f>'Forecast Periodos'!$C$1</c:f>
              <c:strCache>
                <c:ptCount val="1"/>
                <c:pt idx="0">
                  <c:v> Deuda Externa </c:v>
                </c:pt>
              </c:strCache>
            </c:strRef>
          </c:tx>
          <c:spPr>
            <a:ln w="28575" cap="rnd">
              <a:solidFill>
                <a:schemeClr val="accent2"/>
              </a:solidFill>
              <a:round/>
            </a:ln>
            <a:effectLst/>
          </c:spPr>
          <c:marker>
            <c:symbol val="none"/>
          </c:marker>
          <c:cat>
            <c:strRef>
              <c:f>'Forecast Periodos'!$A$2:$A$26</c:f>
              <c:strCache>
                <c:ptCount val="25"/>
                <c:pt idx="0">
                  <c:v>1947-1962</c:v>
                </c:pt>
                <c:pt idx="1">
                  <c:v>1952-1957</c:v>
                </c:pt>
                <c:pt idx="2">
                  <c:v>1957-1960</c:v>
                </c:pt>
                <c:pt idx="3">
                  <c:v>1960-1962</c:v>
                </c:pt>
                <c:pt idx="4">
                  <c:v>1962-1963</c:v>
                </c:pt>
                <c:pt idx="5">
                  <c:v>1963-1963</c:v>
                </c:pt>
                <c:pt idx="6">
                  <c:v>1965-1965</c:v>
                </c:pt>
                <c:pt idx="7">
                  <c:v>1966-1966</c:v>
                </c:pt>
                <c:pt idx="8">
                  <c:v>1966-1970</c:v>
                </c:pt>
                <c:pt idx="9">
                  <c:v>1970-1974</c:v>
                </c:pt>
                <c:pt idx="10">
                  <c:v>1974-1978</c:v>
                </c:pt>
                <c:pt idx="11">
                  <c:v>1978-1982</c:v>
                </c:pt>
                <c:pt idx="12">
                  <c:v>1982-1986</c:v>
                </c:pt>
                <c:pt idx="13">
                  <c:v>1986-1990</c:v>
                </c:pt>
                <c:pt idx="14">
                  <c:v>1990-1994</c:v>
                </c:pt>
                <c:pt idx="15">
                  <c:v>1994-1996</c:v>
                </c:pt>
                <c:pt idx="16">
                  <c:v>1996-2000</c:v>
                </c:pt>
                <c:pt idx="17">
                  <c:v>2000-2004</c:v>
                </c:pt>
                <c:pt idx="18">
                  <c:v>2004-2008</c:v>
                </c:pt>
                <c:pt idx="19">
                  <c:v>2008-2012</c:v>
                </c:pt>
                <c:pt idx="20">
                  <c:v>2012-2016</c:v>
                </c:pt>
                <c:pt idx="21">
                  <c:v>2016-2020</c:v>
                </c:pt>
                <c:pt idx="22">
                  <c:v>2020-2024</c:v>
                </c:pt>
                <c:pt idx="23">
                  <c:v>2024-2026</c:v>
                </c:pt>
                <c:pt idx="24">
                  <c:v>2026-2030</c:v>
                </c:pt>
              </c:strCache>
            </c:strRef>
          </c:cat>
          <c:val>
            <c:numRef>
              <c:f>'Forecast Periodos'!$C$2:$C$26</c:f>
              <c:numCache>
                <c:formatCode>_(* #,##0.00_);_(* \(#,##0.00\);_(* "-"??_);_(@_)</c:formatCode>
                <c:ptCount val="25"/>
                <c:pt idx="0">
                  <c:v>0</c:v>
                </c:pt>
                <c:pt idx="1">
                  <c:v>27500000</c:v>
                </c:pt>
                <c:pt idx="2">
                  <c:v>37100000</c:v>
                </c:pt>
                <c:pt idx="3">
                  <c:v>36700000</c:v>
                </c:pt>
                <c:pt idx="4">
                  <c:v>69500000</c:v>
                </c:pt>
                <c:pt idx="5">
                  <c:v>143800000</c:v>
                </c:pt>
                <c:pt idx="6">
                  <c:v>158100000</c:v>
                </c:pt>
                <c:pt idx="7">
                  <c:v>165800000</c:v>
                </c:pt>
                <c:pt idx="8">
                  <c:v>389548000</c:v>
                </c:pt>
                <c:pt idx="9">
                  <c:v>625955086.10000002</c:v>
                </c:pt>
                <c:pt idx="10">
                  <c:v>1406647193.4000001</c:v>
                </c:pt>
                <c:pt idx="11">
                  <c:v>2598219687.8000002</c:v>
                </c:pt>
                <c:pt idx="12">
                  <c:v>3762208698.8000002</c:v>
                </c:pt>
                <c:pt idx="13">
                  <c:v>4484666420.3999996</c:v>
                </c:pt>
                <c:pt idx="14">
                  <c:v>4957324456.8000002</c:v>
                </c:pt>
                <c:pt idx="15">
                  <c:v>4532953461.8999996</c:v>
                </c:pt>
                <c:pt idx="16">
                  <c:v>4794696438.8999996</c:v>
                </c:pt>
                <c:pt idx="17">
                  <c:v>7818993970.6000004</c:v>
                </c:pt>
                <c:pt idx="18">
                  <c:v>10747913578.6</c:v>
                </c:pt>
                <c:pt idx="19">
                  <c:v>22101553440.900002</c:v>
                </c:pt>
                <c:pt idx="20">
                  <c:v>28291425524.5</c:v>
                </c:pt>
                <c:pt idx="21">
                  <c:v>44467742286.300003</c:v>
                </c:pt>
                <c:pt idx="22">
                  <c:v>55762548628.632782</c:v>
                </c:pt>
                <c:pt idx="23">
                  <c:v>72543089700.281097</c:v>
                </c:pt>
                <c:pt idx="24">
                  <c:v>85626506831.896729</c:v>
                </c:pt>
              </c:numCache>
            </c:numRef>
          </c:val>
          <c:smooth val="0"/>
          <c:extLst>
            <c:ext xmlns:c16="http://schemas.microsoft.com/office/drawing/2014/chart" uri="{C3380CC4-5D6E-409C-BE32-E72D297353CC}">
              <c16:uniqueId val="{00000001-3DFB-406B-9BC5-0866E2DE13BA}"/>
            </c:ext>
          </c:extLst>
        </c:ser>
        <c:ser>
          <c:idx val="2"/>
          <c:order val="2"/>
          <c:tx>
            <c:strRef>
              <c:f>'Forecast Periodos'!$D$1</c:f>
              <c:strCache>
                <c:ptCount val="1"/>
                <c:pt idx="0">
                  <c:v> Servicio Deuda </c:v>
                </c:pt>
              </c:strCache>
            </c:strRef>
          </c:tx>
          <c:spPr>
            <a:ln w="28575" cap="rnd">
              <a:solidFill>
                <a:schemeClr val="accent3"/>
              </a:solidFill>
              <a:round/>
            </a:ln>
            <a:effectLst/>
          </c:spPr>
          <c:marker>
            <c:symbol val="none"/>
          </c:marker>
          <c:cat>
            <c:strRef>
              <c:f>'Forecast Periodos'!$A$2:$A$26</c:f>
              <c:strCache>
                <c:ptCount val="25"/>
                <c:pt idx="0">
                  <c:v>1947-1962</c:v>
                </c:pt>
                <c:pt idx="1">
                  <c:v>1952-1957</c:v>
                </c:pt>
                <c:pt idx="2">
                  <c:v>1957-1960</c:v>
                </c:pt>
                <c:pt idx="3">
                  <c:v>1960-1962</c:v>
                </c:pt>
                <c:pt idx="4">
                  <c:v>1962-1963</c:v>
                </c:pt>
                <c:pt idx="5">
                  <c:v>1963-1963</c:v>
                </c:pt>
                <c:pt idx="6">
                  <c:v>1965-1965</c:v>
                </c:pt>
                <c:pt idx="7">
                  <c:v>1966-1966</c:v>
                </c:pt>
                <c:pt idx="8">
                  <c:v>1966-1970</c:v>
                </c:pt>
                <c:pt idx="9">
                  <c:v>1970-1974</c:v>
                </c:pt>
                <c:pt idx="10">
                  <c:v>1974-1978</c:v>
                </c:pt>
                <c:pt idx="11">
                  <c:v>1978-1982</c:v>
                </c:pt>
                <c:pt idx="12">
                  <c:v>1982-1986</c:v>
                </c:pt>
                <c:pt idx="13">
                  <c:v>1986-1990</c:v>
                </c:pt>
                <c:pt idx="14">
                  <c:v>1990-1994</c:v>
                </c:pt>
                <c:pt idx="15">
                  <c:v>1994-1996</c:v>
                </c:pt>
                <c:pt idx="16">
                  <c:v>1996-2000</c:v>
                </c:pt>
                <c:pt idx="17">
                  <c:v>2000-2004</c:v>
                </c:pt>
                <c:pt idx="18">
                  <c:v>2004-2008</c:v>
                </c:pt>
                <c:pt idx="19">
                  <c:v>2008-2012</c:v>
                </c:pt>
                <c:pt idx="20">
                  <c:v>2012-2016</c:v>
                </c:pt>
                <c:pt idx="21">
                  <c:v>2016-2020</c:v>
                </c:pt>
                <c:pt idx="22">
                  <c:v>2020-2024</c:v>
                </c:pt>
                <c:pt idx="23">
                  <c:v>2024-2026</c:v>
                </c:pt>
                <c:pt idx="24">
                  <c:v>2026-2030</c:v>
                </c:pt>
              </c:strCache>
            </c:strRef>
          </c:cat>
          <c:val>
            <c:numRef>
              <c:f>'Forecast Periodos'!$D$2:$D$26</c:f>
              <c:numCache>
                <c:formatCode>_(* #,##0.00_);_(* \(#,##0.00\);_(* "-"??_);_(@_)</c:formatCode>
                <c:ptCount val="25"/>
                <c:pt idx="0">
                  <c:v>0</c:v>
                </c:pt>
                <c:pt idx="1">
                  <c:v>9800000</c:v>
                </c:pt>
                <c:pt idx="2">
                  <c:v>12800000</c:v>
                </c:pt>
                <c:pt idx="3">
                  <c:v>15600000</c:v>
                </c:pt>
                <c:pt idx="4">
                  <c:v>17200000</c:v>
                </c:pt>
                <c:pt idx="5">
                  <c:v>24300000</c:v>
                </c:pt>
                <c:pt idx="6">
                  <c:v>26800000</c:v>
                </c:pt>
                <c:pt idx="7">
                  <c:v>31800000</c:v>
                </c:pt>
                <c:pt idx="8">
                  <c:v>53100000</c:v>
                </c:pt>
                <c:pt idx="9">
                  <c:v>82605162.5</c:v>
                </c:pt>
                <c:pt idx="10">
                  <c:v>171615318.80000001</c:v>
                </c:pt>
                <c:pt idx="11">
                  <c:v>400979776.10000002</c:v>
                </c:pt>
                <c:pt idx="12">
                  <c:v>381077181.89999998</c:v>
                </c:pt>
                <c:pt idx="13">
                  <c:v>345427720.5</c:v>
                </c:pt>
                <c:pt idx="14">
                  <c:v>511328699.80000001</c:v>
                </c:pt>
                <c:pt idx="15">
                  <c:v>455344323.39999998</c:v>
                </c:pt>
                <c:pt idx="16">
                  <c:v>529255200.30000001</c:v>
                </c:pt>
                <c:pt idx="17">
                  <c:v>892392702.60000002</c:v>
                </c:pt>
                <c:pt idx="18">
                  <c:v>1560792853.0999999</c:v>
                </c:pt>
                <c:pt idx="19">
                  <c:v>2594080821</c:v>
                </c:pt>
                <c:pt idx="20">
                  <c:v>5234720108.3000002</c:v>
                </c:pt>
                <c:pt idx="21">
                  <c:v>6669748904.8000002</c:v>
                </c:pt>
                <c:pt idx="22">
                  <c:v>8126218962.163312</c:v>
                </c:pt>
                <c:pt idx="23">
                  <c:v>9582689019.5110359</c:v>
                </c:pt>
                <c:pt idx="24">
                  <c:v>11039159076.915497</c:v>
                </c:pt>
              </c:numCache>
            </c:numRef>
          </c:val>
          <c:smooth val="0"/>
          <c:extLst>
            <c:ext xmlns:c16="http://schemas.microsoft.com/office/drawing/2014/chart" uri="{C3380CC4-5D6E-409C-BE32-E72D297353CC}">
              <c16:uniqueId val="{00000002-3DFB-406B-9BC5-0866E2DE13BA}"/>
            </c:ext>
          </c:extLst>
        </c:ser>
        <c:dLbls>
          <c:showLegendKey val="0"/>
          <c:showVal val="0"/>
          <c:showCatName val="0"/>
          <c:showSerName val="0"/>
          <c:showPercent val="0"/>
          <c:showBubbleSize val="0"/>
        </c:dLbls>
        <c:smooth val="0"/>
        <c:axId val="1909368976"/>
        <c:axId val="1909371472"/>
      </c:lineChart>
      <c:catAx>
        <c:axId val="190936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371472"/>
        <c:crosses val="autoZero"/>
        <c:auto val="1"/>
        <c:lblAlgn val="ctr"/>
        <c:lblOffset val="100"/>
        <c:noMultiLvlLbl val="0"/>
      </c:catAx>
      <c:valAx>
        <c:axId val="1909371472"/>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368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B1520-0CFB-4CB4-9F43-761863EB461C}"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649AF-6582-4AAE-A56F-23B68E2D922D}" type="slidenum">
              <a:rPr lang="en-US" smtClean="0"/>
              <a:t>‹#›</a:t>
            </a:fld>
            <a:endParaRPr lang="en-US"/>
          </a:p>
        </p:txBody>
      </p:sp>
    </p:spTree>
    <p:extLst>
      <p:ext uri="{BB962C8B-B14F-4D97-AF65-F5344CB8AC3E}">
        <p14:creationId xmlns:p14="http://schemas.microsoft.com/office/powerpoint/2010/main" val="314502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32372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5140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3846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66849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20756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83264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3404037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47017843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4087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12/15/2022</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12/15/2022</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5092535"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vert="horz" wrap="square" lIns="0" tIns="0" rIns="0" bIns="0" rtlCol="0" anchor="t">
            <a:normAutofit/>
          </a:bodyPr>
          <a:lstStyle/>
          <a:p>
            <a:r>
              <a:rPr lang="en-US" dirty="0">
                <a:solidFill>
                  <a:srgbClr val="FFFFFF">
                    <a:alpha val="60000"/>
                  </a:srgbClr>
                </a:solidFill>
              </a:rPr>
              <a:t>Antonio Cabrera</a:t>
            </a:r>
          </a:p>
          <a:p>
            <a:r>
              <a:rPr lang="en-US" dirty="0">
                <a:solidFill>
                  <a:srgbClr val="FFFFFF">
                    <a:alpha val="60000"/>
                  </a:srgbClr>
                </a:solidFill>
              </a:rPr>
              <a:t>2020-9418</a:t>
            </a:r>
          </a:p>
        </p:txBody>
      </p:sp>
      <p:sp>
        <p:nvSpPr>
          <p:cNvPr id="4" name="TextBox 3">
            <a:extLst>
              <a:ext uri="{FF2B5EF4-FFF2-40B4-BE49-F238E27FC236}">
                <a16:creationId xmlns:a16="http://schemas.microsoft.com/office/drawing/2014/main" id="{50F8AB5A-6976-B68A-E6C6-7FDAF51C6EF6}"/>
              </a:ext>
            </a:extLst>
          </p:cNvPr>
          <p:cNvSpPr txBox="1"/>
          <p:nvPr/>
        </p:nvSpPr>
        <p:spPr>
          <a:xfrm>
            <a:off x="5159829" y="228123"/>
            <a:ext cx="669937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DO" dirty="0"/>
              <a:t>REPÚBLICA DOMINICANA</a:t>
            </a:r>
          </a:p>
          <a:p>
            <a:pPr algn="ctr"/>
            <a:endParaRPr lang="es-DO" dirty="0"/>
          </a:p>
          <a:p>
            <a:pPr algn="ctr"/>
            <a:endParaRPr lang="es-DO" dirty="0"/>
          </a:p>
          <a:p>
            <a:pPr algn="ctr"/>
            <a:endParaRPr lang="en-US" dirty="0"/>
          </a:p>
          <a:p>
            <a:pPr algn="ctr"/>
            <a:endParaRPr lang="es-DO" b="1" dirty="0">
              <a:solidFill>
                <a:srgbClr val="000000"/>
              </a:solidFill>
            </a:endParaRPr>
          </a:p>
          <a:p>
            <a:pPr algn="ctr"/>
            <a:endParaRPr lang="es-DO" b="1" dirty="0">
              <a:solidFill>
                <a:srgbClr val="000000"/>
              </a:solidFill>
            </a:endParaRPr>
          </a:p>
          <a:p>
            <a:pPr algn="ctr"/>
            <a:endParaRPr lang="es-DO" b="1" dirty="0">
              <a:solidFill>
                <a:srgbClr val="000000"/>
              </a:solidFill>
            </a:endParaRPr>
          </a:p>
          <a:p>
            <a:pPr algn="ctr"/>
            <a:endParaRPr lang="es-DO" b="1" dirty="0">
              <a:solidFill>
                <a:srgbClr val="000000"/>
              </a:solidFill>
            </a:endParaRPr>
          </a:p>
          <a:p>
            <a:pPr algn="ctr"/>
            <a:endParaRPr lang="es-DO" b="1" dirty="0">
              <a:solidFill>
                <a:srgbClr val="000000"/>
              </a:solidFill>
            </a:endParaRPr>
          </a:p>
          <a:p>
            <a:pPr algn="ctr"/>
            <a:r>
              <a:rPr lang="es-DO" b="1" dirty="0">
                <a:solidFill>
                  <a:srgbClr val="000000"/>
                </a:solidFill>
              </a:rPr>
              <a:t>TEMA:</a:t>
            </a:r>
          </a:p>
          <a:p>
            <a:pPr algn="ctr"/>
            <a:endParaRPr lang="es-DO" b="1" dirty="0">
              <a:solidFill>
                <a:srgbClr val="000000"/>
              </a:solidFill>
            </a:endParaRPr>
          </a:p>
          <a:p>
            <a:pPr algn="ctr"/>
            <a:r>
              <a:rPr lang="es-DO" b="1" dirty="0">
                <a:cs typeface="Times New Roman"/>
              </a:rPr>
              <a:t>ANÁLISIS COMPARATIVO DEL ENDEUDAMIENTO PÚBLICO EXTERNO DE REPÚBLICA DOMINICANA. (1947-2019). PROYECCIÓN AL AÑO 2030.</a:t>
            </a:r>
          </a:p>
          <a:p>
            <a:pPr algn="ctr"/>
            <a:endParaRPr lang="es-DO" b="1" dirty="0">
              <a:cs typeface="Times New Roman"/>
            </a:endParaRPr>
          </a:p>
          <a:p>
            <a:pPr algn="ctr"/>
            <a:endParaRPr lang="es-DO" b="1" dirty="0"/>
          </a:p>
          <a:p>
            <a:pPr algn="ctr"/>
            <a:r>
              <a:rPr lang="es-DO" dirty="0"/>
              <a:t>ANALITICA Y CIENCIA DE DATOS. </a:t>
            </a:r>
          </a:p>
          <a:p>
            <a:pPr algn="ctr"/>
            <a:endParaRPr lang="es-DO" dirty="0">
              <a:solidFill>
                <a:srgbClr val="000000"/>
              </a:solidFill>
            </a:endParaRPr>
          </a:p>
          <a:p>
            <a:pPr algn="ctr"/>
            <a:endParaRPr lang="es-DO" dirty="0">
              <a:solidFill>
                <a:srgbClr val="000000"/>
              </a:solidFill>
            </a:endParaRPr>
          </a:p>
          <a:p>
            <a:endParaRPr lang="es-DO" dirty="0">
              <a:solidFill>
                <a:srgbClr val="000000"/>
              </a:solidFill>
            </a:endParaRPr>
          </a:p>
          <a:p>
            <a:endParaRPr lang="es-DO" dirty="0">
              <a:solidFill>
                <a:srgbClr val="000000"/>
              </a:solidFill>
            </a:endParaRPr>
          </a:p>
          <a:p>
            <a:pPr algn="ctr"/>
            <a:endParaRPr lang="es-ES" sz="1400" dirty="0">
              <a:latin typeface="Times New Roman"/>
              <a:cs typeface="Times New Roman"/>
            </a:endParaRPr>
          </a:p>
        </p:txBody>
      </p:sp>
      <p:pic>
        <p:nvPicPr>
          <p:cNvPr id="7" name="Picture 7">
            <a:extLst>
              <a:ext uri="{FF2B5EF4-FFF2-40B4-BE49-F238E27FC236}">
                <a16:creationId xmlns:a16="http://schemas.microsoft.com/office/drawing/2014/main" id="{5E86FC85-ECB1-55A1-B8D2-9DEE57972C75}"/>
              </a:ext>
            </a:extLst>
          </p:cNvPr>
          <p:cNvPicPr>
            <a:picLocks noChangeAspect="1"/>
          </p:cNvPicPr>
          <p:nvPr/>
        </p:nvPicPr>
        <p:blipFill>
          <a:blip r:embed="rId4"/>
          <a:stretch>
            <a:fillRect/>
          </a:stretch>
        </p:blipFill>
        <p:spPr>
          <a:xfrm>
            <a:off x="6958657" y="1167083"/>
            <a:ext cx="2743200" cy="1039274"/>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235052"/>
            <a:ext cx="6958891" cy="549951"/>
          </a:xfrm>
        </p:spPr>
        <p:txBody>
          <a:bodyPr>
            <a:normAutofit fontScale="90000"/>
          </a:bodyPr>
          <a:lstStyle/>
          <a:p>
            <a:r>
              <a:rPr lang="en-US" b="1" dirty="0" err="1"/>
              <a:t>Recomendaciones</a:t>
            </a:r>
            <a:r>
              <a:rPr lang="en-US" b="1" dirty="0"/>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516F126E-B38B-28F5-BF83-36E316BFB3C0}"/>
              </a:ext>
            </a:extLst>
          </p:cNvPr>
          <p:cNvSpPr>
            <a:spLocks noGrp="1"/>
          </p:cNvSpPr>
          <p:nvPr>
            <p:ph type="body" idx="1"/>
          </p:nvPr>
        </p:nvSpPr>
        <p:spPr>
          <a:xfrm>
            <a:off x="116732" y="1420238"/>
            <a:ext cx="11886486" cy="5202709"/>
          </a:xfrm>
        </p:spPr>
        <p:txBody>
          <a:bodyPr>
            <a:normAutofit lnSpcReduction="10000"/>
          </a:bodyPr>
          <a:lstStyle/>
          <a:p>
            <a:pPr marL="0" marR="0" indent="180340" algn="just">
              <a:lnSpc>
                <a:spcPct val="150000"/>
              </a:lnSpc>
              <a:spcBef>
                <a:spcPts val="0"/>
              </a:spcBef>
              <a:spcAft>
                <a:spcPts val="0"/>
              </a:spcAft>
            </a:pPr>
            <a:endPar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s-EC" sz="1800" b="0" dirty="0">
                <a:solidFill>
                  <a:srgbClr val="000000"/>
                </a:solidFill>
                <a:effectLst/>
                <a:latin typeface="Times New Roman" panose="02020603050405020304" pitchFamily="18" charset="0"/>
                <a:ea typeface="Times New Roman" panose="02020603050405020304" pitchFamily="18" charset="0"/>
              </a:rPr>
              <a:t>Para una eficiente administración y manejo de la Deuda externa, así como una incidencia acorde al Crecimiento Económico del país, el endeudamiento debe seguir estándares claros y determinados de financiamiento, que compensen la suscripción de estos créditos con estrategias sostenibles de la Deuda externa.</a:t>
            </a:r>
          </a:p>
          <a:p>
            <a:pPr marR="0" lvl="0" algn="just">
              <a:lnSpc>
                <a:spcPct val="150000"/>
              </a:lnSpc>
              <a:spcBef>
                <a:spcPts val="0"/>
              </a:spcBef>
              <a:spcAft>
                <a:spcPts val="0"/>
              </a:spcAft>
            </a:pPr>
            <a:endParaRPr lang="es-EC" sz="1800" b="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50000"/>
              </a:lnSpc>
              <a:spcBef>
                <a:spcPts val="0"/>
              </a:spcBef>
              <a:buFont typeface="Wingdings" panose="05000000000000000000" pitchFamily="2" charset="2"/>
              <a:buChar char=""/>
            </a:pPr>
            <a:r>
              <a:rPr lang="en-US" sz="1800" b="0" dirty="0" err="1">
                <a:solidFill>
                  <a:srgbClr val="000000"/>
                </a:solidFill>
                <a:effectLst/>
                <a:latin typeface="Times New Roman" panose="02020603050405020304" pitchFamily="18" charset="0"/>
                <a:ea typeface="Times New Roman" panose="02020603050405020304" pitchFamily="18" charset="0"/>
              </a:rPr>
              <a:t>Definir</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una</a:t>
            </a:r>
            <a:r>
              <a:rPr lang="en-US" sz="1800" b="0" dirty="0">
                <a:solidFill>
                  <a:srgbClr val="000000"/>
                </a:solidFill>
                <a:effectLst/>
                <a:latin typeface="Times New Roman" panose="02020603050405020304" pitchFamily="18" charset="0"/>
                <a:ea typeface="Times New Roman" panose="02020603050405020304" pitchFamily="18" charset="0"/>
              </a:rPr>
              <a:t> </a:t>
            </a:r>
            <a:r>
              <a:rPr lang="es-EC" sz="1800" b="0" dirty="0">
                <a:solidFill>
                  <a:srgbClr val="000000"/>
                </a:solidFill>
                <a:effectLst/>
                <a:latin typeface="Times New Roman" panose="02020603050405020304" pitchFamily="18" charset="0"/>
                <a:ea typeface="Times New Roman" panose="02020603050405020304" pitchFamily="18" charset="0"/>
              </a:rPr>
              <a:t>política fiscal que determine los montos racionales del Gasto Público, en particular del Gasto Corriente, ya que el problema que cíclicamente persiste con el tema de la deuda es que ésta no es seguida a un resultado de evaluación de su destino, lo que hace que se adquieran créditos para hacer frente a pagos pasados, no a lo que sería eficiente, que es en este caso, la inversión pública.</a:t>
            </a:r>
            <a:endParaRPr lang="en-US" sz="1800" b="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b="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s-EC" sz="1800" b="0" dirty="0">
                <a:solidFill>
                  <a:srgbClr val="000000"/>
                </a:solidFill>
                <a:effectLst/>
                <a:latin typeface="Times New Roman" panose="02020603050405020304" pitchFamily="18" charset="0"/>
                <a:ea typeface="Times New Roman" panose="02020603050405020304" pitchFamily="18" charset="0"/>
              </a:rPr>
              <a:t>Debe implementarse un convenio de compromiso fiscal por parte de todos los actores del manejo de las finanzas públicas, el cual lleve la evaluación de los Indicadores de Sostenibilidad de Deuda externa y contribución de la misma al Crecimiento Económico de la nación.</a:t>
            </a:r>
            <a:endParaRPr lang="en-US" sz="1800" b="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7614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5092535"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vert="horz" wrap="square" lIns="0" tIns="0" rIns="0" bIns="0" rtlCol="0" anchor="t">
            <a:normAutofit/>
          </a:bodyPr>
          <a:lstStyle/>
          <a:p>
            <a:r>
              <a:rPr lang="en-US" dirty="0">
                <a:solidFill>
                  <a:srgbClr val="FFFFFF">
                    <a:alpha val="60000"/>
                  </a:srgbClr>
                </a:solidFill>
              </a:rPr>
              <a:t>Antonio Cabrera</a:t>
            </a:r>
          </a:p>
          <a:p>
            <a:r>
              <a:rPr lang="en-US" dirty="0">
                <a:solidFill>
                  <a:srgbClr val="FFFFFF">
                    <a:alpha val="60000"/>
                  </a:srgbClr>
                </a:solidFill>
              </a:rPr>
              <a:t>2020-9418</a:t>
            </a:r>
          </a:p>
        </p:txBody>
      </p:sp>
      <p:sp>
        <p:nvSpPr>
          <p:cNvPr id="4" name="TextBox 3">
            <a:extLst>
              <a:ext uri="{FF2B5EF4-FFF2-40B4-BE49-F238E27FC236}">
                <a16:creationId xmlns:a16="http://schemas.microsoft.com/office/drawing/2014/main" id="{50F8AB5A-6976-B68A-E6C6-7FDAF51C6EF6}"/>
              </a:ext>
            </a:extLst>
          </p:cNvPr>
          <p:cNvSpPr txBox="1"/>
          <p:nvPr/>
        </p:nvSpPr>
        <p:spPr>
          <a:xfrm>
            <a:off x="5092535" y="2999215"/>
            <a:ext cx="6699379"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a:p>
            <a:pPr algn="ctr"/>
            <a:endParaRPr lang="es-DO" dirty="0">
              <a:solidFill>
                <a:srgbClr val="000000"/>
              </a:solidFill>
            </a:endParaRPr>
          </a:p>
          <a:p>
            <a:pPr algn="ctr"/>
            <a:r>
              <a:rPr lang="es-DO" sz="3200" dirty="0">
                <a:solidFill>
                  <a:srgbClr val="000000"/>
                </a:solidFill>
              </a:rPr>
              <a:t>GRACIAS !!!!!</a:t>
            </a:r>
          </a:p>
          <a:p>
            <a:endParaRPr lang="es-DO" sz="3200" dirty="0">
              <a:solidFill>
                <a:srgbClr val="000000"/>
              </a:solidFill>
            </a:endParaRPr>
          </a:p>
          <a:p>
            <a:endParaRPr lang="es-DO" dirty="0">
              <a:solidFill>
                <a:srgbClr val="000000"/>
              </a:solidFill>
            </a:endParaRPr>
          </a:p>
          <a:p>
            <a:pPr algn="ctr"/>
            <a:endParaRPr lang="es-ES" sz="1400" dirty="0">
              <a:latin typeface="Times New Roman"/>
              <a:cs typeface="Times New Roman"/>
            </a:endParaRPr>
          </a:p>
        </p:txBody>
      </p:sp>
    </p:spTree>
    <p:extLst>
      <p:ext uri="{BB962C8B-B14F-4D97-AF65-F5344CB8AC3E}">
        <p14:creationId xmlns:p14="http://schemas.microsoft.com/office/powerpoint/2010/main" val="275525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95642" y="106675"/>
            <a:ext cx="8198199" cy="6213761"/>
          </a:xfrm>
        </p:spPr>
        <p:txBody>
          <a:bodyPr vert="horz" wrap="square" lIns="0" tIns="0" rIns="0" bIns="0" rtlCol="0" anchor="t">
            <a:normAutofit/>
          </a:bodyPr>
          <a:lstStyle/>
          <a:p>
            <a:pPr marL="0" indent="0">
              <a:lnSpc>
                <a:spcPct val="100000"/>
              </a:lnSpc>
            </a:pPr>
            <a:endParaRPr lang="en-US" dirty="0"/>
          </a:p>
          <a:p>
            <a:pPr marL="0" indent="0">
              <a:lnSpc>
                <a:spcPct val="100000"/>
              </a:lnSpc>
              <a:buNone/>
            </a:pPr>
            <a:r>
              <a:rPr lang="en-US" b="1" dirty="0" err="1"/>
              <a:t>Contenido</a:t>
            </a:r>
            <a:r>
              <a:rPr lang="en-US" b="1" dirty="0"/>
              <a:t>:</a:t>
            </a:r>
            <a:endParaRPr lang="en-US" b="1"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Introducción</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Alcance</a:t>
            </a:r>
            <a:r>
              <a:rPr lang="en-US" sz="1800" dirty="0">
                <a:solidFill>
                  <a:srgbClr val="FFFFFF">
                    <a:alpha val="60000"/>
                  </a:srgbClr>
                </a:solidFill>
              </a:rPr>
              <a:t> de la </a:t>
            </a:r>
            <a:r>
              <a:rPr lang="en-US" sz="1800" dirty="0" err="1">
                <a:solidFill>
                  <a:srgbClr val="FFFFFF">
                    <a:alpha val="60000"/>
                  </a:srgbClr>
                </a:solidFill>
              </a:rPr>
              <a:t>investigación</a:t>
            </a:r>
            <a:r>
              <a:rPr lang="en-US" sz="1800" dirty="0">
                <a:solidFill>
                  <a:srgbClr val="FFFFFF">
                    <a:alpha val="60000"/>
                  </a:srgbClr>
                </a:solidFill>
              </a:rPr>
              <a:t> y </a:t>
            </a:r>
            <a:r>
              <a:rPr lang="en-US" sz="1800" dirty="0" err="1">
                <a:solidFill>
                  <a:srgbClr val="FFFFFF">
                    <a:alpha val="60000"/>
                  </a:srgbClr>
                </a:solidFill>
              </a:rPr>
              <a:t>objetivos</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Conceptos</a:t>
            </a:r>
            <a:r>
              <a:rPr lang="en-US" sz="1800" dirty="0">
                <a:solidFill>
                  <a:srgbClr val="FFFFFF">
                    <a:alpha val="60000"/>
                  </a:srgbClr>
                </a:solidFill>
              </a:rPr>
              <a:t> </a:t>
            </a:r>
            <a:r>
              <a:rPr lang="en-US" sz="1800" dirty="0" err="1">
                <a:solidFill>
                  <a:srgbClr val="FFFFFF">
                    <a:alpha val="60000"/>
                  </a:srgbClr>
                </a:solidFill>
              </a:rPr>
              <a:t>relacionados</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Ventajas</a:t>
            </a:r>
            <a:r>
              <a:rPr lang="en-US" sz="1800" dirty="0">
                <a:solidFill>
                  <a:srgbClr val="FFFFFF">
                    <a:alpha val="60000"/>
                  </a:srgbClr>
                </a:solidFill>
              </a:rPr>
              <a:t> y </a:t>
            </a:r>
            <a:r>
              <a:rPr lang="en-US" sz="1800" dirty="0" err="1">
                <a:solidFill>
                  <a:srgbClr val="FFFFFF">
                    <a:alpha val="60000"/>
                  </a:srgbClr>
                </a:solidFill>
              </a:rPr>
              <a:t>desventajas</a:t>
            </a:r>
            <a:r>
              <a:rPr lang="en-US" sz="1800" dirty="0">
                <a:solidFill>
                  <a:srgbClr val="FFFFFF">
                    <a:alpha val="60000"/>
                  </a:srgbClr>
                </a:solidFill>
              </a:rPr>
              <a:t> de la </a:t>
            </a:r>
            <a:r>
              <a:rPr lang="en-US" sz="1800" dirty="0" err="1">
                <a:solidFill>
                  <a:srgbClr val="FFFFFF">
                    <a:alpha val="60000"/>
                  </a:srgbClr>
                </a:solidFill>
              </a:rPr>
              <a:t>deuda</a:t>
            </a:r>
            <a:endParaRPr lang="en-US" sz="1800" dirty="0">
              <a:solidFill>
                <a:srgbClr val="FFFFFF">
                  <a:alpha val="60000"/>
                </a:srgbClr>
              </a:solidFill>
            </a:endParaRPr>
          </a:p>
          <a:p>
            <a:pPr marL="342900" indent="-342900">
              <a:lnSpc>
                <a:spcPct val="100000"/>
              </a:lnSpc>
              <a:buFont typeface="Arial" panose="020B0604020202020204" pitchFamily="34" charset="0"/>
              <a:buChar char="•"/>
            </a:pPr>
            <a:r>
              <a:rPr lang="en-US" sz="1800" dirty="0" err="1">
                <a:solidFill>
                  <a:srgbClr val="FFFFFF">
                    <a:alpha val="60000"/>
                  </a:srgbClr>
                </a:solidFill>
              </a:rPr>
              <a:t>Tecnologías</a:t>
            </a:r>
            <a:r>
              <a:rPr lang="en-US" sz="1800" dirty="0">
                <a:solidFill>
                  <a:srgbClr val="FFFFFF">
                    <a:alpha val="60000"/>
                  </a:srgbClr>
                </a:solidFill>
              </a:rPr>
              <a:t> </a:t>
            </a:r>
            <a:r>
              <a:rPr lang="en-US" sz="1800" dirty="0" err="1">
                <a:solidFill>
                  <a:srgbClr val="FFFFFF">
                    <a:alpha val="60000"/>
                  </a:srgbClr>
                </a:solidFill>
              </a:rPr>
              <a:t>utilizadas</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Analisis</a:t>
            </a:r>
            <a:r>
              <a:rPr lang="en-US" sz="1800" dirty="0">
                <a:solidFill>
                  <a:srgbClr val="FFFFFF">
                    <a:alpha val="60000"/>
                  </a:srgbClr>
                </a:solidFill>
              </a:rPr>
              <a:t> </a:t>
            </a:r>
            <a:r>
              <a:rPr lang="en-US" sz="1800" dirty="0" err="1">
                <a:solidFill>
                  <a:srgbClr val="FFFFFF">
                    <a:alpha val="60000"/>
                  </a:srgbClr>
                </a:solidFill>
              </a:rPr>
              <a:t>comparativos</a:t>
            </a:r>
            <a:r>
              <a:rPr lang="en-US" sz="1800" dirty="0">
                <a:solidFill>
                  <a:srgbClr val="FFFFFF">
                    <a:alpha val="60000"/>
                  </a:srgbClr>
                </a:solidFill>
              </a:rPr>
              <a:t> y </a:t>
            </a:r>
            <a:r>
              <a:rPr lang="en-US" sz="1800" dirty="0" err="1">
                <a:solidFill>
                  <a:srgbClr val="FFFFFF">
                    <a:alpha val="60000"/>
                  </a:srgbClr>
                </a:solidFill>
              </a:rPr>
              <a:t>Proyección</a:t>
            </a:r>
            <a:r>
              <a:rPr lang="en-US" sz="1800" dirty="0">
                <a:solidFill>
                  <a:srgbClr val="FFFFFF">
                    <a:alpha val="60000"/>
                  </a:srgbClr>
                </a:solidFill>
              </a:rPr>
              <a:t> de </a:t>
            </a:r>
            <a:r>
              <a:rPr lang="en-US" sz="1800" dirty="0" err="1">
                <a:solidFill>
                  <a:srgbClr val="FFFFFF">
                    <a:alpha val="60000"/>
                  </a:srgbClr>
                </a:solidFill>
              </a:rPr>
              <a:t>deuda</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Conclusiones</a:t>
            </a:r>
            <a:r>
              <a:rPr lang="en-US" sz="1800" dirty="0">
                <a:solidFill>
                  <a:srgbClr val="FFFFFF">
                    <a:alpha val="60000"/>
                  </a:srgbClr>
                </a:solidFill>
              </a:rPr>
              <a:t> y </a:t>
            </a:r>
            <a:r>
              <a:rPr lang="en-US" sz="1800" dirty="0" err="1">
                <a:solidFill>
                  <a:srgbClr val="FFFFFF">
                    <a:alpha val="60000"/>
                  </a:srgbClr>
                </a:solidFill>
              </a:rPr>
              <a:t>Recomendaciones</a:t>
            </a:r>
            <a:endParaRPr lang="en-US" sz="1800"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74810" y="3784784"/>
            <a:ext cx="11991913" cy="3007790"/>
          </a:xfrm>
        </p:spPr>
        <p:txBody>
          <a:bodyPr/>
          <a:lstStyle/>
          <a:p>
            <a:r>
              <a:rPr lang="en-US"/>
              <a:t>Introducción</a:t>
            </a:r>
            <a:br>
              <a:rPr lang="en-US"/>
            </a:br>
            <a:r>
              <a:rPr lang="es" sz="1600">
                <a:ea typeface="+mj-lt"/>
                <a:cs typeface="+mj-lt"/>
              </a:rPr>
              <a:t>Todos los países definen e implementan políticas económicas, que según el criterio del sector y/o sectores que las articulan, han de favorecer e impulsar el desarrollo de la economía. Las decisiones económicas de los países tienen implicaciones a gran escala que son reflejadas en los indicadores económicos del país a corto, mediano o largo plazo. La trayectoria o historia del endeudamiento público externo de un país puede establecer patrones de comportamiento económico que permitan hacer proyecciones y/o estimaciones del devenir de los niveles de endeudamiento futuro y crear escenarios económicos que permitan, de algún modo, estimar el posible impacto en la economía nacional si se persigue esa misma tendencia en el futuro. </a:t>
            </a:r>
            <a:br>
              <a:rPr lang="en-US" sz="1600" dirty="0"/>
            </a:br>
            <a:endParaRPr lang="en-US" sz="160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10" name="Picture 12" descr="A stock chart with blue graphs">
            <a:extLst>
              <a:ext uri="{FF2B5EF4-FFF2-40B4-BE49-F238E27FC236}">
                <a16:creationId xmlns:a16="http://schemas.microsoft.com/office/drawing/2014/main" id="{2CEAA9B0-26FF-03B7-4723-A25FECCDA2B5}"/>
              </a:ext>
            </a:extLst>
          </p:cNvPr>
          <p:cNvPicPr>
            <a:picLocks noGrp="1" noChangeAspect="1"/>
          </p:cNvPicPr>
          <p:nvPr>
            <p:ph type="pic" sz="quarter" idx="15"/>
          </p:nvPr>
        </p:nvPicPr>
        <p:blipFill rotWithShape="1">
          <a:blip r:embed="rId6"/>
          <a:srcRect l="22499" r="22499"/>
          <a:stretch/>
        </p:blipFill>
        <p:spPr/>
      </p:pic>
      <p:pic>
        <p:nvPicPr>
          <p:cNvPr id="15" name="Picture 15" descr="Calculator keypad">
            <a:extLst>
              <a:ext uri="{FF2B5EF4-FFF2-40B4-BE49-F238E27FC236}">
                <a16:creationId xmlns:a16="http://schemas.microsoft.com/office/drawing/2014/main" id="{870B8B78-5F39-E9E6-8833-1D85B4B8D41C}"/>
              </a:ext>
            </a:extLst>
          </p:cNvPr>
          <p:cNvPicPr>
            <a:picLocks noGrp="1" noChangeAspect="1"/>
          </p:cNvPicPr>
          <p:nvPr>
            <p:ph type="pic" sz="quarter" idx="13"/>
          </p:nvPr>
        </p:nvPicPr>
        <p:blipFill rotWithShape="1">
          <a:blip r:embed="rId7"/>
          <a:srcRect l="24600" r="24600"/>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0088" y="3083667"/>
            <a:ext cx="11726024" cy="3423545"/>
          </a:xfrm>
        </p:spPr>
        <p:txBody>
          <a:bodyPr/>
          <a:lstStyle/>
          <a:p>
            <a:r>
              <a:rPr lang="en-US" b="1" dirty="0" err="1"/>
              <a:t>Alcance</a:t>
            </a:r>
            <a:r>
              <a:rPr lang="en-US" b="1" dirty="0"/>
              <a:t> de la </a:t>
            </a:r>
            <a:r>
              <a:rPr lang="en-US" b="1" dirty="0" err="1"/>
              <a:t>investigación</a:t>
            </a:r>
            <a:r>
              <a:rPr lang="en-US" dirty="0"/>
              <a:t>:</a:t>
            </a:r>
            <a:br>
              <a:rPr lang="en-US" dirty="0"/>
            </a:br>
            <a:br>
              <a:rPr lang="en-US" dirty="0"/>
            </a:br>
            <a:r>
              <a:rPr lang="es-D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 alcance de esta investigación es explicativo o causal ya que el mismo se circunscribe a una evaluación cronológica del endeudamiento público externo de la Republica Dominicana desde el año 1947 hasta el año 2019 con el objetivo de determinar el nivel de endeudamiento público externo y posible impacto causal en la economía dominicana para el año 2030. La investigación se delimitara al uso de las cifras oficiales presentadas en las fuentes de información económica oficiales del Estado Dominicano.</a:t>
            </a:r>
            <a:b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endParaRPr lang="en-US" sz="1600" dirty="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799104" y="0"/>
            <a:ext cx="2309087" cy="2855248"/>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828816" y="0"/>
            <a:ext cx="2309088" cy="2855248"/>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882912" y="0"/>
            <a:ext cx="2309087" cy="2855248"/>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10" name="Picture 12" descr="A stock chart with blue graphs">
            <a:extLst>
              <a:ext uri="{FF2B5EF4-FFF2-40B4-BE49-F238E27FC236}">
                <a16:creationId xmlns:a16="http://schemas.microsoft.com/office/drawing/2014/main" id="{2CEAA9B0-26FF-03B7-4723-A25FECCDA2B5}"/>
              </a:ext>
            </a:extLst>
          </p:cNvPr>
          <p:cNvPicPr>
            <a:picLocks noGrp="1" noChangeAspect="1"/>
          </p:cNvPicPr>
          <p:nvPr>
            <p:ph type="pic" sz="quarter" idx="15"/>
          </p:nvPr>
        </p:nvPicPr>
        <p:blipFill rotWithShape="1">
          <a:blip r:embed="rId6"/>
          <a:srcRect l="22499" r="22499"/>
          <a:stretch/>
        </p:blipFill>
        <p:spPr>
          <a:xfrm>
            <a:off x="6828816" y="0"/>
            <a:ext cx="2309087" cy="2855248"/>
          </a:xfrm>
        </p:spPr>
      </p:pic>
      <p:pic>
        <p:nvPicPr>
          <p:cNvPr id="15" name="Picture 15" descr="Calculator keypad">
            <a:extLst>
              <a:ext uri="{FF2B5EF4-FFF2-40B4-BE49-F238E27FC236}">
                <a16:creationId xmlns:a16="http://schemas.microsoft.com/office/drawing/2014/main" id="{870B8B78-5F39-E9E6-8833-1D85B4B8D41C}"/>
              </a:ext>
            </a:extLst>
          </p:cNvPr>
          <p:cNvPicPr>
            <a:picLocks noGrp="1" noChangeAspect="1"/>
          </p:cNvPicPr>
          <p:nvPr>
            <p:ph type="pic" sz="quarter" idx="13"/>
          </p:nvPr>
        </p:nvPicPr>
        <p:blipFill rotWithShape="1">
          <a:blip r:embed="rId7"/>
          <a:srcRect l="24600" r="24600"/>
          <a:stretch/>
        </p:blipFill>
        <p:spPr>
          <a:xfrm>
            <a:off x="745008" y="0"/>
            <a:ext cx="2309087" cy="2855248"/>
          </a:xfrm>
        </p:spPr>
      </p:pic>
    </p:spTree>
    <p:extLst>
      <p:ext uri="{BB962C8B-B14F-4D97-AF65-F5344CB8AC3E}">
        <p14:creationId xmlns:p14="http://schemas.microsoft.com/office/powerpoint/2010/main" val="333585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95642" y="106675"/>
            <a:ext cx="8198199" cy="6213761"/>
          </a:xfrm>
        </p:spPr>
        <p:txBody>
          <a:bodyPr vert="horz" wrap="square" lIns="0" tIns="0" rIns="0" bIns="0" rtlCol="0" anchor="t">
            <a:normAutofit/>
          </a:bodyPr>
          <a:lstStyle/>
          <a:p>
            <a:pPr marL="0" indent="0">
              <a:lnSpc>
                <a:spcPct val="100000"/>
              </a:lnSpc>
            </a:pPr>
            <a:endParaRPr lang="en-US" dirty="0"/>
          </a:p>
          <a:p>
            <a:pPr marL="0" indent="0">
              <a:lnSpc>
                <a:spcPct val="100000"/>
              </a:lnSpc>
              <a:buNone/>
            </a:pPr>
            <a:r>
              <a:rPr lang="en-US" b="1" dirty="0" err="1"/>
              <a:t>Conceptos</a:t>
            </a:r>
            <a:r>
              <a:rPr lang="en-US" b="1" dirty="0"/>
              <a:t>:</a:t>
            </a:r>
            <a:endParaRPr lang="en-US" b="1"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Deuda</a:t>
            </a:r>
            <a:r>
              <a:rPr lang="en-US" sz="1800" dirty="0">
                <a:solidFill>
                  <a:srgbClr val="FFFFFF">
                    <a:alpha val="60000"/>
                  </a:srgbClr>
                </a:solidFill>
              </a:rPr>
              <a:t> externa</a:t>
            </a:r>
          </a:p>
          <a:p>
            <a:pPr marL="342900" indent="-342900">
              <a:lnSpc>
                <a:spcPct val="100000"/>
              </a:lnSpc>
              <a:buChar char="•"/>
            </a:pPr>
            <a:r>
              <a:rPr lang="en-US" sz="1800" dirty="0" err="1">
                <a:solidFill>
                  <a:srgbClr val="FFFFFF">
                    <a:alpha val="60000"/>
                  </a:srgbClr>
                </a:solidFill>
              </a:rPr>
              <a:t>Servicio</a:t>
            </a:r>
            <a:r>
              <a:rPr lang="en-US" sz="1800" dirty="0">
                <a:solidFill>
                  <a:srgbClr val="FFFFFF">
                    <a:alpha val="60000"/>
                  </a:srgbClr>
                </a:solidFill>
              </a:rPr>
              <a:t> de </a:t>
            </a:r>
            <a:r>
              <a:rPr lang="en-US" sz="1800" dirty="0" err="1">
                <a:solidFill>
                  <a:srgbClr val="FFFFFF">
                    <a:alpha val="60000"/>
                  </a:srgbClr>
                </a:solidFill>
              </a:rPr>
              <a:t>deuda</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Producto</a:t>
            </a:r>
            <a:r>
              <a:rPr lang="en-US" sz="1800" dirty="0">
                <a:solidFill>
                  <a:srgbClr val="FFFFFF">
                    <a:alpha val="60000"/>
                  </a:srgbClr>
                </a:solidFill>
              </a:rPr>
              <a:t> </a:t>
            </a:r>
            <a:r>
              <a:rPr lang="en-US" sz="1800" dirty="0" err="1">
                <a:solidFill>
                  <a:srgbClr val="FFFFFF">
                    <a:alpha val="60000"/>
                  </a:srgbClr>
                </a:solidFill>
              </a:rPr>
              <a:t>Interno</a:t>
            </a:r>
            <a:r>
              <a:rPr lang="en-US" sz="1800" dirty="0">
                <a:solidFill>
                  <a:srgbClr val="FFFFFF">
                    <a:alpha val="60000"/>
                  </a:srgbClr>
                </a:solidFill>
              </a:rPr>
              <a:t> </a:t>
            </a:r>
            <a:r>
              <a:rPr lang="en-US" sz="1800" dirty="0" err="1">
                <a:solidFill>
                  <a:srgbClr val="FFFFFF">
                    <a:alpha val="60000"/>
                  </a:srgbClr>
                </a:solidFill>
              </a:rPr>
              <a:t>Bruto</a:t>
            </a:r>
            <a:endParaRPr lang="en-US" sz="1800" dirty="0">
              <a:solidFill>
                <a:srgbClr val="FFFFFF">
                  <a:alpha val="60000"/>
                </a:srgbClr>
              </a:solidFill>
            </a:endParaRPr>
          </a:p>
          <a:p>
            <a:pPr marL="342900" indent="-342900">
              <a:lnSpc>
                <a:spcPct val="100000"/>
              </a:lnSpc>
              <a:buChar char="•"/>
            </a:pPr>
            <a:r>
              <a:rPr lang="en-US" sz="1800" dirty="0">
                <a:solidFill>
                  <a:srgbClr val="FFFFFF">
                    <a:alpha val="60000"/>
                  </a:srgbClr>
                </a:solidFill>
              </a:rPr>
              <a:t>Corrientes de </a:t>
            </a:r>
            <a:r>
              <a:rPr lang="en-US" sz="1800" dirty="0" err="1">
                <a:solidFill>
                  <a:srgbClr val="FFFFFF">
                    <a:alpha val="60000"/>
                  </a:srgbClr>
                </a:solidFill>
              </a:rPr>
              <a:t>pensamiento</a:t>
            </a:r>
            <a:r>
              <a:rPr lang="en-US" sz="1800" dirty="0">
                <a:solidFill>
                  <a:srgbClr val="FFFFFF">
                    <a:alpha val="60000"/>
                  </a:srgbClr>
                </a:solidFill>
              </a:rPr>
              <a:t> </a:t>
            </a:r>
            <a:r>
              <a:rPr lang="en-US" sz="1800" dirty="0" err="1">
                <a:solidFill>
                  <a:srgbClr val="FFFFFF">
                    <a:alpha val="60000"/>
                  </a:srgbClr>
                </a:solidFill>
              </a:rPr>
              <a:t>economico</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Factores</a:t>
            </a:r>
            <a:r>
              <a:rPr lang="en-US" sz="1800" dirty="0">
                <a:solidFill>
                  <a:srgbClr val="FFFFFF">
                    <a:alpha val="60000"/>
                  </a:srgbClr>
                </a:solidFill>
              </a:rPr>
              <a:t> </a:t>
            </a:r>
            <a:r>
              <a:rPr lang="en-US" sz="1800" dirty="0" err="1">
                <a:solidFill>
                  <a:srgbClr val="FFFFFF">
                    <a:alpha val="60000"/>
                  </a:srgbClr>
                </a:solidFill>
              </a:rPr>
              <a:t>importantes</a:t>
            </a:r>
            <a:r>
              <a:rPr lang="en-US" sz="1800" dirty="0">
                <a:solidFill>
                  <a:srgbClr val="FFFFFF">
                    <a:alpha val="60000"/>
                  </a:srgbClr>
                </a:solidFill>
              </a:rPr>
              <a:t> de la </a:t>
            </a:r>
            <a:r>
              <a:rPr lang="en-US" sz="1800" dirty="0" err="1">
                <a:solidFill>
                  <a:srgbClr val="FFFFFF">
                    <a:alpha val="60000"/>
                  </a:srgbClr>
                </a:solidFill>
              </a:rPr>
              <a:t>deuda</a:t>
            </a:r>
            <a:r>
              <a:rPr lang="en-US" sz="1800" dirty="0">
                <a:solidFill>
                  <a:srgbClr val="FFFFFF">
                    <a:alpha val="60000"/>
                  </a:srgbClr>
                </a:solidFill>
              </a:rPr>
              <a:t> a </a:t>
            </a:r>
            <a:r>
              <a:rPr lang="en-US" sz="1800" dirty="0" err="1">
                <a:solidFill>
                  <a:srgbClr val="FFFFFF">
                    <a:alpha val="60000"/>
                  </a:srgbClr>
                </a:solidFill>
              </a:rPr>
              <a:t>nivel</a:t>
            </a:r>
            <a:r>
              <a:rPr lang="en-US" sz="1800" dirty="0">
                <a:solidFill>
                  <a:srgbClr val="FFFFFF">
                    <a:alpha val="60000"/>
                  </a:srgbClr>
                </a:solidFill>
              </a:rPr>
              <a:t> global</a:t>
            </a:r>
          </a:p>
          <a:p>
            <a:pPr marL="342900" indent="-342900">
              <a:lnSpc>
                <a:spcPct val="100000"/>
              </a:lnSpc>
              <a:buChar char="•"/>
            </a:pPr>
            <a:r>
              <a:rPr lang="en-US" sz="1800" dirty="0" err="1">
                <a:solidFill>
                  <a:srgbClr val="FFFFFF">
                    <a:alpha val="60000"/>
                  </a:srgbClr>
                </a:solidFill>
              </a:rPr>
              <a:t>Proyección</a:t>
            </a:r>
            <a:r>
              <a:rPr lang="en-US" sz="1800" dirty="0">
                <a:solidFill>
                  <a:srgbClr val="FFFFFF">
                    <a:alpha val="60000"/>
                  </a:srgbClr>
                </a:solidFill>
              </a:rPr>
              <a:t> </a:t>
            </a:r>
            <a:r>
              <a:rPr lang="en-US" sz="1800" dirty="0" err="1">
                <a:solidFill>
                  <a:srgbClr val="FFFFFF">
                    <a:alpha val="60000"/>
                  </a:srgbClr>
                </a:solidFill>
              </a:rPr>
              <a:t>Económica</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Parámetros</a:t>
            </a:r>
            <a:r>
              <a:rPr lang="en-US" sz="1800" dirty="0">
                <a:solidFill>
                  <a:srgbClr val="FFFFFF">
                    <a:alpha val="60000"/>
                  </a:srgbClr>
                </a:solidFill>
              </a:rPr>
              <a:t> </a:t>
            </a:r>
            <a:r>
              <a:rPr lang="en-US" sz="1800" dirty="0" err="1">
                <a:solidFill>
                  <a:srgbClr val="FFFFFF">
                    <a:alpha val="60000"/>
                  </a:srgbClr>
                </a:solidFill>
              </a:rPr>
              <a:t>Saludables</a:t>
            </a:r>
            <a:r>
              <a:rPr lang="en-US" sz="1800" dirty="0">
                <a:solidFill>
                  <a:srgbClr val="FFFFFF">
                    <a:alpha val="60000"/>
                  </a:srgbClr>
                </a:solidFill>
              </a:rPr>
              <a:t> de </a:t>
            </a:r>
            <a:r>
              <a:rPr lang="en-US" sz="1800" dirty="0" err="1">
                <a:solidFill>
                  <a:srgbClr val="FFFFFF">
                    <a:alpha val="60000"/>
                  </a:srgbClr>
                </a:solidFill>
              </a:rPr>
              <a:t>endeudamiento</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Calificación</a:t>
            </a:r>
            <a:r>
              <a:rPr lang="en-US" sz="1800" dirty="0">
                <a:solidFill>
                  <a:srgbClr val="FFFFFF">
                    <a:alpha val="60000"/>
                  </a:srgbClr>
                </a:solidFill>
              </a:rPr>
              <a:t> de </a:t>
            </a:r>
            <a:r>
              <a:rPr lang="en-US" sz="1800" dirty="0" err="1">
                <a:solidFill>
                  <a:srgbClr val="FFFFFF">
                    <a:alpha val="60000"/>
                  </a:srgbClr>
                </a:solidFill>
              </a:rPr>
              <a:t>deuda</a:t>
            </a:r>
            <a:endParaRPr lang="en-US" sz="1800" dirty="0">
              <a:solidFill>
                <a:srgbClr val="FFFFFF">
                  <a:alpha val="60000"/>
                </a:srgbClr>
              </a:solidFill>
            </a:endParaRPr>
          </a:p>
          <a:p>
            <a:pPr marL="342900" indent="-342900">
              <a:lnSpc>
                <a:spcPct val="100000"/>
              </a:lnSpc>
              <a:buChar char="•"/>
            </a:pPr>
            <a:r>
              <a:rPr lang="en-US" sz="1800" dirty="0">
                <a:solidFill>
                  <a:srgbClr val="FFFFFF">
                    <a:alpha val="60000"/>
                  </a:srgbClr>
                </a:solidFill>
              </a:rPr>
              <a:t>Deficit </a:t>
            </a:r>
            <a:r>
              <a:rPr lang="en-US" sz="1800" dirty="0" err="1">
                <a:solidFill>
                  <a:srgbClr val="FFFFFF">
                    <a:alpha val="60000"/>
                  </a:srgbClr>
                </a:solidFill>
              </a:rPr>
              <a:t>presupuestario</a:t>
            </a:r>
            <a:endParaRPr lang="en-US" sz="1800" dirty="0">
              <a:solidFill>
                <a:srgbClr val="FFFFFF">
                  <a:alpha val="60000"/>
                </a:srgbClr>
              </a:solidFill>
            </a:endParaRPr>
          </a:p>
          <a:p>
            <a:pPr marL="342900" indent="-342900">
              <a:lnSpc>
                <a:spcPct val="100000"/>
              </a:lnSpc>
              <a:buChar char="•"/>
            </a:pPr>
            <a:r>
              <a:rPr lang="en-US" sz="1800" dirty="0" err="1">
                <a:solidFill>
                  <a:srgbClr val="FFFFFF">
                    <a:alpha val="60000"/>
                  </a:srgbClr>
                </a:solidFill>
              </a:rPr>
              <a:t>Subsidios</a:t>
            </a:r>
            <a:endParaRPr lang="en-US" sz="1800" dirty="0">
              <a:solidFill>
                <a:srgbClr val="FFFFFF">
                  <a:alpha val="60000"/>
                </a:srgbClr>
              </a:solidFill>
            </a:endParaRPr>
          </a:p>
          <a:p>
            <a:pPr marL="342900" indent="-342900">
              <a:lnSpc>
                <a:spcPct val="100000"/>
              </a:lnSpc>
              <a:buChar char="•"/>
            </a:pPr>
            <a:endParaRPr lang="en-US" sz="1800" dirty="0">
              <a:solidFill>
                <a:srgbClr val="FFFFFF">
                  <a:alpha val="60000"/>
                </a:srgbClr>
              </a:solidFill>
            </a:endParaRPr>
          </a:p>
          <a:p>
            <a:pPr marL="342900" indent="-342900">
              <a:lnSpc>
                <a:spcPct val="100000"/>
              </a:lnSpc>
              <a:buChar char="•"/>
            </a:pPr>
            <a:endParaRPr lang="en-US" sz="1800"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p:txBody>
      </p:sp>
    </p:spTree>
    <p:extLst>
      <p:ext uri="{BB962C8B-B14F-4D97-AF65-F5344CB8AC3E}">
        <p14:creationId xmlns:p14="http://schemas.microsoft.com/office/powerpoint/2010/main" val="421424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95642" y="106675"/>
            <a:ext cx="11733192" cy="6576227"/>
          </a:xfrm>
        </p:spPr>
        <p:txBody>
          <a:bodyPr vert="horz" wrap="square" lIns="0" tIns="0" rIns="0" bIns="0" rtlCol="0" anchor="t">
            <a:normAutofit/>
          </a:bodyPr>
          <a:lstStyle/>
          <a:p>
            <a:pPr marL="0" indent="0">
              <a:lnSpc>
                <a:spcPct val="100000"/>
              </a:lnSpc>
            </a:pPr>
            <a:endParaRPr lang="en-US" dirty="0"/>
          </a:p>
          <a:p>
            <a:pPr marL="0" indent="0">
              <a:lnSpc>
                <a:spcPct val="100000"/>
              </a:lnSpc>
              <a:buNone/>
            </a:pPr>
            <a:r>
              <a:rPr lang="en-US" b="1" dirty="0" err="1"/>
              <a:t>Ventajas</a:t>
            </a:r>
            <a:r>
              <a:rPr lang="en-US" b="1" dirty="0"/>
              <a:t> y </a:t>
            </a:r>
            <a:r>
              <a:rPr lang="en-US" b="1" dirty="0" err="1"/>
              <a:t>Desventajas</a:t>
            </a:r>
            <a:r>
              <a:rPr lang="en-US" b="1" dirty="0"/>
              <a:t> de la </a:t>
            </a:r>
            <a:r>
              <a:rPr lang="en-US" b="1" dirty="0" err="1"/>
              <a:t>deuda</a:t>
            </a:r>
            <a:r>
              <a:rPr lang="en-US" b="1" dirty="0"/>
              <a:t> </a:t>
            </a:r>
            <a:r>
              <a:rPr lang="en-US" b="1" dirty="0" err="1"/>
              <a:t>pública</a:t>
            </a:r>
            <a:r>
              <a:rPr lang="en-US" b="1" dirty="0"/>
              <a:t>:</a:t>
            </a:r>
          </a:p>
          <a:p>
            <a:pPr marL="0" indent="0">
              <a:lnSpc>
                <a:spcPct val="100000"/>
              </a:lnSpc>
              <a:buNone/>
            </a:pPr>
            <a:endParaRPr lang="en-US" b="1" dirty="0"/>
          </a:p>
          <a:p>
            <a:pPr marL="0" marR="0" algn="just">
              <a:lnSpc>
                <a:spcPct val="150000"/>
              </a:lnSpc>
              <a:spcBef>
                <a:spcPts val="0"/>
              </a:spcBef>
              <a:spcAft>
                <a:spcPts val="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“Es importante destacar que las economías en vías de desarrollo, las cuales se caracterizan por un bajo nivel de capital y tasas de retorno relativamente atractivas, necesitan de recursos externos para financiar su crecimiento, sobre todo cuando se encuentran en la parte baja del ciclo económico. Sin embargo, un monitoreo adecuado por parte de analistas de la deuda es importante ya que un elevado nivel de endeudamiento puede ocasionar peligros futuros en la estabilidad económica debido al aumento de la percepción del riesgo país, lo que a su vez podría perjudicar las perspectivas de crecimiento”. (Reinhart &amp;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Savastano</a:t>
            </a:r>
            <a:r>
              <a:rPr lang="es-ES" sz="1800" dirty="0">
                <a:effectLst/>
                <a:latin typeface="Times New Roman" panose="02020603050405020304" pitchFamily="18" charset="0"/>
                <a:ea typeface="Calibri" panose="020F0502020204030204" pitchFamily="34" charset="0"/>
                <a:cs typeface="Arial" panose="020B0604020202020204" pitchFamily="34" charset="0"/>
              </a:rPr>
              <a:t>, 2003).</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Esto indica que la deuda no es intrínsecamente mala, que bien puede ayudar significativamente a elevar los niveles de crecimiento de la economía siempre y cuando los recursos sean utilizados mayoritariamente para cubrir gastos de capital y no gastos administrativos. Como establecen (Blanchard &amp;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Giavazzi</a:t>
            </a:r>
            <a:r>
              <a:rPr lang="es-ES" sz="1800" dirty="0">
                <a:effectLst/>
                <a:latin typeface="Times New Roman" panose="02020603050405020304" pitchFamily="18" charset="0"/>
                <a:ea typeface="Calibri" panose="020F0502020204030204" pitchFamily="34" charset="0"/>
                <a:cs typeface="Arial" panose="020B0604020202020204" pitchFamily="34" charset="0"/>
              </a:rPr>
              <a:t>, 2004) , (Creel &amp;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Fitoussi</a:t>
            </a:r>
            <a:r>
              <a:rPr lang="es-ES" sz="1800" dirty="0">
                <a:effectLst/>
                <a:latin typeface="Times New Roman" panose="02020603050405020304" pitchFamily="18" charset="0"/>
                <a:ea typeface="Calibri" panose="020F0502020204030204" pitchFamily="34" charset="0"/>
                <a:cs typeface="Arial" panose="020B0604020202020204" pitchFamily="34" charset="0"/>
              </a:rPr>
              <a:t>, 2002) , (Le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Cacheux</a:t>
            </a:r>
            <a:r>
              <a:rPr lang="es-ES" sz="1800" dirty="0">
                <a:effectLst/>
                <a:latin typeface="Times New Roman" panose="02020603050405020304" pitchFamily="18" charset="0"/>
                <a:ea typeface="Calibri" panose="020F0502020204030204" pitchFamily="34" charset="0"/>
                <a:cs typeface="Arial" panose="020B0604020202020204" pitchFamily="34" charset="0"/>
              </a:rPr>
              <a:t>, 2002) y (Modigliani, et al., Rev. 1998) “…La idea principal es que la deuda pública es perjudicial solo cuando es utilizada para cubrir gastos corrientes, pero no cuando acumula capital público.”</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00000"/>
              </a:lnSpc>
              <a:buNone/>
            </a:pPr>
            <a:endParaRPr lang="en-US" b="1" dirty="0">
              <a:solidFill>
                <a:srgbClr val="FFFFFF">
                  <a:alpha val="60000"/>
                </a:srgbClr>
              </a:solidFill>
            </a:endParaRPr>
          </a:p>
          <a:p>
            <a:pPr marL="342900" indent="-342900">
              <a:lnSpc>
                <a:spcPct val="100000"/>
              </a:lnSpc>
              <a:buChar char="•"/>
            </a:pPr>
            <a:endParaRPr lang="en-US" sz="1800" dirty="0">
              <a:solidFill>
                <a:srgbClr val="FFFFFF">
                  <a:alpha val="60000"/>
                </a:srgbClr>
              </a:solidFill>
            </a:endParaRPr>
          </a:p>
          <a:p>
            <a:pPr marL="342900" indent="-342900">
              <a:lnSpc>
                <a:spcPct val="100000"/>
              </a:lnSpc>
              <a:buChar char="•"/>
            </a:pPr>
            <a:endParaRPr lang="en-US" sz="1800"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a:p>
            <a:pPr marL="0" indent="0">
              <a:lnSpc>
                <a:spcPct val="100000"/>
              </a:lnSpc>
            </a:pPr>
            <a:endParaRPr lang="en-US" dirty="0">
              <a:solidFill>
                <a:srgbClr val="FFFFFF">
                  <a:alpha val="60000"/>
                </a:srgbClr>
              </a:solidFill>
            </a:endParaRPr>
          </a:p>
        </p:txBody>
      </p:sp>
    </p:spTree>
    <p:extLst>
      <p:ext uri="{BB962C8B-B14F-4D97-AF65-F5344CB8AC3E}">
        <p14:creationId xmlns:p14="http://schemas.microsoft.com/office/powerpoint/2010/main" val="107659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18002" y="312010"/>
            <a:ext cx="11991913" cy="670484"/>
          </a:xfrm>
        </p:spPr>
        <p:txBody>
          <a:bodyPr/>
          <a:lstStyle/>
          <a:p>
            <a:r>
              <a:rPr lang="en-US" dirty="0" err="1"/>
              <a:t>Tecnologías</a:t>
            </a:r>
            <a:r>
              <a:rPr lang="en-US" dirty="0"/>
              <a:t> </a:t>
            </a:r>
            <a:r>
              <a:rPr lang="en-US" dirty="0" err="1"/>
              <a:t>utilizadas</a:t>
            </a:r>
            <a:r>
              <a:rPr lang="en-US" dirty="0"/>
              <a:t>:</a:t>
            </a:r>
            <a:endParaRPr lang="en-US" sz="1600" dirty="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10" name="Picture 12" descr="A stock chart with blue graphs">
            <a:extLst>
              <a:ext uri="{FF2B5EF4-FFF2-40B4-BE49-F238E27FC236}">
                <a16:creationId xmlns:a16="http://schemas.microsoft.com/office/drawing/2014/main" id="{2CEAA9B0-26FF-03B7-4723-A25FECCDA2B5}"/>
              </a:ext>
            </a:extLst>
          </p:cNvPr>
          <p:cNvPicPr>
            <a:picLocks noGrp="1" noChangeAspect="1"/>
          </p:cNvPicPr>
          <p:nvPr>
            <p:ph type="pic" sz="quarter" idx="15"/>
          </p:nvPr>
        </p:nvPicPr>
        <p:blipFill rotWithShape="1">
          <a:blip r:embed="rId6"/>
          <a:srcRect l="22499" r="22499"/>
          <a:stretch/>
        </p:blipFill>
        <p:spPr/>
      </p:pic>
      <p:pic>
        <p:nvPicPr>
          <p:cNvPr id="15" name="Picture 15" descr="Calculator keypad">
            <a:extLst>
              <a:ext uri="{FF2B5EF4-FFF2-40B4-BE49-F238E27FC236}">
                <a16:creationId xmlns:a16="http://schemas.microsoft.com/office/drawing/2014/main" id="{870B8B78-5F39-E9E6-8833-1D85B4B8D41C}"/>
              </a:ext>
            </a:extLst>
          </p:cNvPr>
          <p:cNvPicPr>
            <a:picLocks noGrp="1" noChangeAspect="1"/>
          </p:cNvPicPr>
          <p:nvPr>
            <p:ph type="pic" sz="quarter" idx="13"/>
          </p:nvPr>
        </p:nvPicPr>
        <p:blipFill rotWithShape="1">
          <a:blip r:embed="rId7"/>
          <a:srcRect l="24600" r="24600"/>
          <a:stretch/>
        </p:blipFill>
        <p:spPr/>
      </p:pic>
      <p:sp>
        <p:nvSpPr>
          <p:cNvPr id="2" name="Rectangle 1">
            <a:extLst>
              <a:ext uri="{FF2B5EF4-FFF2-40B4-BE49-F238E27FC236}">
                <a16:creationId xmlns:a16="http://schemas.microsoft.com/office/drawing/2014/main" id="{743E5E90-D48F-8096-690F-B9A85BC53F5B}"/>
              </a:ext>
            </a:extLst>
          </p:cNvPr>
          <p:cNvSpPr/>
          <p:nvPr/>
        </p:nvSpPr>
        <p:spPr>
          <a:xfrm>
            <a:off x="70725" y="409286"/>
            <a:ext cx="6660815" cy="8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Tecnologías</a:t>
            </a:r>
            <a:r>
              <a:rPr lang="en-US" dirty="0"/>
              <a:t> y </a:t>
            </a:r>
            <a:r>
              <a:rPr lang="en-US" dirty="0" err="1"/>
              <a:t>herramientas</a:t>
            </a:r>
            <a:r>
              <a:rPr lang="en-US" dirty="0"/>
              <a:t> </a:t>
            </a:r>
            <a:r>
              <a:rPr lang="en-US" dirty="0" err="1"/>
              <a:t>utilizadas</a:t>
            </a:r>
            <a:r>
              <a:rPr lang="en-US" dirty="0"/>
              <a:t>:</a:t>
            </a:r>
          </a:p>
        </p:txBody>
      </p:sp>
      <p:pic>
        <p:nvPicPr>
          <p:cNvPr id="4" name="Picture 3">
            <a:extLst>
              <a:ext uri="{FF2B5EF4-FFF2-40B4-BE49-F238E27FC236}">
                <a16:creationId xmlns:a16="http://schemas.microsoft.com/office/drawing/2014/main" id="{38BB2A81-D760-DE67-680F-496DDE96E85B}"/>
              </a:ext>
            </a:extLst>
          </p:cNvPr>
          <p:cNvPicPr>
            <a:picLocks noChangeAspect="1"/>
          </p:cNvPicPr>
          <p:nvPr/>
        </p:nvPicPr>
        <p:blipFill>
          <a:blip r:embed="rId8"/>
          <a:stretch>
            <a:fillRect/>
          </a:stretch>
        </p:blipFill>
        <p:spPr>
          <a:xfrm>
            <a:off x="-46630" y="3189677"/>
            <a:ext cx="3795089" cy="2385267"/>
          </a:xfrm>
          <a:prstGeom prst="rect">
            <a:avLst/>
          </a:prstGeom>
        </p:spPr>
      </p:pic>
      <p:pic>
        <p:nvPicPr>
          <p:cNvPr id="7" name="Picture 6">
            <a:extLst>
              <a:ext uri="{FF2B5EF4-FFF2-40B4-BE49-F238E27FC236}">
                <a16:creationId xmlns:a16="http://schemas.microsoft.com/office/drawing/2014/main" id="{8208332A-675F-E2EF-5EAA-7B5DA089FA3B}"/>
              </a:ext>
            </a:extLst>
          </p:cNvPr>
          <p:cNvPicPr>
            <a:picLocks noChangeAspect="1"/>
          </p:cNvPicPr>
          <p:nvPr/>
        </p:nvPicPr>
        <p:blipFill>
          <a:blip r:embed="rId9"/>
          <a:stretch>
            <a:fillRect/>
          </a:stretch>
        </p:blipFill>
        <p:spPr>
          <a:xfrm>
            <a:off x="3547651" y="4582347"/>
            <a:ext cx="5590253" cy="2178595"/>
          </a:xfrm>
          <a:prstGeom prst="rect">
            <a:avLst/>
          </a:prstGeom>
        </p:spPr>
      </p:pic>
      <p:pic>
        <p:nvPicPr>
          <p:cNvPr id="9" name="Picture 8">
            <a:extLst>
              <a:ext uri="{FF2B5EF4-FFF2-40B4-BE49-F238E27FC236}">
                <a16:creationId xmlns:a16="http://schemas.microsoft.com/office/drawing/2014/main" id="{32FB7DB9-8BA8-DCD8-2041-EC32C2B4B4AA}"/>
              </a:ext>
            </a:extLst>
          </p:cNvPr>
          <p:cNvPicPr>
            <a:picLocks noChangeAspect="1"/>
          </p:cNvPicPr>
          <p:nvPr/>
        </p:nvPicPr>
        <p:blipFill>
          <a:blip r:embed="rId10"/>
          <a:stretch>
            <a:fillRect/>
          </a:stretch>
        </p:blipFill>
        <p:spPr>
          <a:xfrm>
            <a:off x="7398018" y="1662036"/>
            <a:ext cx="4623602" cy="2051198"/>
          </a:xfrm>
          <a:prstGeom prst="rect">
            <a:avLst/>
          </a:prstGeom>
        </p:spPr>
      </p:pic>
      <p:pic>
        <p:nvPicPr>
          <p:cNvPr id="13" name="Picture 12">
            <a:extLst>
              <a:ext uri="{FF2B5EF4-FFF2-40B4-BE49-F238E27FC236}">
                <a16:creationId xmlns:a16="http://schemas.microsoft.com/office/drawing/2014/main" id="{A612187A-910C-11E8-66AE-AC78D3DEABAB}"/>
              </a:ext>
            </a:extLst>
          </p:cNvPr>
          <p:cNvPicPr>
            <a:picLocks noChangeAspect="1"/>
          </p:cNvPicPr>
          <p:nvPr/>
        </p:nvPicPr>
        <p:blipFill>
          <a:blip r:embed="rId11"/>
          <a:stretch>
            <a:fillRect/>
          </a:stretch>
        </p:blipFill>
        <p:spPr>
          <a:xfrm>
            <a:off x="8349351" y="4292320"/>
            <a:ext cx="4151234" cy="2051198"/>
          </a:xfrm>
          <a:prstGeom prst="rect">
            <a:avLst/>
          </a:prstGeom>
        </p:spPr>
      </p:pic>
      <p:pic>
        <p:nvPicPr>
          <p:cNvPr id="16" name="Picture 15">
            <a:extLst>
              <a:ext uri="{FF2B5EF4-FFF2-40B4-BE49-F238E27FC236}">
                <a16:creationId xmlns:a16="http://schemas.microsoft.com/office/drawing/2014/main" id="{6319AED4-7774-EB8A-F483-4AB861DC435A}"/>
              </a:ext>
            </a:extLst>
          </p:cNvPr>
          <p:cNvPicPr>
            <a:picLocks noChangeAspect="1"/>
          </p:cNvPicPr>
          <p:nvPr/>
        </p:nvPicPr>
        <p:blipFill>
          <a:blip r:embed="rId12"/>
          <a:stretch>
            <a:fillRect/>
          </a:stretch>
        </p:blipFill>
        <p:spPr>
          <a:xfrm>
            <a:off x="4534406" y="2275653"/>
            <a:ext cx="2311568" cy="2532195"/>
          </a:xfrm>
          <a:prstGeom prst="rect">
            <a:avLst/>
          </a:prstGeom>
        </p:spPr>
      </p:pic>
    </p:spTree>
    <p:extLst>
      <p:ext uri="{BB962C8B-B14F-4D97-AF65-F5344CB8AC3E}">
        <p14:creationId xmlns:p14="http://schemas.microsoft.com/office/powerpoint/2010/main" val="61167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828675" y="494414"/>
            <a:ext cx="10534650" cy="817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lIns="1332000" tIns="180000" rIns="216000" bIns="180000" numCol="1" spcCol="0" rtlCol="0" fromWordArt="0" anchor="b" anchorCtr="0" forceAA="0" compatLnSpc="1">
            <a:prstTxWarp prst="textNoShape">
              <a:avLst/>
            </a:prstTxWarp>
            <a:normAutofit/>
          </a:bodyPr>
          <a:lstStyle/>
          <a:p>
            <a:pPr rtl="0">
              <a:spcAft>
                <a:spcPts val="0"/>
              </a:spcAft>
            </a:pPr>
            <a:r>
              <a:rPr lang="en-GB" sz="2800" b="1">
                <a:effectLst/>
                <a:latin typeface="Segoe UI Light" panose="020B0502040204020203" pitchFamily="34" charset="0"/>
                <a:ea typeface="Calibri" panose="020F0502020204030204" pitchFamily="34" charset="0"/>
                <a:cs typeface="Segoe UI Light" panose="020B0502040204020203" pitchFamily="34" charset="0"/>
              </a:rPr>
              <a:t>Reporte de Endeudamiento Público - Microsoft Power BI</a:t>
            </a:r>
            <a:endParaRPr lang="en-IE" sz="2800" b="1">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graphicFrame>
        <p:nvGraphicFramePr>
          <p:cNvPr id="3" name="Chart 2">
            <a:extLst>
              <a:ext uri="{FF2B5EF4-FFF2-40B4-BE49-F238E27FC236}">
                <a16:creationId xmlns:a16="http://schemas.microsoft.com/office/drawing/2014/main" id="{C0CAD2D8-1635-6487-8A26-2637AA4E6432}"/>
              </a:ext>
            </a:extLst>
          </p:cNvPr>
          <p:cNvGraphicFramePr>
            <a:graphicFrameLocks/>
          </p:cNvGraphicFramePr>
          <p:nvPr>
            <p:extLst>
              <p:ext uri="{D42A27DB-BD31-4B8C-83A1-F6EECF244321}">
                <p14:modId xmlns:p14="http://schemas.microsoft.com/office/powerpoint/2010/main" val="1721772371"/>
              </p:ext>
            </p:extLst>
          </p:nvPr>
        </p:nvGraphicFramePr>
        <p:xfrm>
          <a:off x="723900" y="2354239"/>
          <a:ext cx="10744200" cy="39480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185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235052"/>
            <a:ext cx="6958891" cy="549951"/>
          </a:xfrm>
        </p:spPr>
        <p:txBody>
          <a:bodyPr>
            <a:normAutofit fontScale="90000"/>
          </a:bodyPr>
          <a:lstStyle/>
          <a:p>
            <a:r>
              <a:rPr lang="en-US" b="1" dirty="0" err="1"/>
              <a:t>Conclusiones</a:t>
            </a:r>
            <a:r>
              <a:rPr lang="en-US" b="1" dirty="0"/>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516F126E-B38B-28F5-BF83-36E316BFB3C0}"/>
              </a:ext>
            </a:extLst>
          </p:cNvPr>
          <p:cNvSpPr>
            <a:spLocks noGrp="1"/>
          </p:cNvSpPr>
          <p:nvPr>
            <p:ph type="body" idx="1"/>
          </p:nvPr>
        </p:nvSpPr>
        <p:spPr>
          <a:xfrm>
            <a:off x="116732" y="1420238"/>
            <a:ext cx="11886486" cy="5202709"/>
          </a:xfrm>
        </p:spPr>
        <p:txBody>
          <a:bodyPr>
            <a:normAutofit fontScale="92500" lnSpcReduction="20000"/>
          </a:bodyPr>
          <a:lstStyle/>
          <a:p>
            <a:pPr marL="0" marR="0" indent="180340" algn="just">
              <a:lnSpc>
                <a:spcPct val="150000"/>
              </a:lnSpc>
              <a:spcBef>
                <a:spcPts val="0"/>
              </a:spcBef>
              <a:spcAft>
                <a:spcPts val="0"/>
              </a:spcAft>
            </a:pPr>
            <a:endPar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0"/>
              </a:spcAft>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Al analizar el comportamiento de la Deuda externa y su incidencia en el Crecimiento Económico, se observó que la evolución del endeudamiento presenta una relativa estabilidad producto de la condonación de deuda </a:t>
            </a: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0"/>
              </a:spcAft>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Respecto al Crecimiento Económico, se observa que en los periodos analizados se tienen fluctuaciones en el Producto Nacional correlacionados con las oscilaciones en la Deuda externa. En este sentido, los mismos factores que afectan el incremento en la Deuda, también hacen ralentizar el incremento consecuente en la producción nacional, siendo notorio el incremento de la Deuda.</a:t>
            </a: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0"/>
              </a:spcAft>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0"/>
              </a:spcAft>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El tipo de correlación que existe entre ambas variables macroeconómicas, Deuda Pública y PIB real, es en especial positiva, pero baja y limitada, reflejando su incidencia positiva y marginal en el Crecimiento Económico. </a:t>
            </a:r>
          </a:p>
          <a:p>
            <a:pPr marL="0" marR="0" indent="180340" algn="just">
              <a:lnSpc>
                <a:spcPct val="150000"/>
              </a:lnSpc>
              <a:spcBef>
                <a:spcPts val="0"/>
              </a:spcBef>
              <a:spcAft>
                <a:spcPts val="0"/>
              </a:spcAft>
            </a:pPr>
            <a:endPar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indent="180340" algn="just">
              <a:lnSpc>
                <a:spcPct val="150000"/>
              </a:lnSpc>
              <a:spcBef>
                <a:spcPts val="0"/>
              </a:spcBef>
            </a:pPr>
            <a:r>
              <a:rPr lang="es-DO"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Podemos concluir que de acuerdo a las proyecciones realizadas, el futuro parece indicar que pese al incremento de deuda externa se espera de manera proporcional un incremento del Producto Interno Bruto coherente con el comportamiento histórico, y  al e</a:t>
            </a:r>
            <a:r>
              <a:rPr lang="es-E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valuar la proyección del endeudamiento público de República Dominicana para el año 2030 no se espera un impacto significativo para el </a:t>
            </a:r>
            <a:r>
              <a:rPr lang="es-ES" sz="18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contínuo</a:t>
            </a:r>
            <a:r>
              <a:rPr lang="es-E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desarrollo de la economía nacional que espera un sostenido avance a la par con el comportamiento de los </a:t>
            </a:r>
            <a:r>
              <a:rPr lang="es-DO"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último 20 años.</a:t>
            </a: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0"/>
              </a:spcAft>
            </a:pPr>
            <a:endPar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91345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24333</TotalTime>
  <Words>979</Words>
  <Application>Microsoft Office PowerPoint</Application>
  <PresentationFormat>Widescreen</PresentationFormat>
  <Paragraphs>98</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UI Light</vt:lpstr>
      <vt:lpstr>Times New Roman</vt:lpstr>
      <vt:lpstr>Wingdings</vt:lpstr>
      <vt:lpstr>Office Theme</vt:lpstr>
      <vt:lpstr>PowerPoint Presentation</vt:lpstr>
      <vt:lpstr>PowerPoint Presentation</vt:lpstr>
      <vt:lpstr>Introducción Todos los países definen e implementan políticas económicas, que según el criterio del sector y/o sectores que las articulan, han de favorecer e impulsar el desarrollo de la economía. Las decisiones económicas de los países tienen implicaciones a gran escala que son reflejadas en los indicadores económicos del país a corto, mediano o largo plazo. La trayectoria o historia del endeudamiento público externo de un país puede establecer patrones de comportamiento económico que permitan hacer proyecciones y/o estimaciones del devenir de los niveles de endeudamiento futuro y crear escenarios económicos que permitan, de algún modo, estimar el posible impacto en la economía nacional si se persigue esa misma tendencia en el futuro.  </vt:lpstr>
      <vt:lpstr>Alcance de la investigación:  El alcance de esta investigación es explicativo o causal ya que el mismo se circunscribe a una evaluación cronológica del endeudamiento público externo de la Republica Dominicana desde el año 1947 hasta el año 2019 con el objetivo de determinar el nivel de endeudamiento público externo y posible impacto causal en la economía dominicana para el año 2030. La investigación se delimitara al uso de las cifras oficiales presentadas en las fuentes de información económica oficiales del Estado Dominicano. </vt:lpstr>
      <vt:lpstr>PowerPoint Presentation</vt:lpstr>
      <vt:lpstr>PowerPoint Presentation</vt:lpstr>
      <vt:lpstr>Tecnologías utilizadas:</vt:lpstr>
      <vt:lpstr>Reporte de Endeudamiento Público - Microsoft Power BI</vt:lpstr>
      <vt:lpstr>Conclusiones:</vt:lpstr>
      <vt:lpstr>Recomendaciones: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Antonio Cabrera</cp:lastModifiedBy>
  <cp:revision>16</cp:revision>
  <dcterms:created xsi:type="dcterms:W3CDTF">2018-06-07T21:39:02Z</dcterms:created>
  <dcterms:modified xsi:type="dcterms:W3CDTF">2022-12-16T03:08:01Z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