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93" r:id="rId4"/>
    <p:sldId id="288" r:id="rId5"/>
    <p:sldId id="291" r:id="rId6"/>
    <p:sldId id="295" r:id="rId7"/>
    <p:sldId id="292" r:id="rId8"/>
    <p:sldId id="262" r:id="rId9"/>
    <p:sldId id="285" r:id="rId10"/>
    <p:sldId id="294" r:id="rId11"/>
    <p:sldId id="287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86E7E9-7EFD-4B20-A17A-4819DF1B5D3C}" v="24" dt="2019-09-30T17:29:16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/>
    <p:restoredTop sz="99694" autoAdjust="0"/>
  </p:normalViewPr>
  <p:slideViewPr>
    <p:cSldViewPr snapToGrid="0" snapToObjects="1">
      <p:cViewPr varScale="1">
        <p:scale>
          <a:sx n="125" d="100"/>
          <a:sy n="125" d="100"/>
        </p:scale>
        <p:origin x="155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Stephens" userId="cbd223dbba41f1bc" providerId="LiveId" clId="{FC86E7E9-7EFD-4B20-A17A-4819DF1B5D3C}"/>
    <pc:docChg chg="undo redo custSel delSld modSld modMainMaster">
      <pc:chgData name="Paul Stephens" userId="cbd223dbba41f1bc" providerId="LiveId" clId="{FC86E7E9-7EFD-4B20-A17A-4819DF1B5D3C}" dt="2019-09-30T17:33:15.254" v="108" actId="14100"/>
      <pc:docMkLst>
        <pc:docMk/>
      </pc:docMkLst>
      <pc:sldChg chg="modSp">
        <pc:chgData name="Paul Stephens" userId="cbd223dbba41f1bc" providerId="LiveId" clId="{FC86E7E9-7EFD-4B20-A17A-4819DF1B5D3C}" dt="2019-09-30T17:28:14.056" v="84" actId="14100"/>
        <pc:sldMkLst>
          <pc:docMk/>
          <pc:sldMk cId="2342043198" sldId="257"/>
        </pc:sldMkLst>
        <pc:picChg chg="mod">
          <ac:chgData name="Paul Stephens" userId="cbd223dbba41f1bc" providerId="LiveId" clId="{FC86E7E9-7EFD-4B20-A17A-4819DF1B5D3C}" dt="2019-09-30T17:28:14.056" v="84" actId="14100"/>
          <ac:picMkLst>
            <pc:docMk/>
            <pc:sldMk cId="2342043198" sldId="257"/>
            <ac:picMk id="7" creationId="{93D4BB48-ECA5-1348-9BAE-4F95F104751D}"/>
          </ac:picMkLst>
        </pc:picChg>
      </pc:sldChg>
      <pc:sldChg chg="addSp delSp">
        <pc:chgData name="Paul Stephens" userId="cbd223dbba41f1bc" providerId="LiveId" clId="{FC86E7E9-7EFD-4B20-A17A-4819DF1B5D3C}" dt="2019-09-30T17:29:10.703" v="98"/>
        <pc:sldMkLst>
          <pc:docMk/>
          <pc:sldMk cId="3708079205" sldId="262"/>
        </pc:sldMkLst>
        <pc:picChg chg="add">
          <ac:chgData name="Paul Stephens" userId="cbd223dbba41f1bc" providerId="LiveId" clId="{FC86E7E9-7EFD-4B20-A17A-4819DF1B5D3C}" dt="2019-09-30T17:29:10.703" v="98"/>
          <ac:picMkLst>
            <pc:docMk/>
            <pc:sldMk cId="3708079205" sldId="262"/>
            <ac:picMk id="4" creationId="{D96D7A5F-0102-41A3-9274-9D16E1E81E66}"/>
          </ac:picMkLst>
        </pc:picChg>
        <pc:picChg chg="del">
          <ac:chgData name="Paul Stephens" userId="cbd223dbba41f1bc" providerId="LiveId" clId="{FC86E7E9-7EFD-4B20-A17A-4819DF1B5D3C}" dt="2019-09-30T17:28:37.786" v="90" actId="478"/>
          <ac:picMkLst>
            <pc:docMk/>
            <pc:sldMk cId="3708079205" sldId="262"/>
            <ac:picMk id="7" creationId="{C0AAC151-9F24-584B-8EFB-316BA3A5A508}"/>
          </ac:picMkLst>
        </pc:picChg>
      </pc:sldChg>
      <pc:sldChg chg="addSp delSp">
        <pc:chgData name="Paul Stephens" userId="cbd223dbba41f1bc" providerId="LiveId" clId="{FC86E7E9-7EFD-4B20-A17A-4819DF1B5D3C}" dt="2019-09-30T17:29:13.495" v="99"/>
        <pc:sldMkLst>
          <pc:docMk/>
          <pc:sldMk cId="3350615997" sldId="285"/>
        </pc:sldMkLst>
        <pc:picChg chg="add">
          <ac:chgData name="Paul Stephens" userId="cbd223dbba41f1bc" providerId="LiveId" clId="{FC86E7E9-7EFD-4B20-A17A-4819DF1B5D3C}" dt="2019-09-30T17:29:13.495" v="99"/>
          <ac:picMkLst>
            <pc:docMk/>
            <pc:sldMk cId="3350615997" sldId="285"/>
            <ac:picMk id="4" creationId="{64DFF43A-29CA-48FE-95F8-59AC1487E164}"/>
          </ac:picMkLst>
        </pc:picChg>
        <pc:picChg chg="del">
          <ac:chgData name="Paul Stephens" userId="cbd223dbba41f1bc" providerId="LiveId" clId="{FC86E7E9-7EFD-4B20-A17A-4819DF1B5D3C}" dt="2019-09-30T17:28:39.715" v="91" actId="478"/>
          <ac:picMkLst>
            <pc:docMk/>
            <pc:sldMk cId="3350615997" sldId="285"/>
            <ac:picMk id="6" creationId="{AC7B22D4-A649-274F-80DD-F9DA631BB6BE}"/>
          </ac:picMkLst>
        </pc:picChg>
      </pc:sldChg>
      <pc:sldChg chg="addSp delSp">
        <pc:chgData name="Paul Stephens" userId="cbd223dbba41f1bc" providerId="LiveId" clId="{FC86E7E9-7EFD-4B20-A17A-4819DF1B5D3C}" dt="2019-09-30T17:28:59.758" v="94"/>
        <pc:sldMkLst>
          <pc:docMk/>
          <pc:sldMk cId="1074791055" sldId="288"/>
        </pc:sldMkLst>
        <pc:picChg chg="del">
          <ac:chgData name="Paul Stephens" userId="cbd223dbba41f1bc" providerId="LiveId" clId="{FC86E7E9-7EFD-4B20-A17A-4819DF1B5D3C}" dt="2019-09-30T17:28:25.616" v="86" actId="478"/>
          <ac:picMkLst>
            <pc:docMk/>
            <pc:sldMk cId="1074791055" sldId="288"/>
            <ac:picMk id="7" creationId="{93D4BB48-ECA5-1348-9BAE-4F95F104751D}"/>
          </ac:picMkLst>
        </pc:picChg>
        <pc:picChg chg="add">
          <ac:chgData name="Paul Stephens" userId="cbd223dbba41f1bc" providerId="LiveId" clId="{FC86E7E9-7EFD-4B20-A17A-4819DF1B5D3C}" dt="2019-09-30T17:28:59.758" v="94"/>
          <ac:picMkLst>
            <pc:docMk/>
            <pc:sldMk cId="1074791055" sldId="288"/>
            <ac:picMk id="8" creationId="{F303ECC7-4A07-48BB-8D1B-6540F13F1F8D}"/>
          </ac:picMkLst>
        </pc:picChg>
      </pc:sldChg>
      <pc:sldChg chg="addSp delSp modSp">
        <pc:chgData name="Paul Stephens" userId="cbd223dbba41f1bc" providerId="LiveId" clId="{FC86E7E9-7EFD-4B20-A17A-4819DF1B5D3C}" dt="2019-09-30T17:33:15.254" v="108" actId="14100"/>
        <pc:sldMkLst>
          <pc:docMk/>
          <pc:sldMk cId="566747702" sldId="291"/>
        </pc:sldMkLst>
        <pc:spChg chg="add del">
          <ac:chgData name="Paul Stephens" userId="cbd223dbba41f1bc" providerId="LiveId" clId="{FC86E7E9-7EFD-4B20-A17A-4819DF1B5D3C}" dt="2019-09-30T17:16:17.812" v="16"/>
          <ac:spMkLst>
            <pc:docMk/>
            <pc:sldMk cId="566747702" sldId="291"/>
            <ac:spMk id="2" creationId="{EAEF4890-C46D-4216-8531-E4318903F89E}"/>
          </ac:spMkLst>
        </pc:spChg>
        <pc:spChg chg="add del">
          <ac:chgData name="Paul Stephens" userId="cbd223dbba41f1bc" providerId="LiveId" clId="{FC86E7E9-7EFD-4B20-A17A-4819DF1B5D3C}" dt="2019-09-30T17:16:26.344" v="18"/>
          <ac:spMkLst>
            <pc:docMk/>
            <pc:sldMk cId="566747702" sldId="291"/>
            <ac:spMk id="3" creationId="{2DBD942E-F917-4CA4-B122-6611E3089C76}"/>
          </ac:spMkLst>
        </pc:spChg>
        <pc:spChg chg="mod">
          <ac:chgData name="Paul Stephens" userId="cbd223dbba41f1bc" providerId="LiveId" clId="{FC86E7E9-7EFD-4B20-A17A-4819DF1B5D3C}" dt="2019-09-30T17:24:30.240" v="50" actId="1076"/>
          <ac:spMkLst>
            <pc:docMk/>
            <pc:sldMk cId="566747702" sldId="291"/>
            <ac:spMk id="6" creationId="{D27443F0-6230-FB4A-8E2D-A79E47EDC832}"/>
          </ac:spMkLst>
        </pc:spChg>
        <pc:spChg chg="add mod">
          <ac:chgData name="Paul Stephens" userId="cbd223dbba41f1bc" providerId="LiveId" clId="{FC86E7E9-7EFD-4B20-A17A-4819DF1B5D3C}" dt="2019-09-30T17:32:39.017" v="106" actId="14100"/>
          <ac:spMkLst>
            <pc:docMk/>
            <pc:sldMk cId="566747702" sldId="291"/>
            <ac:spMk id="8" creationId="{00BEB6D0-F980-408E-A069-333180C4DBD8}"/>
          </ac:spMkLst>
        </pc:spChg>
        <pc:spChg chg="add mod">
          <ac:chgData name="Paul Stephens" userId="cbd223dbba41f1bc" providerId="LiveId" clId="{FC86E7E9-7EFD-4B20-A17A-4819DF1B5D3C}" dt="2019-09-30T17:33:15.254" v="108" actId="14100"/>
          <ac:spMkLst>
            <pc:docMk/>
            <pc:sldMk cId="566747702" sldId="291"/>
            <ac:spMk id="9" creationId="{90FE36C8-3C2E-4D07-AB9D-A213AE951DB9}"/>
          </ac:spMkLst>
        </pc:spChg>
        <pc:picChg chg="del">
          <ac:chgData name="Paul Stephens" userId="cbd223dbba41f1bc" providerId="LiveId" clId="{FC86E7E9-7EFD-4B20-A17A-4819DF1B5D3C}" dt="2019-09-30T17:28:34.176" v="88" actId="478"/>
          <ac:picMkLst>
            <pc:docMk/>
            <pc:sldMk cId="566747702" sldId="291"/>
            <ac:picMk id="7" creationId="{2FC5B8EC-0642-A64A-900E-666DEC0FE478}"/>
          </ac:picMkLst>
        </pc:picChg>
        <pc:picChg chg="add">
          <ac:chgData name="Paul Stephens" userId="cbd223dbba41f1bc" providerId="LiveId" clId="{FC86E7E9-7EFD-4B20-A17A-4819DF1B5D3C}" dt="2019-09-30T17:29:04.311" v="96"/>
          <ac:picMkLst>
            <pc:docMk/>
            <pc:sldMk cId="566747702" sldId="291"/>
            <ac:picMk id="10" creationId="{ADB6CBF0-91F7-4E1A-9631-07537538D108}"/>
          </ac:picMkLst>
        </pc:picChg>
      </pc:sldChg>
      <pc:sldChg chg="addSp delSp">
        <pc:chgData name="Paul Stephens" userId="cbd223dbba41f1bc" providerId="LiveId" clId="{FC86E7E9-7EFD-4B20-A17A-4819DF1B5D3C}" dt="2019-09-30T17:29:07.651" v="97"/>
        <pc:sldMkLst>
          <pc:docMk/>
          <pc:sldMk cId="1759659185" sldId="292"/>
        </pc:sldMkLst>
        <pc:picChg chg="del">
          <ac:chgData name="Paul Stephens" userId="cbd223dbba41f1bc" providerId="LiveId" clId="{FC86E7E9-7EFD-4B20-A17A-4819DF1B5D3C}" dt="2019-09-30T17:28:35.848" v="89" actId="478"/>
          <ac:picMkLst>
            <pc:docMk/>
            <pc:sldMk cId="1759659185" sldId="292"/>
            <ac:picMk id="7" creationId="{2FC5B8EC-0642-A64A-900E-666DEC0FE478}"/>
          </ac:picMkLst>
        </pc:picChg>
        <pc:picChg chg="add">
          <ac:chgData name="Paul Stephens" userId="cbd223dbba41f1bc" providerId="LiveId" clId="{FC86E7E9-7EFD-4B20-A17A-4819DF1B5D3C}" dt="2019-09-30T17:29:07.651" v="97"/>
          <ac:picMkLst>
            <pc:docMk/>
            <pc:sldMk cId="1759659185" sldId="292"/>
            <ac:picMk id="8" creationId="{20528EB3-9E47-470D-9143-A190BA979170}"/>
          </ac:picMkLst>
        </pc:picChg>
      </pc:sldChg>
      <pc:sldChg chg="addSp delSp">
        <pc:chgData name="Paul Stephens" userId="cbd223dbba41f1bc" providerId="LiveId" clId="{FC86E7E9-7EFD-4B20-A17A-4819DF1B5D3C}" dt="2019-09-30T17:28:56.279" v="93"/>
        <pc:sldMkLst>
          <pc:docMk/>
          <pc:sldMk cId="3186859540" sldId="293"/>
        </pc:sldMkLst>
        <pc:picChg chg="del">
          <ac:chgData name="Paul Stephens" userId="cbd223dbba41f1bc" providerId="LiveId" clId="{FC86E7E9-7EFD-4B20-A17A-4819DF1B5D3C}" dt="2019-09-30T17:28:23.027" v="85" actId="478"/>
          <ac:picMkLst>
            <pc:docMk/>
            <pc:sldMk cId="3186859540" sldId="293"/>
            <ac:picMk id="7" creationId="{2FC5B8EC-0642-A64A-900E-666DEC0FE478}"/>
          </ac:picMkLst>
        </pc:picChg>
        <pc:picChg chg="add">
          <ac:chgData name="Paul Stephens" userId="cbd223dbba41f1bc" providerId="LiveId" clId="{FC86E7E9-7EFD-4B20-A17A-4819DF1B5D3C}" dt="2019-09-30T17:28:56.279" v="93"/>
          <ac:picMkLst>
            <pc:docMk/>
            <pc:sldMk cId="3186859540" sldId="293"/>
            <ac:picMk id="8" creationId="{051078BA-992B-425D-A344-73AE69569FEA}"/>
          </ac:picMkLst>
        </pc:picChg>
      </pc:sldChg>
      <pc:sldChg chg="addSp delSp">
        <pc:chgData name="Paul Stephens" userId="cbd223dbba41f1bc" providerId="LiveId" clId="{FC86E7E9-7EFD-4B20-A17A-4819DF1B5D3C}" dt="2019-09-30T17:29:16.023" v="100"/>
        <pc:sldMkLst>
          <pc:docMk/>
          <pc:sldMk cId="573424532" sldId="294"/>
        </pc:sldMkLst>
        <pc:picChg chg="add">
          <ac:chgData name="Paul Stephens" userId="cbd223dbba41f1bc" providerId="LiveId" clId="{FC86E7E9-7EFD-4B20-A17A-4819DF1B5D3C}" dt="2019-09-30T17:29:16.023" v="100"/>
          <ac:picMkLst>
            <pc:docMk/>
            <pc:sldMk cId="573424532" sldId="294"/>
            <ac:picMk id="4" creationId="{6C5048BC-21E4-4A65-AE4E-BD0E0187A6A6}"/>
          </ac:picMkLst>
        </pc:picChg>
        <pc:picChg chg="del">
          <ac:chgData name="Paul Stephens" userId="cbd223dbba41f1bc" providerId="LiveId" clId="{FC86E7E9-7EFD-4B20-A17A-4819DF1B5D3C}" dt="2019-09-30T17:28:42.594" v="92" actId="478"/>
          <ac:picMkLst>
            <pc:docMk/>
            <pc:sldMk cId="573424532" sldId="294"/>
            <ac:picMk id="6" creationId="{AC7B22D4-A649-274F-80DD-F9DA631BB6BE}"/>
          </ac:picMkLst>
        </pc:picChg>
      </pc:sldChg>
      <pc:sldChg chg="addSp delSp modSp del">
        <pc:chgData name="Paul Stephens" userId="cbd223dbba41f1bc" providerId="LiveId" clId="{FC86E7E9-7EFD-4B20-A17A-4819DF1B5D3C}" dt="2019-09-30T17:29:48.011" v="101" actId="2696"/>
        <pc:sldMkLst>
          <pc:docMk/>
          <pc:sldMk cId="2053010897" sldId="295"/>
        </pc:sldMkLst>
        <pc:spChg chg="mod">
          <ac:chgData name="Paul Stephens" userId="cbd223dbba41f1bc" providerId="LiveId" clId="{FC86E7E9-7EFD-4B20-A17A-4819DF1B5D3C}" dt="2019-09-30T17:22:03.583" v="35"/>
          <ac:spMkLst>
            <pc:docMk/>
            <pc:sldMk cId="2053010897" sldId="295"/>
            <ac:spMk id="2" creationId="{264BA97C-04E7-4BA3-B5FD-8548A7E08216}"/>
          </ac:spMkLst>
        </pc:spChg>
        <pc:spChg chg="mod">
          <ac:chgData name="Paul Stephens" userId="cbd223dbba41f1bc" providerId="LiveId" clId="{FC86E7E9-7EFD-4B20-A17A-4819DF1B5D3C}" dt="2019-09-30T17:22:21.142" v="38"/>
          <ac:spMkLst>
            <pc:docMk/>
            <pc:sldMk cId="2053010897" sldId="295"/>
            <ac:spMk id="6" creationId="{FF8A8DD3-9125-4D72-B1E8-63A11E47E50E}"/>
          </ac:spMkLst>
        </pc:spChg>
        <pc:picChg chg="del">
          <ac:chgData name="Paul Stephens" userId="cbd223dbba41f1bc" providerId="LiveId" clId="{FC86E7E9-7EFD-4B20-A17A-4819DF1B5D3C}" dt="2019-09-30T17:28:32.314" v="87" actId="478"/>
          <ac:picMkLst>
            <pc:docMk/>
            <pc:sldMk cId="2053010897" sldId="295"/>
            <ac:picMk id="7" creationId="{93D4BB48-ECA5-1348-9BAE-4F95F104751D}"/>
          </ac:picMkLst>
        </pc:picChg>
        <pc:picChg chg="add">
          <ac:chgData name="Paul Stephens" userId="cbd223dbba41f1bc" providerId="LiveId" clId="{FC86E7E9-7EFD-4B20-A17A-4819DF1B5D3C}" dt="2019-09-30T17:29:01.998" v="95"/>
          <ac:picMkLst>
            <pc:docMk/>
            <pc:sldMk cId="2053010897" sldId="295"/>
            <ac:picMk id="8" creationId="{8B11062F-1EA4-47CD-9AF6-DC7EC48DB36A}"/>
          </ac:picMkLst>
        </pc:picChg>
      </pc:sldChg>
      <pc:sldMasterChg chg="modSldLayout">
        <pc:chgData name="Paul Stephens" userId="cbd223dbba41f1bc" providerId="LiveId" clId="{FC86E7E9-7EFD-4B20-A17A-4819DF1B5D3C}" dt="2019-09-30T17:27:35.409" v="78" actId="14100"/>
        <pc:sldMasterMkLst>
          <pc:docMk/>
          <pc:sldMasterMk cId="864960203" sldId="2147483648"/>
        </pc:sldMasterMkLst>
        <pc:sldLayoutChg chg="addSp delSp modSp">
          <pc:chgData name="Paul Stephens" userId="cbd223dbba41f1bc" providerId="LiveId" clId="{FC86E7E9-7EFD-4B20-A17A-4819DF1B5D3C}" dt="2019-09-30T17:26:54.793" v="77" actId="478"/>
          <pc:sldLayoutMkLst>
            <pc:docMk/>
            <pc:sldMasterMk cId="864960203" sldId="2147483648"/>
            <pc:sldLayoutMk cId="3441408486" sldId="2147483649"/>
          </pc:sldLayoutMkLst>
          <pc:spChg chg="add del mod">
            <ac:chgData name="Paul Stephens" userId="cbd223dbba41f1bc" providerId="LiveId" clId="{FC86E7E9-7EFD-4B20-A17A-4819DF1B5D3C}" dt="2019-09-30T17:26:54.793" v="77" actId="478"/>
            <ac:spMkLst>
              <pc:docMk/>
              <pc:sldMasterMk cId="864960203" sldId="2147483648"/>
              <pc:sldLayoutMk cId="3441408486" sldId="2147483649"/>
              <ac:spMk id="4" creationId="{00000000-0000-0000-0000-000000000000}"/>
            </ac:spMkLst>
          </pc:spChg>
        </pc:sldLayoutChg>
        <pc:sldLayoutChg chg="modSp">
          <pc:chgData name="Paul Stephens" userId="cbd223dbba41f1bc" providerId="LiveId" clId="{FC86E7E9-7EFD-4B20-A17A-4819DF1B5D3C}" dt="2019-09-30T17:27:35.409" v="78" actId="14100"/>
          <pc:sldLayoutMkLst>
            <pc:docMk/>
            <pc:sldMasterMk cId="864960203" sldId="2147483648"/>
            <pc:sldLayoutMk cId="4096566919" sldId="2147483650"/>
          </pc:sldLayoutMkLst>
          <pc:spChg chg="mod">
            <ac:chgData name="Paul Stephens" userId="cbd223dbba41f1bc" providerId="LiveId" clId="{FC86E7E9-7EFD-4B20-A17A-4819DF1B5D3C}" dt="2019-09-30T17:27:35.409" v="78" actId="14100"/>
            <ac:spMkLst>
              <pc:docMk/>
              <pc:sldMasterMk cId="864960203" sldId="2147483648"/>
              <pc:sldLayoutMk cId="4096566919" sldId="2147483650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64910"/>
            <a:ext cx="2133600" cy="3651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240"/>
            <a:ext cx="2078736" cy="22923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emfa.se/2015/05/23/sweden-decoupling-gdp-growth-from-co2-emissions-is-possible/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urworldindata.org/structural-transformation-and-deindustrialization-evidence-from-todays-rich-countri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945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1221897"/>
            <a:ext cx="8229600" cy="22071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Economic Growth and Environmental Degradation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 Twenty-Year View of CO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 Levels and GDP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176" y="4337718"/>
            <a:ext cx="7924800" cy="220710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</a:rPr>
              <a:t>Armi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Cachila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Tyler Cobb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Yazan </a:t>
            </a:r>
            <a:r>
              <a:rPr lang="en-US" sz="2400" dirty="0" err="1">
                <a:solidFill>
                  <a:schemeClr val="bg1"/>
                </a:solidFill>
              </a:rPr>
              <a:t>Rizeq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Paul Stephens</a:t>
            </a:r>
          </a:p>
          <a:p>
            <a:pPr algn="l"/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September 30, 2019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6;p16">
            <a:extLst>
              <a:ext uri="{FF2B5EF4-FFF2-40B4-BE49-F238E27FC236}">
                <a16:creationId xmlns:a16="http://schemas.microsoft.com/office/drawing/2014/main" id="{9B5DBD41-B712-9745-91A3-A7806F9F35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5306" y="137493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Visual 3</a:t>
            </a:r>
            <a:endParaRPr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048BC-21E4-4A65-AE4E-BD0E0187A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2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6;p16">
            <a:extLst>
              <a:ext uri="{FF2B5EF4-FFF2-40B4-BE49-F238E27FC236}">
                <a16:creationId xmlns:a16="http://schemas.microsoft.com/office/drawing/2014/main" id="{AA4C4E54-C650-754F-8041-158DA8DD0B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099" y="368551"/>
            <a:ext cx="8520600" cy="1203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Conclusions and </a:t>
            </a:r>
            <a:br>
              <a:rPr lang="en-US" sz="2800" b="1" dirty="0"/>
            </a:br>
            <a:r>
              <a:rPr lang="en-US" sz="2800" b="1" dirty="0"/>
              <a:t>Resources for Further Research</a:t>
            </a:r>
            <a:endParaRPr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5072F-4CFD-A24A-A93B-BCE2CD43F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0" y="6520167"/>
            <a:ext cx="4470400" cy="416864"/>
          </a:xfrm>
          <a:prstGeom prst="rect">
            <a:avLst/>
          </a:prstGeom>
        </p:spPr>
      </p:pic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A57EC635-8D7D-A74A-A3B3-4EA6D65C53C2}"/>
              </a:ext>
            </a:extLst>
          </p:cNvPr>
          <p:cNvSpPr txBox="1">
            <a:spLocks/>
          </p:cNvSpPr>
          <p:nvPr/>
        </p:nvSpPr>
        <p:spPr>
          <a:xfrm>
            <a:off x="658685" y="1571625"/>
            <a:ext cx="7623427" cy="364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Positive correlations between GDP Growth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tabLst/>
              <a:defRPr/>
            </a:pPr>
            <a:r>
              <a:rPr lang="en-US" kern="0" dirty="0">
                <a:solidFill>
                  <a:schemeClr val="bg1"/>
                </a:solidFill>
              </a:rPr>
              <a:t>Variability from country to country and over time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tabLst/>
              <a:defRPr/>
            </a:pPr>
            <a:r>
              <a:rPr lang="en-US" kern="0" dirty="0">
                <a:solidFill>
                  <a:schemeClr val="bg1"/>
                </a:solidFill>
              </a:rPr>
              <a:t>Helpful links</a:t>
            </a:r>
          </a:p>
          <a:p>
            <a:pPr marL="742950" lvl="1" indent="-285750" defTabSz="91440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defRPr/>
            </a:pPr>
            <a:r>
              <a:rPr lang="en-US" dirty="0"/>
              <a:t>Sweden: Decoupling GDP growth from CO2 emissions is possible</a:t>
            </a:r>
          </a:p>
          <a:p>
            <a:pPr marL="1200150" lvl="2" indent="-285750" defTabSz="91440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defRPr/>
            </a:pPr>
            <a:r>
              <a:rPr lang="en-US" dirty="0">
                <a:hlinkClick r:id="rId3"/>
              </a:rPr>
              <a:t>http://www.swemfa.se/2015/05/23/sweden-decoupling-gdp-growth-from-co2-emissions-is-possible/</a:t>
            </a:r>
            <a:endParaRPr lang="en-US" dirty="0"/>
          </a:p>
          <a:p>
            <a:pPr marL="742950" lvl="1" indent="-285750" defTabSz="91440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defRPr/>
            </a:pPr>
            <a:r>
              <a:rPr lang="en-US" dirty="0"/>
              <a:t>Structural transformation: how did today’s rich countries become ‘deindustrialized’?</a:t>
            </a:r>
          </a:p>
          <a:p>
            <a:pPr marL="1200150" lvl="2" indent="-285750" defTabSz="91440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defRPr/>
            </a:pPr>
            <a:r>
              <a:rPr lang="en-US" dirty="0">
                <a:hlinkClick r:id="rId4"/>
              </a:rPr>
              <a:t>https://ourworldindata.org/structural-transformation-and-deindustrialization-evidence-from-todays-rich-countries</a:t>
            </a:r>
            <a:endParaRPr lang="en-US" dirty="0"/>
          </a:p>
          <a:p>
            <a:pPr marL="1200150" lvl="2" indent="-285750" defTabSz="91440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defRPr/>
            </a:pPr>
            <a:endParaRPr lang="en-US" dirty="0"/>
          </a:p>
          <a:p>
            <a:pPr marL="742950" lvl="1" indent="-285750" defTabSz="91440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defRPr/>
            </a:pPr>
            <a:endParaRPr lang="en-US" dirty="0"/>
          </a:p>
          <a:p>
            <a:pPr marL="742950" lvl="1" indent="-285750" defTabSz="914400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Wingdings" pitchFamily="2" charset="2"/>
              <a:buChar char="v"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0430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A475CC-BD2B-4842-9479-8969353C2D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09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1700" y="701278"/>
            <a:ext cx="8068048" cy="5102059"/>
          </a:xfrm>
          <a:prstGeom prst="rect">
            <a:avLst/>
          </a:prstGeom>
          <a:effectLst>
            <a:softEdge rad="34290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EEBF78-FA61-6746-A936-43AE5826E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098" y="790029"/>
            <a:ext cx="3312202" cy="13090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BEA09D-E25C-474B-8718-7100E45D2AE0}"/>
              </a:ext>
            </a:extLst>
          </p:cNvPr>
          <p:cNvSpPr txBox="1"/>
          <p:nvPr/>
        </p:nvSpPr>
        <p:spPr>
          <a:xfrm>
            <a:off x="482408" y="30324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tencil" pitchFamily="82" charset="77"/>
              </a:rPr>
              <a:t>QUESTIONS?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4" y="4319980"/>
            <a:ext cx="1461466" cy="205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0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5A6C6844-9DDA-3B4B-9F24-03926590B953}"/>
              </a:ext>
            </a:extLst>
          </p:cNvPr>
          <p:cNvSpPr txBox="1">
            <a:spLocks/>
          </p:cNvSpPr>
          <p:nvPr/>
        </p:nvSpPr>
        <p:spPr>
          <a:xfrm>
            <a:off x="311700" y="202263"/>
            <a:ext cx="8520600" cy="121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 defTabSz="914400">
              <a:buClr>
                <a:srgbClr val="000000"/>
              </a:buClr>
              <a:defRPr/>
            </a:pPr>
            <a:r>
              <a:rPr lang="en-US" dirty="0">
                <a:solidFill>
                  <a:schemeClr val="bg1"/>
                </a:solidFill>
              </a:rPr>
              <a:t>Economic Growth and </a:t>
            </a: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dirty="0">
                <a:solidFill>
                  <a:schemeClr val="bg1"/>
                </a:solidFill>
              </a:rPr>
              <a:t>Environmental Degradation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/>
              <a:sym typeface="Raleway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D4BB48-ECA5-1348-9BAE-4F95F1047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4BA97C-04E7-4BA3-B5FD-8548A7E08216}"/>
              </a:ext>
            </a:extLst>
          </p:cNvPr>
          <p:cNvSpPr txBox="1"/>
          <p:nvPr/>
        </p:nvSpPr>
        <p:spPr>
          <a:xfrm>
            <a:off x="311700" y="1419224"/>
            <a:ext cx="7879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story to be told:</a:t>
            </a:r>
          </a:p>
          <a:p>
            <a:r>
              <a:rPr lang="en-US" sz="2800" dirty="0">
                <a:solidFill>
                  <a:schemeClr val="bg1"/>
                </a:solidFill>
              </a:rPr>
              <a:t>	What is the relationship between economic growth and environmental degradation?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How?</a:t>
            </a:r>
          </a:p>
          <a:p>
            <a:r>
              <a:rPr lang="en-US" sz="2800" dirty="0">
                <a:solidFill>
                  <a:schemeClr val="bg1"/>
                </a:solidFill>
              </a:rPr>
              <a:t>	We analyzed relationships between CO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Levels and GDP using World bank data from 1994 through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0ED5BF42-F560-1E43-B7A6-853003259B35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aleway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/>
                <a:sym typeface="Raleway"/>
              </a:rPr>
              <a:t>Requirements Met</a:t>
            </a:r>
          </a:p>
        </p:txBody>
      </p:sp>
      <p:sp>
        <p:nvSpPr>
          <p:cNvPr id="6" name="Google Shape;71;p15">
            <a:extLst>
              <a:ext uri="{FF2B5EF4-FFF2-40B4-BE49-F238E27FC236}">
                <a16:creationId xmlns:a16="http://schemas.microsoft.com/office/drawing/2014/main" id="{D27443F0-6230-FB4A-8E2D-A79E47EDC832}"/>
              </a:ext>
            </a:extLst>
          </p:cNvPr>
          <p:cNvSpPr txBox="1">
            <a:spLocks/>
          </p:cNvSpPr>
          <p:nvPr/>
        </p:nvSpPr>
        <p:spPr>
          <a:xfrm>
            <a:off x="311699" y="1152474"/>
            <a:ext cx="8356051" cy="473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defTabSz="914400">
              <a:spcAft>
                <a:spcPts val="1600"/>
              </a:spcAft>
              <a:buClr>
                <a:srgbClr val="7F7F7F"/>
              </a:buClr>
              <a:buFont typeface="Source Sans Pro"/>
              <a:buAutoNum type="arabicPeriod"/>
              <a:defRPr/>
            </a:pPr>
            <a:r>
              <a:rPr lang="en-US" dirty="0"/>
              <a:t>Data set with over 100 records: 20 years, 10 countries, 2 variables (CO</a:t>
            </a:r>
            <a:r>
              <a:rPr lang="en-US" baseline="-25000" dirty="0"/>
              <a:t>2</a:t>
            </a:r>
            <a:r>
              <a:rPr lang="en-US" dirty="0"/>
              <a:t> and GDP)</a:t>
            </a:r>
            <a:br>
              <a:rPr lang="en-US" dirty="0"/>
            </a:br>
            <a:endParaRPr lang="en-US" dirty="0"/>
          </a:p>
          <a:p>
            <a:pPr marL="342900" defTabSz="914400">
              <a:spcAft>
                <a:spcPts val="1600"/>
              </a:spcAft>
              <a:buClr>
                <a:srgbClr val="7F7F7F"/>
              </a:buClr>
              <a:buFont typeface="Source Sans Pro"/>
              <a:buAutoNum type="arabicPeriod"/>
              <a:defRPr/>
            </a:pPr>
            <a:r>
              <a:rPr lang="en-US" dirty="0"/>
              <a:t>Python Flask–powered RESTful API with HTML/CSS, JavaScript, SQL database and a JS library that we created. </a:t>
            </a:r>
            <a:br>
              <a:rPr lang="en-US" dirty="0"/>
            </a:br>
            <a:endParaRPr lang="en-US" dirty="0"/>
          </a:p>
          <a:p>
            <a:pPr marL="342900" defTabSz="914400">
              <a:spcAft>
                <a:spcPts val="1600"/>
              </a:spcAft>
              <a:buClr>
                <a:srgbClr val="7F7F7F"/>
              </a:buClr>
              <a:buFont typeface="Source Sans Pro"/>
              <a:buAutoNum type="arabicPeriod"/>
              <a:defRPr/>
            </a:pPr>
            <a:r>
              <a:rPr lang="en-US" dirty="0"/>
              <a:t>Dashboard page with multiple charts that update from the same data.  Includes a user-driven interaction and at least three views. </a:t>
            </a:r>
          </a:p>
          <a:p>
            <a:pPr marL="342900" lvl="0" defTabSz="914400">
              <a:spcAft>
                <a:spcPts val="1600"/>
              </a:spcAft>
              <a:buClr>
                <a:srgbClr val="7F7F7F"/>
              </a:buClr>
              <a:buAutoNum type="arabicPeriod"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078BA-992B-425D-A344-73AE69569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5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5A6C6844-9DDA-3B4B-9F24-03926590B953}"/>
              </a:ext>
            </a:extLst>
          </p:cNvPr>
          <p:cNvSpPr txBox="1">
            <a:spLocks/>
          </p:cNvSpPr>
          <p:nvPr/>
        </p:nvSpPr>
        <p:spPr>
          <a:xfrm>
            <a:off x="311700" y="202264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aleway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/>
                <a:sym typeface="Raleway"/>
              </a:rPr>
              <a:t>Data 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4BA97C-04E7-4BA3-B5FD-8548A7E08216}"/>
              </a:ext>
            </a:extLst>
          </p:cNvPr>
          <p:cNvSpPr txBox="1"/>
          <p:nvPr/>
        </p:nvSpPr>
        <p:spPr>
          <a:xfrm>
            <a:off x="311700" y="1200150"/>
            <a:ext cx="41269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</a:rPr>
              <a:t>CO2 Emissions </a:t>
            </a: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(metric tons per capita)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Global data per country</a:t>
            </a:r>
          </a:p>
          <a:p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World Bank Open Data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https://data.worldbank.org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Carbon Dioxide Information Analysis Center, Environmental Sciences Division, Oak Ridge National Laboratory, Tennessee, United States.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A8DD3-9125-4D72-B1E8-63A11E47E50E}"/>
              </a:ext>
            </a:extLst>
          </p:cNvPr>
          <p:cNvSpPr txBox="1"/>
          <p:nvPr/>
        </p:nvSpPr>
        <p:spPr>
          <a:xfrm>
            <a:off x="4572000" y="1200150"/>
            <a:ext cx="412694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GDP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(current US$)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Global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data per country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World Bank Open Data</a:t>
            </a:r>
          </a:p>
          <a:p>
            <a:r>
              <a:rPr lang="en-US" dirty="0">
                <a:solidFill>
                  <a:schemeClr val="bg1"/>
                </a:solidFill>
              </a:rPr>
              <a:t>https://data.worldbank.org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World Bank national accounts data, and OECD National Accounts data files.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03ECC7-4A07-48BB-8D1B-6540F13F1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9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0ED5BF42-F560-1E43-B7A6-853003259B35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 defTabSz="914400">
              <a:buClr>
                <a:srgbClr val="000000"/>
              </a:buClr>
              <a:defRPr/>
            </a:pPr>
            <a:r>
              <a:rPr lang="en-US" kern="0" dirty="0">
                <a:solidFill>
                  <a:schemeClr val="bg1"/>
                </a:solidFill>
              </a:rPr>
              <a:t>Python Flask–powered RESTful API 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/>
              <a:sym typeface="Raleway"/>
            </a:endParaRPr>
          </a:p>
        </p:txBody>
      </p:sp>
      <p:sp>
        <p:nvSpPr>
          <p:cNvPr id="6" name="Google Shape;71;p15">
            <a:extLst>
              <a:ext uri="{FF2B5EF4-FFF2-40B4-BE49-F238E27FC236}">
                <a16:creationId xmlns:a16="http://schemas.microsoft.com/office/drawing/2014/main" id="{D27443F0-6230-FB4A-8E2D-A79E47EDC832}"/>
              </a:ext>
            </a:extLst>
          </p:cNvPr>
          <p:cNvSpPr txBox="1">
            <a:spLocks/>
          </p:cNvSpPr>
          <p:nvPr/>
        </p:nvSpPr>
        <p:spPr>
          <a:xfrm>
            <a:off x="311700" y="939902"/>
            <a:ext cx="8520600" cy="5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defTabSz="914400">
              <a:spcAft>
                <a:spcPts val="1600"/>
              </a:spcAft>
              <a:buClr>
                <a:srgbClr val="7F7F7F"/>
              </a:buClr>
              <a:buNone/>
              <a:defRPr/>
            </a:pPr>
            <a:r>
              <a:rPr lang="en-US" dirty="0"/>
              <a:t>…with HTML/CSS, JavaScript, SQL database and a JS library that we created.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EB6D0-F980-408E-A069-333180C4DBD8}"/>
              </a:ext>
            </a:extLst>
          </p:cNvPr>
          <p:cNvSpPr txBox="1"/>
          <p:nvPr/>
        </p:nvSpPr>
        <p:spPr>
          <a:xfrm>
            <a:off x="128820" y="1479631"/>
            <a:ext cx="41871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/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App Code:</a:t>
            </a:r>
          </a:p>
          <a:p>
            <a:pPr marL="114300" lvl="0"/>
            <a:endParaRPr lang="en-US" sz="12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114300" lvl="0"/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flask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Flask,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render_template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lvl="0"/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psycopg2</a:t>
            </a:r>
          </a:p>
          <a:p>
            <a:pPr marL="114300" lvl="0"/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psycopg2.extras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​</a:t>
            </a:r>
          </a:p>
          <a:p>
            <a:pPr marL="114300" lvl="0"/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 Flask Setup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app = Flask(__name__)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name =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#default username, use yours if different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password =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'Bootcamp!1'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#insert yours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lvl="0"/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'project'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#insert database name you used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​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connection =  psycopg2.connect(user = name,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password = password, 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host =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'127.0.0.1'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port =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'5432'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database =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cursor =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connection.cursor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cursor_factory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=psycopg2.extras.DictCursor)</a:t>
            </a:r>
          </a:p>
          <a:p>
            <a:pPr marL="114300"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​@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app.route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E36C8-3C2E-4D07-AB9D-A213AE951DB9}"/>
              </a:ext>
            </a:extLst>
          </p:cNvPr>
          <p:cNvSpPr txBox="1"/>
          <p:nvPr/>
        </p:nvSpPr>
        <p:spPr>
          <a:xfrm>
            <a:off x="4705351" y="1394909"/>
            <a:ext cx="43098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index():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render_template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"index.html"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app.route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"/&lt;country&gt;"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​</a:t>
            </a:r>
          </a:p>
          <a:p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country(country):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cursor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connection.cursor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cursor_factory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=psycopg2.extras.DictCursor)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cursor.execute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'Select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 * from merged where country = 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\'{country}\'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;'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country_dat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cursor.fetchall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cursor.close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country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dict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country_dat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(country)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app.route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"/topco2"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topco2():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cursor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connection.cursor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cursor_factory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=psycopg2.extras.DictCursor)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cursor.execute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'Select country, total_c02 from merged;'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co2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cursor.fetchall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cursor.close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top_co2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dict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(co2)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(top_co2)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​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app.route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topgdp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topgdp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cursor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connection.cursor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cursor_factory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=psycopg2.extras.DictCursor)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cursor.execute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'Select country, 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total_gdp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 from merged;'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gdp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cursor.fetchall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cursor.close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top_gdp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dict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gdp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top_gdp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​</a:t>
            </a:r>
          </a:p>
          <a:p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__name__ == 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'__main__'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app.run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(debug=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B6CBF0-91F7-4E1A-9631-07537538D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4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0ED5BF42-F560-1E43-B7A6-853003259B35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 defTabSz="914400">
              <a:buClr>
                <a:srgbClr val="000000"/>
              </a:buClr>
              <a:defRPr/>
            </a:pPr>
            <a:r>
              <a:rPr lang="en-US" kern="0" dirty="0">
                <a:solidFill>
                  <a:schemeClr val="bg1"/>
                </a:solidFill>
              </a:rPr>
              <a:t>HTML Code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/>
              <a:sym typeface="Ralewa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EB6D0-F980-408E-A069-333180C4DBD8}"/>
              </a:ext>
            </a:extLst>
          </p:cNvPr>
          <p:cNvSpPr txBox="1"/>
          <p:nvPr/>
        </p:nvSpPr>
        <p:spPr>
          <a:xfrm>
            <a:off x="208068" y="1068425"/>
            <a:ext cx="41871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/* set the CSS */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7BA7D"/>
                </a:solidFill>
                <a:latin typeface="Consolas" panose="020B0609020204030204" pitchFamily="49" charset="0"/>
              </a:rPr>
              <a:t>.bar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fill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steelblue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&lt;!-- load the d3.js library --&gt;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"//d3js.org/d3.v4.min.js"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set the dimensions and margins of the graph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margin = {top: 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right: 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bottom: 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left: 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width = 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960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margin.left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margin.right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height = 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margin.top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margin.bottom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set the ranges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x = d3.scaleBand()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.range([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width])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.padding(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y = d3.scaleLinear()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.range([height, 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append the 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svg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 object to the body of the page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append a 'group' element to '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svg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'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moves the 'group' element to the top left margin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svg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d3.select(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"body"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).append(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svg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.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"width"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width +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margin.left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margin.right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.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"height"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height +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margin.top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margin.bottom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.append(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"g"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.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"transform"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"translate("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margin.left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","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margin.top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")"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E36C8-3C2E-4D07-AB9D-A213AE951DB9}"/>
              </a:ext>
            </a:extLst>
          </p:cNvPr>
          <p:cNvSpPr txBox="1"/>
          <p:nvPr/>
        </p:nvSpPr>
        <p:spPr>
          <a:xfrm>
            <a:off x="4705351" y="1120589"/>
            <a:ext cx="443864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get the data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d3.csv(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"sales.csv"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(error, data) {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(error)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error;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format the data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data.forEach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(d) {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d.sales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+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d.sales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Scale the range of the data in the domains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x.domain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data.map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(d) {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d.salesperson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 }));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y.domain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d3.max(data,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(d) {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d.sales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; })]);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append the rectangles for the bar chart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svg.selectAll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".bar"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.data(data)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.enter().append(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rect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.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"class"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"bar"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.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"x"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(d) {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x(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d.salesperson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); })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.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"width"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x.bandwidth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.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"y"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(d) {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y(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d.sales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); })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.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"height"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(d) { 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height - y(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d.sales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); });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add the x Axis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svg.append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"g"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.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"transform"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"translate(0,"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height + 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")"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.call(d3.axisBottom(x));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add the y Axis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svg.append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"g"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.call(d3.axisLeft(y));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B6CBF0-91F7-4E1A-9631-07537538D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2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0ED5BF42-F560-1E43-B7A6-853003259B35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 defTabSz="914400">
              <a:buClr>
                <a:srgbClr val="000000"/>
              </a:buClr>
              <a:defRPr/>
            </a:pPr>
            <a:r>
              <a:rPr lang="en-US" kern="0" dirty="0">
                <a:solidFill>
                  <a:schemeClr val="bg1"/>
                </a:solidFill>
              </a:rPr>
              <a:t>Dashboard Page 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/>
              <a:sym typeface="Raleway"/>
            </a:endParaRPr>
          </a:p>
        </p:txBody>
      </p:sp>
      <p:sp>
        <p:nvSpPr>
          <p:cNvPr id="6" name="Google Shape;71;p15">
            <a:extLst>
              <a:ext uri="{FF2B5EF4-FFF2-40B4-BE49-F238E27FC236}">
                <a16:creationId xmlns:a16="http://schemas.microsoft.com/office/drawing/2014/main" id="{D27443F0-6230-FB4A-8E2D-A79E47EDC832}"/>
              </a:ext>
            </a:extLst>
          </p:cNvPr>
          <p:cNvSpPr txBox="1">
            <a:spLocks/>
          </p:cNvSpPr>
          <p:nvPr/>
        </p:nvSpPr>
        <p:spPr>
          <a:xfrm>
            <a:off x="311700" y="1152474"/>
            <a:ext cx="8520600" cy="473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defTabSz="914400">
              <a:spcAft>
                <a:spcPts val="1600"/>
              </a:spcAft>
              <a:buClr>
                <a:srgbClr val="7F7F7F"/>
              </a:buClr>
              <a:buNone/>
              <a:defRPr/>
            </a:pPr>
            <a:r>
              <a:rPr lang="en-US" dirty="0"/>
              <a:t>… with multiple charts that update from the same data.  Includes a user-driven interaction and at least three views.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1800"/>
              <a:buFont typeface="Source Sans Pro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28EB3-9E47-470D-9143-A190BA97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5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6;p16">
            <a:extLst>
              <a:ext uri="{FF2B5EF4-FFF2-40B4-BE49-F238E27FC236}">
                <a16:creationId xmlns:a16="http://schemas.microsoft.com/office/drawing/2014/main" id="{1DECAFE2-ECB7-DF41-B54D-8242233DC4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012" y="129401"/>
            <a:ext cx="8876894" cy="590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Visual 1</a:t>
            </a:r>
            <a:endParaRPr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D7A5F-0102-41A3-9274-9D16E1E81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7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6;p16">
            <a:extLst>
              <a:ext uri="{FF2B5EF4-FFF2-40B4-BE49-F238E27FC236}">
                <a16:creationId xmlns:a16="http://schemas.microsoft.com/office/drawing/2014/main" id="{9B5DBD41-B712-9745-91A3-A7806F9F35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5306" y="137493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Visual 2</a:t>
            </a:r>
            <a:endParaRPr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FF43A-29CA-48FE-95F8-59AC1487E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78"/>
          <a:stretch/>
        </p:blipFill>
        <p:spPr>
          <a:xfrm>
            <a:off x="101600" y="6531054"/>
            <a:ext cx="3549904" cy="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1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2860</TotalTime>
  <Words>251</Words>
  <Application>Microsoft Office PowerPoint</Application>
  <PresentationFormat>On-screen Show (4:3)</PresentationFormat>
  <Paragraphs>171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Raleway</vt:lpstr>
      <vt:lpstr>Source Sans Pro</vt:lpstr>
      <vt:lpstr>Stencil</vt:lpstr>
      <vt:lpstr>Wingdings</vt:lpstr>
      <vt:lpstr>Office Theme</vt:lpstr>
      <vt:lpstr>Economic Growth and Environmental Degradation A Twenty-Year View of CO2 Levels and GDP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 1</vt:lpstr>
      <vt:lpstr>Visual 2</vt:lpstr>
      <vt:lpstr>Visual 3</vt:lpstr>
      <vt:lpstr>Conclusions and  Resources for Further Research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Paul Stephens</cp:lastModifiedBy>
  <cp:revision>75</cp:revision>
  <dcterms:created xsi:type="dcterms:W3CDTF">2015-07-21T16:44:10Z</dcterms:created>
  <dcterms:modified xsi:type="dcterms:W3CDTF">2019-09-30T19:07:38Z</dcterms:modified>
</cp:coreProperties>
</file>