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3" r:id="rId4"/>
    <p:sldId id="288" r:id="rId5"/>
    <p:sldId id="291" r:id="rId6"/>
    <p:sldId id="295" r:id="rId7"/>
    <p:sldId id="296" r:id="rId8"/>
    <p:sldId id="285" r:id="rId9"/>
    <p:sldId id="262" r:id="rId10"/>
    <p:sldId id="294" r:id="rId11"/>
    <p:sldId id="28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6E7E9-7EFD-4B20-A17A-4819DF1B5D3C}" v="24" dt="2019-09-30T17:29:16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/>
    <p:restoredTop sz="93990" autoAdjust="0"/>
  </p:normalViewPr>
  <p:slideViewPr>
    <p:cSldViewPr snapToGrid="0" snapToObjects="1">
      <p:cViewPr varScale="1">
        <p:scale>
          <a:sx n="88" d="100"/>
          <a:sy n="88" d="100"/>
        </p:scale>
        <p:origin x="90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64910"/>
            <a:ext cx="2133600" cy="3651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240"/>
            <a:ext cx="2078736" cy="22923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emfa.se/2015/05/23/sweden-decoupling-gdp-growth-from-co2-emissions-is-possible/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structural-transformation-and-deindustrialization-evidence-from-todays-rich-countri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45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221897"/>
            <a:ext cx="8229600" cy="22071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Economic Growth and Environmental Degradation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 Twenty-Year View of CO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Levels and GDP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176" y="4337718"/>
            <a:ext cx="7924800" cy="220710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</a:rPr>
              <a:t>Armi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Cachila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Tyler Cobb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Yazan </a:t>
            </a:r>
            <a:r>
              <a:rPr lang="en-US" sz="2400" dirty="0" err="1">
                <a:solidFill>
                  <a:schemeClr val="bg1"/>
                </a:solidFill>
              </a:rPr>
              <a:t>Rizeq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Paul Stephens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September 30, 2019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9B5DBD41-B712-9745-91A3-A7806F9F3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306" y="137493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Visual 3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048BC-21E4-4A65-AE4E-BD0E0187A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BBBD89-12B8-4938-BCA8-D1A4DC32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7929"/>
            <a:ext cx="9144000" cy="2708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F36034-C060-4B5C-A66D-E391A4AC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5973"/>
            <a:ext cx="9144000" cy="23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p16">
            <a:extLst>
              <a:ext uri="{FF2B5EF4-FFF2-40B4-BE49-F238E27FC236}">
                <a16:creationId xmlns:a16="http://schemas.microsoft.com/office/drawing/2014/main" id="{AA4C4E54-C650-754F-8041-158DA8DD0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9" y="368551"/>
            <a:ext cx="8520600" cy="120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Conclusions and </a:t>
            </a:r>
            <a:br>
              <a:rPr lang="en-US" sz="2800" b="1" dirty="0"/>
            </a:br>
            <a:r>
              <a:rPr lang="en-US" sz="2800" b="1" dirty="0"/>
              <a:t>Resources for Further Research</a:t>
            </a:r>
            <a:endParaRPr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5072F-4CFD-A24A-A93B-BCE2CD43F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0" y="6520167"/>
            <a:ext cx="4470400" cy="416864"/>
          </a:xfrm>
          <a:prstGeom prst="rect">
            <a:avLst/>
          </a:prstGeom>
        </p:spPr>
      </p:pic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A57EC635-8D7D-A74A-A3B3-4EA6D65C53C2}"/>
              </a:ext>
            </a:extLst>
          </p:cNvPr>
          <p:cNvSpPr txBox="1">
            <a:spLocks/>
          </p:cNvSpPr>
          <p:nvPr/>
        </p:nvSpPr>
        <p:spPr>
          <a:xfrm>
            <a:off x="658685" y="1571625"/>
            <a:ext cx="7623427" cy="364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Mild correlation between GDP Growth and CO2 emissions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Variability from country to country and over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Overall Carbon emissions appears to be on a downward trend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Helpful links</a:t>
            </a:r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/>
              <a:t>Sweden: Decoupling GDP growth from CO2 emissions is possible</a:t>
            </a:r>
          </a:p>
          <a:p>
            <a:pPr marL="1200150" lvl="2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>
                <a:hlinkClick r:id="rId3"/>
              </a:rPr>
              <a:t>http://www.swemfa.se/2015/05/23/sweden-decoupling-gdp-growth-from-co2-emissions-is-possible/</a:t>
            </a:r>
            <a:endParaRPr lang="en-US" dirty="0"/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/>
              <a:t>Structural transformation: how did today’s rich countries become ‘deindustrialized’?</a:t>
            </a:r>
          </a:p>
          <a:p>
            <a:pPr marL="1200150" lvl="2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>
                <a:hlinkClick r:id="rId4"/>
              </a:rPr>
              <a:t>https://ourworldindata.org/structural-transformation-and-deindustrialization-evidence-from-todays-rich-countries</a:t>
            </a:r>
            <a:endParaRPr lang="en-US" dirty="0"/>
          </a:p>
          <a:p>
            <a:pPr marL="1200150" lvl="2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endParaRPr lang="en-US" dirty="0"/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endParaRPr lang="en-US" dirty="0"/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430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A475CC-BD2B-4842-9479-8969353C2D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700" y="701278"/>
            <a:ext cx="8068048" cy="5102059"/>
          </a:xfrm>
          <a:prstGeom prst="rect">
            <a:avLst/>
          </a:prstGeom>
          <a:effectLst>
            <a:softEdge rad="3429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EEBF78-FA61-6746-A936-43AE5826E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98" y="790029"/>
            <a:ext cx="3312202" cy="1309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BEA09D-E25C-474B-8718-7100E45D2AE0}"/>
              </a:ext>
            </a:extLst>
          </p:cNvPr>
          <p:cNvSpPr txBox="1"/>
          <p:nvPr/>
        </p:nvSpPr>
        <p:spPr>
          <a:xfrm>
            <a:off x="482408" y="3032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77"/>
              </a:rPr>
              <a:t>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" y="4319980"/>
            <a:ext cx="1461466" cy="20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A6C6844-9DDA-3B4B-9F24-03926590B953}"/>
              </a:ext>
            </a:extLst>
          </p:cNvPr>
          <p:cNvSpPr txBox="1">
            <a:spLocks/>
          </p:cNvSpPr>
          <p:nvPr/>
        </p:nvSpPr>
        <p:spPr>
          <a:xfrm>
            <a:off x="311700" y="202263"/>
            <a:ext cx="8520600" cy="121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Economic Growth and 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Environmental Degradation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4BB48-ECA5-1348-9BAE-4F95F104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4BA97C-04E7-4BA3-B5FD-8548A7E08216}"/>
              </a:ext>
            </a:extLst>
          </p:cNvPr>
          <p:cNvSpPr txBox="1"/>
          <p:nvPr/>
        </p:nvSpPr>
        <p:spPr>
          <a:xfrm>
            <a:off x="311700" y="1419224"/>
            <a:ext cx="7879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story to be told: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What is the relationship between economic growth and environmental degradation?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How?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We analyzed relationships between CO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Levels and GDP using World bank data from 1994 through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  <a:t>Requirements Met</a:t>
            </a:r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D27443F0-6230-FB4A-8E2D-A79E47EDC832}"/>
              </a:ext>
            </a:extLst>
          </p:cNvPr>
          <p:cNvSpPr txBox="1">
            <a:spLocks/>
          </p:cNvSpPr>
          <p:nvPr/>
        </p:nvSpPr>
        <p:spPr>
          <a:xfrm>
            <a:off x="311699" y="1152474"/>
            <a:ext cx="8356051" cy="473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defTabSz="914400">
              <a:spcAft>
                <a:spcPts val="1600"/>
              </a:spcAft>
              <a:buClr>
                <a:srgbClr val="7F7F7F"/>
              </a:buClr>
              <a:buFont typeface="Source Sans Pro"/>
              <a:buAutoNum type="arabicPeriod"/>
              <a:defRPr/>
            </a:pPr>
            <a:r>
              <a:rPr lang="en-US" dirty="0"/>
              <a:t>Data set with over 100 records: 20 years, 10 countries, 2 variables (CO</a:t>
            </a:r>
            <a:r>
              <a:rPr lang="en-US" baseline="-25000" dirty="0"/>
              <a:t>2</a:t>
            </a:r>
            <a:r>
              <a:rPr lang="en-US" dirty="0"/>
              <a:t> and GDP)</a:t>
            </a:r>
            <a:br>
              <a:rPr lang="en-US" dirty="0"/>
            </a:br>
            <a:endParaRPr lang="en-US" dirty="0"/>
          </a:p>
          <a:p>
            <a:pPr marL="342900" defTabSz="914400">
              <a:spcAft>
                <a:spcPts val="1600"/>
              </a:spcAft>
              <a:buClr>
                <a:srgbClr val="7F7F7F"/>
              </a:buClr>
              <a:buFont typeface="Source Sans Pro"/>
              <a:buAutoNum type="arabicPeriod"/>
              <a:defRPr/>
            </a:pPr>
            <a:r>
              <a:rPr lang="en-US" dirty="0"/>
              <a:t>Python Flask–powered RESTful API with HTML/CSS, JavaScript, SQL database and a JS library that we created. </a:t>
            </a:r>
            <a:br>
              <a:rPr lang="en-US" dirty="0"/>
            </a:br>
            <a:endParaRPr lang="en-US" dirty="0"/>
          </a:p>
          <a:p>
            <a:pPr marL="342900" defTabSz="914400">
              <a:spcAft>
                <a:spcPts val="1600"/>
              </a:spcAft>
              <a:buClr>
                <a:srgbClr val="7F7F7F"/>
              </a:buClr>
              <a:buFont typeface="Source Sans Pro"/>
              <a:buAutoNum type="arabicPeriod"/>
              <a:defRPr/>
            </a:pPr>
            <a:r>
              <a:rPr lang="en-US" dirty="0"/>
              <a:t>Dashboard page with multiple charts that update from the same data.  Includes a user-driven interaction and at least three views. </a:t>
            </a:r>
          </a:p>
          <a:p>
            <a:pPr marL="342900" lvl="0" defTabSz="914400">
              <a:spcAft>
                <a:spcPts val="1600"/>
              </a:spcAft>
              <a:buClr>
                <a:srgbClr val="7F7F7F"/>
              </a:buClr>
              <a:buAutoNum type="arabicPeriod"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078BA-992B-425D-A344-73AE69569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A6C6844-9DDA-3B4B-9F24-03926590B953}"/>
              </a:ext>
            </a:extLst>
          </p:cNvPr>
          <p:cNvSpPr txBox="1">
            <a:spLocks/>
          </p:cNvSpPr>
          <p:nvPr/>
        </p:nvSpPr>
        <p:spPr>
          <a:xfrm>
            <a:off x="311700" y="20226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  <a:t>Data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BA97C-04E7-4BA3-B5FD-8548A7E08216}"/>
              </a:ext>
            </a:extLst>
          </p:cNvPr>
          <p:cNvSpPr txBox="1"/>
          <p:nvPr/>
        </p:nvSpPr>
        <p:spPr>
          <a:xfrm>
            <a:off x="311700" y="1200150"/>
            <a:ext cx="41269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CO2 Emissions 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(metric tons per capita)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Global data per country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World Bank Open Data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https://data.worldbank.org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Carbon Dioxide Information Analysis Center, Environmental Sciences Division, Oak Ridge National Laboratory, Tennessee, United States.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A8DD3-9125-4D72-B1E8-63A11E47E50E}"/>
              </a:ext>
            </a:extLst>
          </p:cNvPr>
          <p:cNvSpPr txBox="1"/>
          <p:nvPr/>
        </p:nvSpPr>
        <p:spPr>
          <a:xfrm>
            <a:off x="4572000" y="1200150"/>
            <a:ext cx="41269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GDP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(current US$)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Global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 per country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World Bank Open Data</a:t>
            </a:r>
          </a:p>
          <a:p>
            <a:r>
              <a:rPr lang="en-US" dirty="0">
                <a:solidFill>
                  <a:schemeClr val="bg1"/>
                </a:solidFill>
              </a:rPr>
              <a:t>https://data.worldbank.org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World Bank national accounts data, and OECD National Accounts data files.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3ECC7-4A07-48BB-8D1B-6540F13F1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kern="0" dirty="0">
                <a:solidFill>
                  <a:schemeClr val="bg1"/>
                </a:solidFill>
              </a:rPr>
              <a:t>Python Flask–powered RESTful API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D27443F0-6230-FB4A-8E2D-A79E47EDC832}"/>
              </a:ext>
            </a:extLst>
          </p:cNvPr>
          <p:cNvSpPr txBox="1">
            <a:spLocks/>
          </p:cNvSpPr>
          <p:nvPr/>
        </p:nvSpPr>
        <p:spPr>
          <a:xfrm>
            <a:off x="311700" y="939902"/>
            <a:ext cx="8520600" cy="5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defTabSz="914400">
              <a:spcAft>
                <a:spcPts val="1600"/>
              </a:spcAft>
              <a:buClr>
                <a:srgbClr val="7F7F7F"/>
              </a:buClr>
              <a:buNone/>
              <a:defRPr/>
            </a:pPr>
            <a:r>
              <a:rPr lang="en-US" dirty="0"/>
              <a:t>…with HTML/CSS, JavaScript, SQL database and a JS library that we created.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EB6D0-F980-408E-A069-333180C4DBD8}"/>
              </a:ext>
            </a:extLst>
          </p:cNvPr>
          <p:cNvSpPr txBox="1"/>
          <p:nvPr/>
        </p:nvSpPr>
        <p:spPr>
          <a:xfrm>
            <a:off x="128820" y="1479631"/>
            <a:ext cx="4187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/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App Code:</a:t>
            </a:r>
          </a:p>
          <a:p>
            <a:pPr marL="114300" lvl="0"/>
            <a:endParaRPr lang="en-US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Flask,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psycopg2</a:t>
            </a:r>
          </a:p>
          <a:p>
            <a:pPr marL="114300" lvl="0"/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psycopg2.extras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pPr marL="114300" lvl="0"/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Flask Setup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app = Flask(__name__)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name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#default username, use yours if different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password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'Bootcamp!1'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#insert yours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'project'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#insert database name you used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connection =  psycopg2.connect(user = name,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password = password, 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host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port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'5432'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database =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cursor =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​@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E36C8-3C2E-4D07-AB9D-A213AE951DB9}"/>
              </a:ext>
            </a:extLst>
          </p:cNvPr>
          <p:cNvSpPr txBox="1"/>
          <p:nvPr/>
        </p:nvSpPr>
        <p:spPr>
          <a:xfrm>
            <a:off x="4705351" y="1394909"/>
            <a:ext cx="43098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index():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"index.html"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"/&lt;country&gt;"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country(country):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cursor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'Select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 * from merged where country =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\'{country}\'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;'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country_dat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cursor.fetchall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country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dict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country_dat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(country)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"/topco2"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topco2():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cursor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'Select country, total_c02 from merged;'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co2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cursor.fetchall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top_co2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dict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(co2)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(top_co2)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topgdp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topgdp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cursor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'Select country, 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total_gdp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 from merged;'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cursor.fetchall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top_gdp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dict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top_gdp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__name__ ==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app.run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(debug=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6CBF0-91F7-4E1A-9631-07537538D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1016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kern="0" dirty="0">
                <a:solidFill>
                  <a:schemeClr val="bg1"/>
                </a:solidFill>
              </a:rPr>
              <a:t>HTML Code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6CBF0-91F7-4E1A-9631-07537538D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3B19AE-4E5E-4F07-BE92-C18CBC12A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" t="132" r="-835" b="-132"/>
          <a:stretch/>
        </p:blipFill>
        <p:spPr>
          <a:xfrm>
            <a:off x="272143" y="1019439"/>
            <a:ext cx="4561114" cy="43510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04F296-7EF9-4FDF-9C93-18EF5DC16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57" y="1068425"/>
            <a:ext cx="4313624" cy="999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06C6AF-CB28-4B79-BF7C-C850FF851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02" y="3679962"/>
            <a:ext cx="4312542" cy="1000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109AD-D060-4A1A-B7EA-BE39791FA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257" y="2066661"/>
            <a:ext cx="2530929" cy="3411656"/>
          </a:xfrm>
          <a:prstGeom prst="rect">
            <a:avLst/>
          </a:prstGeom>
        </p:spPr>
      </p:pic>
      <p:pic>
        <p:nvPicPr>
          <p:cNvPr id="1026" name="Picture 2" descr="Image result for plotly html">
            <a:extLst>
              <a:ext uri="{FF2B5EF4-FFF2-40B4-BE49-F238E27FC236}">
                <a16:creationId xmlns:a16="http://schemas.microsoft.com/office/drawing/2014/main" id="{8F0F975A-3789-42BB-9269-08188EA7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37" y="1979277"/>
            <a:ext cx="2757844" cy="15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2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EEA-279F-48E7-B532-5A49B4F4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9B5DBD41-B712-9745-91A3-A7806F9F3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306" y="137493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Visual 1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FF43A-29CA-48FE-95F8-59AC1487E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38109E9-3937-41A8-A614-CC76A9F4B3A5}"/>
              </a:ext>
            </a:extLst>
          </p:cNvPr>
          <p:cNvGrpSpPr/>
          <p:nvPr/>
        </p:nvGrpSpPr>
        <p:grpSpPr>
          <a:xfrm>
            <a:off x="362531" y="1458119"/>
            <a:ext cx="8862749" cy="3185478"/>
            <a:chOff x="164411" y="1524000"/>
            <a:chExt cx="8862749" cy="31854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6434E19-59A9-4318-9994-5FE021D0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411" y="1524000"/>
              <a:ext cx="7726269" cy="318547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AC1DC5-9913-4CA2-8EB7-3A5C23C33E64}"/>
                </a:ext>
              </a:extLst>
            </p:cNvPr>
            <p:cNvSpPr/>
            <p:nvPr/>
          </p:nvSpPr>
          <p:spPr>
            <a:xfrm>
              <a:off x="7890680" y="1534319"/>
              <a:ext cx="653880" cy="3164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25AF64-9502-4401-B569-0E6CDE059F7C}"/>
                </a:ext>
              </a:extLst>
            </p:cNvPr>
            <p:cNvSpPr txBox="1"/>
            <p:nvPr/>
          </p:nvSpPr>
          <p:spPr>
            <a:xfrm>
              <a:off x="7890680" y="1676400"/>
              <a:ext cx="1136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CO2 </a:t>
              </a:r>
            </a:p>
            <a:p>
              <a:r>
                <a:rPr lang="en-US" dirty="0"/>
                <a:t>GDP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61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1DECAFE2-ECB7-DF41-B54D-8242233DC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12" y="129401"/>
            <a:ext cx="8876894" cy="590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Visual 2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D7A5F-0102-41A3-9274-9D16E1E81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3ACA5C-C18E-4F5F-A63B-51596BD1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0011"/>
            <a:ext cx="9144000" cy="41979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4EB54C-7C1A-4D85-9C01-BD4CC895AD34}"/>
              </a:ext>
            </a:extLst>
          </p:cNvPr>
          <p:cNvSpPr/>
          <p:nvPr/>
        </p:nvSpPr>
        <p:spPr>
          <a:xfrm>
            <a:off x="1419352" y="3451860"/>
            <a:ext cx="650240" cy="41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9DAFB-F41F-4476-924A-2F4E69C945C2}"/>
              </a:ext>
            </a:extLst>
          </p:cNvPr>
          <p:cNvSpPr/>
          <p:nvPr/>
        </p:nvSpPr>
        <p:spPr>
          <a:xfrm>
            <a:off x="5071872" y="3469640"/>
            <a:ext cx="650240" cy="41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7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2926</TotalTime>
  <Words>241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Raleway</vt:lpstr>
      <vt:lpstr>Source Sans Pro</vt:lpstr>
      <vt:lpstr>Stencil</vt:lpstr>
      <vt:lpstr>Wingdings</vt:lpstr>
      <vt:lpstr>Office Theme</vt:lpstr>
      <vt:lpstr>Economic Growth and Environmental Degradation A Twenty-Year View of CO2 Levels and GDP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</vt:lpstr>
      <vt:lpstr>Visual 1</vt:lpstr>
      <vt:lpstr>Visual 2</vt:lpstr>
      <vt:lpstr>Visual 3</vt:lpstr>
      <vt:lpstr>Conclusions and  Resources for Further 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Yazan Rizeq </cp:lastModifiedBy>
  <cp:revision>81</cp:revision>
  <dcterms:created xsi:type="dcterms:W3CDTF">2015-07-21T16:44:10Z</dcterms:created>
  <dcterms:modified xsi:type="dcterms:W3CDTF">2019-09-30T22:56:38Z</dcterms:modified>
</cp:coreProperties>
</file>