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79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1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165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77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5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7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00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2D0451-DC9F-44CF-ABDD-96AFD22B6D72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E5E99A-8A14-438F-9F95-04DC6A1A5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6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E6E2-8787-4FD8-6ECD-855B5042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187" y="1682379"/>
            <a:ext cx="981075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 Anatomia de um ataque IoT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D5160-0ECF-6616-5377-838684A8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72" y="4489132"/>
            <a:ext cx="7891272" cy="1640205"/>
          </a:xfrm>
        </p:spPr>
        <p:txBody>
          <a:bodyPr>
            <a:noAutofit/>
          </a:bodyPr>
          <a:lstStyle/>
          <a:p>
            <a:pPr algn="l"/>
            <a:r>
              <a:rPr lang="pt-BR" sz="2000" dirty="0"/>
              <a:t>Acácio</a:t>
            </a:r>
          </a:p>
          <a:p>
            <a:pPr algn="l"/>
            <a:r>
              <a:rPr lang="pt-BR" sz="2000" dirty="0"/>
              <a:t>Daniel Silva</a:t>
            </a:r>
          </a:p>
          <a:p>
            <a:pPr algn="l"/>
            <a:r>
              <a:rPr lang="pt-BR" sz="2000" dirty="0"/>
              <a:t>Matheus </a:t>
            </a:r>
            <a:r>
              <a:rPr lang="pt-BR" sz="2000" dirty="0" err="1"/>
              <a:t>Bolato</a:t>
            </a:r>
            <a:endParaRPr lang="pt-BR" sz="2000" dirty="0"/>
          </a:p>
          <a:p>
            <a:r>
              <a:rPr lang="pt-BR" sz="2000" dirty="0"/>
              <a:t>Munir</a:t>
            </a:r>
          </a:p>
          <a:p>
            <a:pPr algn="l"/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B5587E-D5B9-8520-F3E0-60BE61CEFCF2}"/>
              </a:ext>
            </a:extLst>
          </p:cNvPr>
          <p:cNvSpPr txBox="1"/>
          <p:nvPr/>
        </p:nvSpPr>
        <p:spPr>
          <a:xfrm>
            <a:off x="926972" y="863116"/>
            <a:ext cx="1019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USJT – UC Sistemas Computacionais e Segurança – Prof. Calvetti - Atividade</a:t>
            </a:r>
          </a:p>
        </p:txBody>
      </p:sp>
    </p:spTree>
    <p:extLst>
      <p:ext uri="{BB962C8B-B14F-4D97-AF65-F5344CB8AC3E}">
        <p14:creationId xmlns:p14="http://schemas.microsoft.com/office/powerpoint/2010/main" val="12864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A8606-6E24-C48A-800C-6E3377B3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ATAQUE UTILIZADAS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44475-E00D-E9AC-F9DA-1137CC08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16577" cy="4050792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/>
              <a:t>3 - Acesso à rede corporativa: </a:t>
            </a:r>
            <a:endParaRPr lang="pt-BR" dirty="0"/>
          </a:p>
          <a:p>
            <a:pPr algn="just"/>
            <a:r>
              <a:rPr lang="pt-BR" dirty="0"/>
              <a:t>Como o funcionário usava o mesmo laptop em casa e na empresa, o invasor obteve acesso inicial à rede da </a:t>
            </a:r>
            <a:r>
              <a:rPr lang="pt-BR" dirty="0" err="1"/>
              <a:t>Aupticon</a:t>
            </a:r>
            <a:r>
              <a:rPr lang="pt-BR" dirty="0"/>
              <a:t>. </a:t>
            </a:r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5901270-DAB5-4612-4C82-6F9BF6AD4D4B}"/>
              </a:ext>
            </a:extLst>
          </p:cNvPr>
          <p:cNvSpPr txBox="1">
            <a:spLocks/>
          </p:cNvSpPr>
          <p:nvPr/>
        </p:nvSpPr>
        <p:spPr>
          <a:xfrm>
            <a:off x="6096000" y="2121408"/>
            <a:ext cx="50261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pt-BR" b="1" dirty="0"/>
              <a:t>4 - Exploração de IoT: </a:t>
            </a:r>
            <a:endParaRPr lang="pt-BR" dirty="0"/>
          </a:p>
          <a:p>
            <a:pPr algn="just"/>
            <a:r>
              <a:rPr lang="pt-BR" dirty="0"/>
              <a:t>O cracker comprometeu o termostato conectado à rede, ainda com senha padrão de fábrica, usando-o como ponto de persistência e movimentação lateral.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7F5CA5-BB82-7B17-D54F-4DBD45E8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942786"/>
            <a:ext cx="4616577" cy="24305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A84A42-9D7F-9C33-92AF-5DA94252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7073"/>
            <a:ext cx="5163175" cy="18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0ABB6-0CA4-60F2-DC1D-28CC7F9E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ATAQUE UTILIZADAS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6AFEB-0FD4-9989-5540-D63A09AA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02265" cy="4050792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dirty="0"/>
              <a:t>5 - Exfiltração de dados:</a:t>
            </a:r>
            <a:endParaRPr lang="pt-BR" dirty="0"/>
          </a:p>
          <a:p>
            <a:pPr algn="just"/>
            <a:r>
              <a:rPr lang="pt-BR" dirty="0"/>
              <a:t>Documentos sensíveis foram copiados e vendidos para uma empresa rival.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6 - Acobertamento do crime:</a:t>
            </a:r>
            <a:endParaRPr lang="pt-BR" dirty="0"/>
          </a:p>
          <a:p>
            <a:pPr algn="just"/>
            <a:r>
              <a:rPr lang="pt-BR" dirty="0"/>
              <a:t>A fim de não ser encontrado, destruiu todos arquivos que conseguiu encontrar, criptografou as unidades e excluiu os backups da </a:t>
            </a:r>
            <a:r>
              <a:rPr lang="pt-BR" dirty="0" err="1"/>
              <a:t>Aupticon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3F1467-07A3-3664-A5F1-B25F2162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48" y="2235708"/>
            <a:ext cx="5854331" cy="34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E80B-8B70-3DCF-39DA-96377D6C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2839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A740A-2FE9-79EB-56DF-25D87120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256B8-7E71-52FE-5768-17D82FA4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Durante as aulas de Sistemas computacionais e segurança, foi apresentada uma atividade de análise com o intuito de identificar, em uma produção áudio visual, as vulnerabilidades, tipos de técnicas utilizados pelo cracker e suas motivações. </a:t>
            </a:r>
          </a:p>
          <a:p>
            <a:pPr algn="just"/>
            <a:r>
              <a:rPr lang="pt-BR" dirty="0"/>
              <a:t>Link do vídeo: https://video-br.cisco.com/detail/video/5620318141001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8F1D-D877-573B-6CE3-27E9172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02"/>
            <a:ext cx="10058400" cy="915543"/>
          </a:xfrm>
        </p:spPr>
        <p:txBody>
          <a:bodyPr/>
          <a:lstStyle/>
          <a:p>
            <a:r>
              <a:rPr lang="pt-BR" b="1" dirty="0"/>
              <a:t>RESUMO DO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ED6FD-09C7-45BB-9495-9444D572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8"/>
            <a:ext cx="10515600" cy="480911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pt-BR" sz="4500" dirty="0"/>
              <a:t>	O FBI prendeu um homem em San Francisco por invadir e atacar ciberneticamente um centro de pesquisa chamado </a:t>
            </a:r>
            <a:r>
              <a:rPr lang="pt-BR" sz="4500" dirty="0" err="1"/>
              <a:t>Aupticon</a:t>
            </a:r>
            <a:r>
              <a:rPr lang="pt-BR" sz="4500" dirty="0"/>
              <a:t>, que estava trabalhando no desenvolvimento de câmeras de rastreamento óptico para carros sem motoristas.</a:t>
            </a:r>
          </a:p>
          <a:p>
            <a:pPr marL="0" indent="0" algn="just">
              <a:buNone/>
            </a:pPr>
            <a:r>
              <a:rPr lang="pt-BR" sz="4500" dirty="0"/>
              <a:t>       	O criminoso começou pesquisando nas redes sociais pelos nomes de vários dos engenheiros que trabalhavam lá e durante a busca se deparou com uma liga de boliche onde várias empresas de tecnologia se reuniam às quartas-feiras. O estabelecimento era bem antigo e possuía um site bem ultrapassado, que continha os nomes das empresas e dos jogadores participantes.</a:t>
            </a:r>
          </a:p>
          <a:p>
            <a:pPr marL="0" indent="0" algn="just">
              <a:buNone/>
            </a:pPr>
            <a:r>
              <a:rPr lang="pt-BR" sz="4500" dirty="0"/>
              <a:t>     	O cracker invadiu o site do boliche com um ataque </a:t>
            </a:r>
            <a:r>
              <a:rPr lang="pt-BR" sz="4500" dirty="0" err="1"/>
              <a:t>iFrame</a:t>
            </a:r>
            <a:r>
              <a:rPr lang="pt-BR" sz="4500" dirty="0"/>
              <a:t> </a:t>
            </a:r>
            <a:r>
              <a:rPr lang="pt-BR" sz="4500" dirty="0" err="1"/>
              <a:t>injection</a:t>
            </a:r>
            <a:r>
              <a:rPr lang="pt-BR" sz="4500" dirty="0"/>
              <a:t>, infectando todos que entravam nele. Dessa maneira, após uma semana, o invasor teve acesso à rede da empresa por intermédio de um computador de um funcionário que foi infectado por esse malware. </a:t>
            </a:r>
          </a:p>
          <a:p>
            <a:pPr marL="0" indent="0" algn="just">
              <a:buNone/>
            </a:pPr>
            <a:r>
              <a:rPr lang="pt-BR" sz="4500" dirty="0"/>
              <a:t>	Assim que se infiltrou na </a:t>
            </a:r>
            <a:r>
              <a:rPr lang="pt-BR" sz="4500" dirty="0" err="1"/>
              <a:t>Aupticon</a:t>
            </a:r>
            <a:r>
              <a:rPr lang="pt-BR" sz="4500" dirty="0"/>
              <a:t>, direcionou seu ataque para um termostato conectado à rede, explorando-o como um dispositivo vulnerável para manter acesso contínuo e expandir o alcance do ataque, pois não recebia vistoria da segurança.</a:t>
            </a:r>
          </a:p>
          <a:p>
            <a:pPr marL="0" indent="0" algn="just">
              <a:buNone/>
            </a:pPr>
            <a:r>
              <a:rPr lang="pt-BR" sz="4500" dirty="0"/>
              <a:t>    	Explorando a rede da empresa, percebeu que ela era muito simples e quase não tinha proteção. Ele encontrou vários arquivos do RH, documentos jurídicos, P&amp;D e se deu conta de que poderia ganhar muito dinheiro com a venda dessas informações.</a:t>
            </a:r>
          </a:p>
          <a:p>
            <a:pPr marL="0" indent="0" algn="just">
              <a:buNone/>
            </a:pPr>
            <a:r>
              <a:rPr lang="pt-BR" sz="4500" dirty="0"/>
              <a:t>   	Após comercializar diversos registros da </a:t>
            </a:r>
            <a:r>
              <a:rPr lang="pt-BR" sz="4500" dirty="0" err="1"/>
              <a:t>Aupticon</a:t>
            </a:r>
            <a:r>
              <a:rPr lang="pt-BR" sz="4500" dirty="0"/>
              <a:t> para uma empresa rival por 75 bitcoins (110.485 dólares na cotação atual 09/25), ele destruiu tudo, limpou tudo que encontrou, criptografou as unidades e excluiu os backups na tentativa de encobrir qualquer pista.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42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E52A8-C0EC-A55E-8218-832AF00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C41D8-6EE4-0957-6915-EFFCFDF4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7" y="1843087"/>
            <a:ext cx="10400848" cy="1014413"/>
          </a:xfrm>
        </p:spPr>
        <p:txBody>
          <a:bodyPr/>
          <a:lstStyle/>
          <a:p>
            <a:r>
              <a:rPr lang="pt-BR" dirty="0"/>
              <a:t>O ataque foi movido por ganho financeiro, com recompensa paga pela empresa rival.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4B17CC-0549-4CC5-1529-197E4726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1" y="2364580"/>
            <a:ext cx="5068969" cy="39022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6756C1-7A2B-782C-34BC-09C8C8B0DC22}"/>
              </a:ext>
            </a:extLst>
          </p:cNvPr>
          <p:cNvSpPr txBox="1"/>
          <p:nvPr/>
        </p:nvSpPr>
        <p:spPr>
          <a:xfrm>
            <a:off x="6096000" y="3854279"/>
            <a:ext cx="5068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“</a:t>
            </a:r>
            <a:r>
              <a:rPr lang="pt-BR" sz="2000" dirty="0" err="1"/>
              <a:t>Qcar</a:t>
            </a:r>
            <a:r>
              <a:rPr lang="pt-BR" sz="2000" dirty="0"/>
              <a:t> vence a corrida - enquanto </a:t>
            </a:r>
            <a:r>
              <a:rPr lang="pt-BR" sz="2000" dirty="0" err="1"/>
              <a:t>Aupticon</a:t>
            </a:r>
            <a:r>
              <a:rPr lang="pt-BR" sz="2000" dirty="0"/>
              <a:t> luta para alcançá-la.”</a:t>
            </a:r>
          </a:p>
        </p:txBody>
      </p:sp>
    </p:spTree>
    <p:extLst>
      <p:ext uri="{BB962C8B-B14F-4D97-AF65-F5344CB8AC3E}">
        <p14:creationId xmlns:p14="http://schemas.microsoft.com/office/powerpoint/2010/main" val="15652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E7BD4-9D62-8C2A-D8DB-B3C93FFB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VULNERABILIDADES 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F4805-1166-22E1-6232-1DB69971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933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1 - Identificação fácil de quem trabalha na </a:t>
            </a:r>
            <a:r>
              <a:rPr lang="pt-BR" b="1" dirty="0" err="1"/>
              <a:t>Aupticon</a:t>
            </a:r>
            <a:r>
              <a:rPr lang="pt-BR" b="1" dirty="0"/>
              <a:t> pelas redes sociais: </a:t>
            </a:r>
            <a:endParaRPr lang="pt-BR" dirty="0"/>
          </a:p>
          <a:p>
            <a:pPr algn="just"/>
            <a:r>
              <a:rPr lang="pt-BR" dirty="0"/>
              <a:t>A ausência da conscientização digital permitiu que perfis de funcionários fossem facilmente identificados em redes sociais, expondo informações que podem ser exploradas em ataques. 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86E85201-2232-8534-F64D-6BAF6FA5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8" y="3642170"/>
            <a:ext cx="978354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C4FAECB8-AC9A-3C30-6937-1E58BA16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VULNERABILIDADES  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2E59B56-97EE-0F51-4302-84A08494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47" y="2093976"/>
            <a:ext cx="5754905" cy="3081754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61D0917-C7B6-E51A-5FDC-296038C1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3" y="2087689"/>
            <a:ext cx="4688015" cy="36793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2 - O mesmo laptop que o funcionário usa em casa é o mesmo que ele usa na empresa: </a:t>
            </a:r>
            <a:endParaRPr lang="pt-BR" dirty="0"/>
          </a:p>
          <a:p>
            <a:pPr algn="just"/>
            <a:r>
              <a:rPr lang="pt-BR" dirty="0"/>
              <a:t>O uso do mesmo dispositivo em ambientes pessoais e corporativos representa uma falha do profissional, aumentando o risco de “contaminação” e comprometimento da rede corporativa por meio de vulnerabilidades exploradas em uso pessoais. 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38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278C-E3D3-A6CC-DEB2-B44B5EDD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VULNERABILIDADES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CD0E0-C921-EFC1-DBB1-CA1BB60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02377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3 - O site do boliche é ultrapassado e possui as informações dos funcionários e empresas de tecnologia: </a:t>
            </a:r>
            <a:endParaRPr lang="pt-BR" dirty="0"/>
          </a:p>
          <a:p>
            <a:pPr algn="just"/>
            <a:r>
              <a:rPr lang="pt-BR" dirty="0"/>
              <a:t>A utilização de um site desatualizado e a exposição de dados de colaboradores e usuários, representa um ponto crítico de vazamento de informações sensíveis.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320ACC-5D98-7825-792F-0B094C96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73" y="1726111"/>
            <a:ext cx="4322979" cy="42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0239-28C0-5DCE-9CF0-EA8D3417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VULNERABILIDADES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A736D57-EA15-9C70-BE4F-6BED924C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63" y="1957388"/>
            <a:ext cx="10058273" cy="4271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4 - A rede da </a:t>
            </a:r>
            <a:r>
              <a:rPr lang="pt-BR" b="1" dirty="0" err="1"/>
              <a:t>Aupticon</a:t>
            </a:r>
            <a:r>
              <a:rPr lang="pt-BR" b="1" dirty="0"/>
              <a:t> é muito simples, praticamente sem nenhuma segurança </a:t>
            </a:r>
            <a:endParaRPr lang="pt-BR" dirty="0"/>
          </a:p>
          <a:p>
            <a:pPr algn="just"/>
            <a:r>
              <a:rPr lang="pt-BR" dirty="0"/>
              <a:t>A infraestrutura de rede da </a:t>
            </a:r>
            <a:r>
              <a:rPr lang="pt-BR" dirty="0" err="1"/>
              <a:t>Aupticon</a:t>
            </a:r>
            <a:r>
              <a:rPr lang="pt-BR" dirty="0"/>
              <a:t> não tem camadas de proteção adequadas, apresentando-se como um ambiente sem monitoramento ou mecanismos de defesa, o que amplia significativamente a possibilidade de ataque. 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C780F7-9301-36DF-A9F8-2172440B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02" y="3509582"/>
            <a:ext cx="7662072" cy="24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795FD-A211-D198-F030-1C75D1BA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ATAQUE UTILIZADAS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63F03-C63A-64D4-6498-03428DFA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5950"/>
            <a:ext cx="4630865" cy="4286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1 - Comprometimento inicial:</a:t>
            </a:r>
            <a:endParaRPr lang="pt-BR" dirty="0"/>
          </a:p>
          <a:p>
            <a:pPr algn="just"/>
            <a:r>
              <a:rPr lang="pt-BR" dirty="0"/>
              <a:t>O cracker invadiu o site da liga de boliche e fez um ataque </a:t>
            </a:r>
            <a:r>
              <a:rPr lang="pt-BR" dirty="0" err="1"/>
              <a:t>iFrame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. Esse ataque consiste na inserção de um elemento HTML iframe malicioso em um site sem permissão, podendo permitir ataques como </a:t>
            </a:r>
            <a:r>
              <a:rPr lang="pt-BR" dirty="0" err="1"/>
              <a:t>phishing</a:t>
            </a:r>
            <a:r>
              <a:rPr lang="pt-BR" dirty="0"/>
              <a:t>, instalação de malware e roubo de dados.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769CDC-904A-A799-2B1F-785530A7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79" y="4764025"/>
            <a:ext cx="3978402" cy="16194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D0DCC6-B79F-1A20-1595-E4CA6C1A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69" y="3267583"/>
            <a:ext cx="3008658" cy="2383448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E799662-5DDF-EDD6-DC31-87F1932C58C4}"/>
              </a:ext>
            </a:extLst>
          </p:cNvPr>
          <p:cNvSpPr txBox="1">
            <a:spLocks/>
          </p:cNvSpPr>
          <p:nvPr/>
        </p:nvSpPr>
        <p:spPr>
          <a:xfrm>
            <a:off x="5981791" y="1885950"/>
            <a:ext cx="4630865" cy="428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pt-BR" b="1" dirty="0"/>
              <a:t>2 - Infecção de dispositivo: </a:t>
            </a:r>
            <a:endParaRPr lang="pt-BR" dirty="0"/>
          </a:p>
          <a:p>
            <a:pPr algn="just"/>
            <a:r>
              <a:rPr lang="pt-BR" dirty="0"/>
              <a:t>Um funcionário da </a:t>
            </a:r>
            <a:r>
              <a:rPr lang="pt-BR" dirty="0" err="1"/>
              <a:t>Aupticon</a:t>
            </a:r>
            <a:r>
              <a:rPr lang="pt-BR" dirty="0"/>
              <a:t> acessou o site comprometido e teve seu laptop infectado.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21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57</TotalTime>
  <Words>784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Tipo de Madeira</vt:lpstr>
      <vt:lpstr>A Anatomia de um ataque IoT</vt:lpstr>
      <vt:lpstr>CONTEXTO</vt:lpstr>
      <vt:lpstr>RESUMO DO VÍDEO</vt:lpstr>
      <vt:lpstr>MOTIVAÇÃO</vt:lpstr>
      <vt:lpstr>VULNERABILIDADES  </vt:lpstr>
      <vt:lpstr>VULNERABILIDADES  </vt:lpstr>
      <vt:lpstr>VULNERABILIDADES</vt:lpstr>
      <vt:lpstr>VULNERABILIDADES</vt:lpstr>
      <vt:lpstr>TÉCNICAS DE ATAQUE UTILIZADAS</vt:lpstr>
      <vt:lpstr>TÉCNICAS DE ATAQUE UTILIZADAS</vt:lpstr>
      <vt:lpstr>TÉCNICAS DE ATAQUE UTILIZADAS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</dc:creator>
  <cp:lastModifiedBy>dan</cp:lastModifiedBy>
  <cp:revision>29</cp:revision>
  <dcterms:created xsi:type="dcterms:W3CDTF">2025-09-06T18:16:51Z</dcterms:created>
  <dcterms:modified xsi:type="dcterms:W3CDTF">2025-09-06T19:22:26Z</dcterms:modified>
</cp:coreProperties>
</file>