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4" r:id="rId2"/>
    <p:sldId id="256" r:id="rId3"/>
    <p:sldId id="305" r:id="rId4"/>
    <p:sldId id="286" r:id="rId5"/>
    <p:sldId id="287" r:id="rId6"/>
    <p:sldId id="288" r:id="rId7"/>
    <p:sldId id="289" r:id="rId8"/>
    <p:sldId id="257" r:id="rId9"/>
    <p:sldId id="258" r:id="rId10"/>
    <p:sldId id="290" r:id="rId11"/>
    <p:sldId id="292" r:id="rId12"/>
    <p:sldId id="291" r:id="rId13"/>
    <p:sldId id="293" r:id="rId14"/>
    <p:sldId id="295" r:id="rId15"/>
    <p:sldId id="294" r:id="rId16"/>
    <p:sldId id="296" r:id="rId17"/>
    <p:sldId id="297" r:id="rId18"/>
    <p:sldId id="298" r:id="rId19"/>
    <p:sldId id="29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32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E4BD1-253E-42DA-8ABD-3FC2350093D2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9146C-01CE-4E1D-8616-A4B90AD6AC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618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fld id="{F9C134BB-916D-4145-BACD-44E107859448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57159">
              <a:defRPr/>
            </a:pP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57159">
              <a:defRPr/>
            </a:pP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</a:rPr>
              <a:pPr/>
              <a:t>18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57159">
              <a:defRPr/>
            </a:pP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719" y="686405"/>
            <a:ext cx="450056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8719" y="686405"/>
            <a:ext cx="450056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57159">
              <a:defRPr/>
            </a:pP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57159">
              <a:defRPr/>
            </a:pP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57159">
              <a:defRPr/>
            </a:pP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fld id="{F9C134BB-916D-4145-BACD-44E107859448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fld id="{F9C134BB-916D-4145-BACD-44E107859448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57159">
              <a:defRPr/>
            </a:pP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fld id="{F9C134BB-916D-4145-BACD-44E107859448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l.acm.org/citation.cfm?doid=170035.17007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holar.google.com/citations?view_op=view_citation&amp;hl=en&amp;user=XPdhXUUAAAAJ&amp;citation_for_view=XPdhXUUAAAAJ:u-x6o8ySG0sC" TargetMode="External"/><Relationship Id="rId4" Type="http://schemas.openxmlformats.org/officeDocument/2006/relationships/hyperlink" Target="http://www.sigmod.org/sigmod-awards/citations/2003-sigmod-test-of-time-awar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fu.ca/~jpei/publications/dami03_fpgrowth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nj.cs.illinois.edu/pdf/kdd03_closet+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1166887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7200" dirty="0" smtClean="0">
                <a:solidFill>
                  <a:srgbClr val="FF0000"/>
                </a:solidFill>
                <a:ea typeface="隶书" pitchFamily="49" charset="-122"/>
              </a:rPr>
              <a:t>Advanced AI</a:t>
            </a:r>
            <a:br>
              <a:rPr lang="en-US" altLang="zh-CN" sz="7200" dirty="0" smtClean="0">
                <a:solidFill>
                  <a:srgbClr val="FF0000"/>
                </a:solidFill>
                <a:ea typeface="隶书" pitchFamily="49" charset="-122"/>
              </a:rPr>
            </a:br>
            <a:r>
              <a:rPr lang="zh-CN" altLang="en-US" sz="7200" dirty="0" smtClean="0">
                <a:solidFill>
                  <a:srgbClr val="FF0000"/>
                </a:solidFill>
                <a:ea typeface="隶书" pitchFamily="49" charset="-122"/>
              </a:rPr>
              <a:t>课程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400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2303463" y="5333146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Autumn </a:t>
            </a:r>
            <a:r>
              <a:rPr lang="zh-CN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b="1" u="sng" dirty="0">
              <a:solidFill>
                <a:srgbClr val="FF3300"/>
              </a:solidFill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1752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罗平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3623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99" y="452534"/>
            <a:ext cx="8481600" cy="43088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Frequent Pattern Mining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331200" y="1062677"/>
            <a:ext cx="8481600" cy="4624387"/>
          </a:xfrm>
        </p:spPr>
        <p:txBody>
          <a:bodyPr>
            <a:norm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Given:  a transaction database, and </a:t>
            </a:r>
            <a:r>
              <a:rPr lang="en-US" b="1" i="1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min_sup</a:t>
            </a:r>
            <a:r>
              <a:rPr lang="en-US" b="1" i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l-GR" dirty="0" smtClean="0">
                <a:solidFill>
                  <a:srgbClr val="00B0F0"/>
                </a:solidFill>
              </a:rPr>
              <a:t>α</a:t>
            </a:r>
            <a:endParaRPr lang="en-US" dirty="0" smtClean="0"/>
          </a:p>
          <a:p>
            <a:pPr marL="285750" lvl="1">
              <a:buFont typeface="Arial" pitchFamily="34" charset="0"/>
              <a:buChar char="•"/>
            </a:pPr>
            <a:r>
              <a:rPr lang="en-US" altLang="zh-CN" b="1" i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Output: all the frequent patterns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2852936"/>
            <a:ext cx="5742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dirty="0" smtClean="0"/>
              <a:t>R. </a:t>
            </a:r>
            <a:r>
              <a:rPr lang="en-US" altLang="zh-CN" dirty="0" err="1" smtClean="0"/>
              <a:t>Agrawal</a:t>
            </a:r>
            <a:r>
              <a:rPr lang="en-US" altLang="zh-CN" dirty="0" smtClean="0"/>
              <a:t>, T. </a:t>
            </a:r>
            <a:r>
              <a:rPr lang="en-US" altLang="zh-CN" dirty="0" err="1" smtClean="0"/>
              <a:t>Imielinski</a:t>
            </a:r>
            <a:r>
              <a:rPr lang="en-US" altLang="zh-CN" dirty="0" smtClean="0"/>
              <a:t>, A.N. Swami: </a:t>
            </a:r>
            <a:r>
              <a:rPr lang="en-US" altLang="zh-CN" dirty="0" smtClean="0">
                <a:hlinkClick r:id="rId3"/>
              </a:rPr>
              <a:t>Mining Association Rules between Sets of Items in Large Databases</a:t>
            </a:r>
            <a:r>
              <a:rPr lang="en-US" altLang="zh-CN" dirty="0" smtClean="0"/>
              <a:t>, SIGMOD 1993. </a:t>
            </a:r>
            <a:r>
              <a:rPr lang="en-US" altLang="zh-CN" i="1" dirty="0" smtClean="0"/>
              <a:t>Won the </a:t>
            </a:r>
            <a:r>
              <a:rPr lang="en-US" altLang="zh-CN" i="1" dirty="0" smtClean="0">
                <a:hlinkClick r:id="rId4"/>
              </a:rPr>
              <a:t>2003 SIGMOD Test of Time Award</a:t>
            </a:r>
            <a:r>
              <a:rPr lang="en-US" altLang="zh-CN" i="1" dirty="0" smtClean="0"/>
              <a:t> for the most impactful paper over the intervening decade</a:t>
            </a:r>
            <a:r>
              <a:rPr lang="en-US" altLang="zh-CN" dirty="0" smtClean="0"/>
              <a:t>. </a:t>
            </a:r>
            <a:r>
              <a:rPr lang="en-US" altLang="zh-CN" dirty="0" smtClean="0">
                <a:hlinkClick r:id="rId5"/>
              </a:rPr>
              <a:t>Citations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793720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99" y="452534"/>
            <a:ext cx="8481600" cy="43088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Frequent Pattern Mining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331200" y="1062677"/>
            <a:ext cx="8481600" cy="4624387"/>
          </a:xfrm>
        </p:spPr>
        <p:txBody>
          <a:bodyPr>
            <a:norm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Naïve solution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Check all the patterns (</a:t>
            </a:r>
            <a:r>
              <a:rPr lang="en-US" b="1" i="1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itemset</a:t>
            </a:r>
            <a:r>
              <a:rPr lang="en-US" b="1" i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) one by one</a:t>
            </a:r>
            <a:endParaRPr lang="en-US" dirty="0" smtClean="0">
              <a:solidFill>
                <a:srgbClr val="00B0F0"/>
              </a:solidFill>
            </a:endParaRPr>
          </a:p>
          <a:p>
            <a:pPr marL="285750" lvl="1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93720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787" y="920189"/>
            <a:ext cx="8358246" cy="478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835696" y="5733256"/>
            <a:ext cx="6296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lexicographic subset </a:t>
            </a:r>
            <a:r>
              <a:rPr lang="en-US" sz="2200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tree: list all the </a:t>
            </a:r>
            <a:r>
              <a:rPr lang="en-US" sz="2200" b="1" dirty="0" err="1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itemsets</a:t>
            </a:r>
            <a:endParaRPr lang="en-US" sz="2200" b="1" dirty="0" smtClean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200" b="1" dirty="0" smtClean="0">
                <a:solidFill>
                  <a:srgbClr val="00B0F0"/>
                </a:solidFill>
                <a:latin typeface="Arial"/>
              </a:rPr>
              <a:t>(all the items are ranked in a fixed sequence)</a:t>
            </a:r>
            <a:endParaRPr lang="en-US" sz="2200" dirty="0">
              <a:solidFill>
                <a:srgbClr val="00B0F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26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787" y="920189"/>
            <a:ext cx="8358246" cy="478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395536" y="5733256"/>
            <a:ext cx="86885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200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Property on lexicographic </a:t>
            </a:r>
            <a:r>
              <a:rPr lang="en-US" sz="22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subset </a:t>
            </a:r>
            <a:r>
              <a:rPr lang="en-US" sz="2200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tree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 smtClean="0">
                <a:solidFill>
                  <a:srgbClr val="FF0000"/>
                </a:solidFill>
                <a:latin typeface="Arial"/>
              </a:rPr>
              <a:t>子树根节点对应的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Arial"/>
              </a:rPr>
              <a:t>itemset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/>
              </a:rPr>
              <a:t>是子树上的任意节点对应的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Arial"/>
              </a:rPr>
              <a:t>itemset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/>
              </a:rPr>
              <a:t>的子集</a:t>
            </a:r>
            <a:endParaRPr lang="en-US" sz="2200" dirty="0">
              <a:solidFill>
                <a:srgbClr val="00B0F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26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99" y="452534"/>
            <a:ext cx="8481600" cy="43088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Frequent Pattern</a:t>
            </a:r>
            <a:r>
              <a:rPr lang="en-US" altLang="zh-CN" b="1" dirty="0" smtClean="0"/>
              <a:t>s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331200" y="1062677"/>
            <a:ext cx="8481600" cy="4624387"/>
          </a:xfrm>
        </p:spPr>
        <p:txBody>
          <a:bodyPr>
            <a:norm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rgbClr val="FF0000"/>
                </a:solidFill>
              </a:rPr>
              <a:t>Anti-Monotone</a:t>
            </a:r>
            <a:r>
              <a:rPr lang="zh-CN" altLang="en-US" b="1" i="1" dirty="0" smtClean="0">
                <a:solidFill>
                  <a:srgbClr val="FF0000"/>
                </a:solidFill>
              </a:rPr>
              <a:t>重要性质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r>
              <a:rPr lang="zh-CN" altLang="en-US" dirty="0" smtClean="0"/>
              <a:t>的任何子集都是</a:t>
            </a:r>
            <a:r>
              <a:rPr lang="en-US" altLang="zh-CN" dirty="0" smtClean="0"/>
              <a:t>frequent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285750" lvl="1" indent="-285750">
              <a:buFont typeface="Arial" pitchFamily="34" charset="0"/>
              <a:buChar char="•"/>
            </a:pPr>
            <a:r>
              <a:rPr lang="zh-CN" altLang="en-US" dirty="0" smtClean="0"/>
              <a:t>等价的形式：对于一个</a:t>
            </a:r>
            <a:r>
              <a:rPr lang="en-US" altLang="zh-CN" dirty="0" err="1" smtClean="0"/>
              <a:t>itemset</a:t>
            </a:r>
            <a:r>
              <a:rPr lang="zh-CN" altLang="en-US" dirty="0" smtClean="0"/>
              <a:t>，只要它的任意一个子集不</a:t>
            </a:r>
            <a:r>
              <a:rPr lang="en-US" altLang="zh-CN" dirty="0" smtClean="0"/>
              <a:t>frequent</a:t>
            </a:r>
            <a:r>
              <a:rPr lang="zh-CN" altLang="en-US" dirty="0" smtClean="0"/>
              <a:t>，那么它就不</a:t>
            </a:r>
            <a:r>
              <a:rPr lang="en-US" altLang="zh-CN" dirty="0" smtClean="0"/>
              <a:t>frequent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zh-CN" altLang="en-US" dirty="0" smtClean="0"/>
              <a:t>推出：如果一个</a:t>
            </a:r>
            <a:r>
              <a:rPr lang="en-US" altLang="zh-CN" dirty="0" err="1" smtClean="0"/>
              <a:t>itemset</a:t>
            </a:r>
            <a:r>
              <a:rPr lang="zh-CN" altLang="en-US" dirty="0" smtClean="0"/>
              <a:t>不</a:t>
            </a:r>
            <a:r>
              <a:rPr lang="en-US" altLang="zh-CN" dirty="0" smtClean="0"/>
              <a:t>frequent</a:t>
            </a:r>
            <a:r>
              <a:rPr lang="zh-CN" altLang="en-US" dirty="0" smtClean="0"/>
              <a:t>，那么任何包含它的</a:t>
            </a:r>
            <a:r>
              <a:rPr lang="en-US" altLang="zh-CN" dirty="0" err="1" smtClean="0"/>
              <a:t>itemset</a:t>
            </a:r>
            <a:r>
              <a:rPr lang="zh-CN" altLang="en-US" dirty="0" smtClean="0"/>
              <a:t>都不</a:t>
            </a:r>
            <a:r>
              <a:rPr lang="en-US" altLang="zh-CN" dirty="0" smtClean="0"/>
              <a:t>frequent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lvl="1" indent="-285750">
              <a:buNone/>
            </a:pPr>
            <a:r>
              <a:rPr lang="en-US" dirty="0" smtClean="0">
                <a:solidFill>
                  <a:srgbClr val="0070C0"/>
                </a:solidFill>
              </a:rPr>
              <a:t>Ant</a:t>
            </a:r>
            <a:r>
              <a:rPr lang="en-US" altLang="zh-CN" dirty="0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-monotone: </a:t>
            </a:r>
            <a:r>
              <a:rPr lang="zh-CN" altLang="en-US" dirty="0" smtClean="0">
                <a:solidFill>
                  <a:srgbClr val="0070C0"/>
                </a:solidFill>
              </a:rPr>
              <a:t>随着</a:t>
            </a:r>
            <a:r>
              <a:rPr lang="en-US" altLang="zh-CN" dirty="0" err="1" smtClean="0">
                <a:solidFill>
                  <a:srgbClr val="0070C0"/>
                </a:solidFill>
              </a:rPr>
              <a:t>itemset</a:t>
            </a:r>
            <a:r>
              <a:rPr lang="zh-CN" altLang="en-US" dirty="0" smtClean="0">
                <a:solidFill>
                  <a:srgbClr val="0070C0"/>
                </a:solidFill>
              </a:rPr>
              <a:t>的</a:t>
            </a:r>
            <a:r>
              <a:rPr lang="en-US" altLang="zh-CN" dirty="0" smtClean="0">
                <a:solidFill>
                  <a:srgbClr val="0070C0"/>
                </a:solidFill>
              </a:rPr>
              <a:t>item</a:t>
            </a:r>
            <a:r>
              <a:rPr lang="zh-CN" altLang="en-US" dirty="0" smtClean="0">
                <a:solidFill>
                  <a:srgbClr val="0070C0"/>
                </a:solidFill>
              </a:rPr>
              <a:t>增加，它的</a:t>
            </a:r>
            <a:r>
              <a:rPr lang="en-US" altLang="zh-CN" dirty="0" smtClean="0">
                <a:solidFill>
                  <a:srgbClr val="0070C0"/>
                </a:solidFill>
              </a:rPr>
              <a:t>frequency</a:t>
            </a:r>
            <a:r>
              <a:rPr lang="zh-CN" altLang="en-US" dirty="0" smtClean="0">
                <a:solidFill>
                  <a:srgbClr val="0070C0"/>
                </a:solidFill>
              </a:rPr>
              <a:t>不增加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3720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787" y="920189"/>
            <a:ext cx="8358246" cy="478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395536" y="5733256"/>
            <a:ext cx="37048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Pruning by anti-monotone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200" b="1" dirty="0" smtClean="0">
                <a:solidFill>
                  <a:srgbClr val="FF0000"/>
                </a:solidFill>
                <a:latin typeface="Arial"/>
              </a:rPr>
              <a:t>The red line in the graph</a:t>
            </a:r>
            <a:endParaRPr lang="en-US" sz="2200" dirty="0">
              <a:solidFill>
                <a:srgbClr val="00B0F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6" name="Rectangle 11"/>
          <p:cNvSpPr/>
          <p:nvPr/>
        </p:nvSpPr>
        <p:spPr>
          <a:xfrm>
            <a:off x="4251516" y="5755903"/>
            <a:ext cx="46409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 smtClean="0">
                <a:solidFill>
                  <a:srgbClr val="0070C0"/>
                </a:solidFill>
                <a:latin typeface="Arial"/>
                <a:ea typeface="+mn-ea"/>
                <a:cs typeface="+mn-cs"/>
              </a:rPr>
              <a:t>剪枝的本质：对每棵子树，估算出该棵子树上所有节点的</a:t>
            </a:r>
            <a:r>
              <a:rPr lang="en-US" altLang="zh-CN" sz="2200" b="1" dirty="0" smtClean="0">
                <a:solidFill>
                  <a:srgbClr val="0070C0"/>
                </a:solidFill>
                <a:latin typeface="Arial"/>
                <a:ea typeface="+mn-ea"/>
                <a:cs typeface="+mn-cs"/>
              </a:rPr>
              <a:t>frequency</a:t>
            </a:r>
            <a:r>
              <a:rPr lang="zh-CN" altLang="en-US" sz="2200" b="1" dirty="0" smtClean="0">
                <a:solidFill>
                  <a:srgbClr val="0070C0"/>
                </a:solidFill>
                <a:latin typeface="Arial"/>
                <a:ea typeface="+mn-ea"/>
                <a:cs typeface="+mn-cs"/>
              </a:rPr>
              <a:t>的最大值</a:t>
            </a:r>
            <a:r>
              <a:rPr lang="en-US" altLang="zh-CN" sz="2200" b="1" dirty="0" smtClean="0">
                <a:solidFill>
                  <a:srgbClr val="0070C0"/>
                </a:solidFill>
                <a:latin typeface="Arial"/>
                <a:ea typeface="+mn-ea"/>
                <a:cs typeface="+mn-cs"/>
              </a:rPr>
              <a:t>(upper bound)</a:t>
            </a:r>
            <a:endParaRPr lang="en-US" sz="2200" dirty="0">
              <a:solidFill>
                <a:srgbClr val="0070C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787" y="920189"/>
            <a:ext cx="8358246" cy="478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395536" y="5517232"/>
            <a:ext cx="751160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 smtClean="0">
                <a:solidFill>
                  <a:srgbClr val="0070C0"/>
                </a:solidFill>
                <a:latin typeface="Arial"/>
              </a:rPr>
              <a:t>Breadth-first traverse 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/>
              </a:rPr>
              <a:t>on the lexicographic subset tree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 smtClean="0">
                <a:solidFill>
                  <a:srgbClr val="FF0000"/>
                </a:solidFill>
                <a:latin typeface="Arial"/>
              </a:rPr>
              <a:t>w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ith 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/>
              </a:rPr>
              <a:t>p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runing by anti-monotone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 smtClean="0">
                <a:solidFill>
                  <a:srgbClr val="FF0000"/>
                </a:solidFill>
                <a:latin typeface="Arial"/>
              </a:rPr>
              <a:t>Trick: if BC is infrequent, we don’t need to extend ABC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A-Priori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26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99" y="452534"/>
            <a:ext cx="8481600" cy="43088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Maximal Frequent Pattern</a:t>
            </a:r>
            <a:r>
              <a:rPr lang="en-US" altLang="zh-CN" b="1" dirty="0" smtClean="0"/>
              <a:t>s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331200" y="1062677"/>
            <a:ext cx="8481600" cy="4624387"/>
          </a:xfrm>
        </p:spPr>
        <p:txBody>
          <a:bodyPr>
            <a:norm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zh-CN" altLang="en-US" dirty="0" smtClean="0"/>
              <a:t>在某个</a:t>
            </a:r>
            <a:r>
              <a:rPr lang="en-US" altLang="zh-CN" dirty="0" smtClean="0">
                <a:solidFill>
                  <a:srgbClr val="0070C0"/>
                </a:solidFill>
              </a:rPr>
              <a:t>frequent </a:t>
            </a:r>
            <a:r>
              <a:rPr lang="en-US" altLang="zh-CN" dirty="0" err="1" smtClean="0">
                <a:solidFill>
                  <a:srgbClr val="0070C0"/>
                </a:solidFill>
              </a:rPr>
              <a:t>itemset</a:t>
            </a:r>
            <a:r>
              <a:rPr lang="zh-CN" altLang="en-US" dirty="0" smtClean="0"/>
              <a:t>上，添加</a:t>
            </a:r>
            <a:r>
              <a:rPr lang="zh-CN" altLang="en-US" dirty="0" smtClean="0">
                <a:solidFill>
                  <a:srgbClr val="0070C0"/>
                </a:solidFill>
              </a:rPr>
              <a:t>任意的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后，都会变为</a:t>
            </a:r>
            <a:r>
              <a:rPr lang="en-US" altLang="zh-CN" dirty="0" smtClean="0">
                <a:solidFill>
                  <a:srgbClr val="0070C0"/>
                </a:solidFill>
              </a:rPr>
              <a:t>infrequent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zh-CN" altLang="en-US" dirty="0" smtClean="0"/>
              <a:t>那么，它是一个</a:t>
            </a:r>
            <a:r>
              <a:rPr lang="en-US" altLang="zh-CN" dirty="0" smtClean="0">
                <a:solidFill>
                  <a:srgbClr val="0070C0"/>
                </a:solidFill>
              </a:rPr>
              <a:t>maximal frequent </a:t>
            </a:r>
            <a:r>
              <a:rPr lang="en-US" altLang="zh-CN" dirty="0" err="1" smtClean="0">
                <a:solidFill>
                  <a:srgbClr val="0070C0"/>
                </a:solidFill>
              </a:rPr>
              <a:t>itemset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285750" lvl="1">
              <a:buFont typeface="Arial" pitchFamily="34" charset="0"/>
              <a:buChar char="•"/>
            </a:pPr>
            <a:r>
              <a:rPr lang="en-US" altLang="zh-CN" dirty="0" smtClean="0"/>
              <a:t>maximal frequent </a:t>
            </a:r>
            <a:r>
              <a:rPr lang="en-US" altLang="zh-CN" dirty="0" err="1" smtClean="0"/>
              <a:t>itemset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0070C0"/>
                </a:solidFill>
              </a:rPr>
              <a:t>最大可能的长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3720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99" y="452534"/>
            <a:ext cx="8481600" cy="43088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Maximal Frequent Pattern</a:t>
            </a:r>
            <a:r>
              <a:rPr lang="en-US" altLang="zh-CN" b="1" dirty="0" smtClean="0"/>
              <a:t>s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331200" y="1062677"/>
            <a:ext cx="8481600" cy="4624387"/>
          </a:xfrm>
        </p:spPr>
        <p:txBody>
          <a:bodyPr>
            <a:norm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70C0"/>
                </a:solidFill>
              </a:rPr>
              <a:t>那么，紧贴着红线的节点都是</a:t>
            </a:r>
            <a:r>
              <a:rPr lang="en-US" altLang="zh-CN" dirty="0" smtClean="0">
                <a:solidFill>
                  <a:srgbClr val="0070C0"/>
                </a:solidFill>
              </a:rPr>
              <a:t>maximal frequent </a:t>
            </a:r>
            <a:r>
              <a:rPr lang="en-US" altLang="zh-CN" dirty="0" err="1" smtClean="0">
                <a:solidFill>
                  <a:srgbClr val="0070C0"/>
                </a:solidFill>
              </a:rPr>
              <a:t>itemsets</a:t>
            </a:r>
            <a:r>
              <a:rPr lang="zh-CN" altLang="en-US" dirty="0" smtClean="0">
                <a:solidFill>
                  <a:srgbClr val="0070C0"/>
                </a:solidFill>
              </a:rPr>
              <a:t>吗？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076449"/>
            <a:ext cx="8358246" cy="478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93720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99" y="452534"/>
            <a:ext cx="8481600" cy="430887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More Works on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Frequent Pattern Mining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331200" y="1540917"/>
            <a:ext cx="8481600" cy="4624387"/>
          </a:xfrm>
        </p:spPr>
        <p:txBody>
          <a:bodyPr>
            <a:normAutofit fontScale="92500" lnSpcReduction="10000"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altLang="zh-CN" dirty="0" smtClean="0"/>
              <a:t>More efficient algorithm for FPM: </a:t>
            </a:r>
          </a:p>
          <a:p>
            <a:pPr marL="685800" lvl="2" indent="-285750"/>
            <a:r>
              <a:rPr lang="en-US" altLang="zh-CN" dirty="0" smtClean="0"/>
              <a:t>J. Han, </a:t>
            </a:r>
            <a:r>
              <a:rPr lang="en-US" altLang="zh-CN" b="1" dirty="0" smtClean="0"/>
              <a:t>J. Pei</a:t>
            </a:r>
            <a:r>
              <a:rPr lang="en-US" altLang="zh-CN" dirty="0" smtClean="0"/>
              <a:t>, Y. Yin, and R. Mao. "</a:t>
            </a:r>
            <a:r>
              <a:rPr lang="en-US" altLang="zh-CN" dirty="0" smtClean="0">
                <a:hlinkClick r:id="rId3"/>
              </a:rPr>
              <a:t>Mining Frequent Patterns without Candidate Generation: A Frequent-pattern Tree Approach</a:t>
            </a:r>
            <a:r>
              <a:rPr lang="en-US" altLang="zh-CN" dirty="0" smtClean="0"/>
              <a:t>". </a:t>
            </a:r>
            <a:r>
              <a:rPr lang="en-US" altLang="zh-CN" i="1" dirty="0" smtClean="0"/>
              <a:t>Data Mining and Knowledge Discovery: An International Journal</a:t>
            </a:r>
            <a:r>
              <a:rPr lang="en-US" altLang="zh-CN" dirty="0" smtClean="0"/>
              <a:t>, Volume 8, Issue 1, pages 53-87, January 2004,  </a:t>
            </a:r>
            <a:r>
              <a:rPr lang="en-US" altLang="zh-CN" dirty="0" err="1" smtClean="0"/>
              <a:t>Kluwer</a:t>
            </a:r>
            <a:r>
              <a:rPr lang="en-US" altLang="zh-CN" dirty="0" smtClean="0"/>
              <a:t> Academic Publishers.</a:t>
            </a:r>
          </a:p>
          <a:p>
            <a:pPr marL="285750" lvl="1"/>
            <a:r>
              <a:rPr lang="en-US" altLang="zh-CN" dirty="0" smtClean="0"/>
              <a:t>Mining maximal frequent patterns</a:t>
            </a:r>
          </a:p>
          <a:p>
            <a:pPr marL="685800" lvl="2"/>
            <a:r>
              <a:rPr lang="en-US" altLang="zh-CN" dirty="0" smtClean="0"/>
              <a:t>J. Wang, J. Han, and J. Pei, "</a:t>
            </a:r>
            <a:r>
              <a:rPr lang="en-US" altLang="zh-CN" dirty="0" smtClean="0">
                <a:hlinkClick r:id="rId4"/>
              </a:rPr>
              <a:t>CLOSET+: Searching for the Best Strategies for Mining Frequent Closed </a:t>
            </a:r>
            <a:r>
              <a:rPr lang="en-US" altLang="zh-CN" dirty="0" err="1" smtClean="0">
                <a:hlinkClick r:id="rId4"/>
              </a:rPr>
              <a:t>Itemsets</a:t>
            </a:r>
            <a:r>
              <a:rPr lang="en-US" altLang="zh-CN" dirty="0" smtClean="0"/>
              <a:t>", in Proc. 2003 ACM SIGKDD Int. Conf. on Knowledge Discovery </a:t>
            </a:r>
            <a:r>
              <a:rPr lang="en-US" altLang="zh-CN" dirty="0" err="1" smtClean="0"/>
              <a:t>andData</a:t>
            </a:r>
            <a:r>
              <a:rPr lang="en-US" altLang="zh-CN" dirty="0" smtClean="0"/>
              <a:t> Mining (KDD'03), Washington, D.C., Aug. 2003.</a:t>
            </a:r>
          </a:p>
          <a:p>
            <a:pPr marL="285750" lvl="1"/>
            <a:r>
              <a:rPr lang="en-US" altLang="zh-CN" dirty="0" smtClean="0"/>
              <a:t>More: parallel, incremental, top-K, … …</a:t>
            </a:r>
          </a:p>
          <a:p>
            <a:pPr marL="285750" lvl="1" indent="-28575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793720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87" y="1417520"/>
            <a:ext cx="8427357" cy="1939472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/>
              <a:t>Pattern Mining </a:t>
            </a:r>
            <a:br>
              <a:rPr lang="en-US" i="1" dirty="0" smtClean="0"/>
            </a:br>
            <a:r>
              <a:rPr lang="en-US" i="1" dirty="0" smtClean="0"/>
              <a:t>over Transaction Database</a:t>
            </a:r>
            <a:br>
              <a:rPr lang="en-US" i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56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Frequent pattern mining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2-1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1992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IBM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Rakesh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Agrawal</a:t>
            </a:r>
            <a:endParaRPr lang="zh-CN" altLang="en-US" dirty="0" smtClean="0"/>
          </a:p>
        </p:txBody>
      </p:sp>
      <p:sp>
        <p:nvSpPr>
          <p:cNvPr id="11267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A7E924-10A2-4F0C-A900-A8160FBECAD6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92163" y="1533525"/>
            <a:ext cx="8229600" cy="392271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1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CN" sz="3200" b="0" kern="0" dirty="0">
                <a:latin typeface="+mn-lt"/>
                <a:ea typeface="黑体" pitchFamily="2" charset="-122"/>
              </a:rPr>
              <a:t>IBM</a:t>
            </a:r>
            <a:r>
              <a:rPr lang="zh-CN" altLang="en-US" sz="3200" b="0" kern="0" dirty="0">
                <a:latin typeface="+mn-lt"/>
                <a:ea typeface="黑体" pitchFamily="2" charset="-122"/>
              </a:rPr>
              <a:t>客户交流会</a:t>
            </a:r>
            <a:endParaRPr lang="en-US" altLang="zh-CN" sz="3200" b="0" kern="0" dirty="0">
              <a:latin typeface="+mn-lt"/>
              <a:ea typeface="黑体" pitchFamily="2" charset="-122"/>
            </a:endParaRPr>
          </a:p>
          <a:p>
            <a:pPr marL="800100" lvl="1" indent="-342900" eaLnBrk="0" hangingPunct="0">
              <a:spcBef>
                <a:spcPct val="1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 b="0" kern="0" dirty="0">
                <a:latin typeface="+mn-lt"/>
                <a:ea typeface="黑体" pitchFamily="2" charset="-122"/>
              </a:rPr>
              <a:t>衔接大客户和</a:t>
            </a:r>
            <a:r>
              <a:rPr lang="en-US" altLang="zh-CN" sz="3200" b="0" kern="0" dirty="0">
                <a:latin typeface="+mn-lt"/>
                <a:ea typeface="黑体" pitchFamily="2" charset="-122"/>
              </a:rPr>
              <a:t>IBM</a:t>
            </a:r>
            <a:r>
              <a:rPr lang="zh-CN" altLang="en-US" sz="3200" b="0" kern="0" dirty="0">
                <a:latin typeface="+mn-lt"/>
                <a:ea typeface="黑体" pitchFamily="2" charset="-122"/>
              </a:rPr>
              <a:t>研究人员</a:t>
            </a:r>
            <a:endParaRPr lang="en-US" altLang="zh-CN" sz="3200" b="0" kern="0" dirty="0">
              <a:latin typeface="+mn-lt"/>
              <a:ea typeface="黑体" pitchFamily="2" charset="-122"/>
            </a:endParaRPr>
          </a:p>
          <a:p>
            <a:pPr marL="342900" indent="-342900" eaLnBrk="0" hangingPunct="0">
              <a:spcBef>
                <a:spcPct val="1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 b="0" kern="0" dirty="0">
                <a:latin typeface="+mn-lt"/>
                <a:ea typeface="黑体" pitchFamily="2" charset="-122"/>
              </a:rPr>
              <a:t>超市：超市扫码机的普及</a:t>
            </a:r>
            <a:endParaRPr lang="en-US" altLang="zh-CN" sz="3200" b="0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  <a:p>
            <a:pPr marL="342900" indent="-342900" eaLnBrk="0" hangingPunct="0">
              <a:spcBef>
                <a:spcPct val="1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 b="0" kern="0" dirty="0">
                <a:latin typeface="+mn-lt"/>
                <a:ea typeface="黑体" pitchFamily="2" charset="-122"/>
              </a:rPr>
              <a:t>数据</a:t>
            </a:r>
            <a:endParaRPr lang="en-US" altLang="zh-CN" sz="3200" b="0" kern="0" dirty="0">
              <a:latin typeface="+mn-lt"/>
              <a:ea typeface="黑体" pitchFamily="2" charset="-122"/>
            </a:endParaRPr>
          </a:p>
          <a:p>
            <a:pPr marL="800100" lvl="1" indent="-342900" eaLnBrk="0" hangingPunct="0">
              <a:spcBef>
                <a:spcPct val="1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 b="0" kern="0" dirty="0">
                <a:latin typeface="+mn-lt"/>
                <a:ea typeface="黑体" pitchFamily="2" charset="-122"/>
              </a:rPr>
              <a:t>积累大量用户购买记录数据</a:t>
            </a:r>
            <a:endParaRPr lang="en-US" altLang="zh-CN" sz="3200" b="0" kern="0" dirty="0">
              <a:latin typeface="+mn-lt"/>
              <a:ea typeface="黑体" pitchFamily="2" charset="-122"/>
            </a:endParaRPr>
          </a:p>
        </p:txBody>
      </p:sp>
      <p:pic>
        <p:nvPicPr>
          <p:cNvPr id="11269" name="Picture 2" descr="Rakesh Agraw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3068960"/>
            <a:ext cx="2711450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1992</a:t>
            </a:r>
            <a:r>
              <a:rPr lang="zh-CN" altLang="en-US" smtClean="0"/>
              <a:t>年，</a:t>
            </a:r>
            <a:r>
              <a:rPr lang="en-US" altLang="zh-CN" smtClean="0"/>
              <a:t>IBM</a:t>
            </a:r>
            <a:r>
              <a:rPr lang="zh-CN" altLang="en-US" smtClean="0"/>
              <a:t>，</a:t>
            </a:r>
            <a:r>
              <a:rPr lang="en-US" altLang="zh-CN" smtClean="0"/>
              <a:t>Rakesh Agrawal</a:t>
            </a:r>
            <a:endParaRPr lang="zh-CN" altLang="en-US" smtClean="0"/>
          </a:p>
        </p:txBody>
      </p:sp>
      <p:sp>
        <p:nvSpPr>
          <p:cNvPr id="12291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A0EE16-9759-4049-A05A-2CCEA50A4136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92163" y="1533525"/>
            <a:ext cx="8229600" cy="392271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1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 b="0" kern="0" dirty="0">
                <a:latin typeface="+mn-lt"/>
                <a:ea typeface="黑体" pitchFamily="2" charset="-122"/>
              </a:rPr>
              <a:t>用户购买数据</a:t>
            </a:r>
            <a:endParaRPr lang="en-US" altLang="zh-CN" sz="3200" b="0" kern="0" dirty="0">
              <a:latin typeface="+mn-lt"/>
              <a:ea typeface="黑体" pitchFamily="2" charset="-122"/>
            </a:endParaRPr>
          </a:p>
        </p:txBody>
      </p:sp>
      <p:graphicFrame>
        <p:nvGraphicFramePr>
          <p:cNvPr id="6" name="内容占位符 3"/>
          <p:cNvGraphicFramePr>
            <a:graphicFrameLocks/>
          </p:cNvGraphicFramePr>
          <p:nvPr/>
        </p:nvGraphicFramePr>
        <p:xfrm>
          <a:off x="1230313" y="2335213"/>
          <a:ext cx="6949622" cy="3514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179"/>
                <a:gridCol w="4196443"/>
              </a:tblGrid>
              <a:tr h="669472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购买编号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购买记录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</a:tr>
              <a:tr h="56891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B C 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60957" marB="60957"/>
                </a:tc>
              </a:tr>
              <a:tr h="56891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60957" marB="60957"/>
                </a:tc>
              </a:tr>
              <a:tr h="56891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B C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60957" marB="60957"/>
                </a:tc>
              </a:tr>
              <a:tr h="56891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B 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60957" marB="60957"/>
                </a:tc>
              </a:tr>
              <a:tr h="56891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B C D E F G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60957" marB="6095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1992</a:t>
            </a:r>
            <a:r>
              <a:rPr lang="zh-CN" altLang="en-US" smtClean="0"/>
              <a:t>年，</a:t>
            </a:r>
            <a:r>
              <a:rPr lang="en-US" altLang="zh-CN" smtClean="0"/>
              <a:t>IBM</a:t>
            </a:r>
            <a:r>
              <a:rPr lang="zh-CN" altLang="en-US" smtClean="0"/>
              <a:t>，</a:t>
            </a:r>
            <a:r>
              <a:rPr lang="en-US" altLang="zh-CN" smtClean="0"/>
              <a:t>Rakesh Agrawal</a:t>
            </a:r>
            <a:endParaRPr lang="zh-CN" altLang="en-US" smtClean="0"/>
          </a:p>
        </p:txBody>
      </p:sp>
      <p:sp>
        <p:nvSpPr>
          <p:cNvPr id="13315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AF38A4-E543-4D3F-9351-A80DDD11F8F7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92163" y="1533525"/>
            <a:ext cx="8229600" cy="392271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1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 b="0" kern="0" dirty="0">
                <a:latin typeface="+mn-lt"/>
                <a:ea typeface="黑体" pitchFamily="2" charset="-122"/>
              </a:rPr>
              <a:t>频繁模式：经常被一起购买的商品</a:t>
            </a:r>
            <a:endParaRPr lang="en-US" altLang="zh-CN" sz="3200" b="0" kern="0" dirty="0">
              <a:latin typeface="+mn-lt"/>
              <a:ea typeface="黑体" pitchFamily="2" charset="-122"/>
            </a:endParaRPr>
          </a:p>
        </p:txBody>
      </p:sp>
      <p:graphicFrame>
        <p:nvGraphicFramePr>
          <p:cNvPr id="6" name="内容占位符 3"/>
          <p:cNvGraphicFramePr>
            <a:graphicFrameLocks/>
          </p:cNvGraphicFramePr>
          <p:nvPr/>
        </p:nvGraphicFramePr>
        <p:xfrm>
          <a:off x="1230313" y="2335213"/>
          <a:ext cx="6949622" cy="3514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179"/>
                <a:gridCol w="4196443"/>
              </a:tblGrid>
              <a:tr h="669472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购买编号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购买记录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</a:tr>
              <a:tr h="56891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96D6"/>
                          </a:solidFill>
                        </a:rPr>
                        <a:t>B C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 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60957" marB="60957"/>
                </a:tc>
              </a:tr>
              <a:tr h="56891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60957" marB="60957"/>
                </a:tc>
              </a:tr>
              <a:tr h="56891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2400" dirty="0" smtClean="0">
                          <a:solidFill>
                            <a:srgbClr val="0096D6"/>
                          </a:solidFill>
                        </a:rPr>
                        <a:t>B C</a:t>
                      </a:r>
                      <a:endParaRPr lang="zh-CN" altLang="en-US" sz="2400" dirty="0">
                        <a:solidFill>
                          <a:srgbClr val="0096D6"/>
                        </a:solidFill>
                      </a:endParaRPr>
                    </a:p>
                  </a:txBody>
                  <a:tcPr marL="91451" marR="91451" marT="60957" marB="60957"/>
                </a:tc>
              </a:tr>
              <a:tr h="56891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B 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60957" marB="60957"/>
                </a:tc>
              </a:tr>
              <a:tr h="56891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2400" dirty="0" smtClean="0">
                          <a:solidFill>
                            <a:srgbClr val="0096D6"/>
                          </a:solidFill>
                        </a:rPr>
                        <a:t>B C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 D E F G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60957" marB="6095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1992</a:t>
            </a:r>
            <a:r>
              <a:rPr lang="zh-CN" altLang="en-US" smtClean="0"/>
              <a:t>年，</a:t>
            </a:r>
            <a:r>
              <a:rPr lang="en-US" altLang="zh-CN" smtClean="0"/>
              <a:t>IBM</a:t>
            </a:r>
            <a:r>
              <a:rPr lang="zh-CN" altLang="en-US" smtClean="0"/>
              <a:t>，</a:t>
            </a:r>
            <a:r>
              <a:rPr lang="en-US" altLang="zh-CN" smtClean="0"/>
              <a:t>Rakesh Agrawal</a:t>
            </a:r>
            <a:endParaRPr lang="zh-CN" altLang="en-US" smtClean="0"/>
          </a:p>
        </p:txBody>
      </p:sp>
      <p:sp>
        <p:nvSpPr>
          <p:cNvPr id="14339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42C674C-A188-44E2-A6A4-EB44AEA62C5B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92163" y="1533525"/>
            <a:ext cx="8229600" cy="392271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1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 b="0" kern="0" dirty="0" smtClean="0">
                <a:latin typeface="+mn-lt"/>
                <a:ea typeface="黑体" pitchFamily="2" charset="-122"/>
              </a:rPr>
              <a:t>啤酒和尿布的故事</a:t>
            </a:r>
            <a:endParaRPr lang="en-US" altLang="zh-CN" sz="3200" b="0" kern="0" dirty="0">
              <a:latin typeface="+mn-lt"/>
              <a:ea typeface="黑体" pitchFamily="2" charset="-122"/>
            </a:endParaRPr>
          </a:p>
        </p:txBody>
      </p:sp>
      <p:sp>
        <p:nvSpPr>
          <p:cNvPr id="14365" name="AutoShape 29" descr="http://img2.imgtn.bdimg.com/it/u=965036902,401939135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67" name="AutoShape 31" descr="http://img2.imgtn.bdimg.com/it/u=965036902,401939135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368" name="Picture 32" descr="C:\Users\Ping\Downloads\u=965036902,4019391356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4613" y="2266950"/>
            <a:ext cx="3649622" cy="41175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99" y="452534"/>
            <a:ext cx="8481600" cy="430887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Problem Statement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331200" y="1062677"/>
            <a:ext cx="8481600" cy="4624387"/>
          </a:xfrm>
        </p:spPr>
        <p:txBody>
          <a:bodyPr>
            <a:norm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smtClean="0"/>
              <a:t>Frequent pattern mining</a:t>
            </a:r>
            <a:endParaRPr lang="en-US" smtClean="0">
              <a:solidFill>
                <a:schemeClr val="tx1"/>
              </a:solidFill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b="1" i="1" smtClean="0"/>
              <a:t>Support</a:t>
            </a:r>
            <a:endParaRPr lang="en-US" b="1" i="1" dirty="0" smtClean="0"/>
          </a:p>
        </p:txBody>
      </p:sp>
      <p:graphicFrame>
        <p:nvGraphicFramePr>
          <p:cNvPr id="8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03586375"/>
              </p:ext>
            </p:extLst>
          </p:nvPr>
        </p:nvGraphicFramePr>
        <p:xfrm>
          <a:off x="2292468" y="1913799"/>
          <a:ext cx="4649247" cy="343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620"/>
                <a:gridCol w="2509627"/>
              </a:tblGrid>
              <a:tr h="8534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Transaction No.</a:t>
                      </a:r>
                      <a:endParaRPr lang="zh-CN" alt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Items</a:t>
                      </a:r>
                      <a:endParaRPr lang="zh-CN" altLang="en-US" sz="2400" dirty="0"/>
                    </a:p>
                  </a:txBody>
                  <a:tcPr marT="60960" marB="60960"/>
                </a:tc>
              </a:tr>
              <a:tr h="51672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96D6"/>
                          </a:solidFill>
                        </a:rPr>
                        <a:t>B C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 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  <a:tr h="51672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  <a:tr h="51672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2400" dirty="0" smtClean="0">
                          <a:solidFill>
                            <a:srgbClr val="0096D6"/>
                          </a:solidFill>
                        </a:rPr>
                        <a:t>B C</a:t>
                      </a:r>
                      <a:endParaRPr lang="zh-CN" altLang="en-US" sz="2400" dirty="0">
                        <a:solidFill>
                          <a:srgbClr val="0096D6"/>
                        </a:solidFill>
                      </a:endParaRPr>
                    </a:p>
                  </a:txBody>
                  <a:tcPr marT="60960" marB="60960"/>
                </a:tc>
              </a:tr>
              <a:tr h="51672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B 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  <a:tr h="51672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2400" dirty="0" smtClean="0">
                          <a:solidFill>
                            <a:srgbClr val="0096D6"/>
                          </a:solidFill>
                        </a:rPr>
                        <a:t>B C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 D E F G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09873" y="5544458"/>
            <a:ext cx="3128342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T</a:t>
            </a: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he support of {</a:t>
            </a:r>
            <a:r>
              <a:rPr lang="en-US" sz="1800" dirty="0" smtClean="0">
                <a:solidFill>
                  <a:srgbClr val="0096D6"/>
                </a:solidFill>
                <a:latin typeface="Arial"/>
                <a:ea typeface="+mn-ea"/>
                <a:cs typeface="+mn-cs"/>
              </a:rPr>
              <a:t>BC</a:t>
            </a: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} = 3/5</a:t>
            </a:r>
            <a:endParaRPr lang="zh-CN" altLang="en-US" sz="1800" dirty="0" smtClean="0">
              <a:solidFill>
                <a:prstClr val="black"/>
              </a:solidFill>
              <a:latin typeface="Arial"/>
              <a:ea typeface="黑体"/>
              <a:cs typeface="+mn-c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3951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99" y="452534"/>
            <a:ext cx="8481600" cy="43088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331200" y="1062677"/>
            <a:ext cx="8481600" cy="4624387"/>
          </a:xfrm>
        </p:spPr>
        <p:txBody>
          <a:bodyPr>
            <a:norm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Frequent patterns</a:t>
            </a:r>
            <a:endParaRPr lang="en-US" dirty="0" smtClean="0"/>
          </a:p>
          <a:p>
            <a:pPr marL="285750" lvl="1" indent="-285750">
              <a:buNone/>
            </a:pPr>
            <a:r>
              <a:rPr lang="en-US" dirty="0" smtClean="0"/>
              <a:t>	support is bigger than a parameter </a:t>
            </a:r>
            <a:r>
              <a:rPr lang="el-GR" dirty="0" smtClean="0">
                <a:solidFill>
                  <a:srgbClr val="00B0F0"/>
                </a:solidFill>
              </a:rPr>
              <a:t>α</a:t>
            </a:r>
            <a:endParaRPr 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22246399"/>
              </p:ext>
            </p:extLst>
          </p:nvPr>
        </p:nvGraphicFramePr>
        <p:xfrm>
          <a:off x="2292468" y="2116985"/>
          <a:ext cx="4649247" cy="343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620"/>
                <a:gridCol w="2509627"/>
              </a:tblGrid>
              <a:tr h="8534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Transaction No.</a:t>
                      </a:r>
                      <a:endParaRPr lang="zh-CN" alt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Items</a:t>
                      </a:r>
                      <a:endParaRPr lang="zh-CN" altLang="en-US" sz="2400" dirty="0"/>
                    </a:p>
                  </a:txBody>
                  <a:tcPr marT="60960" marB="60960"/>
                </a:tc>
              </a:tr>
              <a:tr h="51672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96D6"/>
                          </a:solidFill>
                        </a:rPr>
                        <a:t>B C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 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  <a:tr h="51672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  <a:tr h="51672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2400" dirty="0" smtClean="0">
                          <a:solidFill>
                            <a:srgbClr val="0096D6"/>
                          </a:solidFill>
                        </a:rPr>
                        <a:t>B C</a:t>
                      </a:r>
                      <a:endParaRPr lang="zh-CN" altLang="en-US" sz="2400" dirty="0">
                        <a:solidFill>
                          <a:srgbClr val="0096D6"/>
                        </a:solidFill>
                      </a:endParaRPr>
                    </a:p>
                  </a:txBody>
                  <a:tcPr marT="60960" marB="60960"/>
                </a:tc>
              </a:tr>
              <a:tr h="51672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B 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  <a:tr h="51672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2400" dirty="0" smtClean="0">
                          <a:solidFill>
                            <a:srgbClr val="0096D6"/>
                          </a:solidFill>
                        </a:rPr>
                        <a:t>B C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 D E F G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99413" y="5707418"/>
            <a:ext cx="4000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T</a:t>
            </a: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he support of {</a:t>
            </a:r>
            <a:r>
              <a:rPr lang="en-US" sz="1800" dirty="0" smtClean="0">
                <a:solidFill>
                  <a:srgbClr val="0096D6"/>
                </a:solidFill>
                <a:latin typeface="Arial"/>
                <a:ea typeface="+mn-ea"/>
                <a:cs typeface="+mn-cs"/>
              </a:rPr>
              <a:t>BC</a:t>
            </a: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} = 3/5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prstClr val="black"/>
                </a:solidFill>
                <a:latin typeface="Arial"/>
                <a:ea typeface="黑体"/>
                <a:cs typeface="+mn-cs"/>
              </a:rPr>
              <a:t>{</a:t>
            </a:r>
            <a:r>
              <a:rPr lang="en-US" altLang="zh-CN" sz="1800" dirty="0" smtClean="0">
                <a:solidFill>
                  <a:srgbClr val="00B0F0"/>
                </a:solidFill>
                <a:latin typeface="Arial"/>
                <a:ea typeface="黑体"/>
                <a:cs typeface="+mn-cs"/>
              </a:rPr>
              <a:t>BC</a:t>
            </a:r>
            <a:r>
              <a:rPr lang="en-US" altLang="zh-CN" sz="1800" dirty="0" smtClean="0">
                <a:solidFill>
                  <a:prstClr val="black"/>
                </a:solidFill>
                <a:latin typeface="Arial"/>
                <a:ea typeface="黑体"/>
                <a:cs typeface="+mn-cs"/>
              </a:rPr>
              <a:t>} is frequent when </a:t>
            </a:r>
            <a:r>
              <a:rPr lang="el-GR" sz="1800" dirty="0" smtClean="0">
                <a:solidFill>
                  <a:srgbClr val="00B0F0"/>
                </a:solidFill>
                <a:latin typeface="Arial"/>
                <a:ea typeface="+mn-ea"/>
                <a:cs typeface="+mn-cs"/>
              </a:rPr>
              <a:t>α</a:t>
            </a:r>
            <a:r>
              <a:rPr lang="en-US" sz="1800" dirty="0" smtClean="0">
                <a:solidFill>
                  <a:srgbClr val="00B0F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= 0.5</a:t>
            </a:r>
            <a:endParaRPr lang="zh-CN" altLang="en-US" sz="1800" dirty="0" smtClean="0">
              <a:solidFill>
                <a:prstClr val="black"/>
              </a:solidFill>
              <a:latin typeface="Arial"/>
              <a:ea typeface="黑体"/>
              <a:cs typeface="+mn-c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3720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526</Words>
  <Application>Microsoft Office PowerPoint</Application>
  <PresentationFormat>全屏显示(4:3)</PresentationFormat>
  <Paragraphs>134</Paragraphs>
  <Slides>19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Advanced AI 课程</vt:lpstr>
      <vt:lpstr>Pattern Mining  over Transaction Database  </vt:lpstr>
      <vt:lpstr>Frequent pattern mining</vt:lpstr>
      <vt:lpstr>1992年，IBM，Rakesh Agrawal</vt:lpstr>
      <vt:lpstr>1992年，IBM，Rakesh Agrawal</vt:lpstr>
      <vt:lpstr>1992年，IBM，Rakesh Agrawal</vt:lpstr>
      <vt:lpstr>1992年，IBM，Rakesh Agrawal</vt:lpstr>
      <vt:lpstr>Problem Statement</vt:lpstr>
      <vt:lpstr>Problem Statement</vt:lpstr>
      <vt:lpstr>Frequent Pattern Mining</vt:lpstr>
      <vt:lpstr>Frequent Pattern Mining</vt:lpstr>
      <vt:lpstr>Solution</vt:lpstr>
      <vt:lpstr>Solution</vt:lpstr>
      <vt:lpstr>Frequent Patterns</vt:lpstr>
      <vt:lpstr>Solution</vt:lpstr>
      <vt:lpstr>A-Priori</vt:lpstr>
      <vt:lpstr>Maximal Frequent Patterns</vt:lpstr>
      <vt:lpstr>Maximal Frequent Patterns</vt:lpstr>
      <vt:lpstr>More Works on  Frequent Pattern Mining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Frequent and Dominant Patterns for Recommendation </dc:title>
  <dc:creator>Ping</dc:creator>
  <cp:lastModifiedBy>Ping</cp:lastModifiedBy>
  <cp:revision>60</cp:revision>
  <dcterms:created xsi:type="dcterms:W3CDTF">2015-12-01T03:34:17Z</dcterms:created>
  <dcterms:modified xsi:type="dcterms:W3CDTF">2016-09-27T10:13:02Z</dcterms:modified>
</cp:coreProperties>
</file>