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812" r:id="rId2"/>
    <p:sldId id="817" r:id="rId3"/>
    <p:sldId id="818" r:id="rId4"/>
    <p:sldId id="857" r:id="rId5"/>
    <p:sldId id="821" r:id="rId6"/>
    <p:sldId id="822" r:id="rId7"/>
    <p:sldId id="858" r:id="rId8"/>
    <p:sldId id="859" r:id="rId9"/>
    <p:sldId id="827" r:id="rId10"/>
    <p:sldId id="828" r:id="rId11"/>
    <p:sldId id="829" r:id="rId12"/>
    <p:sldId id="830" r:id="rId13"/>
    <p:sldId id="856" r:id="rId14"/>
    <p:sldId id="832" r:id="rId15"/>
    <p:sldId id="860" r:id="rId16"/>
    <p:sldId id="865" r:id="rId17"/>
    <p:sldId id="891" r:id="rId18"/>
    <p:sldId id="867" r:id="rId19"/>
    <p:sldId id="868" r:id="rId20"/>
    <p:sldId id="869" r:id="rId21"/>
    <p:sldId id="895" r:id="rId22"/>
    <p:sldId id="884" r:id="rId23"/>
    <p:sldId id="896" r:id="rId24"/>
    <p:sldId id="897" r:id="rId25"/>
    <p:sldId id="898" r:id="rId26"/>
    <p:sldId id="862" r:id="rId27"/>
    <p:sldId id="899" r:id="rId28"/>
    <p:sldId id="900" r:id="rId29"/>
    <p:sldId id="834" r:id="rId30"/>
    <p:sldId id="836" r:id="rId31"/>
    <p:sldId id="837" r:id="rId32"/>
    <p:sldId id="838" r:id="rId33"/>
    <p:sldId id="839" r:id="rId34"/>
    <p:sldId id="901" r:id="rId35"/>
    <p:sldId id="840" r:id="rId36"/>
    <p:sldId id="841" r:id="rId37"/>
    <p:sldId id="842" r:id="rId38"/>
    <p:sldId id="843" r:id="rId39"/>
    <p:sldId id="844" r:id="rId40"/>
    <p:sldId id="845" r:id="rId41"/>
    <p:sldId id="846" r:id="rId42"/>
    <p:sldId id="847" r:id="rId43"/>
  </p:sldIdLst>
  <p:sldSz cx="9144000" cy="6858000" type="screen4x3"/>
  <p:notesSz cx="6858000" cy="9144000"/>
  <p:defaultTextStyle>
    <a:defPPr>
      <a:defRPr lang="zh-CN"/>
    </a:defPPr>
    <a:lvl1pPr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1pPr>
    <a:lvl2pPr marL="4572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2pPr>
    <a:lvl3pPr marL="9144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3pPr>
    <a:lvl4pPr marL="13716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4pPr>
    <a:lvl5pPr marL="18288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5pPr>
    <a:lvl6pPr marL="2286000" algn="l" defTabSz="914400" rtl="0" eaLnBrk="1" latinLnBrk="0" hangingPunct="1">
      <a:defRPr kumimoji="1" kern="1200">
        <a:solidFill>
          <a:schemeClr val="tx1"/>
        </a:solidFill>
        <a:latin typeface="Arial" charset="0"/>
        <a:ea typeface="PMingLiU" pitchFamily="18" charset="-120"/>
        <a:cs typeface="+mn-cs"/>
      </a:defRPr>
    </a:lvl6pPr>
    <a:lvl7pPr marL="2743200" algn="l" defTabSz="914400" rtl="0" eaLnBrk="1" latinLnBrk="0" hangingPunct="1">
      <a:defRPr kumimoji="1" kern="1200">
        <a:solidFill>
          <a:schemeClr val="tx1"/>
        </a:solidFill>
        <a:latin typeface="Arial" charset="0"/>
        <a:ea typeface="PMingLiU" pitchFamily="18" charset="-120"/>
        <a:cs typeface="+mn-cs"/>
      </a:defRPr>
    </a:lvl7pPr>
    <a:lvl8pPr marL="3200400" algn="l" defTabSz="914400" rtl="0" eaLnBrk="1" latinLnBrk="0" hangingPunct="1">
      <a:defRPr kumimoji="1" kern="1200">
        <a:solidFill>
          <a:schemeClr val="tx1"/>
        </a:solidFill>
        <a:latin typeface="Arial" charset="0"/>
        <a:ea typeface="PMingLiU" pitchFamily="18" charset="-120"/>
        <a:cs typeface="+mn-cs"/>
      </a:defRPr>
    </a:lvl8pPr>
    <a:lvl9pPr marL="3657600" algn="l" defTabSz="914400" rtl="0" eaLnBrk="1" latinLnBrk="0" hangingPunct="1">
      <a:defRPr kumimoji="1" kern="1200">
        <a:solidFill>
          <a:schemeClr val="tx1"/>
        </a:solidFill>
        <a:latin typeface="Arial" charset="0"/>
        <a:ea typeface="PMingLiU"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66CC"/>
    <a:srgbClr val="D60093"/>
    <a:srgbClr val="FFFFCC"/>
    <a:srgbClr val="008000"/>
    <a:srgbClr val="00FF00"/>
    <a:srgbClr val="66FF99"/>
    <a:srgbClr val="006600"/>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048" autoAdjust="0"/>
  </p:normalViewPr>
  <p:slideViewPr>
    <p:cSldViewPr>
      <p:cViewPr varScale="1">
        <p:scale>
          <a:sx n="46" d="100"/>
          <a:sy n="46" d="100"/>
        </p:scale>
        <p:origin x="-130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34"/>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endParaRPr lang="en-US" altLang="zh-CN"/>
          </a:p>
        </p:txBody>
      </p:sp>
      <p:sp>
        <p:nvSpPr>
          <p:cNvPr id="168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pitchFamily="18" charset="0"/>
                <a:ea typeface="宋体" pitchFamily="2" charset="-122"/>
              </a:defRPr>
            </a:lvl1pPr>
          </a:lstStyle>
          <a:p>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endParaRPr lang="en-US" altLang="zh-CN"/>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pitchFamily="18" charset="0"/>
                <a:ea typeface="宋体" pitchFamily="2" charset="-122"/>
              </a:defRPr>
            </a:lvl1pPr>
          </a:lstStyle>
          <a:p>
            <a:fld id="{D8904E61-5771-4D2D-858E-6D3792584EC0}" type="slidenum">
              <a:rPr lang="en-US" altLang="zh-CN"/>
              <a:pPr/>
              <a:t>‹#›</a:t>
            </a:fld>
            <a:endParaRPr lang="en-US" altLang="zh-CN"/>
          </a:p>
        </p:txBody>
      </p:sp>
    </p:spTree>
    <p:extLst>
      <p:ext uri="{BB962C8B-B14F-4D97-AF65-F5344CB8AC3E}">
        <p14:creationId xmlns="" xmlns:p14="http://schemas.microsoft.com/office/powerpoint/2010/main" val="2979457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dirty="0"/>
          </a:p>
        </p:txBody>
      </p:sp>
    </p:spTree>
    <p:extLst>
      <p:ext uri="{BB962C8B-B14F-4D97-AF65-F5344CB8AC3E}">
        <p14:creationId xmlns:p14="http://schemas.microsoft.com/office/powerpoint/2010/main" xmlns="" val="53079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dirty="0"/>
          </a:p>
        </p:txBody>
      </p:sp>
    </p:spTree>
    <p:extLst>
      <p:ext uri="{BB962C8B-B14F-4D97-AF65-F5344CB8AC3E}">
        <p14:creationId xmlns:p14="http://schemas.microsoft.com/office/powerpoint/2010/main" xmlns="" val="53079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24</a:t>
            </a:fld>
            <a:endParaRPr lang="de-DE" dirty="0"/>
          </a:p>
        </p:txBody>
      </p:sp>
    </p:spTree>
    <p:extLst>
      <p:ext uri="{BB962C8B-B14F-4D97-AF65-F5344CB8AC3E}">
        <p14:creationId xmlns:p14="http://schemas.microsoft.com/office/powerpoint/2010/main" xmlns="" val="530796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25</a:t>
            </a:fld>
            <a:endParaRPr lang="de-DE" dirty="0"/>
          </a:p>
        </p:txBody>
      </p:sp>
    </p:spTree>
    <p:extLst>
      <p:ext uri="{BB962C8B-B14F-4D97-AF65-F5344CB8AC3E}">
        <p14:creationId xmlns:p14="http://schemas.microsoft.com/office/powerpoint/2010/main" xmlns="" val="530796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27</a:t>
            </a:fld>
            <a:endParaRPr lang="de-DE" dirty="0"/>
          </a:p>
        </p:txBody>
      </p:sp>
    </p:spTree>
    <p:extLst>
      <p:ext uri="{BB962C8B-B14F-4D97-AF65-F5344CB8AC3E}">
        <p14:creationId xmlns="" xmlns:p14="http://schemas.microsoft.com/office/powerpoint/2010/main" val="319370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28</a:t>
            </a:fld>
            <a:endParaRPr lang="de-DE" dirty="0"/>
          </a:p>
        </p:txBody>
      </p:sp>
    </p:spTree>
    <p:extLst>
      <p:ext uri="{BB962C8B-B14F-4D97-AF65-F5344CB8AC3E}">
        <p14:creationId xmlns="" xmlns:p14="http://schemas.microsoft.com/office/powerpoint/2010/main" val="294809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xmlns="" val="95936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extLst>
      <p:ext uri="{BB962C8B-B14F-4D97-AF65-F5344CB8AC3E}">
        <p14:creationId xmlns:p14="http://schemas.microsoft.com/office/powerpoint/2010/main" xmlns="" val="10708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17</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18</a:t>
            </a:fld>
            <a:endParaRPr lang="de-DE" dirty="0"/>
          </a:p>
        </p:txBody>
      </p:sp>
    </p:spTree>
    <p:extLst>
      <p:ext uri="{BB962C8B-B14F-4D97-AF65-F5344CB8AC3E}">
        <p14:creationId xmlns:p14="http://schemas.microsoft.com/office/powerpoint/2010/main" xmlns="" val="3264980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19</a:t>
            </a:fld>
            <a:endParaRPr lang="de-DE" dirty="0"/>
          </a:p>
        </p:txBody>
      </p:sp>
    </p:spTree>
    <p:extLst>
      <p:ext uri="{BB962C8B-B14F-4D97-AF65-F5344CB8AC3E}">
        <p14:creationId xmlns:p14="http://schemas.microsoft.com/office/powerpoint/2010/main" xmlns="" val="247873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dirty="0"/>
          </a:p>
        </p:txBody>
      </p:sp>
    </p:spTree>
    <p:extLst>
      <p:ext uri="{BB962C8B-B14F-4D97-AF65-F5344CB8AC3E}">
        <p14:creationId xmlns:p14="http://schemas.microsoft.com/office/powerpoint/2010/main" xmlns="" val="142564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dirty="0"/>
          </a:p>
        </p:txBody>
      </p:sp>
    </p:spTree>
    <p:extLst>
      <p:ext uri="{BB962C8B-B14F-4D97-AF65-F5344CB8AC3E}">
        <p14:creationId xmlns:p14="http://schemas.microsoft.com/office/powerpoint/2010/main" xmlns="" val="20606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13FC82-FDDB-49B5-8774-32C963696150}" type="slidenum">
              <a:rPr lang="en-US" altLang="zh-CN"/>
              <a:pPr/>
              <a:t>‹#›</a:t>
            </a:fld>
            <a:endParaRPr lang="en-US" altLang="zh-CN"/>
          </a:p>
        </p:txBody>
      </p:sp>
    </p:spTree>
    <p:extLst>
      <p:ext uri="{BB962C8B-B14F-4D97-AF65-F5344CB8AC3E}">
        <p14:creationId xmlns="" xmlns:p14="http://schemas.microsoft.com/office/powerpoint/2010/main" val="1713996061"/>
      </p:ext>
    </p:extLst>
  </p:cSld>
  <p:clrMapOvr>
    <a:masterClrMapping/>
  </p:clrMapOvr>
  <p:transition spd="med">
    <p:pull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C8F61D-4376-4147-B2D7-332A4136092D}" type="slidenum">
              <a:rPr lang="en-US" altLang="zh-CN"/>
              <a:pPr/>
              <a:t>‹#›</a:t>
            </a:fld>
            <a:endParaRPr lang="en-US" altLang="zh-CN"/>
          </a:p>
        </p:txBody>
      </p:sp>
    </p:spTree>
    <p:extLst>
      <p:ext uri="{BB962C8B-B14F-4D97-AF65-F5344CB8AC3E}">
        <p14:creationId xmlns="" xmlns:p14="http://schemas.microsoft.com/office/powerpoint/2010/main" val="2813379874"/>
      </p:ext>
    </p:extLst>
  </p:cSld>
  <p:clrMapOvr>
    <a:masterClrMapping/>
  </p:clrMapOvr>
  <p:transition spd="med">
    <p:pull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E2DF00-DA3C-42B4-A6F7-26CBB657DDED}" type="slidenum">
              <a:rPr lang="en-US" altLang="zh-CN"/>
              <a:pPr/>
              <a:t>‹#›</a:t>
            </a:fld>
            <a:endParaRPr lang="en-US" altLang="zh-CN"/>
          </a:p>
        </p:txBody>
      </p:sp>
    </p:spTree>
    <p:extLst>
      <p:ext uri="{BB962C8B-B14F-4D97-AF65-F5344CB8AC3E}">
        <p14:creationId xmlns="" xmlns:p14="http://schemas.microsoft.com/office/powerpoint/2010/main" val="1547756584"/>
      </p:ext>
    </p:extLst>
  </p:cSld>
  <p:clrMapOvr>
    <a:masterClrMapping/>
  </p:clrMapOvr>
  <p:transition spd="med">
    <p:pull dir="l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C3FBA85-63EF-4392-B3E5-388C03B0C767}" type="slidenum">
              <a:rPr lang="en-US" altLang="zh-CN"/>
              <a:pPr/>
              <a:t>‹#›</a:t>
            </a:fld>
            <a:endParaRPr lang="en-US" altLang="zh-CN"/>
          </a:p>
        </p:txBody>
      </p:sp>
    </p:spTree>
    <p:extLst>
      <p:ext uri="{BB962C8B-B14F-4D97-AF65-F5344CB8AC3E}">
        <p14:creationId xmlns="" xmlns:p14="http://schemas.microsoft.com/office/powerpoint/2010/main" val="2614363778"/>
      </p:ext>
    </p:extLst>
  </p:cSld>
  <p:clrMapOvr>
    <a:masterClrMapping/>
  </p:clrMapOvr>
  <p:transition spd="med">
    <p:pull dir="l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00443DEA-2D14-4615-8F06-B270994849E3}" type="slidenum">
              <a:rPr lang="en-US" altLang="zh-CN"/>
              <a:pPr/>
              <a:t>‹#›</a:t>
            </a:fld>
            <a:endParaRPr lang="en-US" altLang="zh-CN"/>
          </a:p>
        </p:txBody>
      </p:sp>
    </p:spTree>
    <p:extLst>
      <p:ext uri="{BB962C8B-B14F-4D97-AF65-F5344CB8AC3E}">
        <p14:creationId xmlns="" xmlns:p14="http://schemas.microsoft.com/office/powerpoint/2010/main" val="3412645903"/>
      </p:ext>
    </p:extLst>
  </p:cSld>
  <p:clrMapOvr>
    <a:masterClrMapping/>
  </p:clrMapOvr>
  <p:transition spd="med">
    <p:pull dir="l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C6997F59-18E5-4AC3-A785-F6D49522544F}" type="slidenum">
              <a:rPr lang="en-US" altLang="zh-CN"/>
              <a:pPr/>
              <a:t>‹#›</a:t>
            </a:fld>
            <a:endParaRPr lang="en-US" altLang="zh-CN"/>
          </a:p>
        </p:txBody>
      </p:sp>
    </p:spTree>
    <p:extLst>
      <p:ext uri="{BB962C8B-B14F-4D97-AF65-F5344CB8AC3E}">
        <p14:creationId xmlns="" xmlns:p14="http://schemas.microsoft.com/office/powerpoint/2010/main" val="4238115119"/>
      </p:ext>
    </p:extLst>
  </p:cSld>
  <p:clrMapOvr>
    <a:masterClrMapping/>
  </p:clrMapOvr>
  <p:transition spd="med">
    <p:pull dir="l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D0DDD4C-A560-4E64-9230-1C29B58E8177}" type="slidenum">
              <a:rPr lang="en-US" altLang="zh-CN"/>
              <a:pPr/>
              <a:t>‹#›</a:t>
            </a:fld>
            <a:endParaRPr lang="en-US" altLang="zh-CN"/>
          </a:p>
        </p:txBody>
      </p:sp>
    </p:spTree>
    <p:extLst>
      <p:ext uri="{BB962C8B-B14F-4D97-AF65-F5344CB8AC3E}">
        <p14:creationId xmlns="" xmlns:p14="http://schemas.microsoft.com/office/powerpoint/2010/main" val="1003570040"/>
      </p:ext>
    </p:extLst>
  </p:cSld>
  <p:clrMapOvr>
    <a:masterClrMapping/>
  </p:clrMapOvr>
  <p:transition spd="med">
    <p:pull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2"/>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9146ED-F82D-4325-8D84-FFEC60261B23}" type="slidenum">
              <a:rPr lang="en-US" altLang="zh-CN"/>
              <a:pPr/>
              <a:t>‹#›</a:t>
            </a:fld>
            <a:endParaRPr lang="en-US" altLang="zh-CN"/>
          </a:p>
        </p:txBody>
      </p:sp>
    </p:spTree>
    <p:extLst>
      <p:ext uri="{BB962C8B-B14F-4D97-AF65-F5344CB8AC3E}">
        <p14:creationId xmlns="" xmlns:p14="http://schemas.microsoft.com/office/powerpoint/2010/main" val="527003744"/>
      </p:ext>
    </p:extLst>
  </p:cSld>
  <p:clrMapOvr>
    <a:masterClrMapping/>
  </p:clrMapOvr>
  <p:transition spd="med">
    <p:pull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38A0F9-2657-463A-94BD-8851C2F5F515}" type="slidenum">
              <a:rPr lang="en-US" altLang="zh-CN"/>
              <a:pPr/>
              <a:t>‹#›</a:t>
            </a:fld>
            <a:endParaRPr lang="en-US" altLang="zh-CN"/>
          </a:p>
        </p:txBody>
      </p:sp>
    </p:spTree>
    <p:extLst>
      <p:ext uri="{BB962C8B-B14F-4D97-AF65-F5344CB8AC3E}">
        <p14:creationId xmlns="" xmlns:p14="http://schemas.microsoft.com/office/powerpoint/2010/main" val="4039102691"/>
      </p:ext>
    </p:extLst>
  </p:cSld>
  <p:clrMapOvr>
    <a:masterClrMapping/>
  </p:clrMapOvr>
  <p:transition spd="med">
    <p:pull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6C0040-5B0C-4630-9ECA-1CD533A2BFF9}" type="slidenum">
              <a:rPr lang="en-US" altLang="zh-CN"/>
              <a:pPr/>
              <a:t>‹#›</a:t>
            </a:fld>
            <a:endParaRPr lang="en-US" altLang="zh-CN"/>
          </a:p>
        </p:txBody>
      </p:sp>
    </p:spTree>
    <p:extLst>
      <p:ext uri="{BB962C8B-B14F-4D97-AF65-F5344CB8AC3E}">
        <p14:creationId xmlns="" xmlns:p14="http://schemas.microsoft.com/office/powerpoint/2010/main" val="2000349065"/>
      </p:ext>
    </p:extLst>
  </p:cSld>
  <p:clrMapOvr>
    <a:masterClrMapping/>
  </p:clrMapOvr>
  <p:transition spd="med">
    <p:pull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DC41275-CB0A-431C-9C6C-DE9114D9ABBE}" type="slidenum">
              <a:rPr lang="en-US" altLang="zh-CN"/>
              <a:pPr/>
              <a:t>‹#›</a:t>
            </a:fld>
            <a:endParaRPr lang="en-US" altLang="zh-CN"/>
          </a:p>
        </p:txBody>
      </p:sp>
    </p:spTree>
    <p:extLst>
      <p:ext uri="{BB962C8B-B14F-4D97-AF65-F5344CB8AC3E}">
        <p14:creationId xmlns="" xmlns:p14="http://schemas.microsoft.com/office/powerpoint/2010/main" val="587106278"/>
      </p:ext>
    </p:extLst>
  </p:cSld>
  <p:clrMapOvr>
    <a:masterClrMapping/>
  </p:clrMapOvr>
  <p:transition spd="med">
    <p:pull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22B9E28-8BA2-4F52-9AA2-B65412F8A75B}" type="slidenum">
              <a:rPr lang="en-US" altLang="zh-CN"/>
              <a:pPr/>
              <a:t>‹#›</a:t>
            </a:fld>
            <a:endParaRPr lang="en-US" altLang="zh-CN"/>
          </a:p>
        </p:txBody>
      </p:sp>
    </p:spTree>
    <p:extLst>
      <p:ext uri="{BB962C8B-B14F-4D97-AF65-F5344CB8AC3E}">
        <p14:creationId xmlns="" xmlns:p14="http://schemas.microsoft.com/office/powerpoint/2010/main" val="1197615757"/>
      </p:ext>
    </p:extLst>
  </p:cSld>
  <p:clrMapOvr>
    <a:masterClrMapping/>
  </p:clrMapOvr>
  <p:transition spd="med">
    <p:pull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55DE0FB-053A-4747-8848-0061DD0EEC34}" type="slidenum">
              <a:rPr lang="en-US" altLang="zh-CN"/>
              <a:pPr/>
              <a:t>‹#›</a:t>
            </a:fld>
            <a:endParaRPr lang="en-US" altLang="zh-CN"/>
          </a:p>
        </p:txBody>
      </p:sp>
    </p:spTree>
    <p:extLst>
      <p:ext uri="{BB962C8B-B14F-4D97-AF65-F5344CB8AC3E}">
        <p14:creationId xmlns="" xmlns:p14="http://schemas.microsoft.com/office/powerpoint/2010/main" val="3292723718"/>
      </p:ext>
    </p:extLst>
  </p:cSld>
  <p:clrMapOvr>
    <a:masterClrMapping/>
  </p:clrMapOvr>
  <p:transition spd="med">
    <p:pull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D6F352-9D48-4136-A268-6B5EB8CE44B0}" type="slidenum">
              <a:rPr lang="en-US" altLang="zh-CN"/>
              <a:pPr/>
              <a:t>‹#›</a:t>
            </a:fld>
            <a:endParaRPr lang="en-US" altLang="zh-CN"/>
          </a:p>
        </p:txBody>
      </p:sp>
    </p:spTree>
    <p:extLst>
      <p:ext uri="{BB962C8B-B14F-4D97-AF65-F5344CB8AC3E}">
        <p14:creationId xmlns="" xmlns:p14="http://schemas.microsoft.com/office/powerpoint/2010/main" val="2848820343"/>
      </p:ext>
    </p:extLst>
  </p:cSld>
  <p:clrMapOvr>
    <a:masterClrMapping/>
  </p:clrMapOvr>
  <p:transition spd="med">
    <p:pull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5394BC-47B0-4DED-A67C-AF01BE773EB3}" type="slidenum">
              <a:rPr lang="en-US" altLang="zh-CN"/>
              <a:pPr/>
              <a:t>‹#›</a:t>
            </a:fld>
            <a:endParaRPr lang="en-US" altLang="zh-CN"/>
          </a:p>
        </p:txBody>
      </p:sp>
    </p:spTree>
    <p:extLst>
      <p:ext uri="{BB962C8B-B14F-4D97-AF65-F5344CB8AC3E}">
        <p14:creationId xmlns="" xmlns:p14="http://schemas.microsoft.com/office/powerpoint/2010/main" val="566627891"/>
      </p:ext>
    </p:extLst>
  </p:cSld>
  <p:clrMapOvr>
    <a:masterClrMapping/>
  </p:clrMapOvr>
  <p:transition spd="med">
    <p:pull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3399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399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kumimoji="0" sz="1400">
                <a:ea typeface="+mn-ea"/>
              </a:defRPr>
            </a:lvl1pPr>
          </a:lstStyle>
          <a:p>
            <a:endParaRPr lang="en-US" altLang="zh-CN"/>
          </a:p>
        </p:txBody>
      </p:sp>
      <p:sp>
        <p:nvSpPr>
          <p:cNvPr id="3399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400">
                <a:ea typeface="+mn-ea"/>
              </a:defRPr>
            </a:lvl1pPr>
          </a:lstStyle>
          <a:p>
            <a:endParaRPr lang="en-US" altLang="zh-CN"/>
          </a:p>
        </p:txBody>
      </p:sp>
      <p:sp>
        <p:nvSpPr>
          <p:cNvPr id="3399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0" sz="1400">
                <a:ea typeface="+mn-ea"/>
              </a:defRPr>
            </a:lvl1pPr>
          </a:lstStyle>
          <a:p>
            <a:fld id="{F5193339-0CFC-4F11-85B6-906364A17A6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ransition spd="med">
    <p:pull dir="ld"/>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libfm.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kdd.org/kdd2016/topics/view/recommender-syste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1166887"/>
            <a:ext cx="7772400" cy="1470025"/>
          </a:xfrm>
        </p:spPr>
        <p:txBody>
          <a:bodyPr/>
          <a:lstStyle/>
          <a:p>
            <a:pPr eaLnBrk="1" hangingPunct="1"/>
            <a:r>
              <a:rPr lang="en-US" altLang="zh-CN" sz="7200" dirty="0" smtClean="0">
                <a:solidFill>
                  <a:srgbClr val="FF0000"/>
                </a:solidFill>
                <a:ea typeface="隶书" pitchFamily="49" charset="-122"/>
              </a:rPr>
              <a:t>Recommender Systems</a:t>
            </a:r>
            <a:endParaRPr lang="zh-CN" altLang="en-US" sz="7200" dirty="0" smtClean="0">
              <a:solidFill>
                <a:srgbClr val="FF0000"/>
              </a:solidFill>
              <a:ea typeface="隶书" pitchFamily="49" charset="-122"/>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sz="1400"/>
          </a:p>
        </p:txBody>
      </p:sp>
      <p:sp>
        <p:nvSpPr>
          <p:cNvPr id="12293" name="Rectangle 6"/>
          <p:cNvSpPr>
            <a:spLocks noChangeArrowheads="1"/>
          </p:cNvSpPr>
          <p:nvPr/>
        </p:nvSpPr>
        <p:spPr bwMode="auto">
          <a:xfrm>
            <a:off x="2303463" y="5437188"/>
            <a:ext cx="4464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zh-CN" sz="2000" dirty="0" smtClean="0">
                <a:solidFill>
                  <a:srgbClr val="7030A0"/>
                </a:solidFill>
                <a:latin typeface="微软雅黑" pitchFamily="34" charset="-122"/>
                <a:ea typeface="微软雅黑" pitchFamily="34" charset="-122"/>
              </a:rPr>
              <a:t>Autumn </a:t>
            </a:r>
            <a:r>
              <a:rPr lang="zh-CN" altLang="zh-CN" sz="2000" dirty="0" smtClean="0">
                <a:solidFill>
                  <a:srgbClr val="7030A0"/>
                </a:solidFill>
                <a:latin typeface="微软雅黑" pitchFamily="34" charset="-122"/>
                <a:ea typeface="微软雅黑" pitchFamily="34" charset="-122"/>
              </a:rPr>
              <a:t>20</a:t>
            </a:r>
            <a:r>
              <a:rPr lang="en-US" altLang="zh-CN" sz="2000" dirty="0" smtClean="0">
                <a:solidFill>
                  <a:srgbClr val="7030A0"/>
                </a:solidFill>
                <a:latin typeface="微软雅黑" pitchFamily="34" charset="-122"/>
                <a:ea typeface="微软雅黑" pitchFamily="34" charset="-122"/>
              </a:rPr>
              <a:t>16</a:t>
            </a:r>
            <a:endParaRPr lang="zh-CN" altLang="en-US" b="1" u="sng" dirty="0">
              <a:solidFill>
                <a:srgbClr val="FF3300"/>
              </a:solidFill>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
        <p:nvSpPr>
          <p:cNvPr id="10" name="副标题 9"/>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4163623214"/>
      </p:ext>
    </p:extLst>
  </p:cSld>
  <p:clrMapOvr>
    <a:masterClrMapping/>
  </p:clrMapOvr>
  <p:transition spd="med">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rgbClr val="C00000"/>
                </a:solidFill>
                <a:latin typeface="Times New Roman" pitchFamily="18" charset="0"/>
                <a:cs typeface="Times New Roman" pitchFamily="18" charset="0"/>
              </a:rPr>
              <a:t>The cold start problem</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11-2</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10</a:t>
            </a:fld>
            <a:endParaRPr lang="en-US" altLang="zh-CN"/>
          </a:p>
        </p:txBody>
      </p:sp>
    </p:spTree>
    <p:extLst>
      <p:ext uri="{BB962C8B-B14F-4D97-AF65-F5344CB8AC3E}">
        <p14:creationId xmlns="" xmlns:p14="http://schemas.microsoft.com/office/powerpoint/2010/main" val="1945838581"/>
      </p:ext>
    </p:extLst>
  </p:cSld>
  <p:clrMapOvr>
    <a:masterClrMapping/>
  </p:clrMapOvr>
  <p:transition spd="med">
    <p:pull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Learning Objectives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8450"/>
            <a:ext cx="8686800" cy="4525963"/>
          </a:xfrm>
        </p:spPr>
        <p:txBody>
          <a:bodyPr/>
          <a:lstStyle/>
          <a:p>
            <a:r>
              <a:rPr lang="en-US" altLang="zh-CN" sz="3200" dirty="0">
                <a:latin typeface="Times New Roman" pitchFamily="18" charset="0"/>
                <a:cs typeface="Times New Roman" pitchFamily="18" charset="0"/>
              </a:rPr>
              <a:t>To understand the various </a:t>
            </a:r>
            <a:r>
              <a:rPr lang="en-US" altLang="zh-CN" sz="3200" dirty="0" smtClean="0">
                <a:latin typeface="Times New Roman" pitchFamily="18" charset="0"/>
                <a:cs typeface="Times New Roman" pitchFamily="18" charset="0"/>
              </a:rPr>
              <a:t>cold-start problems</a:t>
            </a:r>
            <a:r>
              <a:rPr lang="en-US" altLang="zh-CN" sz="3200" dirty="0">
                <a:latin typeface="Times New Roman" pitchFamily="18" charset="0"/>
                <a:cs typeface="Times New Roman" pitchFamily="18" charset="0"/>
              </a:rPr>
              <a:t>:</a:t>
            </a:r>
          </a:p>
          <a:p>
            <a:pPr lvl="1"/>
            <a:r>
              <a:rPr lang="en-US" altLang="zh-CN" sz="3000" b="0" dirty="0" smtClean="0">
                <a:latin typeface="Times New Roman" pitchFamily="18" charset="0"/>
                <a:cs typeface="Times New Roman" pitchFamily="18" charset="0"/>
              </a:rPr>
              <a:t>New </a:t>
            </a:r>
            <a:r>
              <a:rPr lang="en-US" altLang="zh-CN" sz="3000" b="0" dirty="0">
                <a:latin typeface="Times New Roman" pitchFamily="18" charset="0"/>
                <a:cs typeface="Times New Roman" pitchFamily="18" charset="0"/>
              </a:rPr>
              <a:t>user</a:t>
            </a:r>
          </a:p>
          <a:p>
            <a:pPr lvl="1"/>
            <a:r>
              <a:rPr lang="en-US" altLang="zh-CN" sz="3000" b="0" dirty="0" smtClean="0">
                <a:latin typeface="Times New Roman" pitchFamily="18" charset="0"/>
                <a:cs typeface="Times New Roman" pitchFamily="18" charset="0"/>
              </a:rPr>
              <a:t>New </a:t>
            </a:r>
            <a:r>
              <a:rPr lang="en-US" altLang="zh-CN" sz="3000" b="0" dirty="0">
                <a:latin typeface="Times New Roman" pitchFamily="18" charset="0"/>
                <a:cs typeface="Times New Roman" pitchFamily="18" charset="0"/>
              </a:rPr>
              <a:t>item</a:t>
            </a:r>
          </a:p>
          <a:p>
            <a:pPr lvl="1"/>
            <a:r>
              <a:rPr lang="en-US" altLang="zh-CN" sz="3000" b="0" dirty="0" smtClean="0">
                <a:latin typeface="Times New Roman" pitchFamily="18" charset="0"/>
                <a:cs typeface="Times New Roman" pitchFamily="18" charset="0"/>
              </a:rPr>
              <a:t>New </a:t>
            </a:r>
            <a:r>
              <a:rPr lang="en-US" altLang="zh-CN" sz="3000" b="0" dirty="0">
                <a:latin typeface="Times New Roman" pitchFamily="18" charset="0"/>
                <a:cs typeface="Times New Roman" pitchFamily="18" charset="0"/>
              </a:rPr>
              <a:t>system</a:t>
            </a:r>
          </a:p>
          <a:p>
            <a:r>
              <a:rPr lang="en-US" altLang="zh-CN" sz="3200" dirty="0" smtClean="0">
                <a:latin typeface="Times New Roman" pitchFamily="18" charset="0"/>
                <a:cs typeface="Times New Roman" pitchFamily="18" charset="0"/>
              </a:rPr>
              <a:t>To </a:t>
            </a:r>
            <a:r>
              <a:rPr lang="en-US" altLang="zh-CN" sz="3200" dirty="0">
                <a:latin typeface="Times New Roman" pitchFamily="18" charset="0"/>
                <a:cs typeface="Times New Roman" pitchFamily="18" charset="0"/>
              </a:rPr>
              <a:t>understand various approaches </a:t>
            </a:r>
            <a:r>
              <a:rPr lang="en-US" altLang="zh-CN" sz="3200" dirty="0" smtClean="0">
                <a:latin typeface="Times New Roman" pitchFamily="18" charset="0"/>
                <a:cs typeface="Times New Roman" pitchFamily="18" charset="0"/>
              </a:rPr>
              <a:t>to addressing </a:t>
            </a:r>
            <a:r>
              <a:rPr lang="en-US" altLang="zh-CN" sz="3200" dirty="0">
                <a:latin typeface="Times New Roman" pitchFamily="18" charset="0"/>
                <a:cs typeface="Times New Roman" pitchFamily="18" charset="0"/>
              </a:rPr>
              <a:t>cold start problems</a:t>
            </a:r>
            <a:endParaRPr lang="zh-CN" altLang="en-US"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11</a:t>
            </a:fld>
            <a:endParaRPr lang="en-US" altLang="zh-CN"/>
          </a:p>
        </p:txBody>
      </p:sp>
    </p:spTree>
    <p:extLst>
      <p:ext uri="{BB962C8B-B14F-4D97-AF65-F5344CB8AC3E}">
        <p14:creationId xmlns="" xmlns:p14="http://schemas.microsoft.com/office/powerpoint/2010/main" val="2499135296"/>
      </p:ext>
    </p:extLst>
  </p:cSld>
  <p:clrMapOvr>
    <a:masterClrMapping/>
  </p:clrMapOvr>
  <p:transition spd="med">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New Users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03207"/>
            <a:ext cx="8686800" cy="4525963"/>
          </a:xfrm>
        </p:spPr>
        <p:txBody>
          <a:bodyPr/>
          <a:lstStyle/>
          <a:p>
            <a:r>
              <a:rPr lang="en-US" altLang="zh-CN" sz="3200" dirty="0">
                <a:latin typeface="Times New Roman" pitchFamily="18" charset="0"/>
                <a:cs typeface="Times New Roman" pitchFamily="18" charset="0"/>
              </a:rPr>
              <a:t>Problem: lack of a profile of preferences</a:t>
            </a:r>
          </a:p>
          <a:p>
            <a:pPr lvl="1"/>
            <a:r>
              <a:rPr lang="en-US" altLang="zh-CN" sz="3000" dirty="0" smtClean="0">
                <a:latin typeface="Times New Roman" pitchFamily="18" charset="0"/>
                <a:cs typeface="Times New Roman" pitchFamily="18" charset="0"/>
              </a:rPr>
              <a:t>Not </a:t>
            </a:r>
            <a:r>
              <a:rPr lang="en-US" altLang="zh-CN" sz="3000" dirty="0">
                <a:latin typeface="Times New Roman" pitchFamily="18" charset="0"/>
                <a:cs typeface="Times New Roman" pitchFamily="18" charset="0"/>
              </a:rPr>
              <a:t>an issue for non-personalized</a:t>
            </a:r>
          </a:p>
          <a:p>
            <a:pPr lvl="1"/>
            <a:r>
              <a:rPr lang="en-US" altLang="zh-CN" sz="3000" dirty="0" smtClean="0">
                <a:latin typeface="Times New Roman" pitchFamily="18" charset="0"/>
                <a:cs typeface="Times New Roman" pitchFamily="18" charset="0"/>
              </a:rPr>
              <a:t>When </a:t>
            </a:r>
            <a:r>
              <a:rPr lang="en-US" altLang="zh-CN" sz="3000" dirty="0">
                <a:latin typeface="Times New Roman" pitchFamily="18" charset="0"/>
                <a:cs typeface="Times New Roman" pitchFamily="18" charset="0"/>
              </a:rPr>
              <a:t>possible, provide useful </a:t>
            </a:r>
            <a:r>
              <a:rPr lang="en-US" altLang="zh-CN" sz="3000" dirty="0" smtClean="0">
                <a:latin typeface="Times New Roman" pitchFamily="18" charset="0"/>
                <a:cs typeface="Times New Roman" pitchFamily="18" charset="0"/>
              </a:rPr>
              <a:t>default </a:t>
            </a:r>
            <a:r>
              <a:rPr lang="en-US" altLang="zh-CN" sz="3200" dirty="0" smtClean="0">
                <a:latin typeface="Times New Roman" pitchFamily="18" charset="0"/>
                <a:cs typeface="Times New Roman" pitchFamily="18" charset="0"/>
              </a:rPr>
              <a:t>personalization </a:t>
            </a:r>
            <a:r>
              <a:rPr lang="en-US" altLang="zh-CN" sz="3200" dirty="0">
                <a:latin typeface="Times New Roman" pitchFamily="18" charset="0"/>
                <a:cs typeface="Times New Roman" pitchFamily="18" charset="0"/>
              </a:rPr>
              <a:t>options</a:t>
            </a:r>
          </a:p>
          <a:p>
            <a:pPr lvl="2"/>
            <a:r>
              <a:rPr lang="en-US" altLang="zh-CN" sz="2800" dirty="0" smtClean="0">
                <a:latin typeface="Times New Roman" pitchFamily="18" charset="0"/>
                <a:cs typeface="Times New Roman" pitchFamily="18" charset="0"/>
              </a:rPr>
              <a:t>Popular </a:t>
            </a:r>
            <a:r>
              <a:rPr lang="en-US" altLang="zh-CN" sz="2800" dirty="0">
                <a:latin typeface="Times New Roman" pitchFamily="18" charset="0"/>
                <a:cs typeface="Times New Roman" pitchFamily="18" charset="0"/>
              </a:rPr>
              <a:t>items, demographically relevant</a:t>
            </a:r>
          </a:p>
          <a:p>
            <a:pPr lvl="2"/>
            <a:r>
              <a:rPr lang="en-US" altLang="zh-CN" sz="2800" dirty="0" smtClean="0">
                <a:latin typeface="Times New Roman" pitchFamily="18" charset="0"/>
                <a:cs typeface="Times New Roman" pitchFamily="18" charset="0"/>
              </a:rPr>
              <a:t>Product </a:t>
            </a:r>
            <a:r>
              <a:rPr lang="en-US" altLang="zh-CN" sz="2800" dirty="0">
                <a:latin typeface="Times New Roman" pitchFamily="18" charset="0"/>
                <a:cs typeface="Times New Roman" pitchFamily="18" charset="0"/>
              </a:rPr>
              <a:t>association</a:t>
            </a:r>
          </a:p>
          <a:p>
            <a:pPr lvl="2"/>
            <a:r>
              <a:rPr lang="en-US" altLang="zh-CN" sz="2800" dirty="0" smtClean="0">
                <a:latin typeface="Times New Roman" pitchFamily="18" charset="0"/>
                <a:cs typeface="Times New Roman" pitchFamily="18" charset="0"/>
              </a:rPr>
              <a:t>Even </a:t>
            </a:r>
            <a:r>
              <a:rPr lang="en-US" altLang="zh-CN" sz="2800" dirty="0">
                <a:latin typeface="Times New Roman" pitchFamily="18" charset="0"/>
                <a:cs typeface="Times New Roman" pitchFamily="18" charset="0"/>
              </a:rPr>
              <a:t>trust-based social network data</a:t>
            </a:r>
          </a:p>
          <a:p>
            <a:pPr lvl="1"/>
            <a:r>
              <a:rPr lang="en-US" altLang="zh-CN" sz="3000" dirty="0" smtClean="0">
                <a:latin typeface="Times New Roman" pitchFamily="18" charset="0"/>
                <a:cs typeface="Times New Roman" pitchFamily="18" charset="0"/>
              </a:rPr>
              <a:t>Get </a:t>
            </a:r>
            <a:r>
              <a:rPr lang="en-US" altLang="zh-CN" sz="3000" dirty="0">
                <a:latin typeface="Times New Roman" pitchFamily="18" charset="0"/>
                <a:cs typeface="Times New Roman" pitchFamily="18" charset="0"/>
              </a:rPr>
              <a:t>explicit preferences (products, attributes</a:t>
            </a:r>
            <a:r>
              <a:rPr lang="en-US" altLang="zh-CN" sz="3000" dirty="0" smtClean="0">
                <a:latin typeface="Times New Roman" pitchFamily="18" charset="0"/>
                <a:cs typeface="Times New Roman" pitchFamily="18" charset="0"/>
              </a:rPr>
              <a:t>)</a:t>
            </a:r>
          </a:p>
          <a:p>
            <a:pPr lvl="2"/>
            <a:r>
              <a:rPr lang="en-US" altLang="zh-CN" sz="2800" dirty="0" smtClean="0">
                <a:solidFill>
                  <a:srgbClr val="FF0000"/>
                </a:solidFill>
                <a:latin typeface="Times New Roman" pitchFamily="18" charset="0"/>
                <a:cs typeface="Times New Roman" pitchFamily="18" charset="0"/>
              </a:rPr>
              <a:t>Preference Elicitation</a:t>
            </a:r>
          </a:p>
          <a:p>
            <a:pPr lvl="3"/>
            <a:r>
              <a:rPr lang="en-US" altLang="zh-CN" sz="2600" dirty="0" smtClean="0">
                <a:solidFill>
                  <a:srgbClr val="FF0000"/>
                </a:solidFill>
                <a:latin typeface="Times New Roman" pitchFamily="18" charset="0"/>
                <a:cs typeface="Times New Roman" pitchFamily="18" charset="0"/>
              </a:rPr>
              <a:t>A Q&amp;A phase</a:t>
            </a:r>
            <a:endParaRPr lang="en-US" altLang="zh-CN" sz="2600" dirty="0">
              <a:solidFill>
                <a:srgbClr val="FF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12</a:t>
            </a:fld>
            <a:endParaRPr lang="en-US" altLang="zh-CN"/>
          </a:p>
        </p:txBody>
      </p:sp>
    </p:spTree>
    <p:extLst>
      <p:ext uri="{BB962C8B-B14F-4D97-AF65-F5344CB8AC3E}">
        <p14:creationId xmlns="" xmlns:p14="http://schemas.microsoft.com/office/powerpoint/2010/main" val="1578983363"/>
      </p:ext>
    </p:extLst>
  </p:cSld>
  <p:clrMapOvr>
    <a:masterClrMapping/>
  </p:clrMapOvr>
  <p:transition spd="med">
    <p:pull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Key References</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13</a:t>
            </a:fld>
            <a:endParaRPr lang="en-US" altLang="zh-CN"/>
          </a:p>
        </p:txBody>
      </p:sp>
      <p:sp>
        <p:nvSpPr>
          <p:cNvPr id="5" name="内容占位符 4"/>
          <p:cNvSpPr>
            <a:spLocks noGrp="1"/>
          </p:cNvSpPr>
          <p:nvPr>
            <p:ph idx="1"/>
          </p:nvPr>
        </p:nvSpPr>
        <p:spPr/>
        <p:txBody>
          <a:bodyPr/>
          <a:lstStyle/>
          <a:p>
            <a:endParaRPr lang="zh-CN" altLang="en-US"/>
          </a:p>
        </p:txBody>
      </p:sp>
      <p:sp>
        <p:nvSpPr>
          <p:cNvPr id="6" name="矩形 5"/>
          <p:cNvSpPr/>
          <p:nvPr/>
        </p:nvSpPr>
        <p:spPr>
          <a:xfrm>
            <a:off x="1295636" y="2564904"/>
            <a:ext cx="6660740" cy="646331"/>
          </a:xfrm>
          <a:prstGeom prst="rect">
            <a:avLst/>
          </a:prstGeom>
        </p:spPr>
        <p:txBody>
          <a:bodyPr wrap="square">
            <a:spAutoFit/>
          </a:bodyPr>
          <a:lstStyle/>
          <a:p>
            <a:r>
              <a:rPr lang="en-US" altLang="zh-CN" dirty="0" smtClean="0"/>
              <a:t>K. Zhou, S.H. Yang and </a:t>
            </a:r>
            <a:r>
              <a:rPr lang="en-US" altLang="zh-CN" dirty="0" err="1" smtClean="0"/>
              <a:t>Hongyuan</a:t>
            </a:r>
            <a:r>
              <a:rPr lang="en-US" altLang="zh-CN" dirty="0" smtClean="0"/>
              <a:t> </a:t>
            </a:r>
            <a:r>
              <a:rPr lang="en-US" altLang="zh-CN" dirty="0" err="1" smtClean="0"/>
              <a:t>Zha</a:t>
            </a:r>
            <a:r>
              <a:rPr lang="en-US" altLang="zh-CN" dirty="0" smtClean="0"/>
              <a:t>. Functional matrix factorizations for cold-start recommendation. SIGIR, 2011.</a:t>
            </a:r>
            <a:endParaRPr lang="zh-CN" altLang="en-US" dirty="0"/>
          </a:p>
        </p:txBody>
      </p:sp>
      <p:sp>
        <p:nvSpPr>
          <p:cNvPr id="7" name="矩形 6"/>
          <p:cNvSpPr/>
          <p:nvPr/>
        </p:nvSpPr>
        <p:spPr>
          <a:xfrm>
            <a:off x="1259632" y="3537012"/>
            <a:ext cx="5904656" cy="1477328"/>
          </a:xfrm>
          <a:prstGeom prst="rect">
            <a:avLst/>
          </a:prstGeom>
        </p:spPr>
        <p:txBody>
          <a:bodyPr wrap="square">
            <a:spAutoFit/>
          </a:bodyPr>
          <a:lstStyle/>
          <a:p>
            <a:r>
              <a:rPr lang="en-US" altLang="zh-CN" dirty="0" smtClean="0"/>
              <a:t>M. Sun, F. Li, J. Lee, K. Zhou, G. Lebanon and </a:t>
            </a:r>
            <a:r>
              <a:rPr lang="en-US" altLang="zh-CN" dirty="0" err="1" smtClean="0"/>
              <a:t>Hongyuan</a:t>
            </a:r>
            <a:r>
              <a:rPr lang="en-US" altLang="zh-CN" dirty="0" smtClean="0"/>
              <a:t> </a:t>
            </a:r>
            <a:r>
              <a:rPr lang="en-US" altLang="zh-CN" dirty="0" err="1" smtClean="0"/>
              <a:t>Zha</a:t>
            </a:r>
            <a:r>
              <a:rPr lang="en-US" altLang="zh-CN" dirty="0" smtClean="0"/>
              <a:t>. Learning Multiple-Question Decision Trees for Cold-Start Recommendation. Proceedings of the 6th ACM International Conference on Web Search and Data Mining (WSDM) , 2013.</a:t>
            </a:r>
            <a:endParaRPr lang="zh-CN" altLang="en-US" dirty="0"/>
          </a:p>
        </p:txBody>
      </p:sp>
    </p:spTree>
    <p:extLst>
      <p:ext uri="{BB962C8B-B14F-4D97-AF65-F5344CB8AC3E}">
        <p14:creationId xmlns="" xmlns:p14="http://schemas.microsoft.com/office/powerpoint/2010/main" val="1578983363"/>
      </p:ext>
    </p:extLst>
  </p:cSld>
  <p:clrMapOvr>
    <a:masterClrMapping/>
  </p:clrMapOvr>
  <p:transition spd="med">
    <p:pull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New </a:t>
            </a:r>
            <a:r>
              <a:rPr lang="en-US" altLang="zh-CN" b="1" dirty="0" smtClean="0">
                <a:solidFill>
                  <a:srgbClr val="C00000"/>
                </a:solidFill>
                <a:latin typeface="Times New Roman" pitchFamily="18" charset="0"/>
                <a:cs typeface="Times New Roman" pitchFamily="18" charset="0"/>
              </a:rPr>
              <a:t>Systems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03207"/>
            <a:ext cx="8686800" cy="4525963"/>
          </a:xfrm>
        </p:spPr>
        <p:txBody>
          <a:bodyPr/>
          <a:lstStyle/>
          <a:p>
            <a:r>
              <a:rPr lang="en-US" altLang="zh-CN" sz="3200" dirty="0" smtClean="0">
                <a:latin typeface="Times New Roman" pitchFamily="18" charset="0"/>
                <a:cs typeface="Times New Roman" pitchFamily="18" charset="0"/>
              </a:rPr>
              <a:t>How to bootstrap </a:t>
            </a:r>
            <a:r>
              <a:rPr lang="en-US" altLang="zh-CN" sz="3200" dirty="0">
                <a:latin typeface="Times New Roman" pitchFamily="18" charset="0"/>
                <a:cs typeface="Times New Roman" pitchFamily="18" charset="0"/>
              </a:rPr>
              <a:t>a new system?</a:t>
            </a:r>
          </a:p>
          <a:p>
            <a:pPr lvl="1"/>
            <a:r>
              <a:rPr lang="en-US" altLang="zh-CN" sz="3000" b="0" dirty="0" smtClean="0">
                <a:latin typeface="Times New Roman" pitchFamily="18" charset="0"/>
                <a:cs typeface="Times New Roman" pitchFamily="18" charset="0"/>
              </a:rPr>
              <a:t>Syndicated </a:t>
            </a:r>
            <a:r>
              <a:rPr lang="en-US" altLang="zh-CN" sz="3000" b="0" dirty="0">
                <a:latin typeface="Times New Roman" pitchFamily="18" charset="0"/>
                <a:cs typeface="Times New Roman" pitchFamily="18" charset="0"/>
              </a:rPr>
              <a:t>data (get data from another source</a:t>
            </a:r>
            <a:r>
              <a:rPr lang="en-US" altLang="zh-CN" sz="3000" b="0" dirty="0" smtClean="0">
                <a:latin typeface="Times New Roman" pitchFamily="18" charset="0"/>
                <a:cs typeface="Times New Roman" pitchFamily="18" charset="0"/>
              </a:rPr>
              <a:t>)</a:t>
            </a:r>
          </a:p>
          <a:p>
            <a:r>
              <a:rPr lang="en-US" altLang="zh-CN" sz="3200" dirty="0" smtClean="0">
                <a:latin typeface="Times New Roman" pitchFamily="18" charset="0"/>
                <a:cs typeface="Times New Roman" pitchFamily="18" charset="0"/>
              </a:rPr>
              <a:t>Mostly focuses on use of other forms of data</a:t>
            </a:r>
          </a:p>
          <a:p>
            <a:pPr lvl="1"/>
            <a:r>
              <a:rPr lang="en-US" altLang="zh-CN" sz="3000" b="0" dirty="0" smtClean="0">
                <a:latin typeface="Times New Roman" pitchFamily="18" charset="0"/>
                <a:cs typeface="Times New Roman" pitchFamily="18" charset="0"/>
              </a:rPr>
              <a:t>Tagging</a:t>
            </a:r>
          </a:p>
          <a:p>
            <a:pPr lvl="1"/>
            <a:r>
              <a:rPr lang="en-US" altLang="zh-CN" sz="3000" b="0" dirty="0" smtClean="0">
                <a:solidFill>
                  <a:srgbClr val="FF0000"/>
                </a:solidFill>
                <a:latin typeface="Times New Roman" pitchFamily="18" charset="0"/>
                <a:cs typeface="Times New Roman" pitchFamily="18" charset="0"/>
              </a:rPr>
              <a:t>Social networks</a:t>
            </a:r>
          </a:p>
          <a:p>
            <a:pPr lvl="1"/>
            <a:r>
              <a:rPr lang="en-US" altLang="zh-CN" sz="3000" b="0" dirty="0" smtClean="0">
                <a:solidFill>
                  <a:srgbClr val="FF0000"/>
                </a:solidFill>
                <a:latin typeface="Times New Roman" pitchFamily="18" charset="0"/>
                <a:cs typeface="Times New Roman" pitchFamily="18" charset="0"/>
              </a:rPr>
              <a:t>Techniques to infer or boost ratings</a:t>
            </a:r>
          </a:p>
          <a:p>
            <a:pPr lvl="2"/>
            <a:r>
              <a:rPr lang="en-US" altLang="zh-CN" sz="2800" b="0" dirty="0" smtClean="0">
                <a:latin typeface="Times New Roman" pitchFamily="18" charset="0"/>
                <a:cs typeface="Times New Roman" pitchFamily="18" charset="0"/>
              </a:rPr>
              <a:t>Preference elicitation strategies</a:t>
            </a:r>
            <a:endParaRPr lang="zh-CN" altLang="en-US" b="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14</a:t>
            </a:fld>
            <a:endParaRPr lang="en-US" altLang="zh-CN"/>
          </a:p>
        </p:txBody>
      </p:sp>
    </p:spTree>
    <p:extLst>
      <p:ext uri="{BB962C8B-B14F-4D97-AF65-F5344CB8AC3E}">
        <p14:creationId xmlns="" xmlns:p14="http://schemas.microsoft.com/office/powerpoint/2010/main" val="3459960821"/>
      </p:ext>
    </p:extLst>
  </p:cSld>
  <p:clrMapOvr>
    <a:masterClrMapping/>
  </p:clrMapOvr>
  <p:transition spd="med">
    <p:pull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rgbClr val="C00000"/>
                </a:solidFill>
                <a:latin typeface="Times New Roman" pitchFamily="18" charset="0"/>
                <a:cs typeface="Times New Roman" pitchFamily="18" charset="0"/>
              </a:rPr>
              <a:t>Decision making</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11-3</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15</a:t>
            </a:fld>
            <a:endParaRPr lang="en-US" altLang="zh-CN"/>
          </a:p>
        </p:txBody>
      </p:sp>
    </p:spTree>
    <p:extLst>
      <p:ext uri="{BB962C8B-B14F-4D97-AF65-F5344CB8AC3E}">
        <p14:creationId xmlns="" xmlns:p14="http://schemas.microsoft.com/office/powerpoint/2010/main" val="1945838581"/>
      </p:ext>
    </p:extLst>
  </p:cSld>
  <p:clrMapOvr>
    <a:masterClrMapping/>
  </p:clrMapOvr>
  <p:transition spd="med">
    <p:pull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Introduction</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57200" y="1207293"/>
            <a:ext cx="8229600" cy="4525963"/>
          </a:xfrm>
        </p:spPr>
        <p:txBody>
          <a:bodyPr/>
          <a:lstStyle/>
          <a:p>
            <a:r>
              <a:rPr lang="en-US" b="0" dirty="0" smtClean="0"/>
              <a:t>The understanding of online users</a:t>
            </a:r>
            <a:r>
              <a:rPr lang="en-US" dirty="0" smtClean="0"/>
              <a:t>'</a:t>
            </a:r>
            <a:r>
              <a:rPr lang="en-US" b="0" dirty="0" smtClean="0"/>
              <a:t> purchasing behavior is of high importance for companies</a:t>
            </a:r>
          </a:p>
          <a:p>
            <a:r>
              <a:rPr lang="en-US" b="0" dirty="0" smtClean="0"/>
              <a:t>This purchasing behavior can be explained by different models of human decision making</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Introduction</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57200" y="1207293"/>
            <a:ext cx="8229600" cy="4525963"/>
          </a:xfrm>
        </p:spPr>
        <p:txBody>
          <a:bodyPr/>
          <a:lstStyle/>
          <a:p>
            <a:r>
              <a:rPr lang="en-US" b="0" dirty="0" smtClean="0"/>
              <a:t>Research has clearly pointed out that preference stability in decision processes does not exist</a:t>
            </a:r>
          </a:p>
          <a:p>
            <a:pPr lvl="1"/>
            <a:r>
              <a:rPr lang="en-US" i="1" dirty="0" smtClean="0"/>
              <a:t>For instance, a customer who purchases a digital camera could first define a strict upper limit for the price of the camera, but because of additional technical information about the camera, the customer could change his or her mind and significantly increase the upper limit of the price.</a:t>
            </a:r>
          </a:p>
          <a:p>
            <a:r>
              <a:rPr lang="en-US" b="0" dirty="0" smtClean="0"/>
              <a:t>The nonexistence of stable preferences led to the development of different alternative decision models, which are discussed in the following</a:t>
            </a:r>
            <a:endParaRPr lang="en-US" b="0"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341784"/>
            <a:ext cx="8229600" cy="1143000"/>
          </a:xfrm>
        </p:spPr>
        <p:txBody>
          <a:bodyPr/>
          <a:lstStyle/>
          <a:p>
            <a:pPr algn="l"/>
            <a:r>
              <a:rPr lang="en-US" altLang="zh-CN" b="1" dirty="0" smtClean="0">
                <a:solidFill>
                  <a:srgbClr val="C00000"/>
                </a:solidFill>
                <a:latin typeface="Times New Roman" pitchFamily="18" charset="0"/>
                <a:cs typeface="Times New Roman" pitchFamily="18" charset="0"/>
              </a:rPr>
              <a:t>Preference construction - Theories from Cognition and Decision Psychology</a:t>
            </a:r>
            <a:endParaRPr lang="en-US" altLang="zh-CN" b="1" dirty="0">
              <a:solidFill>
                <a:srgbClr val="C00000"/>
              </a:solidFill>
              <a:latin typeface="Times New Roman" pitchFamily="18" charset="0"/>
              <a:cs typeface="Times New Roman" pitchFamily="18" charset="0"/>
            </a:endParaRPr>
          </a:p>
        </p:txBody>
      </p:sp>
      <p:graphicFrame>
        <p:nvGraphicFramePr>
          <p:cNvPr id="4" name="Tabelle 3"/>
          <p:cNvGraphicFramePr>
            <a:graphicFrameLocks noGrp="1"/>
          </p:cNvGraphicFramePr>
          <p:nvPr>
            <p:extLst>
              <p:ext uri="{D42A27DB-BD31-4B8C-83A1-F6EECF244321}">
                <p14:modId xmlns:p14="http://schemas.microsoft.com/office/powerpoint/2010/main" xmlns="" val="798775914"/>
              </p:ext>
            </p:extLst>
          </p:nvPr>
        </p:nvGraphicFramePr>
        <p:xfrm>
          <a:off x="467544" y="2351060"/>
          <a:ext cx="7992888" cy="3058160"/>
        </p:xfrm>
        <a:graphic>
          <a:graphicData uri="http://schemas.openxmlformats.org/drawingml/2006/table">
            <a:tbl>
              <a:tblPr firstRow="1" bandRow="1">
                <a:tableStyleId>{073A0DAA-6AF3-43AB-8588-CEC1D06C72B9}</a:tableStyleId>
              </a:tblPr>
              <a:tblGrid>
                <a:gridCol w="2549196"/>
                <a:gridCol w="5443692"/>
              </a:tblGrid>
              <a:tr h="370840">
                <a:tc>
                  <a:txBody>
                    <a:bodyPr/>
                    <a:lstStyle/>
                    <a:p>
                      <a:r>
                        <a:rPr lang="de-DE" sz="1600" b="1" dirty="0" err="1" smtClean="0">
                          <a:latin typeface="Calibri" pitchFamily="34" charset="0"/>
                          <a:cs typeface="Calibri" pitchFamily="34" charset="0"/>
                        </a:rPr>
                        <a:t>Theory</a:t>
                      </a:r>
                      <a:endParaRPr lang="de-DE" sz="1600" b="1" dirty="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Description</a:t>
                      </a:r>
                      <a:endParaRPr lang="de-DE" sz="160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1" dirty="0" smtClean="0">
                          <a:solidFill>
                            <a:srgbClr val="FF0000"/>
                          </a:solidFill>
                          <a:latin typeface="Calibri" pitchFamily="34" charset="0"/>
                          <a:cs typeface="Calibri" pitchFamily="34" charset="0"/>
                        </a:rPr>
                        <a:t>Context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Additional irrelevant (inferior) items in an item set significantly influence the selection behavior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1" dirty="0" smtClean="0">
                          <a:solidFill>
                            <a:srgbClr val="FF0000"/>
                          </a:solidFill>
                          <a:latin typeface="Calibri" pitchFamily="34" charset="0"/>
                          <a:cs typeface="Calibri" pitchFamily="34" charset="0"/>
                        </a:rPr>
                        <a:t>Primacy/recency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Items at the beginning and the end of a list are analyzed significantly more often than items in the middle of a </a:t>
                      </a:r>
                      <a:r>
                        <a:rPr lang="de-DE" sz="1600" b="0" smtClean="0">
                          <a:latin typeface="Calibri" pitchFamily="34" charset="0"/>
                          <a:cs typeface="Calibri" pitchFamily="34" charset="0"/>
                        </a:rPr>
                        <a:t>list</a:t>
                      </a:r>
                      <a:endParaRPr lang="de-DE" sz="160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smtClean="0">
                          <a:latin typeface="Calibri" pitchFamily="34" charset="0"/>
                          <a:cs typeface="Calibri" pitchFamily="34" charset="0"/>
                        </a:rPr>
                        <a:t>Framing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The way in which different decision alternatives are presented influences the final decision taken</a:t>
                      </a:r>
                    </a:p>
                  </a:txBody>
                  <a:tcPr/>
                </a:tc>
              </a:tr>
              <a:tr h="370840">
                <a:tc>
                  <a:txBody>
                    <a:bodyPr/>
                    <a:lstStyle/>
                    <a:p>
                      <a:r>
                        <a:rPr lang="de-DE" sz="1600" b="0" smtClean="0">
                          <a:latin typeface="Calibri" pitchFamily="34" charset="0"/>
                          <a:cs typeface="Calibri" pitchFamily="34" charset="0"/>
                        </a:rPr>
                        <a:t>Priming</a:t>
                      </a:r>
                      <a:endParaRPr lang="de-DE" sz="160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If specific decision properties are made more available in memory, this influences a consumer</a:t>
                      </a:r>
                      <a:r>
                        <a:rPr lang="de-DE" sz="1600" smtClean="0">
                          <a:latin typeface="Calibri" pitchFamily="34" charset="0"/>
                          <a:cs typeface="Calibri" pitchFamily="34" charset="0"/>
                        </a:rPr>
                        <a:t>'</a:t>
                      </a:r>
                      <a:r>
                        <a:rPr lang="en-US" sz="1600" b="0" smtClean="0">
                          <a:latin typeface="Calibri" pitchFamily="34" charset="0"/>
                          <a:cs typeface="Calibri" pitchFamily="34" charset="0"/>
                        </a:rPr>
                        <a:t>s item evaluations</a:t>
                      </a:r>
                    </a:p>
                  </a:txBody>
                  <a:tcPr/>
                </a:tc>
              </a:tr>
              <a:tr h="370840">
                <a:tc>
                  <a:txBody>
                    <a:bodyPr/>
                    <a:lstStyle/>
                    <a:p>
                      <a:r>
                        <a:rPr lang="de-DE" sz="1600" smtClean="0">
                          <a:latin typeface="Calibri" pitchFamily="34" charset="0"/>
                          <a:cs typeface="Calibri" pitchFamily="34" charset="0"/>
                        </a:rPr>
                        <a:t>Defaults</a:t>
                      </a:r>
                      <a:endParaRPr lang="de-DE" sz="160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Preset options bias the decision process</a:t>
                      </a:r>
                      <a:endParaRPr lang="de-DE" sz="16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xmlns="" val="696289355"/>
      </p:ext>
    </p:extLst>
  </p:cSld>
  <p:clrMapOvr>
    <a:masterClrMapping/>
  </p:clrMapOvr>
  <p:transition spd="med">
    <p:pull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xmlns="" val="1381180094"/>
              </p:ext>
            </p:extLst>
          </p:nvPr>
        </p:nvGraphicFramePr>
        <p:xfrm>
          <a:off x="539552" y="1412776"/>
          <a:ext cx="7992888" cy="4251960"/>
        </p:xfrm>
        <a:graphic>
          <a:graphicData uri="http://schemas.openxmlformats.org/drawingml/2006/table">
            <a:tbl>
              <a:tblPr firstRow="1" bandRow="1">
                <a:tableStyleId>{073A0DAA-6AF3-43AB-8588-CEC1D06C72B9}</a:tableStyleId>
              </a:tblPr>
              <a:tblGrid>
                <a:gridCol w="2549196"/>
                <a:gridCol w="5443692"/>
              </a:tblGrid>
              <a:tr h="370840">
                <a:tc>
                  <a:txBody>
                    <a:bodyPr/>
                    <a:lstStyle/>
                    <a:p>
                      <a:r>
                        <a:rPr lang="de-DE" sz="1600" dirty="0" err="1" smtClean="0">
                          <a:latin typeface="Calibri" pitchFamily="34" charset="0"/>
                          <a:cs typeface="Calibri" pitchFamily="34" charset="0"/>
                        </a:rPr>
                        <a:t>Theory</a:t>
                      </a:r>
                      <a:endParaRPr lang="de-DE" sz="1600" dirty="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Description</a:t>
                      </a:r>
                      <a:endParaRPr lang="de-DE" sz="160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Internal vs. external LOC</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Externally influenced users need more guidance; internally controlled users want to actively and selectively search for additional information</a:t>
                      </a:r>
                      <a:endParaRPr lang="en-US" sz="1600" b="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Need for closure</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Describes the individual pursuit of making a decision as </a:t>
                      </a:r>
                      <a:r>
                        <a:rPr lang="de-DE" sz="1600" b="0" i="0" u="none" strike="noStrike" kern="1200" baseline="0" smtClean="0">
                          <a:solidFill>
                            <a:schemeClr val="dk1"/>
                          </a:solidFill>
                          <a:latin typeface="Calibri" pitchFamily="34" charset="0"/>
                          <a:ea typeface="+mn-ea"/>
                          <a:cs typeface="Calibri" pitchFamily="34" charset="0"/>
                        </a:rPr>
                        <a:t>soon as possible</a:t>
                      </a:r>
                      <a:endParaRPr lang="de-DE" sz="160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Maximizer vs. satisficer</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Maximizers try to find an optimal solution; satisficers search for solutions that fulfill their basic requirements</a:t>
                      </a:r>
                      <a:endParaRPr lang="en-US" sz="1600" b="0" smtClean="0">
                        <a:latin typeface="Calibri" pitchFamily="34" charset="0"/>
                        <a:cs typeface="Calibri" pitchFamily="34" charset="0"/>
                      </a:endParaRPr>
                    </a:p>
                  </a:txBody>
                  <a:tcPr/>
                </a:tc>
              </a:tr>
              <a:tr h="370840">
                <a:tc>
                  <a:txBody>
                    <a:bodyPr/>
                    <a:lstStyle/>
                    <a:p>
                      <a:r>
                        <a:rPr lang="de-DE" sz="1600" b="1" i="0" u="none" strike="noStrike" kern="1200" baseline="0" dirty="0" smtClean="0">
                          <a:solidFill>
                            <a:srgbClr val="FF0000"/>
                          </a:solidFill>
                          <a:latin typeface="Calibri" pitchFamily="34" charset="0"/>
                          <a:ea typeface="+mn-ea"/>
                          <a:cs typeface="Calibri" pitchFamily="34" charset="0"/>
                        </a:rPr>
                        <a:t>Conformity</a:t>
                      </a:r>
                      <a:endParaRPr lang="de-DE" sz="1600" b="1" dirty="0">
                        <a:solidFill>
                          <a:srgbClr val="FF0000"/>
                        </a:solidFill>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A person</a:t>
                      </a:r>
                      <a:r>
                        <a:rPr lang="de-DE" sz="1600" smtClean="0">
                          <a:latin typeface="Calibri" pitchFamily="34" charset="0"/>
                          <a:cs typeface="Calibri" pitchFamily="34" charset="0"/>
                        </a:rPr>
                        <a:t>'</a:t>
                      </a:r>
                      <a:r>
                        <a:rPr lang="en-US" sz="1600" b="0" i="0" u="none" strike="noStrike" kern="1200" baseline="0" smtClean="0">
                          <a:solidFill>
                            <a:schemeClr val="dk1"/>
                          </a:solidFill>
                          <a:latin typeface="Calibri" pitchFamily="34" charset="0"/>
                          <a:ea typeface="+mn-ea"/>
                          <a:cs typeface="Calibri" pitchFamily="34" charset="0"/>
                        </a:rPr>
                        <a:t>s behavior, attitudes, and beliefs are influenced </a:t>
                      </a:r>
                      <a:r>
                        <a:rPr lang="de-DE" sz="1600" b="0" i="0" u="none" strike="noStrike" kern="1200" baseline="0" smtClean="0">
                          <a:solidFill>
                            <a:schemeClr val="dk1"/>
                          </a:solidFill>
                          <a:latin typeface="Calibri" pitchFamily="34" charset="0"/>
                          <a:ea typeface="+mn-ea"/>
                          <a:cs typeface="Calibri" pitchFamily="34" charset="0"/>
                        </a:rPr>
                        <a:t>by other people</a:t>
                      </a:r>
                      <a:endParaRPr lang="en-US" sz="1600" b="0" smtClean="0">
                        <a:latin typeface="Calibri" pitchFamily="34" charset="0"/>
                        <a:cs typeface="Calibri" pitchFamily="34" charset="0"/>
                      </a:endParaRPr>
                    </a:p>
                  </a:txBody>
                  <a:tcPr/>
                </a:tc>
              </a:tr>
              <a:tr h="370840">
                <a:tc>
                  <a:txBody>
                    <a:bodyPr/>
                    <a:lstStyle/>
                    <a:p>
                      <a:r>
                        <a:rPr lang="de-DE" sz="1600" b="1" i="0" u="none" strike="noStrike" kern="1200" baseline="0" dirty="0" smtClean="0">
                          <a:solidFill>
                            <a:srgbClr val="FF0000"/>
                          </a:solidFill>
                          <a:latin typeface="Calibri" pitchFamily="34" charset="0"/>
                          <a:ea typeface="+mn-ea"/>
                          <a:cs typeface="Calibri" pitchFamily="34" charset="0"/>
                        </a:rPr>
                        <a:t>Trust</a:t>
                      </a:r>
                      <a:endParaRPr lang="de-DE" sz="1600" b="1" dirty="0">
                        <a:solidFill>
                          <a:srgbClr val="FF0000"/>
                        </a:solidFill>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A person</a:t>
                      </a:r>
                      <a:r>
                        <a:rPr lang="de-DE" sz="1600" smtClean="0">
                          <a:latin typeface="Calibri" pitchFamily="34" charset="0"/>
                          <a:cs typeface="Calibri" pitchFamily="34" charset="0"/>
                        </a:rPr>
                        <a:t>'</a:t>
                      </a:r>
                      <a:r>
                        <a:rPr lang="en-US" sz="1600" b="0" i="0" u="none" strike="noStrike" kern="1200" baseline="0" smtClean="0">
                          <a:solidFill>
                            <a:schemeClr val="dk1"/>
                          </a:solidFill>
                          <a:latin typeface="Calibri" pitchFamily="34" charset="0"/>
                          <a:ea typeface="+mn-ea"/>
                          <a:cs typeface="Calibri" pitchFamily="34" charset="0"/>
                        </a:rPr>
                        <a:t>s behavioral intention is related to factors such as the willingness to buy</a:t>
                      </a:r>
                      <a:endParaRPr lang="de-DE" sz="1600">
                        <a:latin typeface="Calibri" pitchFamily="34" charset="0"/>
                        <a:cs typeface="Calibri" pitchFamily="34" charset="0"/>
                      </a:endParaRPr>
                    </a:p>
                  </a:txBody>
                  <a:tcPr/>
                </a:tc>
              </a:tr>
              <a:tr h="370840">
                <a:tc>
                  <a:txBody>
                    <a:bodyPr/>
                    <a:lstStyle/>
                    <a:p>
                      <a:r>
                        <a:rPr lang="de-DE" sz="1600" b="1" i="0" u="none" strike="noStrike" kern="1200" baseline="0" dirty="0" smtClean="0">
                          <a:solidFill>
                            <a:srgbClr val="FF0000"/>
                          </a:solidFill>
                          <a:latin typeface="Calibri" pitchFamily="34" charset="0"/>
                          <a:ea typeface="+mn-ea"/>
                          <a:cs typeface="Calibri" pitchFamily="34" charset="0"/>
                        </a:rPr>
                        <a:t>Emotions</a:t>
                      </a:r>
                      <a:endParaRPr lang="de-DE" sz="1600" b="1" dirty="0">
                        <a:solidFill>
                          <a:srgbClr val="FF0000"/>
                        </a:solidFill>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Mental states triggered by an event of importance for a </a:t>
                      </a:r>
                      <a:r>
                        <a:rPr lang="de-DE" sz="1600" b="0" i="0" u="none" strike="noStrike" kern="1200" baseline="0" smtClean="0">
                          <a:solidFill>
                            <a:schemeClr val="dk1"/>
                          </a:solidFill>
                          <a:latin typeface="Calibri" pitchFamily="34" charset="0"/>
                          <a:ea typeface="+mn-ea"/>
                          <a:cs typeface="Calibri" pitchFamily="34" charset="0"/>
                        </a:rPr>
                        <a:t>Person</a:t>
                      </a:r>
                      <a:endParaRPr lang="de-DE" sz="1600">
                        <a:latin typeface="Calibri" pitchFamily="34" charset="0"/>
                        <a:cs typeface="Calibri" pitchFamily="34" charset="0"/>
                      </a:endParaRPr>
                    </a:p>
                  </a:txBody>
                  <a:tcPr/>
                </a:tc>
              </a:tr>
              <a:tr h="370840">
                <a:tc>
                  <a:txBody>
                    <a:bodyPr/>
                    <a:lstStyle/>
                    <a:p>
                      <a:r>
                        <a:rPr lang="de-DE" sz="1600" b="0" i="0" u="none" strike="noStrike" kern="1200" baseline="0" smtClean="0">
                          <a:solidFill>
                            <a:schemeClr val="dk1"/>
                          </a:solidFill>
                          <a:latin typeface="Calibri" pitchFamily="34" charset="0"/>
                          <a:ea typeface="+mn-ea"/>
                          <a:cs typeface="Calibri" pitchFamily="34" charset="0"/>
                        </a:rPr>
                        <a:t>Persuasion</a:t>
                      </a:r>
                      <a:endParaRPr lang="de-DE" sz="1600">
                        <a:latin typeface="Calibri" pitchFamily="34" charset="0"/>
                        <a:cs typeface="Calibri" pitchFamily="34" charset="0"/>
                      </a:endParaRPr>
                    </a:p>
                  </a:txBody>
                  <a:tcPr/>
                </a:tc>
                <a:tc>
                  <a:txBody>
                    <a:bodyPr/>
                    <a:lstStyle/>
                    <a:p>
                      <a:r>
                        <a:rPr lang="de-DE" sz="1600" b="0" i="0" u="none" strike="noStrike" kern="1200" baseline="0" dirty="0" err="1" smtClean="0">
                          <a:solidFill>
                            <a:schemeClr val="dk1"/>
                          </a:solidFill>
                          <a:latin typeface="Calibri" pitchFamily="34" charset="0"/>
                          <a:ea typeface="+mn-ea"/>
                          <a:cs typeface="Calibri" pitchFamily="34" charset="0"/>
                        </a:rPr>
                        <a:t>Changing</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attitudes</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or</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behaviors</a:t>
                      </a:r>
                      <a:endParaRPr lang="de-DE" sz="1600" dirty="0">
                        <a:latin typeface="Calibri" pitchFamily="34" charset="0"/>
                        <a:cs typeface="Calibri" pitchFamily="34" charset="0"/>
                      </a:endParaRPr>
                    </a:p>
                  </a:txBody>
                  <a:tcPr/>
                </a:tc>
              </a:tr>
            </a:tbl>
          </a:graphicData>
        </a:graphic>
      </p:graphicFrame>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3318887090"/>
      </p:ext>
    </p:extLst>
  </p:cSld>
  <p:clrMapOvr>
    <a:masterClrMapping/>
  </p:clrMapOvr>
  <p:transition spd="med">
    <p:pull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rgbClr val="C00000"/>
                </a:solidFill>
                <a:latin typeface="Times New Roman" pitchFamily="18" charset="0"/>
                <a:cs typeface="Times New Roman" pitchFamily="18" charset="0"/>
              </a:rPr>
              <a:t>Threat models</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11-1</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2</a:t>
            </a:fld>
            <a:endParaRPr lang="en-US" altLang="zh-CN"/>
          </a:p>
        </p:txBody>
      </p:sp>
    </p:spTree>
  </p:cSld>
  <p:clrMapOvr>
    <a:masterClrMapping/>
  </p:clrMapOvr>
  <p:transition spd="med">
    <p:pull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Context Effects</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p:txBody>
          <a:bodyPr/>
          <a:lstStyle/>
          <a:p>
            <a:r>
              <a:rPr lang="en-US" b="0" dirty="0" smtClean="0"/>
              <a:t>The way in which we present different item sets to a consumer can have an enormous impact on the outcome of the overall decision process</a:t>
            </a:r>
          </a:p>
          <a:p>
            <a:r>
              <a:rPr lang="en-US" b="0" dirty="0" smtClean="0"/>
              <a:t>A decision is always made depending on the context in which item alternatives are presented</a:t>
            </a:r>
          </a:p>
          <a:p>
            <a:r>
              <a:rPr lang="en-US" b="0" dirty="0" smtClean="0"/>
              <a:t>Additions of completely inferior item alternatives can trigger significant changes in choice behaviors</a:t>
            </a:r>
          </a:p>
          <a:p>
            <a:r>
              <a:rPr lang="en-US" b="0" dirty="0" smtClean="0"/>
              <a:t>Different context effects are presented in the following</a:t>
            </a:r>
          </a:p>
        </p:txBody>
      </p:sp>
    </p:spTree>
    <p:extLst>
      <p:ext uri="{BB962C8B-B14F-4D97-AF65-F5344CB8AC3E}">
        <p14:creationId xmlns:p14="http://schemas.microsoft.com/office/powerpoint/2010/main" xmlns="" val="3413727071"/>
      </p:ext>
    </p:extLst>
  </p:cSld>
  <p:clrMapOvr>
    <a:masterClrMapping/>
  </p:clrMapOvr>
  <p:transition spd="med">
    <p:pull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Position Bias</a:t>
            </a:r>
            <a:endParaRPr lang="en-US" altLang="zh-CN" b="1"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647564" y="1340768"/>
            <a:ext cx="7819624" cy="42124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259632" y="5589240"/>
            <a:ext cx="2459614" cy="1268760"/>
          </a:xfrm>
          <a:prstGeom prst="rect">
            <a:avLst/>
          </a:prstGeom>
          <a:noFill/>
          <a:ln w="9525">
            <a:noFill/>
            <a:miter lim="800000"/>
            <a:headEnd/>
            <a:tailEnd/>
          </a:ln>
        </p:spPr>
      </p:pic>
    </p:spTree>
    <p:extLst>
      <p:ext uri="{BB962C8B-B14F-4D97-AF65-F5344CB8AC3E}">
        <p14:creationId xmlns:p14="http://schemas.microsoft.com/office/powerpoint/2010/main" xmlns="" val="4287713893"/>
      </p:ext>
    </p:extLst>
  </p:cSld>
  <p:clrMapOvr>
    <a:masterClrMapping/>
  </p:clrMapOvr>
  <p:transition spd="med">
    <p:pull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636"/>
            <a:ext cx="8229600" cy="1143000"/>
          </a:xfrm>
        </p:spPr>
        <p:txBody>
          <a:bodyPr/>
          <a:lstStyle/>
          <a:p>
            <a:pPr algn="l"/>
            <a:r>
              <a:rPr lang="en-US" altLang="zh-CN" b="1" dirty="0" smtClean="0">
                <a:solidFill>
                  <a:srgbClr val="C00000"/>
                </a:solidFill>
                <a:latin typeface="Times New Roman" pitchFamily="18" charset="0"/>
                <a:cs typeface="Times New Roman" pitchFamily="18" charset="0"/>
              </a:rPr>
              <a:t>Conformity</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57200" y="1063277"/>
            <a:ext cx="8229600" cy="4525963"/>
          </a:xfrm>
        </p:spPr>
        <p:txBody>
          <a:bodyPr/>
          <a:lstStyle/>
          <a:p>
            <a:r>
              <a:rPr lang="en-US" b="0" dirty="0" smtClean="0"/>
              <a:t>Is a process in which a person</a:t>
            </a:r>
            <a:r>
              <a:rPr lang="en-US" dirty="0" smtClean="0"/>
              <a:t>'</a:t>
            </a:r>
            <a:r>
              <a:rPr lang="en-US" b="0" dirty="0" smtClean="0"/>
              <a:t>s behaviors, attitudes, and beliefs are influenced by other people</a:t>
            </a:r>
          </a:p>
          <a:p>
            <a:r>
              <a:rPr lang="en-US" b="0" dirty="0" smtClean="0"/>
              <a:t>Recommenders have the potential to affect users</a:t>
            </a:r>
            <a:r>
              <a:rPr lang="en-US" dirty="0" smtClean="0"/>
              <a:t>'</a:t>
            </a:r>
            <a:r>
              <a:rPr lang="en-US" b="0" dirty="0" smtClean="0"/>
              <a:t> opinions of items</a:t>
            </a:r>
          </a:p>
          <a:p>
            <a:r>
              <a:rPr lang="en-US" b="0" dirty="0" smtClean="0"/>
              <a:t>Cosley et al. (2003) investigated whether the display of item predictions affects a user</a:t>
            </a:r>
            <a:r>
              <a:rPr lang="en-US" dirty="0" smtClean="0"/>
              <a:t>'</a:t>
            </a:r>
            <a:r>
              <a:rPr lang="en-US" b="0" dirty="0" smtClean="0"/>
              <a:t>s rating behavior</a:t>
            </a:r>
          </a:p>
          <a:p>
            <a:pPr lvl="1"/>
            <a:r>
              <a:rPr lang="en-US" b="0" dirty="0" smtClean="0"/>
              <a:t>The</a:t>
            </a:r>
            <a:r>
              <a:rPr lang="en-US" dirty="0" smtClean="0"/>
              <a:t> </a:t>
            </a:r>
            <a:r>
              <a:rPr lang="en-US" b="0" dirty="0" smtClean="0"/>
              <a:t>outcome of this experiment was that users confronted with a prediction significantly changed (adapted) their rating behavior</a:t>
            </a:r>
          </a:p>
          <a:p>
            <a:pPr lvl="1"/>
            <a:r>
              <a:rPr lang="en-US" b="0" dirty="0" smtClean="0"/>
              <a:t>The changed rating behavior can be explained by the fact that the display of ratings simply influences people</a:t>
            </a:r>
            <a:r>
              <a:rPr lang="en-US" dirty="0" smtClean="0"/>
              <a:t>'</a:t>
            </a:r>
            <a:r>
              <a:rPr lang="en-US" b="0" dirty="0" smtClean="0"/>
              <a:t>s beliefs</a:t>
            </a:r>
          </a:p>
        </p:txBody>
      </p:sp>
    </p:spTree>
    <p:extLst>
      <p:ext uri="{BB962C8B-B14F-4D97-AF65-F5344CB8AC3E}">
        <p14:creationId xmlns:p14="http://schemas.microsoft.com/office/powerpoint/2010/main" xmlns="" val="28985482"/>
      </p:ext>
    </p:extLst>
  </p:cSld>
  <p:clrMapOvr>
    <a:masterClrMapping/>
  </p:clrMapOvr>
  <p:transition spd="med">
    <p:pull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636"/>
            <a:ext cx="8229600" cy="1143000"/>
          </a:xfrm>
        </p:spPr>
        <p:txBody>
          <a:bodyPr/>
          <a:lstStyle/>
          <a:p>
            <a:pPr algn="l"/>
            <a:r>
              <a:rPr lang="en-US" altLang="zh-CN" b="1" dirty="0" smtClean="0">
                <a:solidFill>
                  <a:srgbClr val="C00000"/>
                </a:solidFill>
                <a:latin typeface="Times New Roman" pitchFamily="18" charset="0"/>
                <a:cs typeface="Times New Roman" pitchFamily="18" charset="0"/>
              </a:rPr>
              <a:t>To Switch or Not To Switch</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57200" y="1063277"/>
            <a:ext cx="8229600" cy="4525963"/>
          </a:xfrm>
        </p:spPr>
        <p:txBody>
          <a:bodyPr/>
          <a:lstStyle/>
          <a:p>
            <a:r>
              <a:rPr lang="en-US" b="0" dirty="0" smtClean="0"/>
              <a:t>Zhu, H., </a:t>
            </a:r>
            <a:r>
              <a:rPr lang="en-US" b="0" dirty="0" err="1" smtClean="0"/>
              <a:t>Huberman</a:t>
            </a:r>
            <a:r>
              <a:rPr lang="en-US" b="0" dirty="0" smtClean="0"/>
              <a:t>, B.A., &amp; </a:t>
            </a:r>
            <a:r>
              <a:rPr lang="en-US" b="0" dirty="0" err="1" smtClean="0"/>
              <a:t>Luon</a:t>
            </a:r>
            <a:r>
              <a:rPr lang="en-US" b="0" dirty="0" smtClean="0"/>
              <a:t>, Y., (2012) To Switch or Not To Switch: Understanding Social Influence in Online Choices. Proceedings of the 2012 annual conference on Human factors in computing systems. CHI’2012.</a:t>
            </a:r>
          </a:p>
          <a:p>
            <a:r>
              <a:rPr lang="en-US" b="0" dirty="0" err="1" smtClean="0"/>
              <a:t>Haiyi</a:t>
            </a:r>
            <a:r>
              <a:rPr lang="en-US" b="0" dirty="0" smtClean="0"/>
              <a:t> ZHU (</a:t>
            </a:r>
            <a:r>
              <a:rPr lang="en-US" altLang="zh-CN" b="0" dirty="0" err="1" smtClean="0"/>
              <a:t>GroupLens</a:t>
            </a:r>
            <a:r>
              <a:rPr lang="en-US" altLang="zh-CN" b="0" dirty="0" smtClean="0"/>
              <a:t>, University of Minnesota</a:t>
            </a:r>
            <a:r>
              <a:rPr lang="en-US" b="0" dirty="0" smtClean="0"/>
              <a:t>)</a:t>
            </a:r>
          </a:p>
        </p:txBody>
      </p:sp>
    </p:spTree>
    <p:extLst>
      <p:ext uri="{BB962C8B-B14F-4D97-AF65-F5344CB8AC3E}">
        <p14:creationId xmlns:p14="http://schemas.microsoft.com/office/powerpoint/2010/main" xmlns="" val="28985482"/>
      </p:ext>
    </p:extLst>
  </p:cSld>
  <p:clrMapOvr>
    <a:masterClrMapping/>
  </p:clrMapOvr>
  <p:transition spd="med">
    <p:pull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636"/>
            <a:ext cx="8229600" cy="1143000"/>
          </a:xfrm>
        </p:spPr>
        <p:txBody>
          <a:bodyPr/>
          <a:lstStyle/>
          <a:p>
            <a:pPr algn="l"/>
            <a:r>
              <a:rPr lang="en-US" altLang="zh-CN" b="1" dirty="0" smtClean="0">
                <a:solidFill>
                  <a:srgbClr val="C00000"/>
                </a:solidFill>
                <a:latin typeface="Times New Roman" pitchFamily="18" charset="0"/>
                <a:cs typeface="Times New Roman" pitchFamily="18" charset="0"/>
              </a:rPr>
              <a:t>To Switch or Not To Switch</a:t>
            </a:r>
            <a:endParaRPr lang="en-US" altLang="zh-CN" b="1" dirty="0">
              <a:solidFill>
                <a:srgbClr val="C00000"/>
              </a:solidFill>
              <a:latin typeface="Times New Roman" pitchFamily="18" charset="0"/>
              <a:cs typeface="Times New Roman" pitchFamily="18" charset="0"/>
            </a:endParaRPr>
          </a:p>
        </p:txBody>
      </p:sp>
      <p:sp>
        <p:nvSpPr>
          <p:cNvPr id="5" name="内容占位符 4"/>
          <p:cNvSpPr>
            <a:spLocks noGrp="1"/>
          </p:cNvSpPr>
          <p:nvPr>
            <p:ph idx="1"/>
          </p:nvPr>
        </p:nvSpPr>
        <p:spPr/>
        <p:txBody>
          <a:bodyPr/>
          <a:lstStyle/>
          <a:p>
            <a:pPr>
              <a:buNone/>
            </a:pPr>
            <a:r>
              <a:rPr lang="en-US" altLang="zh-CN" dirty="0" smtClean="0"/>
              <a:t>`</a:t>
            </a:r>
            <a:endParaRPr lang="zh-CN" altLang="en-US" dirty="0"/>
          </a:p>
        </p:txBody>
      </p:sp>
      <p:pic>
        <p:nvPicPr>
          <p:cNvPr id="6" name="Picture 2"/>
          <p:cNvPicPr>
            <a:picLocks noChangeAspect="1" noChangeArrowheads="1"/>
          </p:cNvPicPr>
          <p:nvPr/>
        </p:nvPicPr>
        <p:blipFill>
          <a:blip r:embed="rId3" cstate="print"/>
          <a:srcRect/>
          <a:stretch>
            <a:fillRect/>
          </a:stretch>
        </p:blipFill>
        <p:spPr bwMode="auto">
          <a:xfrm>
            <a:off x="2051720" y="1664804"/>
            <a:ext cx="4743450" cy="3609975"/>
          </a:xfrm>
          <a:prstGeom prst="rect">
            <a:avLst/>
          </a:prstGeom>
          <a:noFill/>
          <a:ln w="9525">
            <a:noFill/>
            <a:miter lim="800000"/>
            <a:headEnd/>
            <a:tailEnd/>
          </a:ln>
        </p:spPr>
      </p:pic>
    </p:spTree>
    <p:extLst>
      <p:ext uri="{BB962C8B-B14F-4D97-AF65-F5344CB8AC3E}">
        <p14:creationId xmlns:p14="http://schemas.microsoft.com/office/powerpoint/2010/main" xmlns="" val="28985482"/>
      </p:ext>
    </p:extLst>
  </p:cSld>
  <p:clrMapOvr>
    <a:masterClrMapping/>
  </p:clrMapOvr>
  <p:transition spd="med">
    <p:pull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636"/>
            <a:ext cx="8229600" cy="1143000"/>
          </a:xfrm>
        </p:spPr>
        <p:txBody>
          <a:bodyPr/>
          <a:lstStyle/>
          <a:p>
            <a:pPr algn="l"/>
            <a:r>
              <a:rPr lang="en-US" altLang="zh-CN" b="1" dirty="0" smtClean="0">
                <a:solidFill>
                  <a:srgbClr val="C00000"/>
                </a:solidFill>
                <a:latin typeface="Times New Roman" pitchFamily="18" charset="0"/>
                <a:cs typeface="Times New Roman" pitchFamily="18" charset="0"/>
              </a:rPr>
              <a:t>To Switch or Not To Switch</a:t>
            </a:r>
            <a:endParaRPr lang="en-US" altLang="zh-CN" b="1" dirty="0">
              <a:solidFill>
                <a:srgbClr val="C00000"/>
              </a:solidFill>
              <a:latin typeface="Times New Roman" pitchFamily="18" charset="0"/>
              <a:cs typeface="Times New Roman" pitchFamily="18" charset="0"/>
            </a:endParaRPr>
          </a:p>
        </p:txBody>
      </p:sp>
      <p:sp>
        <p:nvSpPr>
          <p:cNvPr id="5" name="内容占位符 4"/>
          <p:cNvSpPr>
            <a:spLocks noGrp="1"/>
          </p:cNvSpPr>
          <p:nvPr>
            <p:ph idx="1"/>
          </p:nvPr>
        </p:nvSpPr>
        <p:spPr/>
        <p:txBody>
          <a:bodyPr/>
          <a:lstStyle/>
          <a:p>
            <a:pPr>
              <a:buNone/>
            </a:pPr>
            <a:r>
              <a:rPr lang="en-US" altLang="zh-CN" dirty="0" smtClean="0"/>
              <a:t>`</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1583668" y="1412776"/>
            <a:ext cx="5665043" cy="4621482"/>
          </a:xfrm>
          <a:prstGeom prst="rect">
            <a:avLst/>
          </a:prstGeom>
          <a:noFill/>
          <a:ln w="9525">
            <a:noFill/>
            <a:miter lim="800000"/>
            <a:headEnd/>
            <a:tailEnd/>
          </a:ln>
        </p:spPr>
      </p:pic>
    </p:spTree>
    <p:extLst>
      <p:ext uri="{BB962C8B-B14F-4D97-AF65-F5344CB8AC3E}">
        <p14:creationId xmlns:p14="http://schemas.microsoft.com/office/powerpoint/2010/main" xmlns="" val="28985482"/>
      </p:ext>
    </p:extLst>
  </p:cSld>
  <p:clrMapOvr>
    <a:masterClrMapping/>
  </p:clrMapOvr>
  <p:transition spd="med">
    <p:pull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rgbClr val="C00000"/>
                </a:solidFill>
                <a:latin typeface="Times New Roman" pitchFamily="18" charset="0"/>
                <a:cs typeface="Times New Roman" pitchFamily="18" charset="0"/>
              </a:rPr>
              <a:t>Recommendations in ubiquitous environments</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11-4</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26</a:t>
            </a:fld>
            <a:endParaRPr lang="en-US" altLang="zh-CN"/>
          </a:p>
        </p:txBody>
      </p:sp>
    </p:spTree>
    <p:extLst>
      <p:ext uri="{BB962C8B-B14F-4D97-AF65-F5344CB8AC3E}">
        <p14:creationId xmlns="" xmlns:p14="http://schemas.microsoft.com/office/powerpoint/2010/main" val="1945838581"/>
      </p:ext>
    </p:extLst>
  </p:cSld>
  <p:clrMapOvr>
    <a:masterClrMapping/>
  </p:clrMapOvr>
  <p:transition spd="med">
    <p:pull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Mobile Applications</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31540" y="1484784"/>
            <a:ext cx="8229600" cy="4525963"/>
          </a:xfrm>
        </p:spPr>
        <p:txBody>
          <a:bodyPr/>
          <a:lstStyle/>
          <a:p>
            <a:r>
              <a:rPr lang="en-IE" sz="2400" dirty="0" smtClean="0"/>
              <a:t>Mobile applications have been a domain for recommendation</a:t>
            </a:r>
            <a:endParaRPr lang="en-IE" sz="2000" dirty="0" smtClean="0"/>
          </a:p>
          <a:p>
            <a:pPr lvl="1"/>
            <a:r>
              <a:rPr lang="en-IE" sz="2000" dirty="0" smtClean="0"/>
              <a:t>Small display sizes and space limitations</a:t>
            </a:r>
          </a:p>
          <a:p>
            <a:pPr lvl="1"/>
            <a:r>
              <a:rPr lang="en-IE" sz="2000" dirty="0" smtClean="0"/>
              <a:t>Naturally require personalized information</a:t>
            </a:r>
          </a:p>
          <a:p>
            <a:pPr lvl="1">
              <a:buNone/>
            </a:pPr>
            <a:endParaRPr lang="en-IE" sz="1200" dirty="0" smtClean="0"/>
          </a:p>
          <a:p>
            <a:r>
              <a:rPr lang="en-US" sz="2400" dirty="0" smtClean="0"/>
              <a:t>Since the end of the 1990s, research into mobile applications has focused heavily on adaptivity</a:t>
            </a:r>
          </a:p>
          <a:p>
            <a:r>
              <a:rPr lang="en-IE" sz="2400" dirty="0" smtClean="0"/>
              <a:t>Nowadays, limitative circumstances are now starting to disappear</a:t>
            </a:r>
          </a:p>
          <a:p>
            <a:pPr lvl="1"/>
            <a:r>
              <a:rPr lang="en-US" sz="2000" dirty="0" smtClean="0"/>
              <a:t>More powerful CPUs </a:t>
            </a:r>
          </a:p>
          <a:p>
            <a:pPr lvl="1"/>
            <a:r>
              <a:rPr lang="en-US" sz="2000" dirty="0" smtClean="0"/>
              <a:t>Better displays</a:t>
            </a:r>
          </a:p>
          <a:p>
            <a:pPr lvl="1"/>
            <a:r>
              <a:rPr lang="en-US" sz="2000" dirty="0" smtClean="0"/>
              <a:t>Modern wireless broadband</a:t>
            </a:r>
            <a:endParaRPr lang="en-US" sz="2000" dirty="0"/>
          </a:p>
        </p:txBody>
      </p:sp>
    </p:spTree>
  </p:cSld>
  <p:clrMapOvr>
    <a:masterClrMapping/>
  </p:clrMapOvr>
  <p:transition spd="med">
    <p:pull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RS Research Questions in Ubiquitous Domains</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a:xfrm>
            <a:off x="457200" y="1675345"/>
            <a:ext cx="8229600" cy="4525963"/>
          </a:xfrm>
        </p:spPr>
        <p:txBody>
          <a:bodyPr/>
          <a:lstStyle/>
          <a:p>
            <a:r>
              <a:rPr lang="en-IE" sz="2000" dirty="0" smtClean="0"/>
              <a:t>What are the specific goals of recommender systems in a mobile context?</a:t>
            </a:r>
          </a:p>
          <a:p>
            <a:pPr lvl="1"/>
            <a:r>
              <a:rPr lang="en-IE" sz="1800" dirty="0" smtClean="0"/>
              <a:t>Do users expect serendipitous recommendations, or is it more important to be pointed to things that are close to one's current position?</a:t>
            </a:r>
          </a:p>
          <a:p>
            <a:r>
              <a:rPr lang="en-IE" sz="2000" dirty="0" smtClean="0"/>
              <a:t>What are the implications of contextual parameters such as localization for the design of recommendation algorithms?</a:t>
            </a:r>
          </a:p>
          <a:p>
            <a:pPr lvl="1"/>
            <a:r>
              <a:rPr lang="en-IE" sz="1800" dirty="0" smtClean="0"/>
              <a:t>Is location just another preference, a requirement that is always strictly enforced, or something in between?</a:t>
            </a:r>
          </a:p>
          <a:p>
            <a:r>
              <a:rPr lang="en-IE" sz="2000" dirty="0" smtClean="0"/>
              <a:t>What role does the modality of interaction play when addressing users "on the go"?</a:t>
            </a:r>
          </a:p>
          <a:p>
            <a:pPr lvl="1"/>
            <a:r>
              <a:rPr lang="en-IE" sz="1800" dirty="0" smtClean="0"/>
              <a:t>Pushing information can be useful to draw recipients' attention, but the users' permission is surely needed. how should permission protocols for "push" recommendations function?</a:t>
            </a:r>
          </a:p>
          <a:p>
            <a:pPr lvl="1"/>
            <a:endParaRPr lang="de-DE" sz="1800" dirty="0"/>
          </a:p>
        </p:txBody>
      </p:sp>
    </p:spTree>
  </p:cSld>
  <p:clrMapOvr>
    <a:masterClrMapping/>
  </p:clrMapOvr>
  <p:transition spd="med">
    <p:pull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rgbClr val="C00000"/>
                </a:solidFill>
                <a:latin typeface="Times New Roman" pitchFamily="18" charset="0"/>
                <a:cs typeface="Times New Roman" pitchFamily="18" charset="0"/>
              </a:rPr>
              <a:t>What else?</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11-5</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29</a:t>
            </a:fld>
            <a:endParaRPr lang="en-US" altLang="zh-CN"/>
          </a:p>
        </p:txBody>
      </p:sp>
    </p:spTree>
    <p:extLst>
      <p:ext uri="{BB962C8B-B14F-4D97-AF65-F5344CB8AC3E}">
        <p14:creationId xmlns="" xmlns:p14="http://schemas.microsoft.com/office/powerpoint/2010/main" val="39239098"/>
      </p:ext>
    </p:extLst>
  </p:cSld>
  <p:clrMapOvr>
    <a:masterClrMapping/>
  </p:clrMapOvr>
  <p:transition spd="med">
    <p:pull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Malicious Behaviors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600200"/>
            <a:ext cx="8686800" cy="4525963"/>
          </a:xfrm>
        </p:spPr>
        <p:txBody>
          <a:bodyPr/>
          <a:lstStyle/>
          <a:p>
            <a:r>
              <a:rPr lang="en-US" altLang="zh-CN" sz="3200" dirty="0" smtClean="0">
                <a:solidFill>
                  <a:srgbClr val="FF0000"/>
                </a:solidFill>
                <a:latin typeface="Times New Roman" pitchFamily="18" charset="0"/>
                <a:cs typeface="Times New Roman" pitchFamily="18" charset="0"/>
              </a:rPr>
              <a:t>Malicious behaviors</a:t>
            </a:r>
          </a:p>
          <a:p>
            <a:pPr lvl="1"/>
            <a:r>
              <a:rPr lang="en-US" altLang="zh-CN" sz="3000" dirty="0" smtClean="0">
                <a:latin typeface="Times New Roman" pitchFamily="18" charset="0"/>
                <a:cs typeface="Times New Roman" pitchFamily="18" charset="0"/>
              </a:rPr>
              <a:t>Try to promote something in the RS</a:t>
            </a:r>
          </a:p>
          <a:p>
            <a:pPr lvl="1"/>
            <a:r>
              <a:rPr lang="en-US" altLang="zh-CN" sz="3000" dirty="0" smtClean="0">
                <a:latin typeface="Times New Roman" pitchFamily="18" charset="0"/>
                <a:cs typeface="Times New Roman" pitchFamily="18" charset="0"/>
              </a:rPr>
              <a:t>Disrupt and control the RS</a:t>
            </a: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a:t>
            </a:fld>
            <a:endParaRPr lang="en-US" altLang="zh-CN"/>
          </a:p>
        </p:txBody>
      </p:sp>
    </p:spTree>
  </p:cSld>
  <p:clrMapOvr>
    <a:masterClrMapping/>
  </p:clrMapOvr>
  <p:transition spd="med">
    <p:pull dir="l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Where We’ve Focused</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315305"/>
            <a:ext cx="8686800" cy="4525963"/>
          </a:xfrm>
        </p:spPr>
        <p:txBody>
          <a:bodyPr/>
          <a:lstStyle/>
          <a:p>
            <a:r>
              <a:rPr lang="en-US" altLang="zh-CN" sz="3200" dirty="0">
                <a:latin typeface="Times New Roman" pitchFamily="18" charset="0"/>
                <a:cs typeface="Times New Roman" pitchFamily="18" charset="0"/>
              </a:rPr>
              <a:t>Basic </a:t>
            </a:r>
            <a:r>
              <a:rPr lang="en-US" altLang="zh-CN" sz="3200" dirty="0" smtClean="0">
                <a:latin typeface="Times New Roman" pitchFamily="18" charset="0"/>
                <a:cs typeface="Times New Roman" pitchFamily="18" charset="0"/>
              </a:rPr>
              <a:t>algorithms</a:t>
            </a:r>
            <a:endParaRPr lang="en-US" altLang="zh-CN" sz="3200" dirty="0">
              <a:latin typeface="Times New Roman" pitchFamily="18" charset="0"/>
              <a:cs typeface="Times New Roman" pitchFamily="18" charset="0"/>
            </a:endParaRPr>
          </a:p>
          <a:p>
            <a:pPr lvl="1"/>
            <a:r>
              <a:rPr lang="en-US" altLang="zh-CN" sz="3000" dirty="0" smtClean="0">
                <a:latin typeface="Times New Roman" pitchFamily="18" charset="0"/>
                <a:cs typeface="Times New Roman" pitchFamily="18" charset="0"/>
              </a:rPr>
              <a:t>Non-personalized, product association</a:t>
            </a:r>
          </a:p>
          <a:p>
            <a:pPr lvl="1"/>
            <a:r>
              <a:rPr lang="en-US" altLang="zh-CN" sz="3000" dirty="0" smtClean="0">
                <a:latin typeface="Times New Roman" pitchFamily="18" charset="0"/>
                <a:cs typeface="Times New Roman" pitchFamily="18" charset="0"/>
              </a:rPr>
              <a:t>content-based</a:t>
            </a:r>
            <a:r>
              <a:rPr lang="en-US" altLang="zh-CN" sz="3000" dirty="0">
                <a:latin typeface="Times New Roman" pitchFamily="18" charset="0"/>
                <a:cs typeface="Times New Roman" pitchFamily="18" charset="0"/>
              </a:rPr>
              <a:t>, </a:t>
            </a:r>
            <a:r>
              <a:rPr lang="en-US" altLang="zh-CN" sz="3000" dirty="0" smtClean="0">
                <a:latin typeface="Times New Roman" pitchFamily="18" charset="0"/>
                <a:cs typeface="Times New Roman" pitchFamily="18" charset="0"/>
              </a:rPr>
              <a:t>knowledge-based, user-</a:t>
            </a:r>
            <a:r>
              <a:rPr lang="en-US" altLang="zh-CN" sz="3000" dirty="0">
                <a:latin typeface="Times New Roman" pitchFamily="18" charset="0"/>
                <a:cs typeface="Times New Roman" pitchFamily="18" charset="0"/>
              </a:rPr>
              <a:t>, item-, </a:t>
            </a:r>
            <a:r>
              <a:rPr lang="en-US" altLang="zh-CN" sz="3000" dirty="0" smtClean="0">
                <a:latin typeface="Times New Roman" pitchFamily="18" charset="0"/>
                <a:cs typeface="Times New Roman" pitchFamily="18" charset="0"/>
              </a:rPr>
              <a:t>matrix factorization</a:t>
            </a:r>
            <a:endParaRPr lang="en-US" altLang="zh-CN" sz="30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Evaluation metrics</a:t>
            </a:r>
            <a:endParaRPr lang="en-US" altLang="zh-CN" sz="32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30</a:t>
            </a:fld>
            <a:endParaRPr lang="en-US" altLang="zh-CN"/>
          </a:p>
        </p:txBody>
      </p:sp>
    </p:spTree>
    <p:extLst>
      <p:ext uri="{BB962C8B-B14F-4D97-AF65-F5344CB8AC3E}">
        <p14:creationId xmlns="" xmlns:p14="http://schemas.microsoft.com/office/powerpoint/2010/main" val="2296450960"/>
      </p:ext>
    </p:extLst>
  </p:cSld>
  <p:clrMapOvr>
    <a:masterClrMapping/>
  </p:clrMapOvr>
  <p:transition spd="med">
    <p:pull dir="l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What We Only </a:t>
            </a:r>
            <a:r>
              <a:rPr lang="en-US" altLang="zh-CN" b="1" dirty="0" smtClean="0">
                <a:solidFill>
                  <a:srgbClr val="C00000"/>
                </a:solidFill>
                <a:latin typeface="Times New Roman" pitchFamily="18" charset="0"/>
                <a:cs typeface="Times New Roman" pitchFamily="18" charset="0"/>
              </a:rPr>
              <a:t>Briefly Introduced</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711349"/>
            <a:ext cx="8686800" cy="4525963"/>
          </a:xfrm>
        </p:spPr>
        <p:txBody>
          <a:bodyPr/>
          <a:lstStyle/>
          <a:p>
            <a:r>
              <a:rPr lang="en-US" altLang="zh-CN" sz="3200" dirty="0">
                <a:latin typeface="Times New Roman" pitchFamily="18" charset="0"/>
                <a:cs typeface="Times New Roman" pitchFamily="18" charset="0"/>
              </a:rPr>
              <a:t>Context-Aware </a:t>
            </a:r>
            <a:r>
              <a:rPr lang="en-US" altLang="zh-CN" sz="3200" dirty="0" smtClean="0">
                <a:latin typeface="Times New Roman" pitchFamily="18" charset="0"/>
                <a:cs typeface="Times New Roman" pitchFamily="18" charset="0"/>
              </a:rPr>
              <a:t>Recommenders (location, social networks)</a:t>
            </a:r>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Trust-Based </a:t>
            </a:r>
            <a:r>
              <a:rPr lang="en-US" altLang="zh-CN" sz="3200" dirty="0">
                <a:latin typeface="Times New Roman" pitchFamily="18" charset="0"/>
                <a:cs typeface="Times New Roman" pitchFamily="18" charset="0"/>
              </a:rPr>
              <a:t>Recommenders</a:t>
            </a:r>
          </a:p>
          <a:p>
            <a:r>
              <a:rPr lang="en-US" altLang="zh-CN" sz="3200" dirty="0" smtClean="0">
                <a:latin typeface="Times New Roman" pitchFamily="18" charset="0"/>
                <a:cs typeface="Times New Roman" pitchFamily="18" charset="0"/>
              </a:rPr>
              <a:t>Explanations</a:t>
            </a:r>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Hybrid Recommenders</a:t>
            </a:r>
          </a:p>
          <a:p>
            <a:pPr lvl="1"/>
            <a:r>
              <a:rPr lang="en-US" altLang="zh-CN" sz="3000" dirty="0" smtClean="0">
                <a:latin typeface="Times New Roman" pitchFamily="18" charset="0"/>
                <a:cs typeface="Times New Roman" pitchFamily="18" charset="0"/>
              </a:rPr>
              <a:t>Winning the Netflix prize</a:t>
            </a:r>
          </a:p>
          <a:p>
            <a:r>
              <a:rPr lang="en-US" altLang="zh-CN" sz="3200" dirty="0" smtClean="0">
                <a:latin typeface="Times New Roman" pitchFamily="18" charset="0"/>
                <a:cs typeface="Times New Roman" pitchFamily="18" charset="0"/>
              </a:rPr>
              <a:t>Recommender Attacks and Defenses</a:t>
            </a:r>
            <a:endParaRPr lang="zh-CN" altLang="en-US" sz="2800" b="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31</a:t>
            </a:fld>
            <a:endParaRPr lang="en-US" altLang="zh-CN"/>
          </a:p>
        </p:txBody>
      </p:sp>
    </p:spTree>
    <p:extLst>
      <p:ext uri="{BB962C8B-B14F-4D97-AF65-F5344CB8AC3E}">
        <p14:creationId xmlns="" xmlns:p14="http://schemas.microsoft.com/office/powerpoint/2010/main" val="3025320993"/>
      </p:ext>
    </p:extLst>
  </p:cSld>
  <p:clrMapOvr>
    <a:masterClrMapping/>
  </p:clrMapOvr>
  <p:transition spd="med">
    <p:pull dir="l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What We Didn’t Cover</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03207"/>
            <a:ext cx="8686800" cy="4525963"/>
          </a:xfrm>
        </p:spPr>
        <p:txBody>
          <a:bodyPr/>
          <a:lstStyle/>
          <a:p>
            <a:r>
              <a:rPr lang="en-US" altLang="zh-CN" sz="2800" dirty="0">
                <a:latin typeface="Times New Roman" pitchFamily="18" charset="0"/>
                <a:cs typeface="Times New Roman" pitchFamily="18" charset="0"/>
              </a:rPr>
              <a:t>Multi-Criteria Recommenders</a:t>
            </a:r>
          </a:p>
          <a:p>
            <a:pPr lvl="1"/>
            <a:r>
              <a:rPr lang="en-US" altLang="zh-CN" sz="2800" b="0" dirty="0" smtClean="0">
                <a:latin typeface="Times New Roman" pitchFamily="18" charset="0"/>
                <a:cs typeface="Times New Roman" pitchFamily="18" charset="0"/>
              </a:rPr>
              <a:t>What </a:t>
            </a:r>
            <a:r>
              <a:rPr lang="en-US" altLang="zh-CN" sz="2800" b="0" dirty="0">
                <a:latin typeface="Times New Roman" pitchFamily="18" charset="0"/>
                <a:cs typeface="Times New Roman" pitchFamily="18" charset="0"/>
              </a:rPr>
              <a:t>happens when you have separate criteria instead of </a:t>
            </a:r>
            <a:r>
              <a:rPr lang="en-US" altLang="zh-CN" sz="2800" b="0" dirty="0" smtClean="0">
                <a:latin typeface="Times New Roman" pitchFamily="18" charset="0"/>
                <a:cs typeface="Times New Roman" pitchFamily="18" charset="0"/>
              </a:rPr>
              <a:t>just “liking”?</a:t>
            </a:r>
          </a:p>
          <a:p>
            <a:pPr lvl="1"/>
            <a:r>
              <a:rPr lang="en-US" altLang="zh-CN" sz="2800" b="0" dirty="0" smtClean="0">
                <a:solidFill>
                  <a:srgbClr val="FF0000"/>
                </a:solidFill>
                <a:latin typeface="Times New Roman" pitchFamily="18" charset="0"/>
                <a:cs typeface="Times New Roman" pitchFamily="18" charset="0"/>
              </a:rPr>
              <a:t>Recommendation Algorithms for Optimizing Hit Rate, User Satisfaction and Website Revenue. IJCAI, 2015.</a:t>
            </a:r>
            <a:endParaRPr lang="en-US" altLang="zh-CN" sz="2800" b="0" dirty="0">
              <a:solidFill>
                <a:srgbClr val="FF0000"/>
              </a:solidFill>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De-Noising </a:t>
            </a:r>
            <a:r>
              <a:rPr lang="en-US" altLang="zh-CN" sz="2800" dirty="0">
                <a:latin typeface="Times New Roman" pitchFamily="18" charset="0"/>
                <a:cs typeface="Times New Roman" pitchFamily="18" charset="0"/>
              </a:rPr>
              <a:t>Data</a:t>
            </a:r>
          </a:p>
          <a:p>
            <a:r>
              <a:rPr lang="en-US" altLang="zh-CN" sz="2800" dirty="0" smtClean="0">
                <a:latin typeface="Times New Roman" pitchFamily="18" charset="0"/>
                <a:cs typeface="Times New Roman" pitchFamily="18" charset="0"/>
              </a:rPr>
              <a:t>Classifier Learning</a:t>
            </a:r>
          </a:p>
          <a:p>
            <a:pPr lvl="1"/>
            <a:r>
              <a:rPr lang="en-US" altLang="zh-CN" b="0" dirty="0" smtClean="0">
                <a:latin typeface="Times New Roman" pitchFamily="18" charset="0"/>
                <a:cs typeface="Times New Roman" pitchFamily="18" charset="0"/>
              </a:rPr>
              <a:t>Factorization machine </a:t>
            </a:r>
            <a:r>
              <a:rPr lang="en-US" altLang="zh-CN"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hlinkClick r:id="rId2"/>
              </a:rPr>
              <a:t>http://www.libfm.org/</a:t>
            </a:r>
            <a:r>
              <a:rPr lang="en-US" altLang="zh-CN"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Temporal Recommenders</a:t>
            </a:r>
          </a:p>
          <a:p>
            <a:pPr lvl="1"/>
            <a:r>
              <a:rPr lang="en-US" altLang="zh-CN" b="0" dirty="0" smtClean="0">
                <a:solidFill>
                  <a:srgbClr val="FF0000"/>
                </a:solidFill>
                <a:latin typeface="Times New Roman" pitchFamily="18" charset="0"/>
                <a:cs typeface="Times New Roman" pitchFamily="18" charset="0"/>
              </a:rPr>
              <a:t>Deep learning: LSTM (</a:t>
            </a:r>
            <a:r>
              <a:rPr lang="zh-CN" altLang="en-US" b="0" dirty="0" smtClean="0">
                <a:solidFill>
                  <a:srgbClr val="FF0000"/>
                </a:solidFill>
                <a:latin typeface="Times New Roman" pitchFamily="18" charset="0"/>
                <a:cs typeface="Times New Roman" pitchFamily="18" charset="0"/>
              </a:rPr>
              <a:t>语言的建模 </a:t>
            </a:r>
            <a:r>
              <a:rPr lang="en-US" altLang="zh-CN" b="0" dirty="0" smtClean="0">
                <a:solidFill>
                  <a:srgbClr val="FF0000"/>
                </a:solidFill>
                <a:latin typeface="Times New Roman" pitchFamily="18" charset="0"/>
                <a:cs typeface="Times New Roman" pitchFamily="18" charset="0"/>
              </a:rPr>
              <a:t>vs. </a:t>
            </a:r>
            <a:r>
              <a:rPr lang="zh-CN" altLang="en-US" b="0" dirty="0" smtClean="0">
                <a:solidFill>
                  <a:srgbClr val="FF0000"/>
                </a:solidFill>
                <a:latin typeface="Times New Roman" pitchFamily="18" charset="0"/>
                <a:cs typeface="Times New Roman" pitchFamily="18" charset="0"/>
              </a:rPr>
              <a:t>人类行为的建模</a:t>
            </a:r>
            <a:r>
              <a:rPr lang="en-US" altLang="zh-CN" b="0" dirty="0" smtClean="0">
                <a:solidFill>
                  <a:srgbClr val="FF0000"/>
                </a:solidFill>
                <a:latin typeface="Times New Roman" pitchFamily="18" charset="0"/>
                <a:cs typeface="Times New Roman" pitchFamily="18" charset="0"/>
              </a:rPr>
              <a:t>)</a:t>
            </a:r>
            <a:endParaRPr lang="en-US" altLang="zh-CN" b="0" dirty="0">
              <a:solidFill>
                <a:srgbClr val="FF0000"/>
              </a:solidFill>
              <a:latin typeface="Times New Roman" pitchFamily="18" charset="0"/>
              <a:cs typeface="Times New Roman" pitchFamily="18" charset="0"/>
            </a:endParaRPr>
          </a:p>
          <a:p>
            <a:r>
              <a:rPr lang="en-US" altLang="zh-CN" sz="2800" dirty="0" smtClean="0">
                <a:latin typeface="Times New Roman" pitchFamily="18" charset="0"/>
                <a:cs typeface="Times New Roman" pitchFamily="18" charset="0"/>
              </a:rPr>
              <a:t>Social </a:t>
            </a:r>
            <a:r>
              <a:rPr lang="en-US" altLang="zh-CN" sz="2800" dirty="0">
                <a:latin typeface="Times New Roman" pitchFamily="18" charset="0"/>
                <a:cs typeface="Times New Roman" pitchFamily="18" charset="0"/>
              </a:rPr>
              <a:t>Tagging-Based </a:t>
            </a:r>
            <a:r>
              <a:rPr lang="en-US" altLang="zh-CN" sz="2800" dirty="0" smtClean="0">
                <a:latin typeface="Times New Roman" pitchFamily="18" charset="0"/>
                <a:cs typeface="Times New Roman" pitchFamily="18" charset="0"/>
              </a:rPr>
              <a:t>Recommenders</a:t>
            </a:r>
            <a:endParaRPr lang="en-US" altLang="zh-CN" sz="28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32</a:t>
            </a:fld>
            <a:endParaRPr lang="en-US" altLang="zh-CN"/>
          </a:p>
        </p:txBody>
      </p:sp>
    </p:spTree>
    <p:extLst>
      <p:ext uri="{BB962C8B-B14F-4D97-AF65-F5344CB8AC3E}">
        <p14:creationId xmlns="" xmlns:p14="http://schemas.microsoft.com/office/powerpoint/2010/main" val="3733524551"/>
      </p:ext>
    </p:extLst>
  </p:cSld>
  <p:clrMapOvr>
    <a:masterClrMapping/>
  </p:clrMapOvr>
  <p:transition spd="med">
    <p:pull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Getting More Information</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03207"/>
            <a:ext cx="8686800" cy="4525963"/>
          </a:xfrm>
        </p:spPr>
        <p:txBody>
          <a:bodyPr/>
          <a:lstStyle/>
          <a:p>
            <a:r>
              <a:rPr lang="en-US" altLang="zh-CN" sz="3200" dirty="0">
                <a:latin typeface="Times New Roman" pitchFamily="18" charset="0"/>
                <a:cs typeface="Times New Roman" pitchFamily="18" charset="0"/>
              </a:rPr>
              <a:t>Books</a:t>
            </a:r>
          </a:p>
          <a:p>
            <a:pPr lvl="1"/>
            <a:r>
              <a:rPr lang="en-US" altLang="zh-CN" sz="3000" b="0" i="1" dirty="0" smtClean="0">
                <a:latin typeface="Times New Roman" pitchFamily="18" charset="0"/>
                <a:cs typeface="Times New Roman" pitchFamily="18" charset="0"/>
              </a:rPr>
              <a:t>Handbook </a:t>
            </a:r>
            <a:r>
              <a:rPr lang="en-US" altLang="zh-CN" sz="3000" b="0" i="1" dirty="0">
                <a:latin typeface="Times New Roman" pitchFamily="18" charset="0"/>
                <a:cs typeface="Times New Roman" pitchFamily="18" charset="0"/>
              </a:rPr>
              <a:t>of Recommender </a:t>
            </a:r>
            <a:r>
              <a:rPr lang="en-US" altLang="zh-CN" sz="3000" b="0" i="1" dirty="0" smtClean="0">
                <a:latin typeface="Times New Roman" pitchFamily="18" charset="0"/>
                <a:cs typeface="Times New Roman" pitchFamily="18" charset="0"/>
              </a:rPr>
              <a:t>Systems </a:t>
            </a:r>
            <a:r>
              <a:rPr lang="en-US" altLang="zh-CN" sz="3200" b="0" dirty="0" smtClean="0">
                <a:latin typeface="Times New Roman" pitchFamily="18" charset="0"/>
                <a:cs typeface="Times New Roman" pitchFamily="18" charset="0"/>
              </a:rPr>
              <a:t>(Ricci </a:t>
            </a:r>
            <a:r>
              <a:rPr lang="en-US" altLang="zh-CN" sz="3200" b="0" dirty="0">
                <a:latin typeface="Times New Roman" pitchFamily="18" charset="0"/>
                <a:cs typeface="Times New Roman" pitchFamily="18" charset="0"/>
              </a:rPr>
              <a:t>et al., Eds</a:t>
            </a:r>
            <a:r>
              <a:rPr lang="en-US" altLang="zh-CN" sz="3200" b="0" dirty="0" smtClean="0">
                <a:latin typeface="Times New Roman" pitchFamily="18" charset="0"/>
                <a:cs typeface="Times New Roman" pitchFamily="18" charset="0"/>
              </a:rPr>
              <a:t>.)</a:t>
            </a:r>
          </a:p>
          <a:p>
            <a:pPr lvl="2"/>
            <a:r>
              <a:rPr lang="en-US" altLang="zh-CN" sz="3000" dirty="0" smtClean="0">
                <a:latin typeface="Times New Roman" pitchFamily="18" charset="0"/>
                <a:cs typeface="Times New Roman" pitchFamily="18" charset="0"/>
              </a:rPr>
              <a:t>Including the advanced topics</a:t>
            </a:r>
            <a:endParaRPr lang="en-US" altLang="zh-CN" sz="3000" b="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Research </a:t>
            </a:r>
            <a:r>
              <a:rPr lang="en-US" altLang="zh-CN" sz="3200" dirty="0">
                <a:latin typeface="Times New Roman" pitchFamily="18" charset="0"/>
                <a:cs typeface="Times New Roman" pitchFamily="18" charset="0"/>
              </a:rPr>
              <a:t>Articles</a:t>
            </a:r>
          </a:p>
          <a:p>
            <a:pPr lvl="1"/>
            <a:r>
              <a:rPr lang="en-US" altLang="zh-CN" sz="3000" b="0" i="1" dirty="0" smtClean="0">
                <a:latin typeface="Times New Roman" pitchFamily="18" charset="0"/>
                <a:cs typeface="Times New Roman" pitchFamily="18" charset="0"/>
              </a:rPr>
              <a:t>ACM </a:t>
            </a:r>
            <a:r>
              <a:rPr lang="en-US" altLang="zh-CN" sz="3000" b="0" i="1" dirty="0">
                <a:latin typeface="Times New Roman" pitchFamily="18" charset="0"/>
                <a:cs typeface="Times New Roman" pitchFamily="18" charset="0"/>
              </a:rPr>
              <a:t>Conference on Recommender Systems</a:t>
            </a:r>
          </a:p>
          <a:p>
            <a:pPr lvl="1"/>
            <a:r>
              <a:rPr lang="en-US" altLang="zh-CN" sz="3000" b="0" i="1" dirty="0" smtClean="0">
                <a:latin typeface="Times New Roman" pitchFamily="18" charset="0"/>
                <a:cs typeface="Times New Roman" pitchFamily="18" charset="0"/>
              </a:rPr>
              <a:t>ACM </a:t>
            </a:r>
            <a:r>
              <a:rPr lang="en-US" altLang="zh-CN" sz="3000" b="0" i="1" dirty="0">
                <a:latin typeface="Times New Roman" pitchFamily="18" charset="0"/>
                <a:cs typeface="Times New Roman" pitchFamily="18" charset="0"/>
              </a:rPr>
              <a:t>Trans. on Information Systems</a:t>
            </a:r>
          </a:p>
          <a:p>
            <a:pPr lvl="1"/>
            <a:r>
              <a:rPr lang="en-US" altLang="zh-CN" sz="3000" b="0" i="1" dirty="0" smtClean="0">
                <a:latin typeface="Times New Roman" pitchFamily="18" charset="0"/>
                <a:cs typeface="Times New Roman" pitchFamily="18" charset="0"/>
              </a:rPr>
              <a:t>User </a:t>
            </a:r>
            <a:r>
              <a:rPr lang="en-US" altLang="zh-CN" sz="3000" b="0" i="1" dirty="0">
                <a:latin typeface="Times New Roman" pitchFamily="18" charset="0"/>
                <a:cs typeface="Times New Roman" pitchFamily="18" charset="0"/>
              </a:rPr>
              <a:t>Modeling and User-Adapted </a:t>
            </a:r>
            <a:r>
              <a:rPr lang="en-US" altLang="zh-CN" sz="3000" b="0" i="1" dirty="0" smtClean="0">
                <a:latin typeface="Times New Roman" pitchFamily="18" charset="0"/>
                <a:cs typeface="Times New Roman" pitchFamily="18" charset="0"/>
              </a:rPr>
              <a:t>Interaction</a:t>
            </a:r>
          </a:p>
          <a:p>
            <a:pPr lvl="1"/>
            <a:r>
              <a:rPr lang="en-US" altLang="zh-CN" sz="3000" b="0" i="1" dirty="0" smtClean="0">
                <a:latin typeface="Times New Roman" pitchFamily="18" charset="0"/>
                <a:cs typeface="Times New Roman" pitchFamily="18" charset="0"/>
              </a:rPr>
              <a:t>KDD, WSDM, WWW, SIGIR</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33</a:t>
            </a:fld>
            <a:endParaRPr lang="en-US" altLang="zh-CN"/>
          </a:p>
        </p:txBody>
      </p:sp>
    </p:spTree>
    <p:extLst>
      <p:ext uri="{BB962C8B-B14F-4D97-AF65-F5344CB8AC3E}">
        <p14:creationId xmlns="" xmlns:p14="http://schemas.microsoft.com/office/powerpoint/2010/main" val="4129686461"/>
      </p:ext>
    </p:extLst>
  </p:cSld>
  <p:clrMapOvr>
    <a:masterClrMapping/>
  </p:clrMapOvr>
  <p:transition spd="med">
    <p:pull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Preview of the RS Papers in KDD 2016</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03207"/>
            <a:ext cx="8686800" cy="4525963"/>
          </a:xfrm>
        </p:spPr>
        <p:txBody>
          <a:bodyPr/>
          <a:lstStyle/>
          <a:p>
            <a:r>
              <a:rPr lang="en-US" altLang="zh-CN" sz="3200" dirty="0" smtClean="0">
                <a:latin typeface="Times New Roman" pitchFamily="18" charset="0"/>
                <a:cs typeface="Times New Roman" pitchFamily="18" charset="0"/>
                <a:hlinkClick r:id="rId2"/>
              </a:rPr>
              <a:t>http://www.kdd.org/kdd2016/topics/view/recommender-systems</a:t>
            </a:r>
            <a:endParaRPr lang="en-US" altLang="zh-CN" sz="3200" dirty="0" smtClean="0">
              <a:latin typeface="Times New Roman" pitchFamily="18" charset="0"/>
              <a:cs typeface="Times New Roman" pitchFamily="18" charset="0"/>
            </a:endParaRPr>
          </a:p>
          <a:p>
            <a:r>
              <a:rPr lang="en-US" altLang="zh-CN" sz="3200" b="0" dirty="0" smtClean="0">
                <a:latin typeface="Times New Roman" pitchFamily="18" charset="0"/>
                <a:cs typeface="Times New Roman" pitchFamily="18" charset="0"/>
              </a:rPr>
              <a:t>Reading the introduction</a:t>
            </a:r>
            <a:endParaRPr lang="zh-CN" altLang="en-US"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34</a:t>
            </a:fld>
            <a:endParaRPr lang="en-US" altLang="zh-CN"/>
          </a:p>
        </p:txBody>
      </p:sp>
    </p:spTree>
    <p:extLst>
      <p:ext uri="{BB962C8B-B14F-4D97-AF65-F5344CB8AC3E}">
        <p14:creationId xmlns="" xmlns:p14="http://schemas.microsoft.com/office/powerpoint/2010/main" val="4129686461"/>
      </p:ext>
    </p:extLst>
  </p:cSld>
  <p:clrMapOvr>
    <a:masterClrMapping/>
  </p:clrMapOvr>
  <p:transition spd="med">
    <p:pull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solidFill>
                  <a:srgbClr val="C00000"/>
                </a:solidFill>
                <a:latin typeface="Times New Roman" pitchFamily="18" charset="0"/>
                <a:cs typeface="Times New Roman" pitchFamily="18" charset="0"/>
              </a:rPr>
              <a:t>More Tools for</a:t>
            </a:r>
            <a:br>
              <a:rPr lang="en-US" altLang="zh-CN" sz="4400" dirty="0">
                <a:solidFill>
                  <a:srgbClr val="C00000"/>
                </a:solidFill>
                <a:latin typeface="Times New Roman" pitchFamily="18" charset="0"/>
                <a:cs typeface="Times New Roman" pitchFamily="18" charset="0"/>
              </a:rPr>
            </a:br>
            <a:r>
              <a:rPr lang="en-US" altLang="zh-CN" sz="4400" dirty="0">
                <a:solidFill>
                  <a:srgbClr val="C00000"/>
                </a:solidFill>
                <a:latin typeface="Times New Roman" pitchFamily="18" charset="0"/>
                <a:cs typeface="Times New Roman" pitchFamily="18" charset="0"/>
              </a:rPr>
              <a:t>Recommendation</a:t>
            </a:r>
            <a:endParaRPr lang="zh-CN" altLang="en-US" sz="4400"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11-6</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35</a:t>
            </a:fld>
            <a:endParaRPr lang="en-US" altLang="zh-CN"/>
          </a:p>
        </p:txBody>
      </p:sp>
    </p:spTree>
    <p:extLst>
      <p:ext uri="{BB962C8B-B14F-4D97-AF65-F5344CB8AC3E}">
        <p14:creationId xmlns="" xmlns:p14="http://schemas.microsoft.com/office/powerpoint/2010/main" val="997416762"/>
      </p:ext>
    </p:extLst>
  </p:cSld>
  <p:clrMapOvr>
    <a:masterClrMapping/>
  </p:clrMapOvr>
  <p:transition spd="med">
    <p:pull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err="1" smtClean="0">
                <a:solidFill>
                  <a:srgbClr val="C00000"/>
                </a:solidFill>
                <a:latin typeface="Times New Roman" pitchFamily="18" charset="0"/>
                <a:cs typeface="Times New Roman" pitchFamily="18" charset="0"/>
              </a:rPr>
              <a:t>LensKit</a:t>
            </a:r>
            <a:r>
              <a:rPr lang="en-US" altLang="zh-CN" b="1" dirty="0" smtClean="0">
                <a:solidFill>
                  <a:srgbClr val="C00000"/>
                </a:solidFill>
                <a:latin typeface="Times New Roman" pitchFamily="18" charset="0"/>
                <a:cs typeface="Times New Roman" pitchFamily="18" charset="0"/>
              </a:rPr>
              <a:t> </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36</a:t>
            </a:fld>
            <a:endParaRPr lang="en-US" altLang="zh-CN"/>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 xmlns:p14="http://schemas.microsoft.com/office/powerpoint/2010/main" val="1684799227"/>
      </p:ext>
    </p:extLst>
  </p:cSld>
  <p:clrMapOvr>
    <a:masterClrMapping/>
  </p:clrMapOvr>
  <p:transition spd="med">
    <p:pull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Apache Mahout</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Built in Java</a:t>
            </a:r>
          </a:p>
          <a:p>
            <a:r>
              <a:rPr lang="en-US" altLang="zh-CN" sz="3200" dirty="0" smtClean="0">
                <a:latin typeface="Times New Roman" pitchFamily="18" charset="0"/>
                <a:cs typeface="Times New Roman" pitchFamily="18" charset="0"/>
              </a:rPr>
              <a:t>Uses </a:t>
            </a:r>
            <a:r>
              <a:rPr lang="en-US" altLang="zh-CN" sz="3200" dirty="0" err="1">
                <a:latin typeface="Times New Roman" pitchFamily="18" charset="0"/>
                <a:cs typeface="Times New Roman" pitchFamily="18" charset="0"/>
              </a:rPr>
              <a:t>Hadoop</a:t>
            </a:r>
            <a:r>
              <a:rPr lang="en-US" altLang="zh-CN" sz="3200" dirty="0">
                <a:latin typeface="Times New Roman" pitchFamily="18" charset="0"/>
                <a:cs typeface="Times New Roman" pitchFamily="18" charset="0"/>
              </a:rPr>
              <a:t> for scalability</a:t>
            </a:r>
          </a:p>
          <a:p>
            <a:r>
              <a:rPr lang="en-US" altLang="zh-CN" sz="3200" dirty="0" smtClean="0">
                <a:latin typeface="Times New Roman" pitchFamily="18" charset="0"/>
                <a:cs typeface="Times New Roman" pitchFamily="18" charset="0"/>
              </a:rPr>
              <a:t>General </a:t>
            </a:r>
            <a:r>
              <a:rPr lang="en-US" altLang="zh-CN" sz="3200" dirty="0">
                <a:latin typeface="Times New Roman" pitchFamily="18" charset="0"/>
                <a:cs typeface="Times New Roman" pitchFamily="18" charset="0"/>
              </a:rPr>
              <a:t>machine learning capabilities</a:t>
            </a:r>
          </a:p>
          <a:p>
            <a:r>
              <a:rPr lang="en-US" altLang="zh-CN" sz="3200" dirty="0" smtClean="0">
                <a:latin typeface="Times New Roman" pitchFamily="18" charset="0"/>
                <a:cs typeface="Times New Roman" pitchFamily="18" charset="0"/>
              </a:rPr>
              <a:t>Several </a:t>
            </a:r>
            <a:r>
              <a:rPr lang="en-US" altLang="zh-CN" sz="3200" dirty="0">
                <a:latin typeface="Times New Roman" pitchFamily="18" charset="0"/>
                <a:cs typeface="Times New Roman" pitchFamily="18" charset="0"/>
              </a:rPr>
              <a:t>recommender algorithms</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37</a:t>
            </a:fld>
            <a:endParaRPr lang="en-US" altLang="zh-CN"/>
          </a:p>
        </p:txBody>
      </p:sp>
    </p:spTree>
    <p:extLst>
      <p:ext uri="{BB962C8B-B14F-4D97-AF65-F5344CB8AC3E}">
        <p14:creationId xmlns="" xmlns:p14="http://schemas.microsoft.com/office/powerpoint/2010/main" val="3275587357"/>
      </p:ext>
    </p:extLst>
  </p:cSld>
  <p:clrMapOvr>
    <a:masterClrMapping/>
  </p:clrMapOvr>
  <p:transition spd="med">
    <p:pull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MyMediaLight</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C#/.NET (works on Mono)</a:t>
            </a:r>
          </a:p>
          <a:p>
            <a:r>
              <a:rPr lang="en-US" altLang="zh-CN" sz="3200" dirty="0" smtClean="0">
                <a:latin typeface="Times New Roman" pitchFamily="18" charset="0"/>
                <a:cs typeface="Times New Roman" pitchFamily="18" charset="0"/>
              </a:rPr>
              <a:t>Prediction </a:t>
            </a:r>
            <a:r>
              <a:rPr lang="en-US" altLang="zh-CN" sz="3200" dirty="0">
                <a:latin typeface="Times New Roman" pitchFamily="18" charset="0"/>
                <a:cs typeface="Times New Roman" pitchFamily="18" charset="0"/>
              </a:rPr>
              <a:t>and recommendation</a:t>
            </a:r>
          </a:p>
          <a:p>
            <a:r>
              <a:rPr lang="en-US" altLang="zh-CN" sz="3200" dirty="0" smtClean="0">
                <a:latin typeface="Times New Roman" pitchFamily="18" charset="0"/>
                <a:cs typeface="Times New Roman" pitchFamily="18" charset="0"/>
              </a:rPr>
              <a:t>Many </a:t>
            </a:r>
            <a:r>
              <a:rPr lang="en-US" altLang="zh-CN" sz="3200" dirty="0">
                <a:latin typeface="Times New Roman" pitchFamily="18" charset="0"/>
                <a:cs typeface="Times New Roman" pitchFamily="18" charset="0"/>
              </a:rPr>
              <a:t>algorithms available</a:t>
            </a:r>
          </a:p>
          <a:p>
            <a:r>
              <a:rPr lang="en-US" altLang="zh-CN" sz="3200" dirty="0" smtClean="0">
                <a:latin typeface="Times New Roman" pitchFamily="18" charset="0"/>
                <a:cs typeface="Times New Roman" pitchFamily="18" charset="0"/>
              </a:rPr>
              <a:t>Includes </a:t>
            </a:r>
            <a:r>
              <a:rPr lang="en-US" altLang="zh-CN" sz="3200" dirty="0">
                <a:latin typeface="Times New Roman" pitchFamily="18" charset="0"/>
                <a:cs typeface="Times New Roman" pitchFamily="18" charset="0"/>
              </a:rPr>
              <a:t>built-in cross-validation</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38</a:t>
            </a:fld>
            <a:endParaRPr lang="en-US" altLang="zh-CN"/>
          </a:p>
        </p:txBody>
      </p:sp>
    </p:spTree>
    <p:extLst>
      <p:ext uri="{BB962C8B-B14F-4D97-AF65-F5344CB8AC3E}">
        <p14:creationId xmlns="" xmlns:p14="http://schemas.microsoft.com/office/powerpoint/2010/main" val="3833672476"/>
      </p:ext>
    </p:extLst>
  </p:cSld>
  <p:clrMapOvr>
    <a:masterClrMapping/>
  </p:clrMapOvr>
  <p:transition spd="med">
    <p:pull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GraphLab</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C++ and Java (2 versions)</a:t>
            </a:r>
          </a:p>
          <a:p>
            <a:r>
              <a:rPr lang="en-US" altLang="zh-CN" sz="3200" dirty="0" smtClean="0">
                <a:latin typeface="Times New Roman" pitchFamily="18" charset="0"/>
                <a:cs typeface="Times New Roman" pitchFamily="18" charset="0"/>
              </a:rPr>
              <a:t>High-performance </a:t>
            </a:r>
            <a:r>
              <a:rPr lang="en-US" altLang="zh-CN" sz="3200" dirty="0">
                <a:latin typeface="Times New Roman" pitchFamily="18" charset="0"/>
                <a:cs typeface="Times New Roman" pitchFamily="18" charset="0"/>
              </a:rPr>
              <a:t>matrix factorization</a:t>
            </a:r>
          </a:p>
          <a:p>
            <a:r>
              <a:rPr lang="en-US" altLang="zh-CN" sz="3200" dirty="0" smtClean="0">
                <a:latin typeface="Times New Roman" pitchFamily="18" charset="0"/>
                <a:cs typeface="Times New Roman" pitchFamily="18" charset="0"/>
              </a:rPr>
              <a:t>Very </a:t>
            </a:r>
            <a:r>
              <a:rPr lang="en-US" altLang="zh-CN" sz="3200" dirty="0">
                <a:latin typeface="Times New Roman" pitchFamily="18" charset="0"/>
                <a:cs typeface="Times New Roman" pitchFamily="18" charset="0"/>
              </a:rPr>
              <a:t>large data sets on single machines</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39</a:t>
            </a:fld>
            <a:endParaRPr lang="en-US" altLang="zh-CN"/>
          </a:p>
        </p:txBody>
      </p:sp>
    </p:spTree>
    <p:extLst>
      <p:ext uri="{BB962C8B-B14F-4D97-AF65-F5344CB8AC3E}">
        <p14:creationId xmlns="" xmlns:p14="http://schemas.microsoft.com/office/powerpoint/2010/main" val="2456917904"/>
      </p:ext>
    </p:extLst>
  </p:cSld>
  <p:clrMapOvr>
    <a:masterClrMapping/>
  </p:clrMapOvr>
  <p:transition spd="med">
    <p:pull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Think about how to promote or kill products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783357"/>
            <a:ext cx="8686800" cy="4525963"/>
          </a:xfrm>
        </p:spPr>
        <p:txBody>
          <a:bodyPr/>
          <a:lstStyle/>
          <a:p>
            <a:r>
              <a:rPr lang="en-US" altLang="zh-CN" sz="3200" dirty="0" smtClean="0">
                <a:latin typeface="Times New Roman" pitchFamily="18" charset="0"/>
                <a:cs typeface="Times New Roman" pitchFamily="18" charset="0"/>
              </a:rPr>
              <a:t>Fake ratings</a:t>
            </a:r>
          </a:p>
          <a:p>
            <a:r>
              <a:rPr lang="en-US" altLang="zh-CN" sz="3200" dirty="0" smtClean="0">
                <a:latin typeface="Times New Roman" pitchFamily="18" charset="0"/>
                <a:cs typeface="Times New Roman" pitchFamily="18" charset="0"/>
              </a:rPr>
              <a:t>Fake users with the similar taste to existing users</a:t>
            </a:r>
          </a:p>
          <a:p>
            <a:pPr lvl="1"/>
            <a:r>
              <a:rPr lang="en-US" altLang="zh-CN" b="0" dirty="0" smtClean="0">
                <a:latin typeface="Times New Roman" pitchFamily="18" charset="0"/>
                <a:cs typeface="Times New Roman" pitchFamily="18" charset="0"/>
              </a:rPr>
              <a:t>For user-user CF</a:t>
            </a:r>
            <a:endParaRPr lang="zh-CN" altLang="en-US"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4</a:t>
            </a:fld>
            <a:endParaRPr lang="en-US" altLang="zh-CN"/>
          </a:p>
        </p:txBody>
      </p:sp>
    </p:spTree>
    <p:extLst>
      <p:ext uri="{BB962C8B-B14F-4D97-AF65-F5344CB8AC3E}">
        <p14:creationId xmlns="" xmlns:p14="http://schemas.microsoft.com/office/powerpoint/2010/main" val="1412366492"/>
      </p:ext>
    </p:extLst>
  </p:cSld>
  <p:clrMapOvr>
    <a:masterClrMapping/>
  </p:clrMapOvr>
  <p:transition spd="med">
    <p:pull dir="l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REST services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EasyRec</a:t>
            </a:r>
          </a:p>
          <a:p>
            <a:r>
              <a:rPr lang="en-US" altLang="zh-CN" sz="3200" dirty="0" err="1" smtClean="0">
                <a:latin typeface="Times New Roman" pitchFamily="18" charset="0"/>
                <a:cs typeface="Times New Roman" pitchFamily="18" charset="0"/>
              </a:rPr>
              <a:t>PredictionIO</a:t>
            </a:r>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Mahout </a:t>
            </a:r>
            <a:r>
              <a:rPr lang="en-US" altLang="zh-CN" sz="3200" dirty="0">
                <a:latin typeface="Times New Roman" pitchFamily="18" charset="0"/>
                <a:cs typeface="Times New Roman" pitchFamily="18" charset="0"/>
              </a:rPr>
              <a:t>has a REST API</a:t>
            </a:r>
          </a:p>
          <a:p>
            <a:r>
              <a:rPr lang="en-US" altLang="zh-CN" sz="3200" dirty="0" err="1" smtClean="0">
                <a:latin typeface="Times New Roman" pitchFamily="18" charset="0"/>
                <a:cs typeface="Times New Roman" pitchFamily="18" charset="0"/>
              </a:rPr>
              <a:t>LensKit</a:t>
            </a:r>
            <a:r>
              <a:rPr lang="en-US" altLang="zh-CN" sz="3200" dirty="0" smtClean="0">
                <a:latin typeface="Times New Roman" pitchFamily="18" charset="0"/>
                <a:cs typeface="Times New Roman" pitchFamily="18" charset="0"/>
              </a:rPr>
              <a:t> </a:t>
            </a:r>
            <a:r>
              <a:rPr lang="en-US" altLang="zh-CN" sz="3200" dirty="0">
                <a:latin typeface="Times New Roman" pitchFamily="18" charset="0"/>
                <a:cs typeface="Times New Roman" pitchFamily="18" charset="0"/>
              </a:rPr>
              <a:t>has one in progress</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40</a:t>
            </a:fld>
            <a:endParaRPr lang="en-US" altLang="zh-CN"/>
          </a:p>
        </p:txBody>
      </p:sp>
    </p:spTree>
    <p:extLst>
      <p:ext uri="{BB962C8B-B14F-4D97-AF65-F5344CB8AC3E}">
        <p14:creationId xmlns="" xmlns:p14="http://schemas.microsoft.com/office/powerpoint/2010/main" val="122349649"/>
      </p:ext>
    </p:extLst>
  </p:cSld>
  <p:clrMapOvr>
    <a:masterClrMapping/>
  </p:clrMapOvr>
  <p:transition spd="med">
    <p:pull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Other Libraries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crab (Python)</a:t>
            </a:r>
          </a:p>
          <a:p>
            <a:r>
              <a:rPr lang="en-US" altLang="zh-CN" sz="3200" dirty="0" err="1" smtClean="0">
                <a:latin typeface="Times New Roman" pitchFamily="18" charset="0"/>
                <a:cs typeface="Times New Roman" pitchFamily="18" charset="0"/>
              </a:rPr>
              <a:t>mrec</a:t>
            </a:r>
            <a:r>
              <a:rPr lang="en-US" altLang="zh-CN" sz="3200" dirty="0" smtClean="0">
                <a:latin typeface="Times New Roman" pitchFamily="18" charset="0"/>
                <a:cs typeface="Times New Roman" pitchFamily="18" charset="0"/>
              </a:rPr>
              <a:t> </a:t>
            </a:r>
            <a:r>
              <a:rPr lang="en-US" altLang="zh-CN" sz="3200" dirty="0">
                <a:latin typeface="Times New Roman" pitchFamily="18" charset="0"/>
                <a:cs typeface="Times New Roman" pitchFamily="18" charset="0"/>
              </a:rPr>
              <a:t>(Python)</a:t>
            </a:r>
          </a:p>
          <a:p>
            <a:r>
              <a:rPr lang="en-US" altLang="zh-CN" sz="3200" dirty="0" err="1" smtClean="0">
                <a:latin typeface="Times New Roman" pitchFamily="18" charset="0"/>
                <a:cs typeface="Times New Roman" pitchFamily="18" charset="0"/>
              </a:rPr>
              <a:t>recommenderlab</a:t>
            </a:r>
            <a:r>
              <a:rPr lang="en-US" altLang="zh-CN" sz="3200" dirty="0" smtClean="0">
                <a:latin typeface="Times New Roman" pitchFamily="18" charset="0"/>
                <a:cs typeface="Times New Roman" pitchFamily="18" charset="0"/>
              </a:rPr>
              <a:t> </a:t>
            </a:r>
            <a:r>
              <a:rPr lang="en-US" altLang="zh-CN" sz="3200" dirty="0">
                <a:latin typeface="Times New Roman" pitchFamily="18" charset="0"/>
                <a:cs typeface="Times New Roman" pitchFamily="18" charset="0"/>
              </a:rPr>
              <a:t>(R)</a:t>
            </a:r>
          </a:p>
          <a:p>
            <a:r>
              <a:rPr lang="en-US" altLang="zh-CN" sz="3200" dirty="0" smtClean="0">
                <a:latin typeface="Times New Roman" pitchFamily="18" charset="0"/>
                <a:cs typeface="Times New Roman" pitchFamily="18" charset="0"/>
              </a:rPr>
              <a:t>SUGGEST</a:t>
            </a:r>
            <a:endParaRPr lang="en-US" altLang="zh-CN" sz="3200" dirty="0">
              <a:latin typeface="Times New Roman" pitchFamily="18" charset="0"/>
              <a:cs typeface="Times New Roman" pitchFamily="18" charset="0"/>
            </a:endParaRPr>
          </a:p>
          <a:p>
            <a:r>
              <a:rPr lang="en-US" altLang="zh-CN" sz="3200" dirty="0" err="1" smtClean="0">
                <a:latin typeface="Times New Roman" pitchFamily="18" charset="0"/>
                <a:cs typeface="Times New Roman" pitchFamily="18" charset="0"/>
              </a:rPr>
              <a:t>RecDB</a:t>
            </a:r>
            <a:r>
              <a:rPr lang="en-US" altLang="zh-CN" sz="3200" dirty="0" smtClean="0">
                <a:latin typeface="Times New Roman" pitchFamily="18" charset="0"/>
                <a:cs typeface="Times New Roman" pitchFamily="18" charset="0"/>
              </a:rPr>
              <a:t> </a:t>
            </a:r>
            <a:r>
              <a:rPr lang="en-US" altLang="zh-CN" sz="3200" dirty="0">
                <a:latin typeface="Times New Roman" pitchFamily="18" charset="0"/>
                <a:cs typeface="Times New Roman" pitchFamily="18" charset="0"/>
              </a:rPr>
              <a:t>(</a:t>
            </a:r>
            <a:r>
              <a:rPr lang="en-US" altLang="zh-CN" sz="3200" dirty="0" err="1">
                <a:latin typeface="Times New Roman" pitchFamily="18" charset="0"/>
                <a:cs typeface="Times New Roman" pitchFamily="18" charset="0"/>
              </a:rPr>
              <a:t>PostgreSQL</a:t>
            </a:r>
            <a:r>
              <a:rPr lang="en-US" altLang="zh-CN" sz="3200" dirty="0">
                <a:latin typeface="Times New Roman" pitchFamily="18" charset="0"/>
                <a:cs typeface="Times New Roman" pitchFamily="18" charset="0"/>
              </a:rPr>
              <a:t>)</a:t>
            </a:r>
          </a:p>
          <a:p>
            <a:r>
              <a:rPr lang="en-US" altLang="zh-CN" sz="3200" dirty="0" smtClean="0">
                <a:latin typeface="Times New Roman" pitchFamily="18" charset="0"/>
                <a:cs typeface="Times New Roman" pitchFamily="18" charset="0"/>
              </a:rPr>
              <a:t>many </a:t>
            </a:r>
            <a:r>
              <a:rPr lang="en-US" altLang="zh-CN" sz="3200" dirty="0">
                <a:latin typeface="Times New Roman" pitchFamily="18" charset="0"/>
                <a:cs typeface="Times New Roman" pitchFamily="18" charset="0"/>
              </a:rPr>
              <a:t>more…</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41</a:t>
            </a:fld>
            <a:endParaRPr lang="en-US" altLang="zh-CN"/>
          </a:p>
        </p:txBody>
      </p:sp>
    </p:spTree>
    <p:extLst>
      <p:ext uri="{BB962C8B-B14F-4D97-AF65-F5344CB8AC3E}">
        <p14:creationId xmlns="" xmlns:p14="http://schemas.microsoft.com/office/powerpoint/2010/main" val="505564910"/>
      </p:ext>
    </p:extLst>
  </p:cSld>
  <p:clrMapOvr>
    <a:masterClrMapping/>
  </p:clrMapOvr>
  <p:transition spd="med">
    <p:pull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General ML Tools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569412"/>
            <a:ext cx="8686800" cy="4525963"/>
          </a:xfrm>
        </p:spPr>
        <p:txBody>
          <a:bodyPr/>
          <a:lstStyle/>
          <a:p>
            <a:r>
              <a:rPr lang="en-US" altLang="zh-CN" sz="3200" dirty="0">
                <a:latin typeface="Times New Roman" pitchFamily="18" charset="0"/>
                <a:cs typeface="Times New Roman" pitchFamily="18" charset="0"/>
              </a:rPr>
              <a:t>R, </a:t>
            </a:r>
            <a:r>
              <a:rPr lang="en-US" altLang="zh-CN" sz="3200" dirty="0" err="1">
                <a:latin typeface="Times New Roman" pitchFamily="18" charset="0"/>
                <a:cs typeface="Times New Roman" pitchFamily="18" charset="0"/>
              </a:rPr>
              <a:t>Matlab</a:t>
            </a:r>
            <a:r>
              <a:rPr lang="en-US" altLang="zh-CN" sz="3200" dirty="0">
                <a:latin typeface="Times New Roman" pitchFamily="18" charset="0"/>
                <a:cs typeface="Times New Roman" pitchFamily="18" charset="0"/>
              </a:rPr>
              <a:t>, and their libraries</a:t>
            </a:r>
          </a:p>
          <a:p>
            <a:r>
              <a:rPr lang="en-US" altLang="zh-CN" sz="3200" dirty="0" smtClean="0">
                <a:latin typeface="Times New Roman" pitchFamily="18" charset="0"/>
                <a:cs typeface="Times New Roman" pitchFamily="18" charset="0"/>
              </a:rPr>
              <a:t>WEKA </a:t>
            </a:r>
            <a:r>
              <a:rPr lang="en-US" altLang="zh-CN" sz="3200" dirty="0">
                <a:latin typeface="Times New Roman" pitchFamily="18" charset="0"/>
                <a:cs typeface="Times New Roman" pitchFamily="18" charset="0"/>
              </a:rPr>
              <a:t>(machine learning toolkit)</a:t>
            </a:r>
            <a:endParaRPr lang="zh-CN" altLang="en-US" b="0" i="1"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42</a:t>
            </a:fld>
            <a:endParaRPr lang="en-US" altLang="zh-CN"/>
          </a:p>
        </p:txBody>
      </p:sp>
    </p:spTree>
    <p:extLst>
      <p:ext uri="{BB962C8B-B14F-4D97-AF65-F5344CB8AC3E}">
        <p14:creationId xmlns="" xmlns:p14="http://schemas.microsoft.com/office/powerpoint/2010/main" val="922267448"/>
      </p:ext>
    </p:extLst>
  </p:cSld>
  <p:clrMapOvr>
    <a:masterClrMapping/>
  </p:clrMapOvr>
  <p:transition spd="med">
    <p:pull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Goal of Treat Models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600200"/>
            <a:ext cx="8686800" cy="4525963"/>
          </a:xfrm>
        </p:spPr>
        <p:txBody>
          <a:bodyPr/>
          <a:lstStyle/>
          <a:p>
            <a:r>
              <a:rPr lang="en-US" altLang="zh-CN" sz="3200" dirty="0" smtClean="0">
                <a:latin typeface="Times New Roman" pitchFamily="18" charset="0"/>
                <a:cs typeface="Times New Roman" pitchFamily="18" charset="0"/>
              </a:rPr>
              <a:t>For recommender </a:t>
            </a:r>
            <a:r>
              <a:rPr lang="en-US" altLang="zh-CN" sz="3200" dirty="0">
                <a:latin typeface="Times New Roman" pitchFamily="18" charset="0"/>
                <a:cs typeface="Times New Roman" pitchFamily="18" charset="0"/>
              </a:rPr>
              <a:t>accuracy </a:t>
            </a:r>
            <a:r>
              <a:rPr lang="en-US" altLang="zh-CN" sz="3200" dirty="0" smtClean="0">
                <a:latin typeface="Times New Roman" pitchFamily="18" charset="0"/>
                <a:cs typeface="Times New Roman" pitchFamily="18" charset="0"/>
              </a:rPr>
              <a:t>and neutrality</a:t>
            </a:r>
            <a:endParaRPr lang="en-US" altLang="zh-CN" sz="32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5</a:t>
            </a:fld>
            <a:endParaRPr lang="en-US" altLang="zh-CN"/>
          </a:p>
        </p:txBody>
      </p:sp>
    </p:spTree>
    <p:extLst>
      <p:ext uri="{BB962C8B-B14F-4D97-AF65-F5344CB8AC3E}">
        <p14:creationId xmlns="" xmlns:p14="http://schemas.microsoft.com/office/powerpoint/2010/main" val="1453068650"/>
      </p:ext>
    </p:extLst>
  </p:cSld>
  <p:clrMapOvr>
    <a:masterClrMapping/>
  </p:clrMapOvr>
  <p:transition spd="med">
    <p:pull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Solutions</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600200"/>
            <a:ext cx="8686800" cy="4525963"/>
          </a:xfrm>
        </p:spPr>
        <p:txBody>
          <a:bodyPr/>
          <a:lstStyle/>
          <a:p>
            <a:r>
              <a:rPr lang="en-US" altLang="zh-CN" sz="3200" dirty="0" smtClean="0">
                <a:latin typeface="Times New Roman" pitchFamily="18" charset="0"/>
                <a:cs typeface="Times New Roman" pitchFamily="18" charset="0"/>
              </a:rPr>
              <a:t>Passive solutions</a:t>
            </a:r>
          </a:p>
          <a:p>
            <a:pPr lvl="1"/>
            <a:r>
              <a:rPr lang="en-US" altLang="zh-CN" sz="3000" dirty="0" smtClean="0">
                <a:latin typeface="Times New Roman" pitchFamily="18" charset="0"/>
                <a:cs typeface="Times New Roman" pitchFamily="18" charset="0"/>
              </a:rPr>
              <a:t>Require </a:t>
            </a:r>
            <a:r>
              <a:rPr lang="en-US" altLang="zh-CN" sz="3000" dirty="0">
                <a:latin typeface="Times New Roman" pitchFamily="18" charset="0"/>
                <a:cs typeface="Times New Roman" pitchFamily="18" charset="0"/>
              </a:rPr>
              <a:t>users to prove </a:t>
            </a:r>
            <a:r>
              <a:rPr lang="en-US" altLang="zh-CN" sz="3000" dirty="0" smtClean="0">
                <a:latin typeface="Times New Roman" pitchFamily="18" charset="0"/>
                <a:cs typeface="Times New Roman" pitchFamily="18" charset="0"/>
              </a:rPr>
              <a:t>themselves</a:t>
            </a:r>
          </a:p>
          <a:p>
            <a:pPr lvl="2"/>
            <a:r>
              <a:rPr lang="en-US" altLang="zh-CN" sz="2800" b="0" dirty="0" smtClean="0">
                <a:latin typeface="Times New Roman" pitchFamily="18" charset="0"/>
                <a:cs typeface="Times New Roman" pitchFamily="18" charset="0"/>
              </a:rPr>
              <a:t>CAPTCHA</a:t>
            </a:r>
          </a:p>
          <a:p>
            <a:pPr lvl="1"/>
            <a:r>
              <a:rPr lang="en-US" altLang="zh-CN" sz="3000" dirty="0" smtClean="0">
                <a:latin typeface="Times New Roman" pitchFamily="18" charset="0"/>
                <a:cs typeface="Times New Roman" pitchFamily="18" charset="0"/>
              </a:rPr>
              <a:t>Detect fake users and ratings</a:t>
            </a:r>
          </a:p>
          <a:p>
            <a:pPr lvl="2"/>
            <a:r>
              <a:rPr lang="en-US" altLang="zh-CN" sz="2800" b="0" dirty="0" smtClean="0">
                <a:solidFill>
                  <a:srgbClr val="FF0000"/>
                </a:solidFill>
                <a:latin typeface="Times New Roman" pitchFamily="18" charset="0"/>
                <a:cs typeface="Times New Roman" pitchFamily="18" charset="0"/>
              </a:rPr>
              <a:t>Lockstep behaviors</a:t>
            </a:r>
          </a:p>
          <a:p>
            <a:r>
              <a:rPr lang="en-US" altLang="zh-CN" sz="3200" dirty="0" smtClean="0">
                <a:latin typeface="Times New Roman" pitchFamily="18" charset="0"/>
                <a:cs typeface="Times New Roman" pitchFamily="18" charset="0"/>
              </a:rPr>
              <a:t>Active solutions</a:t>
            </a:r>
          </a:p>
          <a:p>
            <a:pPr lvl="1"/>
            <a:r>
              <a:rPr lang="en-US" altLang="zh-CN" sz="3000" dirty="0" smtClean="0">
                <a:latin typeface="Times New Roman" pitchFamily="18" charset="0"/>
                <a:cs typeface="Times New Roman" pitchFamily="18" charset="0"/>
              </a:rPr>
              <a:t>A recommendation systems which is robust to threats</a:t>
            </a:r>
          </a:p>
          <a:p>
            <a:endParaRPr lang="en-US" altLang="zh-CN" sz="3200"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6</a:t>
            </a:fld>
            <a:endParaRPr lang="en-US" altLang="zh-CN"/>
          </a:p>
        </p:txBody>
      </p:sp>
    </p:spTree>
    <p:extLst>
      <p:ext uri="{BB962C8B-B14F-4D97-AF65-F5344CB8AC3E}">
        <p14:creationId xmlns="" xmlns:p14="http://schemas.microsoft.com/office/powerpoint/2010/main" val="4009901134"/>
      </p:ext>
    </p:extLst>
  </p:cSld>
  <p:clrMapOvr>
    <a:masterClrMapping/>
  </p:clrMapOvr>
  <p:transition spd="med">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Data Perturbation</a:t>
            </a:r>
            <a:endParaRPr lang="en-US" altLang="zh-CN" b="1" dirty="0">
              <a:solidFill>
                <a:srgbClr val="C00000"/>
              </a:solidFill>
              <a:latin typeface="Times New Roman" pitchFamily="18" charset="0"/>
              <a:cs typeface="Times New Roman" pitchFamily="18" charset="0"/>
            </a:endParaRPr>
          </a:p>
        </p:txBody>
      </p:sp>
      <p:sp>
        <p:nvSpPr>
          <p:cNvPr id="3" name="Inhaltsplatzhalter 2"/>
          <p:cNvSpPr>
            <a:spLocks noGrp="1"/>
          </p:cNvSpPr>
          <p:nvPr>
            <p:ph idx="1"/>
          </p:nvPr>
        </p:nvSpPr>
        <p:spPr/>
        <p:txBody>
          <a:bodyPr/>
          <a:lstStyle/>
          <a:p>
            <a:r>
              <a:rPr lang="en-US" sz="2400" dirty="0" smtClean="0">
                <a:latin typeface="Times New Roman" pitchFamily="18" charset="0"/>
                <a:cs typeface="Times New Roman" pitchFamily="18" charset="0"/>
              </a:rPr>
              <a:t>Main Idea: obfuscate (</a:t>
            </a:r>
            <a:r>
              <a:rPr lang="zh-CN" altLang="en-US" sz="2400" dirty="0" smtClean="0">
                <a:latin typeface="Times New Roman" pitchFamily="18" charset="0"/>
                <a:cs typeface="Times New Roman" pitchFamily="18" charset="0"/>
              </a:rPr>
              <a:t>混淆</a:t>
            </a:r>
            <a:r>
              <a:rPr lang="en-US" sz="2400" dirty="0" smtClean="0">
                <a:latin typeface="Times New Roman" pitchFamily="18" charset="0"/>
                <a:cs typeface="Times New Roman" pitchFamily="18" charset="0"/>
              </a:rPr>
              <a:t>) ratings by applying random data perturbation</a:t>
            </a:r>
          </a:p>
          <a:p>
            <a:r>
              <a:rPr lang="en-US" sz="2400" dirty="0" smtClean="0">
                <a:latin typeface="Times New Roman" pitchFamily="18" charset="0"/>
                <a:cs typeface="Times New Roman" pitchFamily="18" charset="0"/>
              </a:rPr>
              <a:t>Server although does not know the exact values of the customer ratings</a:t>
            </a:r>
          </a:p>
          <a:p>
            <a:pPr lvl="1"/>
            <a:r>
              <a:rPr lang="en-US" sz="2000" dirty="0" smtClean="0">
                <a:latin typeface="Times New Roman" pitchFamily="18" charset="0"/>
                <a:cs typeface="Times New Roman" pitchFamily="18" charset="0"/>
              </a:rPr>
              <a:t>Accurate recommendation can still be made because:</a:t>
            </a:r>
          </a:p>
          <a:p>
            <a:pPr lvl="2"/>
            <a:r>
              <a:rPr lang="en-US" sz="1800" dirty="0" smtClean="0">
                <a:latin typeface="Times New Roman" pitchFamily="18" charset="0"/>
                <a:cs typeface="Times New Roman" pitchFamily="18" charset="0"/>
              </a:rPr>
              <a:t>The range of data is known</a:t>
            </a:r>
          </a:p>
          <a:p>
            <a:pPr lvl="1"/>
            <a:r>
              <a:rPr lang="en-US" sz="2000" dirty="0" smtClean="0">
                <a:latin typeface="Times New Roman" pitchFamily="18" charset="0"/>
                <a:cs typeface="Times New Roman" pitchFamily="18" charset="0"/>
              </a:rPr>
              <a:t>Computation based on aggregation of obfuscated data sets</a:t>
            </a:r>
          </a:p>
          <a:p>
            <a:r>
              <a:rPr lang="en-US" sz="2400" dirty="0" smtClean="0">
                <a:latin typeface="Times New Roman" pitchFamily="18" charset="0"/>
                <a:cs typeface="Times New Roman" pitchFamily="18" charset="0"/>
              </a:rPr>
              <a:t>Tradeoff between degree of obfuscation an accuracy of recommendation</a:t>
            </a:r>
          </a:p>
          <a:p>
            <a:pPr lvl="1"/>
            <a:r>
              <a:rPr lang="en-US" sz="2000" dirty="0" smtClean="0">
                <a:latin typeface="Times New Roman" pitchFamily="18" charset="0"/>
                <a:cs typeface="Times New Roman" pitchFamily="18" charset="0"/>
              </a:rPr>
              <a:t>The more "noise" in the data, </a:t>
            </a:r>
          </a:p>
          <a:p>
            <a:pPr lvl="2"/>
            <a:r>
              <a:rPr lang="en-US" sz="2000" dirty="0" smtClean="0">
                <a:latin typeface="Times New Roman" pitchFamily="18" charset="0"/>
                <a:cs typeface="Times New Roman" pitchFamily="18" charset="0"/>
              </a:rPr>
              <a:t>the better users' privacy is preserved </a:t>
            </a:r>
          </a:p>
          <a:p>
            <a:pPr lvl="2"/>
            <a:r>
              <a:rPr lang="en-US" sz="2000" dirty="0" smtClean="0">
                <a:latin typeface="Times New Roman" pitchFamily="18" charset="0"/>
                <a:cs typeface="Times New Roman" pitchFamily="18" charset="0"/>
              </a:rPr>
              <a:t>the harder the approximation of real data for the server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0192401"/>
      </p:ext>
    </p:extLst>
  </p:cSld>
  <p:clrMapOvr>
    <a:masterClrMapping/>
  </p:clrMapOvr>
  <p:transition spd="med">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Data perturbation II</a:t>
            </a:r>
            <a:endParaRPr lang="en-US" altLang="zh-CN" b="1" dirty="0">
              <a:solidFill>
                <a:srgbClr val="C00000"/>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Inhaltsplatzhalter 2"/>
              <p:cNvSpPr>
                <a:spLocks noGrp="1"/>
              </p:cNvSpPr>
              <p:nvPr>
                <p:ph idx="1"/>
              </p:nvPr>
            </p:nvSpPr>
            <p:spPr/>
            <p:txBody>
              <a:bodyPr/>
              <a:lstStyle/>
              <a:p>
                <a:r>
                  <a:rPr lang="en-US" sz="1800" dirty="0" smtClean="0"/>
                  <a:t>Vector of numbers </a:t>
                </a:r>
                <a14:m>
                  <m:oMath xmlns:m="http://schemas.openxmlformats.org/officeDocument/2006/math">
                    <m:r>
                      <a:rPr lang="en-US" sz="1800" b="0" i="1" smtClean="0">
                        <a:latin typeface="Cambria Math"/>
                      </a:rPr>
                      <m:t>𝐴</m:t>
                    </m:r>
                    <m:r>
                      <a:rPr lang="en-US" sz="1800" b="0" i="1" smtClean="0">
                        <a:latin typeface="Cambria Math"/>
                      </a:rPr>
                      <m:t>= </m:t>
                    </m:r>
                    <m:d>
                      <m:dPr>
                        <m:ctrlPr>
                          <a:rPr lang="en-US" sz="1800" b="0" i="1" smtClean="0">
                            <a:latin typeface="Cambria Math"/>
                          </a:rPr>
                        </m:ctrlPr>
                      </m:dPr>
                      <m:e>
                        <m:sSub>
                          <m:sSubPr>
                            <m:ctrlPr>
                              <a:rPr lang="en-US" sz="1800" b="0" i="1" smtClean="0">
                                <a:latin typeface="Cambria Math"/>
                              </a:rPr>
                            </m:ctrlPr>
                          </m:sSubPr>
                          <m:e>
                            <m:r>
                              <a:rPr lang="en-US" sz="1800" b="0" i="1" smtClean="0">
                                <a:latin typeface="Cambria Math"/>
                              </a:rPr>
                              <m:t>𝑎</m:t>
                            </m:r>
                          </m:e>
                          <m:sub>
                            <m:r>
                              <a:rPr lang="en-US" sz="1800" b="0" i="1" smtClean="0">
                                <a:latin typeface="Cambria Math"/>
                              </a:rPr>
                              <m:t>1</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𝑎</m:t>
                            </m:r>
                          </m:e>
                          <m:sub>
                            <m:r>
                              <a:rPr lang="en-US" sz="1800" b="0" i="1" smtClean="0">
                                <a:latin typeface="Cambria Math"/>
                              </a:rPr>
                              <m:t>𝑛</m:t>
                            </m:r>
                          </m:sub>
                        </m:sSub>
                      </m:e>
                    </m:d>
                  </m:oMath>
                </a14:m>
                <a:r>
                  <a:rPr lang="en-US" sz="1800" b="0" dirty="0" smtClean="0"/>
                  <a:t> </a:t>
                </a:r>
                <a:r>
                  <a:rPr lang="en-US" sz="1800" dirty="0" smtClean="0"/>
                  <a:t>provided by client</a:t>
                </a:r>
              </a:p>
              <a:p>
                <a:r>
                  <a:rPr lang="en-US" sz="1800" dirty="0" smtClean="0"/>
                  <a:t>Disguise </a:t>
                </a:r>
                <a14:m>
                  <m:oMath xmlns:m="http://schemas.openxmlformats.org/officeDocument/2006/math">
                    <m:r>
                      <a:rPr lang="en-US" sz="1800" b="0" i="1">
                        <a:latin typeface="Cambria Math"/>
                      </a:rPr>
                      <m:t>𝐴</m:t>
                    </m:r>
                    <m:r>
                      <a:rPr lang="en-US" sz="1800" b="1" i="1">
                        <a:latin typeface="Cambria Math"/>
                      </a:rPr>
                      <m:t> </m:t>
                    </m:r>
                  </m:oMath>
                </a14:m>
                <a:r>
                  <a:rPr lang="en-US" sz="1800" dirty="0" smtClean="0"/>
                  <a:t>by adding vector </a:t>
                </a:r>
                <a14:m>
                  <m:oMath xmlns:m="http://schemas.openxmlformats.org/officeDocument/2006/math">
                    <m:r>
                      <a:rPr lang="en-US" sz="1800" b="0" i="1" smtClean="0">
                        <a:latin typeface="Cambria Math"/>
                      </a:rPr>
                      <m:t>𝑅</m:t>
                    </m:r>
                    <m:r>
                      <a:rPr lang="en-US" sz="1800" b="0" i="1" smtClean="0">
                        <a:latin typeface="Cambria Math"/>
                      </a:rPr>
                      <m:t>=</m:t>
                    </m:r>
                    <m:d>
                      <m:dPr>
                        <m:ctrlPr>
                          <a:rPr lang="en-US" sz="1800" b="0" i="1" smtClean="0">
                            <a:latin typeface="Cambria Math"/>
                          </a:rPr>
                        </m:ctrlPr>
                      </m:dPr>
                      <m:e>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𝑛</m:t>
                            </m:r>
                          </m:sub>
                        </m:sSub>
                      </m:e>
                    </m:d>
                    <m:r>
                      <a:rPr lang="en-US" sz="1800" b="0" i="0" smtClean="0">
                        <a:latin typeface="Cambria Math"/>
                      </a:rPr>
                      <m:t> </m:t>
                    </m:r>
                  </m:oMath>
                </a14:m>
                <a:endParaRPr lang="en-US" sz="1800" b="0" i="0" dirty="0" smtClean="0">
                  <a:latin typeface="Cambria Math"/>
                </a:endParaRPr>
              </a:p>
              <a:p>
                <a14:m>
                  <m:oMath xmlns:m="http://schemas.openxmlformats.org/officeDocument/2006/math">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𝑛</m:t>
                        </m:r>
                      </m:sub>
                    </m:sSub>
                  </m:oMath>
                </a14:m>
                <a:r>
                  <a:rPr lang="en-US" sz="1800" dirty="0" smtClean="0"/>
                  <a:t> taken from uniform distribution </a:t>
                </a:r>
                <a14:m>
                  <m:oMath xmlns:m="http://schemas.openxmlformats.org/officeDocument/2006/math">
                    <m:d>
                      <m:dPr>
                        <m:begChr m:val="["/>
                        <m:endChr m:val="]"/>
                        <m:ctrlPr>
                          <a:rPr lang="en-US" sz="1800" b="0" i="1" smtClean="0">
                            <a:latin typeface="Cambria Math"/>
                          </a:rPr>
                        </m:ctrlPr>
                      </m:dPr>
                      <m:e>
                        <m:r>
                          <a:rPr lang="en-US" sz="1800" b="0" i="1" smtClean="0">
                            <a:latin typeface="Cambria Math"/>
                          </a:rPr>
                          <m:t>−</m:t>
                        </m:r>
                        <m:r>
                          <a:rPr lang="en-US" sz="1800" b="0" i="1" smtClean="0">
                            <a:latin typeface="Cambria Math"/>
                            <a:ea typeface="Cambria Math"/>
                          </a:rPr>
                          <m:t>𝛼</m:t>
                        </m:r>
                        <m:r>
                          <a:rPr lang="en-US" sz="1800" b="0" i="1" smtClean="0">
                            <a:latin typeface="Cambria Math"/>
                            <a:ea typeface="Cambria Math"/>
                          </a:rPr>
                          <m:t>,</m:t>
                        </m:r>
                        <m:r>
                          <a:rPr lang="en-US" sz="1800" b="0" i="1" smtClean="0">
                            <a:latin typeface="Cambria Math"/>
                            <a:ea typeface="Cambria Math"/>
                          </a:rPr>
                          <m:t>𝛼</m:t>
                        </m:r>
                      </m:e>
                    </m:d>
                  </m:oMath>
                </a14:m>
                <a:endParaRPr lang="en-US" sz="1800" b="0" dirty="0" smtClean="0"/>
              </a:p>
              <a:p>
                <a:r>
                  <a:rPr lang="en-US" sz="1800" dirty="0" err="1" smtClean="0"/>
                  <a:t>Pertubed</a:t>
                </a:r>
                <a:r>
                  <a:rPr lang="en-US" sz="1800" dirty="0" smtClean="0"/>
                  <a:t> vector</a:t>
                </a:r>
                <a:r>
                  <a:rPr lang="en-US" sz="1800" b="0" dirty="0" smtClean="0"/>
                  <a:t> </a:t>
                </a:r>
                <a14:m>
                  <m:oMath xmlns:m="http://schemas.openxmlformats.org/officeDocument/2006/math">
                    <m:r>
                      <a:rPr lang="en-US" sz="1800" b="0" i="1" smtClean="0">
                        <a:latin typeface="Cambria Math"/>
                      </a:rPr>
                      <m:t>𝐴</m:t>
                    </m:r>
                    <m:r>
                      <a:rPr lang="de-DE" sz="1800" b="0" i="1" smtClean="0">
                        <a:latin typeface="Cambria Math"/>
                      </a:rPr>
                      <m:t>′</m:t>
                    </m:r>
                    <m:r>
                      <a:rPr lang="en-US" sz="1800" b="0" i="1" smtClean="0">
                        <a:latin typeface="Cambria Math"/>
                      </a:rPr>
                      <m:t>=</m:t>
                    </m:r>
                    <m:d>
                      <m:dPr>
                        <m:ctrlPr>
                          <a:rPr lang="en-US" sz="1800" b="0" i="1" smtClean="0">
                            <a:latin typeface="Cambria Math"/>
                          </a:rPr>
                        </m:ctrlPr>
                      </m:dPr>
                      <m:e>
                        <m:sSub>
                          <m:sSubPr>
                            <m:ctrlPr>
                              <a:rPr lang="en-US" sz="1800" b="0" i="1" smtClean="0">
                                <a:latin typeface="Cambria Math"/>
                              </a:rPr>
                            </m:ctrlPr>
                          </m:sSubPr>
                          <m:e>
                            <m:r>
                              <a:rPr lang="en-US" sz="1800" b="0" i="1" smtClean="0">
                                <a:latin typeface="Cambria Math"/>
                              </a:rPr>
                              <m:t>𝑎</m:t>
                            </m:r>
                          </m:e>
                          <m:sub>
                            <m:r>
                              <a:rPr lang="en-US" sz="1800" b="0" i="1" smtClean="0">
                                <a:latin typeface="Cambria Math"/>
                              </a:rPr>
                              <m:t>1</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1</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𝑎</m:t>
                            </m:r>
                          </m:e>
                          <m:sub>
                            <m:r>
                              <a:rPr lang="en-US" sz="1800" b="0" i="1" smtClean="0">
                                <a:latin typeface="Cambria Math"/>
                              </a:rPr>
                              <m:t>𝑛</m:t>
                            </m:r>
                          </m:sub>
                        </m:sSub>
                        <m:r>
                          <a:rPr lang="en-US" sz="1800" b="0" i="1" smtClean="0">
                            <a:latin typeface="Cambria Math"/>
                          </a:rPr>
                          <m:t>+</m:t>
                        </m:r>
                        <m:sSub>
                          <m:sSubPr>
                            <m:ctrlPr>
                              <a:rPr lang="en-US" sz="1800" b="0" i="1" smtClean="0">
                                <a:latin typeface="Cambria Math"/>
                              </a:rPr>
                            </m:ctrlPr>
                          </m:sSubPr>
                          <m:e>
                            <m:r>
                              <a:rPr lang="en-US" sz="1800" b="0" i="1" smtClean="0">
                                <a:latin typeface="Cambria Math"/>
                              </a:rPr>
                              <m:t>𝑟</m:t>
                            </m:r>
                          </m:e>
                          <m:sub>
                            <m:r>
                              <a:rPr lang="en-US" sz="1800" b="0" i="1" smtClean="0">
                                <a:latin typeface="Cambria Math"/>
                              </a:rPr>
                              <m:t>𝑛</m:t>
                            </m:r>
                          </m:sub>
                        </m:sSub>
                      </m:e>
                    </m:d>
                  </m:oMath>
                </a14:m>
                <a:r>
                  <a:rPr lang="en-US" sz="1800" b="0" dirty="0" smtClean="0"/>
                  <a:t> </a:t>
                </a:r>
                <a:r>
                  <a:rPr lang="en-US" sz="1800" dirty="0" smtClean="0"/>
                  <a:t>sent to server</a:t>
                </a:r>
              </a:p>
              <a:p>
                <a:r>
                  <a:rPr lang="en-US" sz="1800" dirty="0" smtClean="0"/>
                  <a:t>Server does not know original ratings but </a:t>
                </a:r>
              </a:p>
              <a:p>
                <a:pPr lvl="1"/>
                <a:r>
                  <a:rPr lang="en-US" sz="1600" dirty="0" smtClean="0"/>
                  <a:t>If range of distribution is known and</a:t>
                </a:r>
              </a:p>
              <a:p>
                <a:pPr lvl="1"/>
                <a:r>
                  <a:rPr lang="en-US" sz="1600" dirty="0"/>
                  <a:t>e</a:t>
                </a:r>
                <a:r>
                  <a:rPr lang="en-US" sz="1600" dirty="0" smtClean="0"/>
                  <a:t>nough data are available </a:t>
                </a:r>
              </a:p>
              <a:p>
                <a:pPr marL="0" indent="0">
                  <a:buNone/>
                </a:pPr>
                <a:r>
                  <a:rPr lang="en-US" sz="1800" dirty="0" smtClean="0"/>
                  <a:t>      good estimation can be made of the sum of the vectors:</a:t>
                </a:r>
                <a:r>
                  <a:rPr lang="en-US" sz="1800" b="0" dirty="0" smtClean="0"/>
                  <a:t/>
                </a:r>
                <a:br>
                  <a:rPr lang="en-US" sz="1800" b="0" dirty="0" smtClean="0"/>
                </a:br>
                <a:endParaRPr lang="en-US" sz="1800" b="0"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1" i="1" smtClean="0">
                              <a:latin typeface="Cambria Math"/>
                            </a:rPr>
                            <m:t>𝒊</m:t>
                          </m:r>
                          <m:r>
                            <a:rPr lang="en-US" sz="1800" b="1" i="1" smtClean="0">
                              <a:latin typeface="Cambria Math"/>
                            </a:rPr>
                            <m:t>=</m:t>
                          </m:r>
                          <m:r>
                            <a:rPr lang="en-US" sz="1800" b="1" i="1" smtClean="0">
                              <a:latin typeface="Cambria Math"/>
                            </a:rPr>
                            <m:t>𝟏</m:t>
                          </m:r>
                        </m:sub>
                        <m:sup>
                          <m:r>
                            <a:rPr lang="en-US" sz="1800" b="1" i="1" smtClean="0">
                              <a:latin typeface="Cambria Math"/>
                            </a:rPr>
                            <m:t>𝒏</m:t>
                          </m:r>
                        </m:sup>
                        <m:e>
                          <m:d>
                            <m:dPr>
                              <m:ctrlPr>
                                <a:rPr lang="en-US" sz="1800" i="1" smtClean="0">
                                  <a:latin typeface="Cambria Math"/>
                                </a:rPr>
                              </m:ctrlPr>
                            </m:dPr>
                            <m:e>
                              <m:sSub>
                                <m:sSubPr>
                                  <m:ctrlPr>
                                    <a:rPr lang="en-US" sz="1800" i="1" smtClean="0">
                                      <a:latin typeface="Cambria Math"/>
                                    </a:rPr>
                                  </m:ctrlPr>
                                </m:sSubPr>
                                <m:e>
                                  <m:r>
                                    <a:rPr lang="en-US" sz="1800" b="1" i="1" smtClean="0">
                                      <a:latin typeface="Cambria Math"/>
                                    </a:rPr>
                                    <m:t>𝒂</m:t>
                                  </m:r>
                                </m:e>
                                <m:sub>
                                  <m:r>
                                    <a:rPr lang="en-US" sz="1800" b="1" i="1" smtClean="0">
                                      <a:latin typeface="Cambria Math"/>
                                    </a:rPr>
                                    <m:t>𝒊</m:t>
                                  </m:r>
                                </m:sub>
                              </m:sSub>
                              <m:r>
                                <a:rPr lang="en-US" sz="1800" b="1" i="1" smtClean="0">
                                  <a:latin typeface="Cambria Math"/>
                                </a:rPr>
                                <m:t>+</m:t>
                              </m:r>
                              <m:sSub>
                                <m:sSubPr>
                                  <m:ctrlPr>
                                    <a:rPr lang="en-US" sz="1800" b="1" i="1" smtClean="0">
                                      <a:latin typeface="Cambria Math"/>
                                    </a:rPr>
                                  </m:ctrlPr>
                                </m:sSubPr>
                                <m:e>
                                  <m:r>
                                    <a:rPr lang="en-US" sz="1800" b="1" i="1" smtClean="0">
                                      <a:latin typeface="Cambria Math"/>
                                    </a:rPr>
                                    <m:t>𝒓</m:t>
                                  </m:r>
                                </m:e>
                                <m:sub>
                                  <m:r>
                                    <a:rPr lang="en-US" sz="1800" b="1" i="1" smtClean="0">
                                      <a:latin typeface="Cambria Math"/>
                                    </a:rPr>
                                    <m:t>𝒊</m:t>
                                  </m:r>
                                </m:sub>
                              </m:sSub>
                            </m:e>
                          </m:d>
                        </m:e>
                      </m:nary>
                      <m:r>
                        <a:rPr lang="en-US" sz="1800" b="1" i="1" smtClean="0">
                          <a:latin typeface="Cambria Math"/>
                        </a:rPr>
                        <m:t>= </m:t>
                      </m:r>
                      <m:nary>
                        <m:naryPr>
                          <m:chr m:val="∑"/>
                          <m:ctrlPr>
                            <a:rPr lang="en-US" sz="1800" b="1" i="1" smtClean="0">
                              <a:latin typeface="Cambria Math"/>
                            </a:rPr>
                          </m:ctrlPr>
                        </m:naryPr>
                        <m:sub>
                          <m:r>
                            <m:rPr>
                              <m:brk m:alnAt="23"/>
                            </m:rPr>
                            <a:rPr lang="en-US" sz="1800" b="1" i="1" smtClean="0">
                              <a:latin typeface="Cambria Math"/>
                            </a:rPr>
                            <m:t>𝒊</m:t>
                          </m:r>
                          <m:r>
                            <a:rPr lang="en-US" sz="1800" b="1" i="1" smtClean="0">
                              <a:latin typeface="Cambria Math"/>
                            </a:rPr>
                            <m:t>=</m:t>
                          </m:r>
                          <m:r>
                            <a:rPr lang="en-US" sz="1800" b="1" i="1" smtClean="0">
                              <a:latin typeface="Cambria Math"/>
                            </a:rPr>
                            <m:t>𝟏</m:t>
                          </m:r>
                        </m:sub>
                        <m:sup>
                          <m:r>
                            <a:rPr lang="en-US" sz="1800" b="1" i="1" smtClean="0">
                              <a:latin typeface="Cambria Math"/>
                            </a:rPr>
                            <m:t>𝒏</m:t>
                          </m:r>
                        </m:sup>
                        <m:e>
                          <m:d>
                            <m:dPr>
                              <m:ctrlPr>
                                <a:rPr lang="en-US" sz="1800" b="1" i="1" smtClean="0">
                                  <a:latin typeface="Cambria Math"/>
                                </a:rPr>
                              </m:ctrlPr>
                            </m:dPr>
                            <m:e>
                              <m:sSub>
                                <m:sSubPr>
                                  <m:ctrlPr>
                                    <a:rPr lang="en-US" sz="1800" b="1" i="1" smtClean="0">
                                      <a:latin typeface="Cambria Math"/>
                                    </a:rPr>
                                  </m:ctrlPr>
                                </m:sSubPr>
                                <m:e>
                                  <m:r>
                                    <a:rPr lang="en-US" sz="1800" b="1" i="1" smtClean="0">
                                      <a:latin typeface="Cambria Math"/>
                                    </a:rPr>
                                    <m:t>𝒂</m:t>
                                  </m:r>
                                </m:e>
                                <m:sub>
                                  <m:r>
                                    <a:rPr lang="en-US" sz="1800" b="1" i="1" smtClean="0">
                                      <a:latin typeface="Cambria Math"/>
                                    </a:rPr>
                                    <m:t>𝒊</m:t>
                                  </m:r>
                                </m:sub>
                              </m:sSub>
                            </m:e>
                          </m:d>
                        </m:e>
                      </m:nary>
                      <m:r>
                        <a:rPr lang="en-US" sz="1800" b="1" i="1" smtClean="0">
                          <a:latin typeface="Cambria Math"/>
                        </a:rPr>
                        <m:t>+</m:t>
                      </m:r>
                      <m:nary>
                        <m:naryPr>
                          <m:chr m:val="∑"/>
                          <m:ctrlPr>
                            <a:rPr lang="en-US" sz="1800" b="1" i="1" smtClean="0">
                              <a:latin typeface="Cambria Math"/>
                            </a:rPr>
                          </m:ctrlPr>
                        </m:naryPr>
                        <m:sub>
                          <m:r>
                            <m:rPr>
                              <m:brk m:alnAt="23"/>
                            </m:rPr>
                            <a:rPr lang="en-US" sz="1800" b="1" i="1" smtClean="0">
                              <a:latin typeface="Cambria Math"/>
                            </a:rPr>
                            <m:t>𝒊</m:t>
                          </m:r>
                          <m:r>
                            <a:rPr lang="en-US" sz="1800" b="1" i="1" smtClean="0">
                              <a:latin typeface="Cambria Math"/>
                            </a:rPr>
                            <m:t>=</m:t>
                          </m:r>
                          <m:r>
                            <a:rPr lang="en-US" sz="1800" b="1" i="1" smtClean="0">
                              <a:latin typeface="Cambria Math"/>
                            </a:rPr>
                            <m:t>𝟏</m:t>
                          </m:r>
                        </m:sub>
                        <m:sup>
                          <m:r>
                            <a:rPr lang="en-US" sz="1800" b="1" i="1" smtClean="0">
                              <a:latin typeface="Cambria Math"/>
                            </a:rPr>
                            <m:t>𝒏</m:t>
                          </m:r>
                        </m:sup>
                        <m:e>
                          <m:d>
                            <m:dPr>
                              <m:ctrlPr>
                                <a:rPr lang="en-US" sz="1800" b="1" i="1" smtClean="0">
                                  <a:latin typeface="Cambria Math"/>
                                </a:rPr>
                              </m:ctrlPr>
                            </m:dPr>
                            <m:e>
                              <m:sSub>
                                <m:sSubPr>
                                  <m:ctrlPr>
                                    <a:rPr lang="en-US" sz="1800" b="1" i="1" smtClean="0">
                                      <a:latin typeface="Cambria Math"/>
                                    </a:rPr>
                                  </m:ctrlPr>
                                </m:sSubPr>
                                <m:e>
                                  <m:r>
                                    <a:rPr lang="en-US" sz="1800" b="1" i="1" smtClean="0">
                                      <a:latin typeface="Cambria Math"/>
                                    </a:rPr>
                                    <m:t>𝒓</m:t>
                                  </m:r>
                                </m:e>
                                <m:sub>
                                  <m:r>
                                    <a:rPr lang="en-US" sz="1800" b="1" i="1" smtClean="0">
                                      <a:latin typeface="Cambria Math"/>
                                    </a:rPr>
                                    <m:t>𝒊</m:t>
                                  </m:r>
                                </m:sub>
                              </m:sSub>
                            </m:e>
                          </m:d>
                        </m:e>
                      </m:nary>
                      <m:r>
                        <a:rPr lang="en-US" sz="1800" b="1" i="1" smtClean="0">
                          <a:latin typeface="Cambria Math"/>
                          <a:ea typeface="Cambria Math"/>
                        </a:rPr>
                        <m:t>≈</m:t>
                      </m:r>
                      <m:nary>
                        <m:naryPr>
                          <m:chr m:val="∑"/>
                          <m:ctrlPr>
                            <a:rPr lang="en-US" sz="1800" b="1" i="1" smtClean="0">
                              <a:latin typeface="Cambria Math"/>
                              <a:ea typeface="Cambria Math"/>
                            </a:rPr>
                          </m:ctrlPr>
                        </m:naryPr>
                        <m:sub>
                          <m:r>
                            <m:rPr>
                              <m:brk m:alnAt="23"/>
                            </m:rPr>
                            <a:rPr lang="en-US" sz="1800" b="1" i="1" smtClean="0">
                              <a:latin typeface="Cambria Math"/>
                              <a:ea typeface="Cambria Math"/>
                            </a:rPr>
                            <m:t>𝒊</m:t>
                          </m:r>
                          <m:r>
                            <a:rPr lang="en-US" sz="1800" b="1" i="1" smtClean="0">
                              <a:latin typeface="Cambria Math"/>
                              <a:ea typeface="Cambria Math"/>
                            </a:rPr>
                            <m:t>=</m:t>
                          </m:r>
                          <m:r>
                            <a:rPr lang="en-US" sz="1800" b="1" i="1" smtClean="0">
                              <a:latin typeface="Cambria Math"/>
                              <a:ea typeface="Cambria Math"/>
                            </a:rPr>
                            <m:t>𝟏</m:t>
                          </m:r>
                        </m:sub>
                        <m:sup>
                          <m:r>
                            <a:rPr lang="en-US" sz="1800" b="1" i="1" smtClean="0">
                              <a:latin typeface="Cambria Math"/>
                              <a:ea typeface="Cambria Math"/>
                            </a:rPr>
                            <m:t>𝒏</m:t>
                          </m:r>
                        </m:sup>
                        <m:e>
                          <m:d>
                            <m:dPr>
                              <m:ctrlPr>
                                <a:rPr lang="en-US" sz="1800" b="1" i="1" smtClean="0">
                                  <a:latin typeface="Cambria Math"/>
                                  <a:ea typeface="Cambria Math"/>
                                </a:rPr>
                              </m:ctrlPr>
                            </m:dPr>
                            <m:e>
                              <m:sSub>
                                <m:sSubPr>
                                  <m:ctrlPr>
                                    <a:rPr lang="en-US" sz="1800" b="1" i="1" smtClean="0">
                                      <a:latin typeface="Cambria Math"/>
                                      <a:ea typeface="Cambria Math"/>
                                    </a:rPr>
                                  </m:ctrlPr>
                                </m:sSubPr>
                                <m:e>
                                  <m:r>
                                    <a:rPr lang="en-US" sz="1800" b="1" i="1" smtClean="0">
                                      <a:latin typeface="Cambria Math"/>
                                      <a:ea typeface="Cambria Math"/>
                                    </a:rPr>
                                    <m:t>𝒂</m:t>
                                  </m:r>
                                </m:e>
                                <m:sub>
                                  <m:r>
                                    <a:rPr lang="en-US" sz="1800" b="1" i="1" smtClean="0">
                                      <a:latin typeface="Cambria Math"/>
                                      <a:ea typeface="Cambria Math"/>
                                    </a:rPr>
                                    <m:t>𝟏</m:t>
                                  </m:r>
                                </m:sub>
                              </m:sSub>
                            </m:e>
                          </m:d>
                        </m:e>
                      </m:nary>
                    </m:oMath>
                  </m:oMathPara>
                </a14:m>
                <a:endParaRPr lang="en-US" sz="1800"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cstate="print"/>
                <a:stretch>
                  <a:fillRect l="-444" t="-674"/>
                </a:stretch>
              </a:blipFill>
            </p:spPr>
            <p:txBody>
              <a:bodyPr/>
              <a:lstStyle/>
              <a:p>
                <a:r>
                  <a:rPr lang="en-US">
                    <a:noFill/>
                  </a:rPr>
                  <a:t> </a:t>
                </a:r>
              </a:p>
            </p:txBody>
          </p:sp>
        </mc:Fallback>
      </mc:AlternateContent>
    </p:spTree>
    <p:extLst>
      <p:ext uri="{BB962C8B-B14F-4D97-AF65-F5344CB8AC3E}">
        <p14:creationId xmlns:p14="http://schemas.microsoft.com/office/powerpoint/2010/main" xmlns="" val="2115493002"/>
      </p:ext>
    </p:extLst>
  </p:cSld>
  <p:clrMapOvr>
    <a:masterClrMapping/>
  </p:clrMapOvr>
  <p:transition spd="med">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solidFill>
                  <a:srgbClr val="C00000"/>
                </a:solidFill>
                <a:latin typeface="Times New Roman" pitchFamily="18" charset="0"/>
                <a:cs typeface="Times New Roman" pitchFamily="18" charset="0"/>
              </a:rPr>
              <a:t>Conclusion</a:t>
            </a:r>
            <a:endParaRPr lang="zh-CN" altLang="en-US" b="1" dirty="0">
              <a:solidFill>
                <a:srgbClr val="C00000"/>
              </a:solidFill>
              <a:latin typeface="Times New Roman" pitchFamily="18" charset="0"/>
              <a:cs typeface="Times New Roman" pitchFamily="18" charset="0"/>
            </a:endParaRPr>
          </a:p>
        </p:txBody>
      </p:sp>
      <p:sp>
        <p:nvSpPr>
          <p:cNvPr id="3" name="内容占位符 2"/>
          <p:cNvSpPr>
            <a:spLocks noGrp="1"/>
          </p:cNvSpPr>
          <p:nvPr>
            <p:ph idx="1"/>
          </p:nvPr>
        </p:nvSpPr>
        <p:spPr>
          <a:xfrm>
            <a:off x="457200" y="1417638"/>
            <a:ext cx="8686800" cy="4525963"/>
          </a:xfrm>
        </p:spPr>
        <p:txBody>
          <a:bodyPr/>
          <a:lstStyle/>
          <a:p>
            <a:r>
              <a:rPr lang="en-US" altLang="zh-CN" sz="3200" dirty="0">
                <a:latin typeface="Times New Roman" pitchFamily="18" charset="0"/>
                <a:cs typeface="Times New Roman" pitchFamily="18" charset="0"/>
              </a:rPr>
              <a:t>Think carefully about the threats you </a:t>
            </a:r>
            <a:r>
              <a:rPr lang="en-US" altLang="zh-CN" sz="3200" dirty="0" smtClean="0">
                <a:latin typeface="Times New Roman" pitchFamily="18" charset="0"/>
                <a:cs typeface="Times New Roman" pitchFamily="18" charset="0"/>
              </a:rPr>
              <a:t>want to </a:t>
            </a:r>
            <a:r>
              <a:rPr lang="en-US" altLang="zh-CN" sz="3200" dirty="0">
                <a:latin typeface="Times New Roman" pitchFamily="18" charset="0"/>
                <a:cs typeface="Times New Roman" pitchFamily="18" charset="0"/>
              </a:rPr>
              <a:t>protect from</a:t>
            </a:r>
          </a:p>
          <a:p>
            <a:r>
              <a:rPr lang="en-US" altLang="zh-CN" sz="3200" dirty="0" smtClean="0">
                <a:latin typeface="Times New Roman" pitchFamily="18" charset="0"/>
                <a:cs typeface="Times New Roman" pitchFamily="18" charset="0"/>
              </a:rPr>
              <a:t>Think </a:t>
            </a:r>
            <a:r>
              <a:rPr lang="en-US" altLang="zh-CN" sz="3200" dirty="0">
                <a:latin typeface="Times New Roman" pitchFamily="18" charset="0"/>
                <a:cs typeface="Times New Roman" pitchFamily="18" charset="0"/>
              </a:rPr>
              <a:t>about what threats your users </a:t>
            </a:r>
            <a:r>
              <a:rPr lang="en-US" altLang="zh-CN" sz="3200" dirty="0" smtClean="0">
                <a:latin typeface="Times New Roman" pitchFamily="18" charset="0"/>
                <a:cs typeface="Times New Roman" pitchFamily="18" charset="0"/>
              </a:rPr>
              <a:t>might consider</a:t>
            </a:r>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Define </a:t>
            </a:r>
            <a:r>
              <a:rPr lang="en-US" altLang="zh-CN" sz="3200" dirty="0">
                <a:latin typeface="Times New Roman" pitchFamily="18" charset="0"/>
                <a:cs typeface="Times New Roman" pitchFamily="18" charset="0"/>
              </a:rPr>
              <a:t>threat model carefully when </a:t>
            </a:r>
            <a:r>
              <a:rPr lang="en-US" altLang="zh-CN" sz="3200" dirty="0" smtClean="0">
                <a:latin typeface="Times New Roman" pitchFamily="18" charset="0"/>
                <a:cs typeface="Times New Roman" pitchFamily="18" charset="0"/>
              </a:rPr>
              <a:t>making privacy </a:t>
            </a:r>
            <a:r>
              <a:rPr lang="en-US" altLang="zh-CN" sz="3200" dirty="0">
                <a:latin typeface="Times New Roman" pitchFamily="18" charset="0"/>
                <a:cs typeface="Times New Roman" pitchFamily="18" charset="0"/>
              </a:rPr>
              <a:t>claims</a:t>
            </a:r>
            <a:endParaRPr lang="zh-CN" altLang="en-US" b="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9</a:t>
            </a:fld>
            <a:endParaRPr lang="en-US" altLang="zh-CN"/>
          </a:p>
        </p:txBody>
      </p:sp>
    </p:spTree>
    <p:extLst>
      <p:ext uri="{BB962C8B-B14F-4D97-AF65-F5344CB8AC3E}">
        <p14:creationId xmlns="" xmlns:p14="http://schemas.microsoft.com/office/powerpoint/2010/main" val="2837915480"/>
      </p:ext>
    </p:extLst>
  </p:cSld>
  <p:clrMapOvr>
    <a:masterClrMapping/>
  </p:clrMapOvr>
  <p:transition spd="med">
    <p:pull dir="l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Arial"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Arial" charset="0"/>
            <a:ea typeface="PMingLiU" pitchFamily="18" charset="-12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14841</TotalTime>
  <Words>1414</Words>
  <Application>Microsoft Office PowerPoint</Application>
  <PresentationFormat>全屏显示(4:3)</PresentationFormat>
  <Paragraphs>254</Paragraphs>
  <Slides>42</Slides>
  <Notes>15</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默认设计模板</vt:lpstr>
      <vt:lpstr>Recommender Systems</vt:lpstr>
      <vt:lpstr>Threat models</vt:lpstr>
      <vt:lpstr>Malicious Behaviors</vt:lpstr>
      <vt:lpstr>Think about how to promote or kill products</vt:lpstr>
      <vt:lpstr>Goal of Treat Models</vt:lpstr>
      <vt:lpstr>Solutions</vt:lpstr>
      <vt:lpstr>Data Perturbation</vt:lpstr>
      <vt:lpstr>Data perturbation II</vt:lpstr>
      <vt:lpstr>Conclusion</vt:lpstr>
      <vt:lpstr>The cold start problem</vt:lpstr>
      <vt:lpstr>Learning Objectives</vt:lpstr>
      <vt:lpstr>New Users</vt:lpstr>
      <vt:lpstr>Key References</vt:lpstr>
      <vt:lpstr>New Systems</vt:lpstr>
      <vt:lpstr>Decision making</vt:lpstr>
      <vt:lpstr>Introduction</vt:lpstr>
      <vt:lpstr>Introduction</vt:lpstr>
      <vt:lpstr>Preference construction - Theories from Cognition and Decision Psychology</vt:lpstr>
      <vt:lpstr>幻灯片 19</vt:lpstr>
      <vt:lpstr>Context Effects</vt:lpstr>
      <vt:lpstr>Position Bias</vt:lpstr>
      <vt:lpstr>Conformity</vt:lpstr>
      <vt:lpstr>To Switch or Not To Switch</vt:lpstr>
      <vt:lpstr>To Switch or Not To Switch</vt:lpstr>
      <vt:lpstr>To Switch or Not To Switch</vt:lpstr>
      <vt:lpstr>Recommendations in ubiquitous environments</vt:lpstr>
      <vt:lpstr>Mobile Applications</vt:lpstr>
      <vt:lpstr>RS Research Questions in Ubiquitous Domains</vt:lpstr>
      <vt:lpstr>What else?</vt:lpstr>
      <vt:lpstr>Where We’ve Focused</vt:lpstr>
      <vt:lpstr>What We Only Briefly Introduced</vt:lpstr>
      <vt:lpstr>What We Didn’t Cover</vt:lpstr>
      <vt:lpstr>Getting More Information</vt:lpstr>
      <vt:lpstr>Preview of the RS Papers in KDD 2016</vt:lpstr>
      <vt:lpstr>More Tools for Recommendation</vt:lpstr>
      <vt:lpstr>LensKit </vt:lpstr>
      <vt:lpstr>Apache Mahout</vt:lpstr>
      <vt:lpstr>MyMediaLight</vt:lpstr>
      <vt:lpstr>GraphLab</vt:lpstr>
      <vt:lpstr>REST services</vt:lpstr>
      <vt:lpstr>Other Libraries</vt:lpstr>
      <vt:lpstr>General ML Tools</vt:lpstr>
    </vt:vector>
  </TitlesOfParts>
  <Company>cnu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qiaoqiao</dc:creator>
  <cp:lastModifiedBy>Ping</cp:lastModifiedBy>
  <cp:revision>869</cp:revision>
  <dcterms:created xsi:type="dcterms:W3CDTF">2004-06-26T11:25:06Z</dcterms:created>
  <dcterms:modified xsi:type="dcterms:W3CDTF">2016-10-18T04:38:51Z</dcterms:modified>
</cp:coreProperties>
</file>