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sldIdLst>
    <p:sldId id="812" r:id="rId2"/>
    <p:sldId id="813" r:id="rId3"/>
    <p:sldId id="815" r:id="rId4"/>
    <p:sldId id="816" r:id="rId5"/>
    <p:sldId id="819" r:id="rId6"/>
    <p:sldId id="820" r:id="rId7"/>
    <p:sldId id="821" r:id="rId8"/>
    <p:sldId id="822" r:id="rId9"/>
    <p:sldId id="824" r:id="rId10"/>
    <p:sldId id="825" r:id="rId11"/>
    <p:sldId id="826" r:id="rId12"/>
    <p:sldId id="827" r:id="rId13"/>
    <p:sldId id="828" r:id="rId14"/>
    <p:sldId id="830" r:id="rId15"/>
    <p:sldId id="834" r:id="rId16"/>
    <p:sldId id="832" r:id="rId17"/>
    <p:sldId id="833" r:id="rId18"/>
    <p:sldId id="837" r:id="rId19"/>
    <p:sldId id="835" r:id="rId20"/>
    <p:sldId id="836" r:id="rId21"/>
    <p:sldId id="838" r:id="rId22"/>
    <p:sldId id="840" r:id="rId23"/>
    <p:sldId id="860" r:id="rId24"/>
    <p:sldId id="861" r:id="rId25"/>
    <p:sldId id="862" r:id="rId26"/>
    <p:sldId id="863" r:id="rId27"/>
    <p:sldId id="864" r:id="rId28"/>
    <p:sldId id="865" r:id="rId29"/>
    <p:sldId id="866" r:id="rId30"/>
    <p:sldId id="842" r:id="rId31"/>
    <p:sldId id="844" r:id="rId32"/>
    <p:sldId id="846" r:id="rId33"/>
    <p:sldId id="855" r:id="rId34"/>
    <p:sldId id="848" r:id="rId35"/>
    <p:sldId id="857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80159" autoAdjust="0"/>
  </p:normalViewPr>
  <p:slideViewPr>
    <p:cSldViewPr>
      <p:cViewPr varScale="1">
        <p:scale>
          <a:sx n="38" d="100"/>
          <a:sy n="38" d="100"/>
        </p:scale>
        <p:origin x="-151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Complier, change the air ticket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</a:t>
            </a:r>
            <a:r>
              <a:rPr lang="en-US" altLang="zh-CN" baseline="0" dirty="0" smtClean="0"/>
              <a:t> is the index for dimensions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Recommender Systems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E0FB-053A-4747-8848-0061DD0EEC34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1029" name="Picture 5" descr="C:\计算所工作\国科大课程\网络数据挖掘\20151124\938407331338646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E0FB-053A-4747-8848-0061DD0EEC34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2050" name="Picture 2" descr="C:\计算所工作\国科大课程\网络数据挖掘\20151124\5702186610945185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Computing an SVD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2448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Well-known algorithms in many linear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algebra packages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LINPACK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ARPACK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Very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slow</a:t>
            </a:r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4186685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Missing Data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2448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SVD formulation (and many solvers)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assume matrix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is complete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if it's complete, don't need recommender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What to do with missing values?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Impute’ — assume they are a mean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Normalize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data first — assume they are 0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Next: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ignore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them, and fast</a:t>
            </a:r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349585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898321"/>
            <a:ext cx="7772400" cy="1362075"/>
          </a:xfrm>
        </p:spPr>
        <p:txBody>
          <a:bodyPr/>
          <a:lstStyle/>
          <a:p>
            <a:r>
              <a:rPr lang="en-US" altLang="zh-CN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SVD</a:t>
            </a:r>
            <a:r>
              <a:rPr lang="en-US" altLang="zh-CN" sz="44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sz="4400" cap="none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3398134"/>
            <a:ext cx="7772400" cy="1500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9-3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171360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FunkSVD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219" y="1440623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Train features one at a time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Ignore missing values (mostly)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60948"/>
            <a:ext cx="8989103" cy="13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8593525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Gradient Descent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219" y="1440623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Convex optimization method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won't cover gradient descent in general here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that's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multivariate calculus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idea: how far off we are at one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point (prediction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tells us how to improve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the prediction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Stochastic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gradient descent</a:t>
            </a:r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4214318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Structure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219" y="1440623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Initialize values to train (item/user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feature vectors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to arbitrary starting point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be non-zero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Try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to predict each rating in data set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error and update rule to update values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for next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rating/sample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Iterate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until convergence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Stops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moving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Iterated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enough times</a:t>
            </a:r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8593525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Structure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7701812" cy="486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7471255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299911" cy="414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5445224"/>
            <a:ext cx="7391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318888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637104"/>
            <a:ext cx="7772400" cy="1362075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to</a:t>
            </a:r>
            <a:b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dimensionality reduction recommenders</a:t>
            </a:r>
            <a:endParaRPr lang="zh-CN" alt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2136898"/>
            <a:ext cx="7772400" cy="1500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9-1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Where'd this come from?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219" y="1440623"/>
            <a:ext cx="8686800" cy="4904701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Gradient descent to minimize (global)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RMSE of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final model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is derivative of squared error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with respect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to user or item feature value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regularization term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idea: use gradient descent (or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other method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to find values that minimize the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error (cost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function)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Caveat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longer a true SVD</a:t>
            </a:r>
            <a:endParaRPr lang="en-US" altLang="zh-CN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9622521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Adding New Data (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folding in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2448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New user joins the system and rates some items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Adapt the training algorithm for folding in</a:t>
            </a:r>
          </a:p>
          <a:p>
            <a:pPr lvl="1"/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Fix the vectors for other users and all the items</a:t>
            </a:r>
            <a:endParaRPr lang="en-US" altLang="zh-CN" sz="3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5422982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Extending: SVD++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43708" y="2672916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http://www.recsyswiki.com/wiki/SVD%2B%2B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7973006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898321"/>
            <a:ext cx="7772400" cy="1362075"/>
          </a:xfrm>
        </p:spPr>
        <p:txBody>
          <a:bodyPr/>
          <a:lstStyle/>
          <a:p>
            <a:r>
              <a:rPr lang="en-US" altLang="zh-CN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 Matrix</a:t>
            </a:r>
            <a:br>
              <a:rPr lang="en-US" altLang="zh-CN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Factorization for </a:t>
            </a:r>
            <a:r>
              <a:rPr lang="en-US" altLang="zh-CN" sz="4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rating matrix</a:t>
            </a:r>
            <a:endParaRPr lang="zh-CN" altLang="en-US" sz="4400" cap="none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3398134"/>
            <a:ext cx="7772400" cy="1500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9-4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7473683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PMF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79" y="1700808"/>
            <a:ext cx="8686800" cy="3860585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Basic idea: model ratings as a distribution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(i.e. Gaussian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Distribution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parameters determined by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item, user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and/or latent feature</a:t>
            </a:r>
            <a:endParaRPr lang="zh-CN" altLang="en-US" b="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0353573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PMF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79" y="1700808"/>
            <a:ext cx="8686800" cy="3860585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Models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ratings as drawn from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normal distributions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determined by user and item via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6069342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 Matrix Factorization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C:\计算所工作\国科大课程\网络数据挖掘\20151124\8052850920292861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04" y="1628800"/>
            <a:ext cx="6476268" cy="48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6069342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PMF vs. MF 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计算所工作\国科大课程\网络数据挖掘\20151124\4085519700782278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6624736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6069342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PMF vs. MF 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684" y="1448780"/>
            <a:ext cx="5328592" cy="472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6069342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PMF vs. MF 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304764"/>
            <a:ext cx="6117635" cy="507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6069342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Motivation and Intuition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525963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Ratings matrix is an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overfit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(detailed) representation of user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tastes and item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descriptions</a:t>
            </a:r>
            <a:endParaRPr lang="en-US" altLang="zh-CN" sz="28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Leads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to computational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complexity, potentially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poorer results</a:t>
            </a:r>
          </a:p>
          <a:p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have a more </a:t>
            </a:r>
            <a:r>
              <a:rPr lang="en-US" altLang="zh-CN" sz="3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compact representation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of user tastes and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item descriptions</a:t>
            </a:r>
          </a:p>
          <a:p>
            <a:pPr lvl="1"/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Not pre-defined</a:t>
            </a:r>
          </a:p>
          <a:p>
            <a:pPr lvl="2"/>
            <a:r>
              <a:rPr lang="en-US" altLang="zh-CN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Love well-written historical tragedies</a:t>
            </a:r>
          </a:p>
          <a:p>
            <a:pPr lvl="2"/>
            <a:r>
              <a:rPr lang="en-US" altLang="zh-CN" sz="2600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Love ballet that tells a story</a:t>
            </a:r>
          </a:p>
          <a:p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To derive the taste from the data automatically</a:t>
            </a:r>
            <a:endParaRPr lang="zh-CN" altLang="en-US" sz="3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53443322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898321"/>
            <a:ext cx="7772400" cy="1362075"/>
          </a:xfrm>
        </p:spPr>
        <p:txBody>
          <a:bodyPr/>
          <a:lstStyle/>
          <a:p>
            <a:r>
              <a:rPr lang="en-US" altLang="zh-CN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 </a:t>
            </a:r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Latent Semantic Analysis for </a:t>
            </a:r>
            <a:r>
              <a:rPr lang="en-US" altLang="zh-CN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Counting matrix</a:t>
            </a:r>
            <a:endParaRPr lang="zh-CN" altLang="en-US" sz="4400" cap="none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3398134"/>
            <a:ext cx="7772400" cy="1500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9-5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7473683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 Modeling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3860585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Many interesting algorithms are based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on probabilistic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idea: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that data is generated by random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32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known structure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Learn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parameters that would generate data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that looks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like what you have</a:t>
            </a:r>
            <a:endParaRPr lang="zh-CN" altLang="en-US" sz="3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5220773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Personalized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3860585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Goal: compute P(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i|u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that user u will select item </a:t>
            </a:r>
            <a:r>
              <a:rPr lang="en-US" altLang="zh-CN" sz="3000" b="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: many, many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For every item in the system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we don't know for items the user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hasn't bought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!</a:t>
            </a:r>
            <a:endParaRPr lang="zh-CN" altLang="en-US" b="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27819680"/>
      </p:ext>
    </p:extLst>
  </p:cSld>
  <p:clrMapOvr>
    <a:masterClrMapping/>
  </p:clrMapOvr>
  <p:transition spd="med">
    <p:pull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Probabilistic Latent Semantic Analysis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3860585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Goal: compute P(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i|u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that user u will select item </a:t>
            </a:r>
            <a:r>
              <a:rPr lang="en-US" altLang="zh-CN" sz="3000" b="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Decompose with latent factors</a:t>
            </a:r>
          </a:p>
          <a:p>
            <a:pPr>
              <a:buNone/>
            </a:pP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3000" b="0" dirty="0" err="1" smtClean="0">
                <a:latin typeface="Times New Roman" pitchFamily="18" charset="0"/>
                <a:cs typeface="Times New Roman" pitchFamily="18" charset="0"/>
              </a:rPr>
              <a:t>z|u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): a user u picks a taste z 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CN" sz="3000" b="0" dirty="0" err="1" smtClean="0">
                <a:latin typeface="Times New Roman" pitchFamily="18" charset="0"/>
                <a:cs typeface="Times New Roman" pitchFamily="18" charset="0"/>
              </a:rPr>
              <a:t>i|z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): an item </a:t>
            </a:r>
            <a:r>
              <a:rPr lang="en-US" altLang="zh-CN" sz="3000" b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 is picked from a taste z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732" y="3284984"/>
            <a:ext cx="4877331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27819680"/>
      </p:ext>
    </p:extLst>
  </p:cSld>
  <p:clrMapOvr>
    <a:masterClrMapping/>
  </p:clrMapOvr>
  <p:transition spd="med">
    <p:pull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PLSI and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SVD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79" y="1700808"/>
            <a:ext cx="8686800" cy="3860585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Count data: </a:t>
            </a:r>
            <a:r>
              <a:rPr lang="en-US" altLang="zh-C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for matrix with ratings 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Two forms of matrix factorization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PLSI: left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and right vectors are 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stochastic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not orthogonal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SVD: orthogonal</a:t>
            </a:r>
          </a:p>
          <a:p>
            <a:pPr lvl="2"/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FunkSVD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 not orthogonal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57343401"/>
      </p:ext>
    </p:extLst>
  </p:cSld>
  <p:clrMapOvr>
    <a:masterClrMapping/>
  </p:clrMapOvr>
  <p:transition spd="med">
    <p:pull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Prediction with PLSI without Constraints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79" y="1700808"/>
            <a:ext cx="8686800" cy="3860585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Prediction without constraints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For each user: P(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i|u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57343401"/>
      </p:ext>
    </p:extLst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History: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Singular Value Decomposition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525963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The information retrieval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community addressed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this problem earlier (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1988)</a:t>
            </a:r>
          </a:p>
          <a:p>
            <a:pPr lvl="1"/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faced the same issue – keyword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vectors had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the problem that queries and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documents were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poorly represented. They wanted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to recognize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concepts, not words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zh-CN" sz="28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altLang="zh-CN" sz="28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Singular </a:t>
            </a: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 Decomposition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was used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 create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 solution</a:t>
            </a:r>
          </a:p>
          <a:p>
            <a:pPr lvl="1"/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Intuitive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description: reduce space to a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smaller taste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space that is compact and robust</a:t>
            </a:r>
            <a:endParaRPr lang="zh-CN" altLang="en-US"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806129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Singular Value Decomposition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525963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Reduce dimensionality of problem</a:t>
            </a:r>
          </a:p>
          <a:p>
            <a:pPr lvl="1"/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Results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in small, fast model</a:t>
            </a:r>
          </a:p>
          <a:p>
            <a:pPr lvl="1"/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to experiment to find appropriate value of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k for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a domain (for movies, roughly 13-20)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Challenge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#1: missing values</a:t>
            </a:r>
          </a:p>
          <a:p>
            <a:pPr lvl="1"/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Need some way to fill them</a:t>
            </a:r>
          </a:p>
          <a:p>
            <a:pPr lvl="1"/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Several alternatives, including clever averages and predictions</a:t>
            </a:r>
            <a:endParaRPr lang="zh-CN" altLang="en-US"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9378184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Singular Value Decomposition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525963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Challenge #2: computational complexity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SVD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computation is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O(m^2n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n^3)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Challenge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#3: lack of transparency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explainability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dimensions do not correspond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user-comprehensible concepts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07487746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SVD: Take-</a:t>
            </a:r>
            <a:r>
              <a:rPr lang="en-US" altLang="zh-CN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Aways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525963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Clever and useful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endParaRPr lang="en-US" altLang="zh-CN" sz="28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Computational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advantages at run-time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Significant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challenges in model building</a:t>
            </a:r>
          </a:p>
          <a:p>
            <a:pPr lvl="1"/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Particularly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for large models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SVD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is growing in use, but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still not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dominant in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field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173797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898321"/>
            <a:ext cx="7772400" cy="1362075"/>
          </a:xfrm>
        </p:spPr>
        <p:txBody>
          <a:bodyPr/>
          <a:lstStyle/>
          <a:p>
            <a:r>
              <a:rPr lang="en-US" altLang="zh-CN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Diving Deeper with SVD</a:t>
            </a:r>
            <a:endParaRPr lang="zh-CN" alt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3398134"/>
            <a:ext cx="7772400" cy="1500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9-2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8468494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Algebra of an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SVD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4764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Rating matrix M decomposes to U</a:t>
            </a:r>
            <a:r>
              <a:rPr lang="el-GR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30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V orthogonal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Translate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vectors into &amp; out of low-dim space</a:t>
            </a:r>
          </a:p>
          <a:p>
            <a:r>
              <a:rPr lang="el-GR" altLang="zh-CN" sz="3200" dirty="0" smtClean="0">
                <a:latin typeface="Times New Roman" pitchFamily="18" charset="0"/>
                <a:cs typeface="Times New Roman" pitchFamily="18" charset="0"/>
              </a:rPr>
              <a:t>Σ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diagonal matrix of singular values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: keep k ‘most important’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dimensions (highest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singular values)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rank-k approximation (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by RMSE/</a:t>
            </a:r>
            <a:r>
              <a:rPr lang="en-US" altLang="zh-CN" sz="3000" b="0" dirty="0" err="1" smtClean="0">
                <a:latin typeface="Times New Roman" pitchFamily="18" charset="0"/>
                <a:cs typeface="Times New Roman" pitchFamily="18" charset="0"/>
              </a:rPr>
              <a:t>Frobenius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norm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De-noises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the data</a:t>
            </a:r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240609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17508</TotalTime>
  <Words>876</Words>
  <Application>Microsoft Office PowerPoint</Application>
  <PresentationFormat>全屏显示(4:3)</PresentationFormat>
  <Paragraphs>178</Paragraphs>
  <Slides>35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默认设计模板</vt:lpstr>
      <vt:lpstr>Recommender Systems</vt:lpstr>
      <vt:lpstr>Introduction to dimensionality reduction recommenders</vt:lpstr>
      <vt:lpstr>Motivation and Intuition</vt:lpstr>
      <vt:lpstr>History: Singular Value Decomposition</vt:lpstr>
      <vt:lpstr>Singular Value Decomposition</vt:lpstr>
      <vt:lpstr>Singular Value Decomposition</vt:lpstr>
      <vt:lpstr>SVD: Take-Aways</vt:lpstr>
      <vt:lpstr>Diving Deeper with SVD</vt:lpstr>
      <vt:lpstr>The Algebra of an SVD</vt:lpstr>
      <vt:lpstr>幻灯片 10</vt:lpstr>
      <vt:lpstr>幻灯片 11</vt:lpstr>
      <vt:lpstr>Computing an SVD</vt:lpstr>
      <vt:lpstr>Missing Data</vt:lpstr>
      <vt:lpstr>Training SVDS</vt:lpstr>
      <vt:lpstr>FunkSVD</vt:lpstr>
      <vt:lpstr>Gradient Descent</vt:lpstr>
      <vt:lpstr>Algorithm Structure</vt:lpstr>
      <vt:lpstr>Algorithm Structure</vt:lpstr>
      <vt:lpstr>Parameters</vt:lpstr>
      <vt:lpstr>Where'd this come from?</vt:lpstr>
      <vt:lpstr>Adding New Data (folding in)</vt:lpstr>
      <vt:lpstr>Extending: SVD++</vt:lpstr>
      <vt:lpstr>Probabilistic Matrix Factorization for rating matrix</vt:lpstr>
      <vt:lpstr>PMF</vt:lpstr>
      <vt:lpstr>PMF</vt:lpstr>
      <vt:lpstr>Probabilistic Matrix Factorization</vt:lpstr>
      <vt:lpstr>PMF vs. MF </vt:lpstr>
      <vt:lpstr>PMF vs. MF </vt:lpstr>
      <vt:lpstr>PMF vs. MF </vt:lpstr>
      <vt:lpstr>Probabilistic Latent Semantic Analysis for Counting matrix</vt:lpstr>
      <vt:lpstr>Probabilistic Modeling</vt:lpstr>
      <vt:lpstr>Personalized</vt:lpstr>
      <vt:lpstr>Probabilistic Latent Semantic Analysis</vt:lpstr>
      <vt:lpstr>PLSI and SVD</vt:lpstr>
      <vt:lpstr>Prediction with PLSI without Constraints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897</cp:revision>
  <dcterms:created xsi:type="dcterms:W3CDTF">2004-06-26T11:25:06Z</dcterms:created>
  <dcterms:modified xsi:type="dcterms:W3CDTF">2016-10-18T04:23:37Z</dcterms:modified>
</cp:coreProperties>
</file>