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5"/>
  </p:notesMasterIdLst>
  <p:sldIdLst>
    <p:sldId id="812" r:id="rId2"/>
    <p:sldId id="813" r:id="rId3"/>
    <p:sldId id="815" r:id="rId4"/>
    <p:sldId id="902" r:id="rId5"/>
    <p:sldId id="903" r:id="rId6"/>
    <p:sldId id="818" r:id="rId7"/>
    <p:sldId id="887" r:id="rId8"/>
    <p:sldId id="888" r:id="rId9"/>
    <p:sldId id="889" r:id="rId10"/>
    <p:sldId id="892" r:id="rId11"/>
    <p:sldId id="893" r:id="rId12"/>
    <p:sldId id="894" r:id="rId13"/>
    <p:sldId id="895" r:id="rId14"/>
    <p:sldId id="896" r:id="rId15"/>
    <p:sldId id="822" r:id="rId16"/>
    <p:sldId id="825" r:id="rId17"/>
    <p:sldId id="826" r:id="rId18"/>
    <p:sldId id="827" r:id="rId19"/>
    <p:sldId id="897" r:id="rId20"/>
    <p:sldId id="828" r:id="rId21"/>
    <p:sldId id="831" r:id="rId22"/>
    <p:sldId id="904" r:id="rId23"/>
    <p:sldId id="833" r:id="rId24"/>
    <p:sldId id="898" r:id="rId25"/>
    <p:sldId id="835" r:id="rId26"/>
    <p:sldId id="901" r:id="rId27"/>
    <p:sldId id="839" r:id="rId28"/>
    <p:sldId id="840" r:id="rId29"/>
    <p:sldId id="899" r:id="rId30"/>
    <p:sldId id="844" r:id="rId31"/>
    <p:sldId id="845" r:id="rId32"/>
    <p:sldId id="848" r:id="rId33"/>
    <p:sldId id="849" r:id="rId34"/>
    <p:sldId id="850" r:id="rId35"/>
    <p:sldId id="851" r:id="rId36"/>
    <p:sldId id="854" r:id="rId37"/>
    <p:sldId id="905" r:id="rId38"/>
    <p:sldId id="856" r:id="rId39"/>
    <p:sldId id="858" r:id="rId40"/>
    <p:sldId id="859" r:id="rId41"/>
    <p:sldId id="860" r:id="rId42"/>
    <p:sldId id="861" r:id="rId43"/>
    <p:sldId id="862" r:id="rId44"/>
    <p:sldId id="864" r:id="rId45"/>
    <p:sldId id="876" r:id="rId46"/>
    <p:sldId id="900" r:id="rId47"/>
    <p:sldId id="879" r:id="rId48"/>
    <p:sldId id="882" r:id="rId49"/>
    <p:sldId id="881" r:id="rId50"/>
    <p:sldId id="883" r:id="rId51"/>
    <p:sldId id="884" r:id="rId52"/>
    <p:sldId id="885" r:id="rId53"/>
    <p:sldId id="886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056" autoAdjust="0"/>
  </p:normalViewPr>
  <p:slideViewPr>
    <p:cSldViewPr>
      <p:cViewPr>
        <p:scale>
          <a:sx n="50" d="100"/>
          <a:sy n="50" d="100"/>
        </p:scale>
        <p:origin x="-117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回想一下哪些地方使用了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函数？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Recommender Systems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859" y="1340768"/>
            <a:ext cx="8327268" cy="41325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Hidden data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Hold out some data, try to predict/classify it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• Cross-validation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Split data into partitions, hold out each in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  turn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Measure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score or classification accuracy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823518"/>
      </p:ext>
    </p:extLst>
  </p:cSld>
  <p:clrMapOvr>
    <a:masterClrMapping/>
  </p:clrMapOvr>
  <p:transition spd="med">
    <p:pull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Cross Validation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143" y="1434515"/>
            <a:ext cx="8327268" cy="3708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Partition data set into k partitions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train on all sets other than </a:t>
            </a:r>
            <a:r>
              <a:rPr lang="en-US" altLang="zh-CN" sz="3200" b="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test on set </a:t>
            </a:r>
            <a:r>
              <a:rPr lang="en-US" altLang="zh-CN" sz="3200" b="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What k to use?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Large values → more training data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Small values → more efficient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5 and 10 are common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9655082"/>
      </p:ext>
    </p:extLst>
  </p:cSld>
  <p:clrMapOvr>
    <a:masterClrMapping/>
  </p:clrMapOvr>
  <p:transition spd="med"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Splitting data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353" y="1520788"/>
            <a:ext cx="8327268" cy="3708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Split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user ratings</a:t>
            </a:r>
            <a:endParaRPr lang="en-US" altLang="zh-C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Split users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Allows more control for measuring expected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  user experience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Split items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Rarely, if ever, done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932862"/>
      </p:ext>
    </p:extLst>
  </p:cSld>
  <p:clrMapOvr>
    <a:masterClrMapping/>
  </p:clrMapOvr>
  <p:transition spd="med">
    <p:pull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Splitting users ratings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8719"/>
            <a:ext cx="8327268" cy="3708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Split user ratings randomly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Very common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Use to compare with existing results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Split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user ratings by time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More accurate simulation of user experience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Results often worse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but expensive: only train on ratings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before 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of test rating</a:t>
            </a:r>
            <a:endParaRPr lang="en-US" altLang="zh-CN" sz="32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909058"/>
      </p:ext>
    </p:extLst>
  </p:cSld>
  <p:clrMapOvr>
    <a:masterClrMapping/>
  </p:clrMapOvr>
  <p:transition spd="med">
    <p:pull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Drawback of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Offline Evaluation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226" y="1592796"/>
            <a:ext cx="8327268" cy="41325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Often cannot answer if recommender really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works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User-based evaluation needed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Link to business metrics is weak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2914589"/>
      </p:ext>
    </p:extLst>
  </p:cSld>
  <p:clrMapOvr>
    <a:masterClrMapping/>
  </p:clrMapOvr>
  <p:transition spd="med">
    <p:pull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Accuracy Metrics for rating prediction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8-3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319487883"/>
      </p:ext>
    </p:extLst>
  </p:cSld>
  <p:clrMapOvr>
    <a:masterClrMapping/>
  </p:clrMapOvr>
  <p:transition spd="med">
    <p:pull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17409" y="1376773"/>
            <a:ext cx="7772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What is error?</a:t>
            </a:r>
          </a:p>
          <a:p>
            <a:r>
              <a:rPr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– </a:t>
            </a:r>
            <a:r>
              <a:rPr lang="en-US" altLang="zh-CN" sz="24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Divergence of prediction from actual opinion</a:t>
            </a:r>
          </a:p>
          <a:p>
            <a:r>
              <a:rPr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(rating)</a:t>
            </a:r>
          </a:p>
          <a:p>
            <a:r>
              <a:rPr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– </a:t>
            </a:r>
            <a:r>
              <a:rPr lang="en-US" altLang="zh-CN" sz="24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P-R</a:t>
            </a:r>
          </a:p>
          <a:p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Absolute error removes direction</a:t>
            </a:r>
          </a:p>
          <a:p>
            <a:r>
              <a:rPr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– </a:t>
            </a:r>
            <a:r>
              <a:rPr lang="en-US" altLang="zh-CN" sz="24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| P-R |</a:t>
            </a:r>
          </a:p>
          <a:p>
            <a:r>
              <a:rPr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</a:t>
            </a:r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MAE = Average ( | P-R | )</a:t>
            </a:r>
          </a:p>
          <a:p>
            <a:endParaRPr lang="en-US" altLang="zh-CN" sz="28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684" y="5013176"/>
            <a:ext cx="1992536" cy="88194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27584" y="332656"/>
            <a:ext cx="72062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4400" b="1" kern="0" dirty="0" smtClean="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Mean Absolute Error (MAE)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8006365"/>
      </p:ext>
    </p:extLst>
  </p:cSld>
  <p:clrMapOvr>
    <a:masterClrMapping/>
  </p:clrMapOvr>
  <p:transition spd="med">
    <p:pull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17409" y="1376773"/>
            <a:ext cx="7772400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Why Squared Error?</a:t>
            </a:r>
          </a:p>
          <a:p>
            <a:r>
              <a:rPr lang="en-US" altLang="zh-CN" sz="28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– Removes sign – avoids need for absolute value</a:t>
            </a:r>
          </a:p>
          <a:p>
            <a:r>
              <a:rPr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  <a:r>
              <a:rPr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– </a:t>
            </a:r>
            <a:r>
              <a:rPr lang="en-US" altLang="zh-CN" sz="28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Penalizes large errors more than small</a:t>
            </a:r>
            <a:endParaRPr lang="en-US" altLang="zh-CN" sz="2400" b="1" dirty="0" smtClean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</a:t>
            </a:r>
          </a:p>
          <a:p>
            <a:endParaRPr lang="en-US" altLang="zh-CN" sz="24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One disadvantage – squared error is not on an</a:t>
            </a:r>
          </a:p>
          <a:p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intuitive scale …</a:t>
            </a:r>
            <a:endParaRPr lang="en-US" altLang="zh-CN" sz="3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332656"/>
            <a:ext cx="72062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4400" b="1" kern="0" dirty="0" smtClean="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Mean Squared Error (MSE)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3075985"/>
            <a:ext cx="2305050" cy="885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642718"/>
      </p:ext>
    </p:extLst>
  </p:cSld>
  <p:clrMapOvr>
    <a:masterClrMapping/>
  </p:clrMapOvr>
  <p:transition spd="med">
    <p:pull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27584" y="332656"/>
            <a:ext cx="72062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4400" b="1" kern="0" dirty="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Root Mean Squared Error (RMSE)</a:t>
            </a:r>
            <a:endParaRPr kumimoji="0" lang="zh-CN" altLang="en-US" sz="4400" b="1" kern="0" dirty="0">
              <a:solidFill>
                <a:srgbClr val="C00000"/>
              </a:solidFill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112" y="2096851"/>
            <a:ext cx="2514600" cy="1619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584" y="261408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1168698"/>
      </p:ext>
    </p:extLst>
  </p:cSld>
  <p:clrMapOvr>
    <a:masterClrMapping/>
  </p:clrMapOvr>
  <p:transition spd="med">
    <p:pull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Reversals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476" y="1268760"/>
            <a:ext cx="8337384" cy="4525963"/>
          </a:xfrm>
        </p:spPr>
        <p:txBody>
          <a:bodyPr/>
          <a:lstStyle/>
          <a:p>
            <a:pPr marL="0" indent="0"/>
            <a:r>
              <a:rPr lang="en-US" altLang="zh-CN" sz="3800" dirty="0" smtClean="0">
                <a:latin typeface="Times New Roman" pitchFamily="18" charset="0"/>
                <a:cs typeface="Times New Roman" pitchFamily="18" charset="0"/>
              </a:rPr>
              <a:t>Reversals 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are large mistakes </a:t>
            </a:r>
            <a:endParaRPr lang="en-US" altLang="zh-CN" sz="3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/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Off </a:t>
            </a:r>
            <a:r>
              <a:rPr lang="en-US" altLang="zh-CN" sz="3400" dirty="0">
                <a:latin typeface="Times New Roman" pitchFamily="18" charset="0"/>
                <a:cs typeface="Times New Roman" pitchFamily="18" charset="0"/>
              </a:rPr>
              <a:t>by 3 points on a 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5-point scale</a:t>
            </a:r>
            <a:endParaRPr lang="en-US" altLang="zh-CN" sz="34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Intuition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is that these are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really bad, leading to loss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confidence</a:t>
            </a:r>
          </a:p>
          <a:p>
            <a:pPr marL="0" indent="0"/>
            <a:r>
              <a:rPr lang="en-US" altLang="zh-CN" sz="3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Percentage of reversals</a:t>
            </a:r>
            <a:endParaRPr lang="en-US" altLang="zh-CN" sz="3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801114533"/>
      </p:ext>
    </p:extLst>
  </p:cSld>
  <p:clrMapOvr>
    <a:masterClrMapping/>
  </p:clrMapOvr>
  <p:transition spd="med"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to Evaluation</a:t>
            </a:r>
            <a:b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Recommender Systems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8-1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62244352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503548" y="332656"/>
            <a:ext cx="72062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4400" b="1" kern="0" dirty="0" smtClean="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Warning…</a:t>
            </a:r>
            <a:endParaRPr kumimoji="0" lang="zh-CN" altLang="en-US" sz="4400" b="1" kern="0" dirty="0">
              <a:solidFill>
                <a:srgbClr val="C00000"/>
              </a:solidFill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268760"/>
            <a:ext cx="846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Consider different coverage to different algorithms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127158"/>
      </p:ext>
    </p:extLst>
  </p:cSld>
  <p:clrMapOvr>
    <a:masterClrMapping/>
  </p:clrMapOvr>
  <p:transition spd="med">
    <p:pull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metrics for Unary data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8-4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745717109"/>
      </p:ext>
    </p:extLst>
  </p:cSld>
  <p:clrMapOvr>
    <a:masterClrMapping/>
  </p:clrMapOvr>
  <p:transition spd="med">
    <p:pull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Unary Data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Unary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data (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implicit feedback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clicks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plays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purchases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04434068"/>
      </p:ext>
    </p:extLst>
  </p:cSld>
  <p:clrMapOvr>
    <a:masterClrMapping/>
  </p:clrMapOvr>
  <p:transition spd="med">
    <p:pull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“Decision Support”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84" y="1417638"/>
            <a:ext cx="833738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• Measure how well a recommender helps</a:t>
            </a:r>
          </a:p>
          <a:p>
            <a:pPr marL="0" indent="0">
              <a:buNone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users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make good decisions</a:t>
            </a:r>
          </a:p>
          <a:p>
            <a:pPr marL="0" indent="0">
              <a:buNone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Good decisions are about choosing “good”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   items and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avoiding “bad”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ones</a:t>
            </a:r>
            <a:endParaRPr lang="en-US" altLang="zh-C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397790790"/>
      </p:ext>
    </p:extLst>
  </p:cSld>
  <p:clrMapOvr>
    <a:masterClrMapping/>
  </p:clrMapOvr>
  <p:transition spd="med">
    <p:pull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Evaluation Protocol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84" y="1417638"/>
            <a:ext cx="8337384" cy="4525963"/>
          </a:xfrm>
        </p:spPr>
        <p:txBody>
          <a:bodyPr/>
          <a:lstStyle/>
          <a:p>
            <a:pPr marL="0" indent="0">
              <a:buFont typeface="Wingdings" pitchFamily="2" charset="2"/>
              <a:buChar char="l"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Split the data by time</a:t>
            </a:r>
          </a:p>
          <a:p>
            <a:pPr marL="0" indent="0">
              <a:buFont typeface="Wingdings" pitchFamily="2" charset="2"/>
              <a:buChar char="l"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For each user, the algorithm outputs a ranking of items this user is likely to buy</a:t>
            </a:r>
          </a:p>
          <a:p>
            <a:pPr marL="400050" lvl="1" indent="0">
              <a:buFont typeface="Wingdings" pitchFamily="2" charset="2"/>
              <a:buChar char="ü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ranking of all the items</a:t>
            </a:r>
          </a:p>
          <a:p>
            <a:pPr marL="0" indent="0">
              <a:buFont typeface="Wingdings" pitchFamily="2" charset="2"/>
              <a:buChar char="l"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Given a set of items this user really buy in the time phase for testing</a:t>
            </a:r>
          </a:p>
          <a:p>
            <a:pPr marL="400050" lvl="1" indent="0">
              <a:buFont typeface="Wingdings" pitchFamily="2" charset="2"/>
              <a:buChar char="ü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set of items this user bought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397790790"/>
      </p:ext>
    </p:extLst>
  </p:cSld>
  <p:clrMapOvr>
    <a:masterClrMapping/>
  </p:clrMapOvr>
  <p:transition spd="med">
    <p:pull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Precision and Recall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476" y="1387313"/>
            <a:ext cx="8337384" cy="4525963"/>
          </a:xfrm>
        </p:spPr>
        <p:txBody>
          <a:bodyPr/>
          <a:lstStyle/>
          <a:p>
            <a:pPr marL="0" indent="0">
              <a:buFont typeface="Wingdings" pitchFamily="2" charset="2"/>
              <a:buChar char="l"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For each user</a:t>
            </a:r>
          </a:p>
          <a:p>
            <a:pPr marL="400050" lvl="1" indent="0">
              <a:buFont typeface="Wingdings" pitchFamily="2" charset="2"/>
              <a:buChar char="l"/>
            </a:pP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Precision at position k</a:t>
            </a:r>
          </a:p>
          <a:p>
            <a:pPr marL="400050" lvl="1" indent="0">
              <a:buFont typeface="Wingdings" pitchFamily="2" charset="2"/>
              <a:buChar char="l"/>
            </a:pP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Recall at position k</a:t>
            </a:r>
          </a:p>
          <a:p>
            <a:pPr marL="400050" lvl="1" indent="0">
              <a:buFont typeface="Wingdings" pitchFamily="2" charset="2"/>
              <a:buChar char="l"/>
            </a:pP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F1 at position k</a:t>
            </a:r>
          </a:p>
          <a:p>
            <a:pPr marL="0" indent="0">
              <a:buFont typeface="Wingdings" pitchFamily="2" charset="2"/>
              <a:buChar char="l"/>
            </a:pPr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Average over all the users</a:t>
            </a:r>
            <a:endParaRPr lang="zh-CN" altLang="en-US" sz="32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2132856"/>
            <a:ext cx="2592288" cy="12434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2015979"/>
      </p:ext>
    </p:extLst>
  </p:cSld>
  <p:clrMapOvr>
    <a:masterClrMapping/>
  </p:clrMapOvr>
  <p:transition spd="med">
    <p:pull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263372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Evaluation on the Recommendation with Constraints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476" y="1639341"/>
            <a:ext cx="8337384" cy="4525963"/>
          </a:xfrm>
        </p:spPr>
        <p:txBody>
          <a:bodyPr/>
          <a:lstStyle/>
          <a:p>
            <a:pPr marL="0" indent="0">
              <a:buFont typeface="Wingdings" pitchFamily="2" charset="2"/>
              <a:buChar char="l"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Recommendation with constraints </a:t>
            </a:r>
          </a:p>
          <a:p>
            <a:pPr marL="0" indent="0">
              <a:buFont typeface="Wingdings" pitchFamily="2" charset="2"/>
              <a:buChar char="l"/>
            </a:pPr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Average over all the recommended items</a:t>
            </a:r>
            <a:endParaRPr lang="zh-CN" altLang="en-US" sz="32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102015979"/>
      </p:ext>
    </p:extLst>
  </p:cSld>
  <p:clrMapOvr>
    <a:masterClrMapping/>
  </p:clrMapOvr>
  <p:transition spd="med">
    <p:pull dir="l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0" y="1506885"/>
            <a:ext cx="8337384" cy="49764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Precision@k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and overall precision are perhaps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the most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widely used (and easily understood)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None of these metrics overcome the problem of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being based 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rated items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Weak to business metrics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72921778"/>
      </p:ext>
    </p:extLst>
  </p:cSld>
  <p:clrMapOvr>
    <a:masterClrMapping/>
  </p:clrMapOvr>
  <p:transition spd="med">
    <p:pull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Rank Metrics for unary data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8-5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17764042"/>
      </p:ext>
    </p:extLst>
  </p:cSld>
  <p:clrMapOvr>
    <a:masterClrMapping/>
  </p:clrMapOvr>
  <p:transition spd="med">
    <p:pull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Evaluation Protocol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84" y="1417638"/>
            <a:ext cx="8337384" cy="4525963"/>
          </a:xfrm>
        </p:spPr>
        <p:txBody>
          <a:bodyPr/>
          <a:lstStyle/>
          <a:p>
            <a:pPr marL="0" indent="0">
              <a:buFont typeface="Wingdings" pitchFamily="2" charset="2"/>
              <a:buChar char="l"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Split the data by time</a:t>
            </a:r>
          </a:p>
          <a:p>
            <a:pPr marL="0" indent="0">
              <a:buFont typeface="Wingdings" pitchFamily="2" charset="2"/>
              <a:buChar char="l"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For each user, the algorithm outputs a ranking of items this user is likely to buy</a:t>
            </a:r>
          </a:p>
          <a:p>
            <a:pPr marL="400050" lvl="1" indent="0">
              <a:buFont typeface="Wingdings" pitchFamily="2" charset="2"/>
              <a:buChar char="ü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ranking of all the items</a:t>
            </a:r>
          </a:p>
          <a:p>
            <a:pPr marL="0" indent="0">
              <a:buFont typeface="Wingdings" pitchFamily="2" charset="2"/>
              <a:buChar char="l"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Given a set of items this user really buy in the time phase for testing</a:t>
            </a:r>
          </a:p>
          <a:p>
            <a:pPr marL="400050" lvl="1" indent="0">
              <a:buFont typeface="Wingdings" pitchFamily="2" charset="2"/>
              <a:buChar char="ü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set of items this user bought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397790790"/>
      </p:ext>
    </p:extLst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21864" y="2528900"/>
            <a:ext cx="7772400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Zillions of algorithms, but which to pick?</a:t>
            </a:r>
          </a:p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Lessons from commercial experience</a:t>
            </a:r>
          </a:p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Lessons from the Netflix Challenge</a:t>
            </a:r>
          </a:p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Lessons from (and for) the research</a:t>
            </a:r>
          </a:p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community</a:t>
            </a:r>
            <a:endParaRPr lang="zh-CN" altLang="en-US" sz="3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603260"/>
            <a:ext cx="7206232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4400" b="1" kern="0" dirty="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Why a whole module on</a:t>
            </a:r>
          </a:p>
          <a:p>
            <a:r>
              <a:rPr kumimoji="0" lang="en-US" altLang="zh-CN" sz="4400" b="1" kern="0" dirty="0" smtClean="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evaluation?</a:t>
            </a:r>
            <a:endParaRPr kumimoji="0" lang="zh-CN" altLang="en-US" sz="4400" b="1" kern="0" dirty="0">
              <a:solidFill>
                <a:srgbClr val="C00000"/>
              </a:solidFill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20370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4705"/>
            <a:ext cx="8337384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Mean Reciprocal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Discounted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Cumulative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Gain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25631908"/>
      </p:ext>
    </p:extLst>
  </p:cSld>
  <p:clrMapOvr>
    <a:masterClrMapping/>
  </p:clrMapOvr>
  <p:transition spd="med">
    <p:pull dir="l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Mean Reciprocal Rank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619"/>
            <a:ext cx="8003232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• Reciprocal rank: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 ‘good’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item</a:t>
            </a:r>
            <a:endParaRPr lang="en-US" altLang="zh-CN" sz="28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RR measures how far you have to go to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find something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good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MRR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is just average over all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users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39598382"/>
      </p:ext>
    </p:extLst>
  </p:cSld>
  <p:clrMapOvr>
    <a:masterClrMapping/>
  </p:clrMapOvr>
  <p:transition spd="med">
    <p:pull dir="l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Normalized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Discounted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Gain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4804"/>
            <a:ext cx="8337384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Measure utility of item at each position in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Discount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by position, so things at front are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more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important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• Normalized Discounted Cumulative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Gain 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nDCG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Font typeface="Wingdings" pitchFamily="2" charset="2"/>
              <a:buChar char="ü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Normalize by total achievable utility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29552572"/>
      </p:ext>
    </p:extLst>
  </p:cSld>
  <p:clrMapOvr>
    <a:masterClrMapping/>
  </p:clrMapOvr>
  <p:transition spd="med">
    <p:pull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DCG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Formula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619"/>
            <a:ext cx="8337384" cy="4680520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DCG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is in range [0,1]; 1 is perfect ranking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fraction of potential utility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achieved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7604" y="1489619"/>
            <a:ext cx="6395430" cy="22396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5985307"/>
      </p:ext>
    </p:extLst>
  </p:cSld>
  <p:clrMapOvr>
    <a:masterClrMapping/>
  </p:clrMapOvr>
  <p:transition spd="med">
    <p:pull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Utility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619"/>
            <a:ext cx="8337384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• 1/0 (for purchases/clicks/views)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1068438"/>
      </p:ext>
    </p:extLst>
  </p:cSld>
  <p:clrMapOvr>
    <a:masterClrMapping/>
  </p:clrMapOvr>
  <p:transition spd="med">
    <p:pull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Position Discount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Position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 (the click ratio at position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3400" dirty="0" smtClean="0">
                <a:solidFill>
                  <a:srgbClr val="FF0000"/>
                </a:solidFill>
              </a:rPr>
              <a:t>1/(log_{2} (i+1))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3400" dirty="0" smtClean="0">
                <a:solidFill>
                  <a:srgbClr val="0000FF"/>
                </a:solidFill>
              </a:rPr>
              <a:t>Position bias</a:t>
            </a:r>
          </a:p>
          <a:p>
            <a:pPr lvl="1"/>
            <a:endParaRPr lang="en-US" altLang="zh-CN" sz="3400" dirty="0" smtClean="0"/>
          </a:p>
          <a:p>
            <a:pPr lvl="1"/>
            <a:endParaRPr lang="en-US" altLang="zh-CN" sz="3400" dirty="0" smtClean="0"/>
          </a:p>
        </p:txBody>
      </p:sp>
    </p:spTree>
    <p:extLst>
      <p:ext uri="{BB962C8B-B14F-4D97-AF65-F5344CB8AC3E}">
        <p14:creationId xmlns="" xmlns:p14="http://schemas.microsoft.com/office/powerpoint/2010/main" val="2415597910"/>
      </p:ext>
    </p:extLst>
  </p:cSld>
  <p:clrMapOvr>
    <a:masterClrMapping/>
  </p:clrMapOvr>
  <p:transition spd="med">
    <p:pull dir="l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More metrics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8-6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54803037"/>
      </p:ext>
    </p:extLst>
  </p:cSld>
  <p:clrMapOvr>
    <a:masterClrMapping/>
  </p:clrMapOvr>
  <p:transition spd="med">
    <p:pull dir="l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Discussion on Hidden Data Evaluation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7658"/>
            <a:ext cx="8435280" cy="4387626"/>
          </a:xfrm>
        </p:spPr>
        <p:txBody>
          <a:bodyPr/>
          <a:lstStyle/>
          <a:p>
            <a:pPr marL="0" indent="0">
              <a:buFont typeface="Wingdings" pitchFamily="2" charset="2"/>
              <a:buChar char="l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Recommenders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are about helping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people find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new stuff they’ll like</a:t>
            </a:r>
          </a:p>
          <a:p>
            <a:pPr marL="0" indent="0">
              <a:buFont typeface="Wingdings" pitchFamily="2" charset="2"/>
              <a:buChar char="l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Hidden-data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evaluations penalize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algorithms that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actually find new stuff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marL="0" indent="0">
              <a:buFont typeface="Wingdings" pitchFamily="2" charset="2"/>
              <a:buChar char="l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is hard to beat the recommendation of top K items in terms of these measures</a:t>
            </a:r>
            <a:endParaRPr lang="en-US" altLang="zh-C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l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the end, for real relevance, we need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look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at user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6194641"/>
      </p:ext>
    </p:extLst>
  </p:cSld>
  <p:clrMapOvr>
    <a:masterClrMapping/>
  </p:clrMapOvr>
  <p:transition spd="med">
    <p:pull dir="l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couple of stories …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337384" cy="42796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The perfect supermarket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recommender …</a:t>
            </a:r>
          </a:p>
          <a:p>
            <a:pPr marL="0" indent="0">
              <a:buNone/>
            </a:pP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75656" y="2560638"/>
            <a:ext cx="5976664" cy="248427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Buy 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PMingLiU" pitchFamily="18" charset="-120"/>
              </a:rPr>
              <a:t>Bananas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Maybe</a:t>
            </a: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 </a:t>
            </a: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PMingLiU" pitchFamily="18" charset="-120"/>
              </a:rPr>
              <a:t>Bread</a:t>
            </a: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 Too!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644333"/>
      </p:ext>
    </p:extLst>
  </p:cSld>
  <p:clrMapOvr>
    <a:masterClrMapping/>
  </p:clrMapOvr>
  <p:transition spd="med">
    <p:pull dir="l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Diversity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27268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Measure of how different the items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recommended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Applied to a top-n list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Start with a pairwise similarity metric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E.g.,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book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categories, others </a:t>
            </a:r>
            <a:endParaRPr lang="en-US" altLang="zh-CN" sz="3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   have used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tags, keyword vectors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Intra-list similarity is the average pairwise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similarity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lower score is higher diversity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3661412"/>
      </p:ext>
    </p:extLst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408" y="116632"/>
            <a:ext cx="9003163" cy="864096"/>
          </a:xfrm>
        </p:spPr>
        <p:txBody>
          <a:bodyPr/>
          <a:lstStyle/>
          <a:p>
            <a:r>
              <a:rPr lang="en-US" altLang="zh-CN" sz="44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Retrospective vs</a:t>
            </a:r>
            <a:r>
              <a:rPr lang="en-US" altLang="zh-CN" sz="4400" cap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Live </a:t>
            </a:r>
            <a:r>
              <a:rPr lang="en-US" altLang="zh-CN" sz="44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Recommendations</a:t>
            </a:r>
            <a:r>
              <a:rPr lang="en-US" altLang="zh-CN" sz="4400" cap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4400" cap="none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17409" y="1618225"/>
            <a:ext cx="7772400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Retrospective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evaluation (offline) </a:t>
            </a: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looks at how </a:t>
            </a:r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recommender would have predicted </a:t>
            </a: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or recommended </a:t>
            </a:r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for items already </a:t>
            </a: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consumed/rated.</a:t>
            </a:r>
          </a:p>
          <a:p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Prospective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evaluation (online)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looks </a:t>
            </a:r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at how recommendations are </a:t>
            </a: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actually received</a:t>
            </a:r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.</a:t>
            </a:r>
          </a:p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Fundamental differences …</a:t>
            </a:r>
            <a:endParaRPr lang="zh-CN" altLang="en-US" sz="3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890504"/>
      </p:ext>
    </p:extLst>
  </p:cSld>
  <p:clrMapOvr>
    <a:masterClrMapping/>
  </p:clrMapOvr>
  <p:transition spd="med">
    <p:pull dir="l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Diversification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27268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Common approach is to penalize/remove the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items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from the top-n list that are too similar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to prior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items already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recommended</a:t>
            </a: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Replace the k+1</a:t>
            </a:r>
            <a:r>
              <a:rPr lang="en-US" altLang="zh-CN" sz="3200" b="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items with the next first one that does not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exhibit too high a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similarity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5198939"/>
      </p:ext>
    </p:extLst>
  </p:cSld>
  <p:clrMapOvr>
    <a:masterClrMapping/>
  </p:clrMapOvr>
  <p:transition spd="med">
    <p:pull dir="l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Serendipity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Definition: the occurrence and development of events by chance in a happy or beneficial way</a:t>
            </a:r>
          </a:p>
          <a:p>
            <a:r>
              <a:rPr lang="en-US" altLang="zh-CN" sz="3600" dirty="0" smtClean="0"/>
              <a:t>In RS: surprise, delight, not the expected results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333641890"/>
      </p:ext>
    </p:extLst>
  </p:cSld>
  <p:clrMapOvr>
    <a:masterClrMapping/>
  </p:clrMapOvr>
  <p:transition spd="med">
    <p:pull dir="l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Serendipity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9659416" cy="4525963"/>
          </a:xfrm>
        </p:spPr>
        <p:txBody>
          <a:bodyPr/>
          <a:lstStyle/>
          <a:p>
            <a:r>
              <a:rPr lang="en-US" altLang="zh-CN" sz="3600" dirty="0" smtClean="0"/>
              <a:t>Serendipity measure</a:t>
            </a:r>
          </a:p>
          <a:p>
            <a:pPr lvl="1"/>
            <a:r>
              <a:rPr lang="en-US" altLang="zh-CN" sz="2800" dirty="0" smtClean="0"/>
              <a:t>Preference(item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 – popularity (item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)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333641890"/>
      </p:ext>
    </p:extLst>
  </p:cSld>
  <p:clrMapOvr>
    <a:masterClrMapping/>
  </p:clrMapOvr>
  <p:transition spd="med">
    <p:pull dir="l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Serendipity in Practice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27268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Don’t need an overall metric to increase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serendipity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Simply downgrade items that are highly popular</a:t>
            </a:r>
          </a:p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or otherwise obvious)</a:t>
            </a:r>
          </a:p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This tends to require experimentation and tuning</a:t>
            </a:r>
          </a:p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May use diversification factor approach, or a</a:t>
            </a:r>
          </a:p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   constant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down-weighting by popularity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• Business goal – get people to consume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less popular  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items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546572"/>
      </p:ext>
    </p:extLst>
  </p:cSld>
  <p:clrMapOvr>
    <a:masterClrMapping/>
  </p:clrMapOvr>
  <p:transition spd="med">
    <p:pull dir="l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Wrap up …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79" y="1420689"/>
            <a:ext cx="8327268" cy="41325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Metrics can address “fuzzier” goals such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as 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producing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 diverse, delightfully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surprising set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recommendations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; or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assessing whether   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recommendations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go deep into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“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” of the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catalog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 not just a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few recommended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items.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Experimental data shows that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these objectives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even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 worth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sacrificing some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accuracy.</a:t>
            </a:r>
            <a:endParaRPr lang="en-US" altLang="zh-CN" sz="28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959408"/>
      </p:ext>
    </p:extLst>
  </p:cSld>
  <p:clrMapOvr>
    <a:masterClrMapping/>
  </p:clrMapOvr>
  <p:transition spd="med">
    <p:pull dir="l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User-centered evaluation (Live evaluation)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8-7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4593381"/>
      </p:ext>
    </p:extLst>
  </p:cSld>
  <p:clrMapOvr>
    <a:masterClrMapping/>
  </p:clrMapOvr>
  <p:transition spd="med">
    <p:pull dir="l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Business Objectives and Metrics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27268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Users of recommenders have a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much broader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set of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objectives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than the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metrics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Immediate lift</a:t>
            </a:r>
          </a:p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Net lift (subtract out cost of returns)</a:t>
            </a:r>
          </a:p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Time to next transaction</a:t>
            </a:r>
          </a:p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Long-term customer value (lifetime value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–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And much more ….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3037096"/>
      </p:ext>
    </p:extLst>
  </p:cSld>
  <p:clrMapOvr>
    <a:masterClrMapping/>
  </p:clrMapOvr>
  <p:transition spd="med">
    <p:pull dir="l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Spectrum of Techniques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037" y="1426333"/>
            <a:ext cx="8039236" cy="4205064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Large scale online A/B test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Small scale user study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Polls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surveys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online experiment</a:t>
            </a:r>
          </a:p>
          <a:p>
            <a:pPr lvl="2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Consult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an expert in user studies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, HCI (Human-Computer Interaction),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etc.</a:t>
            </a:r>
            <a:endParaRPr lang="en-US" altLang="zh-CN" sz="3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82402331"/>
      </p:ext>
    </p:extLst>
  </p:cSld>
  <p:clrMapOvr>
    <a:masterClrMapping/>
  </p:clrMapOvr>
  <p:transition spd="med">
    <p:pull dir="l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Large scale online A/B test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039236" cy="4464761"/>
          </a:xfrm>
        </p:spPr>
        <p:txBody>
          <a:bodyPr/>
          <a:lstStyle/>
          <a:p>
            <a:pPr marL="0" indent="0"/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Business measures</a:t>
            </a:r>
          </a:p>
          <a:p>
            <a:pPr marL="400050" lvl="1" indent="0"/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Lift, cross-sales, up-sales, conversions</a:t>
            </a:r>
          </a:p>
          <a:p>
            <a:pPr marL="0" indent="0"/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Measures</a:t>
            </a:r>
          </a:p>
          <a:p>
            <a:pPr marL="400050" lvl="1" indent="0"/>
            <a:r>
              <a:rPr lang="en-US" altLang="zh-CN" sz="2200" b="0" dirty="0" smtClean="0">
                <a:latin typeface="Times New Roman" pitchFamily="18" charset="0"/>
                <a:cs typeface="Times New Roman" pitchFamily="18" charset="0"/>
              </a:rPr>
              <a:t>Immediate 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Behavior (recommendations taken, </a:t>
            </a:r>
            <a:r>
              <a:rPr lang="en-US" altLang="zh-CN" sz="2200" b="0" dirty="0" smtClean="0">
                <a:latin typeface="Times New Roman" pitchFamily="18" charset="0"/>
                <a:cs typeface="Times New Roman" pitchFamily="18" charset="0"/>
              </a:rPr>
              <a:t>options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changed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, etc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pPr marL="400050" lvl="1" indent="0"/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Longer-term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Behavior (return rate, change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in purchases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, referrals,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40173670"/>
      </p:ext>
    </p:extLst>
  </p:cSld>
  <p:clrMapOvr>
    <a:masterClrMapping/>
  </p:clrMapOvr>
  <p:transition spd="med">
    <p:pull dir="l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Small Scale User Study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468" y="1340768"/>
            <a:ext cx="8881060" cy="420506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Can be useful for assessing overall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desires, context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usage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patterns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careful: hard to create good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surveys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Techniques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for combining responses,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identifying underlying factors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Surveys often useful in conjunction with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other techniques</a:t>
            </a:r>
            <a:endParaRPr lang="en-US" altLang="zh-CN"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13897526"/>
      </p:ext>
    </p:extLst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21864" y="1723684"/>
            <a:ext cx="7772400" cy="605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buFont typeface="Arial" pitchFamily="34" charset="0"/>
              <a:buChar char="•"/>
            </a:pP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Experimental protocols for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retrospective evaluation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Metrics for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retrospective evaluation</a:t>
            </a:r>
          </a:p>
          <a:p>
            <a:pPr marL="731838" lvl="1" indent="-274638">
              <a:buFont typeface="Arial" pitchFamily="34" charset="0"/>
              <a:buChar char="•"/>
            </a:pP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For rating prediction: accuracy</a:t>
            </a:r>
          </a:p>
          <a:p>
            <a:pPr marL="731838" lvl="1" indent="-274638">
              <a:buFont typeface="Arial" pitchFamily="34" charset="0"/>
              <a:buChar char="•"/>
            </a:pP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For unary data: decision support metrics</a:t>
            </a:r>
          </a:p>
          <a:p>
            <a:pPr marL="731838" lvl="1" indent="-274638">
              <a:buFont typeface="Arial" pitchFamily="34" charset="0"/>
              <a:buChar char="•"/>
            </a:pP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For ranking evaluation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Live evaluation</a:t>
            </a:r>
          </a:p>
          <a:p>
            <a:endParaRPr lang="en-US" altLang="zh-CN" sz="3200" b="1" dirty="0" smtClean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endParaRPr lang="en-US" altLang="zh-CN" sz="3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603260"/>
            <a:ext cx="72062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4400" b="1" kern="0" dirty="0" smtClean="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Overview</a:t>
            </a:r>
            <a:endParaRPr kumimoji="0" lang="zh-CN" altLang="en-US" sz="4400" b="1" kern="0" dirty="0">
              <a:solidFill>
                <a:srgbClr val="C00000"/>
              </a:solidFill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20370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真实场景实施：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C00000"/>
                </a:solidFill>
              </a:rPr>
              <a:t>北京某标杆性商场店庆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984" y="3594098"/>
            <a:ext cx="218641" cy="567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900" y="3594098"/>
            <a:ext cx="218641" cy="5678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3541" y="3594098"/>
            <a:ext cx="218641" cy="5678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6259" y="4208002"/>
            <a:ext cx="218641" cy="5678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625" y="4208002"/>
            <a:ext cx="218641" cy="5678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3540" y="4214111"/>
            <a:ext cx="218641" cy="5678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984" y="4821906"/>
            <a:ext cx="218641" cy="5678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625" y="4821906"/>
            <a:ext cx="218641" cy="5678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3540" y="4826089"/>
            <a:ext cx="218641" cy="5678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2723" y="2749207"/>
            <a:ext cx="218641" cy="5678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4640" y="2749207"/>
            <a:ext cx="218641" cy="5678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3280" y="2749207"/>
            <a:ext cx="218641" cy="5678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2723" y="4139452"/>
            <a:ext cx="218641" cy="56785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4640" y="4139452"/>
            <a:ext cx="218641" cy="56785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3280" y="4139452"/>
            <a:ext cx="218641" cy="56785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2723" y="5567797"/>
            <a:ext cx="218641" cy="56785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4640" y="5567797"/>
            <a:ext cx="218641" cy="56785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3280" y="5567797"/>
            <a:ext cx="218641" cy="56785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91698">
            <a:off x="4010896" y="3606222"/>
            <a:ext cx="979889" cy="95811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45624">
            <a:off x="4012298" y="5110365"/>
            <a:ext cx="979889" cy="95811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91698">
            <a:off x="4069915" y="4018458"/>
            <a:ext cx="228661" cy="29852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91698">
            <a:off x="4324449" y="3990835"/>
            <a:ext cx="317171" cy="3484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091698">
            <a:off x="4641620" y="3990828"/>
            <a:ext cx="308248" cy="36533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145624">
            <a:off x="4053704" y="5522742"/>
            <a:ext cx="336858" cy="24239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145624">
            <a:off x="4699200" y="5522741"/>
            <a:ext cx="195889" cy="23942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145624">
            <a:off x="4421611" y="5492940"/>
            <a:ext cx="246812" cy="29902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15877">
            <a:off x="3978229" y="2339454"/>
            <a:ext cx="979889" cy="95811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015877">
            <a:off x="4030524" y="2734909"/>
            <a:ext cx="319244" cy="31316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1015877">
            <a:off x="4362301" y="2778445"/>
            <a:ext cx="202220" cy="26962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1015877">
            <a:off x="4602228" y="2791814"/>
            <a:ext cx="311815" cy="242887"/>
          </a:xfrm>
          <a:prstGeom prst="rect">
            <a:avLst/>
          </a:prstGeom>
        </p:spPr>
      </p:pic>
      <p:sp>
        <p:nvSpPr>
          <p:cNvPr id="40" name="右弧形箭头 39"/>
          <p:cNvSpPr/>
          <p:nvPr/>
        </p:nvSpPr>
        <p:spPr>
          <a:xfrm rot="4932687" flipH="1">
            <a:off x="3503969" y="2197865"/>
            <a:ext cx="341566" cy="6779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074" name="Picture 2" descr="http://www.iconsdb.com/icons/preview/caribbean-blue/message-2-xx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720" y="1912735"/>
            <a:ext cx="307572" cy="410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右弧形箭头 42"/>
          <p:cNvSpPr/>
          <p:nvPr/>
        </p:nvSpPr>
        <p:spPr>
          <a:xfrm rot="4932687" flipH="1">
            <a:off x="3484919" y="3556765"/>
            <a:ext cx="341566" cy="6779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4" name="Picture 2" descr="http://www.iconsdb.com/icons/preview/caribbean-blue/message-2-xx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70" y="3271635"/>
            <a:ext cx="307572" cy="410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右弧形箭头 44"/>
          <p:cNvSpPr/>
          <p:nvPr/>
        </p:nvSpPr>
        <p:spPr>
          <a:xfrm rot="4932687" flipH="1">
            <a:off x="3484919" y="4991865"/>
            <a:ext cx="341566" cy="6779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6" name="Picture 2" descr="http://www.iconsdb.com/icons/preview/caribbean-blue/message-2-xx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70" y="4706735"/>
            <a:ext cx="307572" cy="410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燕尾形 41"/>
          <p:cNvSpPr/>
          <p:nvPr/>
        </p:nvSpPr>
        <p:spPr>
          <a:xfrm rot="20306402">
            <a:off x="1789485" y="3317899"/>
            <a:ext cx="807173" cy="2560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燕尾形 47"/>
          <p:cNvSpPr/>
          <p:nvPr/>
        </p:nvSpPr>
        <p:spPr>
          <a:xfrm>
            <a:off x="1908631" y="4330512"/>
            <a:ext cx="694725" cy="26275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LDA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 rot="1403203">
            <a:off x="1859708" y="5368251"/>
            <a:ext cx="694725" cy="26275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OOTM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10965" y="3233622"/>
            <a:ext cx="2326223" cy="1825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158520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5" grpId="0" animBg="1"/>
      <p:bldP spid="42" grpId="0" animBg="1"/>
      <p:bldP spid="48" grpId="0" animBg="1"/>
      <p:bldP spid="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真实场景实施：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C00000"/>
                </a:solidFill>
              </a:rPr>
              <a:t>北京某标杆性商场店庆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558" y="2187568"/>
            <a:ext cx="5840158" cy="21204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57456" y="4646795"/>
            <a:ext cx="34644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增加了</a:t>
            </a:r>
            <a:r>
              <a:rPr lang="en-US" altLang="zh-CN" sz="4000" b="1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29.75%</a:t>
            </a:r>
            <a:endParaRPr lang="zh-CN" altLang="en-US" sz="40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2" descr="http://bestfolsommortgage.com/wp-content/uploads/2010/08/red_arrow_up-300x3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80976">
            <a:off x="6196466" y="2554911"/>
            <a:ext cx="1128528" cy="994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6946309" y="2849676"/>
            <a:ext cx="2031325" cy="9417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每发一条短信</a:t>
            </a:r>
            <a:endParaRPr lang="en-US" altLang="zh-CN" sz="2400" b="0" cap="none" spc="0" dirty="0" smtClean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带来的营业额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805162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Take-Away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039236" cy="44647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substitute for real user-centered testing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to design tests around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business goals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A/B test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4610759"/>
      </p:ext>
    </p:extLst>
  </p:cSld>
  <p:clrMapOvr>
    <a:masterClrMapping/>
  </p:clrMapOvr>
  <p:transition spd="med">
    <p:pull dir="l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Paper Reading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From Online Behaviors to Offline Retailing, KDD 2016</a:t>
            </a:r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Style in the Long Tail: Discovering Unique Interests with Latent Variable Models in Large Scale Social E-commerce, KDD 2014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409" y="296652"/>
            <a:ext cx="7772400" cy="864096"/>
          </a:xfrm>
        </p:spPr>
        <p:txBody>
          <a:bodyPr/>
          <a:lstStyle/>
          <a:p>
            <a:r>
              <a:rPr lang="en-US" altLang="zh-CN" sz="44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Evaluation from a </a:t>
            </a:r>
            <a:r>
              <a:rPr lang="en-US" altLang="zh-CN" sz="4400" cap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Commercial Look</a:t>
            </a:r>
            <a:endParaRPr lang="zh-CN" altLang="en-US" sz="4400" cap="none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06541" y="1664804"/>
            <a:ext cx="777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Nobody cared about accuracy …</a:t>
            </a:r>
          </a:p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</a:t>
            </a:r>
            <a:r>
              <a:rPr lang="en-US" altLang="zh-CN" sz="32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– The supermarket </a:t>
            </a:r>
            <a:r>
              <a:rPr lang="en-US" altLang="zh-CN" sz="32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recommender (e.g.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banana</a:t>
            </a:r>
            <a:r>
              <a:rPr lang="en-US" altLang="zh-CN" sz="32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</a:t>
            </a:r>
            <a:endParaRPr lang="en-US" altLang="zh-CN" sz="32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Lift, cross-sales, up-sales, conversions</a:t>
            </a:r>
          </a:p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• Led to thinking about different measures</a:t>
            </a:r>
          </a:p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anchored not only to user experience, but</a:t>
            </a:r>
          </a:p>
          <a:p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recommender </a:t>
            </a: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goals and business purposes</a:t>
            </a:r>
            <a:endParaRPr lang="zh-CN" altLang="en-US" sz="3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914511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Experimental protocols for retrospective evaluation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8-2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6809768"/>
      </p:ext>
    </p:extLst>
  </p:cSld>
  <p:clrMapOvr>
    <a:masterClrMapping/>
  </p:clrMapOvr>
  <p:transition spd="med"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79" y="1420689"/>
            <a:ext cx="8327268" cy="41325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Experimental protocol design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    – How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do we structure an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pPr marL="0" indent="0">
              <a:buNone/>
            </a:pP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Mostly for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retrospective evaluation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3435280"/>
      </p:ext>
    </p:extLst>
  </p:cSld>
  <p:clrMapOvr>
    <a:masterClrMapping/>
  </p:clrMapOvr>
  <p:transition spd="med"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Objectives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226" y="1592796"/>
            <a:ext cx="8327268" cy="41325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Understand basic structure of a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cross-fold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recommender evaluation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Be able to design a 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plausible, repeatable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evaluation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using best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practices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7858188"/>
      </p:ext>
    </p:extLst>
  </p:cSld>
  <p:clrMapOvr>
    <a:masterClrMapping/>
  </p:clrMapOvr>
  <p:transition spd="med"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15047</TotalTime>
  <Words>1632</Words>
  <Application>Microsoft Office PowerPoint</Application>
  <PresentationFormat>全屏显示(4:3)</PresentationFormat>
  <Paragraphs>323</Paragraphs>
  <Slides>53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默认设计模板</vt:lpstr>
      <vt:lpstr>Recommender Systems</vt:lpstr>
      <vt:lpstr>Introduction to Evaluation of Recommender Systems</vt:lpstr>
      <vt:lpstr>幻灯片 3</vt:lpstr>
      <vt:lpstr>Retrospective vs. Live Recommendations?</vt:lpstr>
      <vt:lpstr>幻灯片 5</vt:lpstr>
      <vt:lpstr>Evaluation from a Commercial Look</vt:lpstr>
      <vt:lpstr>Experimental protocols for retrospective evaluation</vt:lpstr>
      <vt:lpstr>Introduction</vt:lpstr>
      <vt:lpstr>Learning Objectives</vt:lpstr>
      <vt:lpstr>Machine Learning</vt:lpstr>
      <vt:lpstr>Cross Validation</vt:lpstr>
      <vt:lpstr>Splitting data</vt:lpstr>
      <vt:lpstr>Splitting users ratings</vt:lpstr>
      <vt:lpstr>Drawback of Offline Evaluation</vt:lpstr>
      <vt:lpstr>Accuracy Metrics for rating prediction</vt:lpstr>
      <vt:lpstr>幻灯片 16</vt:lpstr>
      <vt:lpstr>幻灯片 17</vt:lpstr>
      <vt:lpstr>幻灯片 18</vt:lpstr>
      <vt:lpstr>Reversals</vt:lpstr>
      <vt:lpstr>幻灯片 20</vt:lpstr>
      <vt:lpstr>Decision support metrics for Unary data</vt:lpstr>
      <vt:lpstr>Unary Data</vt:lpstr>
      <vt:lpstr>What is “Decision Support”</vt:lpstr>
      <vt:lpstr>Evaluation Protocol</vt:lpstr>
      <vt:lpstr>Precision and Recall</vt:lpstr>
      <vt:lpstr>Evaluation on the Recommendation with Constraints</vt:lpstr>
      <vt:lpstr>Limitations</vt:lpstr>
      <vt:lpstr>Rank Metrics for unary data</vt:lpstr>
      <vt:lpstr>Evaluation Protocol</vt:lpstr>
      <vt:lpstr>Overview</vt:lpstr>
      <vt:lpstr>Mean Reciprocal Rank</vt:lpstr>
      <vt:lpstr>Normalized Discounted Cumulative Gain</vt:lpstr>
      <vt:lpstr>NDCG: the Formula</vt:lpstr>
      <vt:lpstr>Utility</vt:lpstr>
      <vt:lpstr>Position Discount</vt:lpstr>
      <vt:lpstr>More metrics</vt:lpstr>
      <vt:lpstr>Discussion on Hidden Data Evaluation</vt:lpstr>
      <vt:lpstr>A couple of stories …</vt:lpstr>
      <vt:lpstr>Diversity</vt:lpstr>
      <vt:lpstr>Diversification</vt:lpstr>
      <vt:lpstr>Serendipity</vt:lpstr>
      <vt:lpstr>Serendipity</vt:lpstr>
      <vt:lpstr>Serendipity in Practice</vt:lpstr>
      <vt:lpstr>Wrap up …</vt:lpstr>
      <vt:lpstr>User-centered evaluation (Live evaluation)</vt:lpstr>
      <vt:lpstr>Business Objectives and Metrics</vt:lpstr>
      <vt:lpstr>A Spectrum of Techniques</vt:lpstr>
      <vt:lpstr>Large scale online A/B test</vt:lpstr>
      <vt:lpstr>Small Scale User Study</vt:lpstr>
      <vt:lpstr>真实场景实施： 北京某标杆性商场店庆</vt:lpstr>
      <vt:lpstr>真实场景实施： 北京某标杆性商场店庆</vt:lpstr>
      <vt:lpstr>Take-Away</vt:lpstr>
      <vt:lpstr>Paper Reading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800</cp:revision>
  <dcterms:created xsi:type="dcterms:W3CDTF">2004-06-26T11:25:06Z</dcterms:created>
  <dcterms:modified xsi:type="dcterms:W3CDTF">2016-10-11T03:14:50Z</dcterms:modified>
</cp:coreProperties>
</file>