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1"/>
  </p:notesMasterIdLst>
  <p:sldIdLst>
    <p:sldId id="812" r:id="rId2"/>
    <p:sldId id="817" r:id="rId3"/>
    <p:sldId id="818" r:id="rId4"/>
    <p:sldId id="846" r:id="rId5"/>
    <p:sldId id="852" r:id="rId6"/>
    <p:sldId id="853" r:id="rId7"/>
    <p:sldId id="854" r:id="rId8"/>
    <p:sldId id="857" r:id="rId9"/>
    <p:sldId id="856" r:id="rId10"/>
    <p:sldId id="912" r:id="rId11"/>
    <p:sldId id="906" r:id="rId12"/>
    <p:sldId id="907" r:id="rId13"/>
    <p:sldId id="913" r:id="rId14"/>
    <p:sldId id="908" r:id="rId15"/>
    <p:sldId id="909" r:id="rId16"/>
    <p:sldId id="910" r:id="rId17"/>
    <p:sldId id="865" r:id="rId18"/>
    <p:sldId id="858" r:id="rId19"/>
    <p:sldId id="911" r:id="rId20"/>
    <p:sldId id="859" r:id="rId21"/>
    <p:sldId id="866" r:id="rId22"/>
    <p:sldId id="867" r:id="rId23"/>
    <p:sldId id="860" r:id="rId24"/>
    <p:sldId id="861" r:id="rId25"/>
    <p:sldId id="862" r:id="rId26"/>
    <p:sldId id="863" r:id="rId27"/>
    <p:sldId id="868" r:id="rId28"/>
    <p:sldId id="864" r:id="rId29"/>
    <p:sldId id="869" r:id="rId30"/>
    <p:sldId id="871" r:id="rId31"/>
    <p:sldId id="872" r:id="rId32"/>
    <p:sldId id="873" r:id="rId33"/>
    <p:sldId id="874" r:id="rId34"/>
    <p:sldId id="880" r:id="rId35"/>
    <p:sldId id="881" r:id="rId36"/>
    <p:sldId id="882" r:id="rId37"/>
    <p:sldId id="883" r:id="rId38"/>
    <p:sldId id="885" r:id="rId39"/>
    <p:sldId id="894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D60093"/>
    <a:srgbClr val="FFFFCC"/>
    <a:srgbClr val="008000"/>
    <a:srgbClr val="00FF00"/>
    <a:srgbClr val="66FF99"/>
    <a:srgbClr val="FF0000"/>
    <a:srgbClr val="006600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0159" autoAdjust="0"/>
  </p:normalViewPr>
  <p:slideViewPr>
    <p:cSldViewPr>
      <p:cViewPr varScale="1">
        <p:scale>
          <a:sx n="38" d="100"/>
          <a:sy n="38" d="100"/>
        </p:scale>
        <p:origin x="-152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734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fld id="{D8904E61-5771-4D2D-858E-6D3792584E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7945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EDF00-595B-4DF6-9888-DBA8EAA1AA9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04E61-5771-4D2D-858E-6D3792584EC0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3FC82-FDDB-49B5-8774-32C963696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399606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8F61D-4376-4147-B2D7-332A413609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1337987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2DF00-DA3C-42B4-A6F7-26CBB657D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775658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C3FBA85-63EF-4392-B3E5-388C03B0C7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143637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0443DEA-2D14-4615-8F06-B27099484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1264590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6997F59-18E5-4AC3-A785-F6D495225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38115119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D0DDD4C-A560-4E64-9230-1C29B58E81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03570040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146ED-F82D-4325-8D84-FFEC60261B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2700374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38A0F9-2657-463A-94BD-8851C2F5F5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0391026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C0040-5B0C-4630-9ECA-1CD533A2BF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00349065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1275-CB0A-431C-9C6C-DE9114D9AB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8710627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B9E28-8BA2-4F52-9AA2-B65412F8A7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7615757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5DE0FB-053A-4747-8848-0061DD0EE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92723718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6F352-9D48-4136-A268-6B5EB8CE44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488203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394BC-47B0-4DED-A67C-AF01BE773E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56662789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399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3399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400">
                <a:ea typeface="+mn-ea"/>
              </a:defRPr>
            </a:lvl1pPr>
          </a:lstStyle>
          <a:p>
            <a:fld id="{F5193339-0CFC-4F11-85B6-906364A17A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</p:sldLayoutIdLst>
  <p:transition spd="med">
    <p:pull dir="ld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1166887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sz="7200" dirty="0" smtClean="0">
                <a:solidFill>
                  <a:srgbClr val="FF0000"/>
                </a:solidFill>
                <a:ea typeface="隶书" pitchFamily="49" charset="-122"/>
              </a:rPr>
              <a:t>Recommender Systems</a:t>
            </a:r>
            <a:endParaRPr lang="zh-CN" altLang="en-US" sz="7200" dirty="0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z="14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2303463" y="5437188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Autumn </a:t>
            </a:r>
            <a:r>
              <a:rPr lang="zh-CN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en-US" altLang="zh-CN" sz="20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en-US" altLang="zh-CN" sz="20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罗平  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luop@ict.ac.cn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3623214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Given all the ratings for an item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0788"/>
            <a:ext cx="8686800" cy="4525963"/>
          </a:xfrm>
        </p:spPr>
        <p:txBody>
          <a:bodyPr/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{5, 5, 4, 3, 2, 1}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{1, 1, 1, 1, 1, 1, -1}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More Statistic Summary of Ratings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Net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upvotes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/ #likes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Show popularity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No controversy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Average rating/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upvote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proportions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No popularity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Full distribution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Full Distribution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7876721" cy="44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How to Compare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0788"/>
            <a:ext cx="8686800" cy="4525963"/>
          </a:xfrm>
        </p:spPr>
        <p:txBody>
          <a:bodyPr/>
          <a:lstStyle/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Item A: {5, 5, 4, 5, 5, 5}</a:t>
            </a:r>
          </a:p>
          <a:p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Item B: {5}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Ranking Scores: Damped Means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Problem: few ratings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E.g., Only one 5-star rating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Assume that everything is average without evidence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Ratings are evidence of non-</a:t>
            </a:r>
            <a:r>
              <a:rPr lang="en-US" altLang="zh-CN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averageness</a:t>
            </a:r>
            <a:endParaRPr lang="en-US" altLang="zh-CN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Ranking Scores: Damped Means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k: a parameter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mu: the average rating of all the items in the system</a:t>
            </a: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Here, n is the number of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votings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212976"/>
            <a:ext cx="480078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Ranking Scores: Confidence Interval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Assume certain data distribution for the rating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Lower and upper bound of statistical confidence interval (95%)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Choice of bounds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Lower bound: conservative recommendations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Upper bound: risky for amazing recommendations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Product association recommendation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2-2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" y="274638"/>
            <a:ext cx="9396536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Non-Personalized Recommendation by Average Lacks Context 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After ordering an ice-cream sundae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You want a recommendation for a sauce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Do you want to hear that ketchup (</a:t>
            </a:r>
            <a:r>
              <a:rPr lang="zh-CN" altLang="en-US" sz="3000" dirty="0" smtClean="0">
                <a:latin typeface="Times New Roman" pitchFamily="18" charset="0"/>
                <a:cs typeface="Times New Roman" pitchFamily="18" charset="0"/>
              </a:rPr>
              <a:t>番茄酱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) is the most popular sauce?</a:t>
            </a:r>
          </a:p>
          <a:p>
            <a:pPr lvl="1"/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Need to consider the current context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With sundae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More-product recommendation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A simple kind of </a:t>
            </a:r>
            <a:r>
              <a:rPr lang="en-US" altLang="zh-CN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Context-aware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Non-personalized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recommendation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</p:cSld>
  <p:clrMapOvr>
    <a:masterClrMapping/>
  </p:clrMapOvr>
  <p:transition spd="med">
    <p:pull dir="l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Transaction Database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19</a:t>
            </a:fld>
            <a:endParaRPr lang="en-US" altLang="zh-CN"/>
          </a:p>
        </p:txBody>
      </p:sp>
      <p:graphicFrame>
        <p:nvGraphicFramePr>
          <p:cNvPr id="6" name="内容占位符 3"/>
          <p:cNvGraphicFramePr>
            <a:graphicFrameLocks/>
          </p:cNvGraphicFramePr>
          <p:nvPr/>
        </p:nvGraphicFramePr>
        <p:xfrm>
          <a:off x="971600" y="1844824"/>
          <a:ext cx="6949622" cy="351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179"/>
                <a:gridCol w="4196443"/>
              </a:tblGrid>
              <a:tr h="66947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Users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Items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 C 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 2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 2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C D E F G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/>
        </p:nvGraphicFramePr>
        <p:xfrm>
          <a:off x="899592" y="1772816"/>
          <a:ext cx="6949622" cy="351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3179"/>
                <a:gridCol w="4196443"/>
              </a:tblGrid>
              <a:tr h="669472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Users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Items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B C 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 2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 3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 4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  <a:tr h="568913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User 5</a:t>
                      </a:r>
                      <a:endParaRPr lang="zh-CN" altLang="en-US" sz="2400" dirty="0"/>
                    </a:p>
                  </a:txBody>
                  <a:tcPr marL="91451" marR="91451" marT="60957" marB="60957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 B C D E F G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60957" marB="60957"/>
                </a:tc>
              </a:tr>
            </a:tbl>
          </a:graphicData>
        </a:graphic>
      </p:graphicFrame>
    </p:spTree>
  </p:cSld>
  <p:clrMapOvr>
    <a:masterClrMapping/>
  </p:clrMapOvr>
  <p:transition spd="med"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Non-personalized recommendation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Computing the Association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Percentage of X-buyers who also bought Y</a:t>
            </a: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When Y is banana?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Challenge: compensate for overall popularity of 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348880"/>
            <a:ext cx="378637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Computing the Causal Effect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Treatment effect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Refers to the causal effect of a given treatment or intervention (for example, the administering of a drug) on an outcome variable of interest</a:t>
            </a:r>
          </a:p>
          <a:p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X: take the treatment; !X: not take the treatment</a:t>
            </a:r>
          </a:p>
          <a:p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Y: the output occurs; !Y: the output does not occur</a:t>
            </a:r>
          </a:p>
          <a:p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How to measure this treatment effect?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Computing the Causal Effect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b="0" dirty="0" smtClean="0">
                <a:latin typeface="Times New Roman" pitchFamily="18" charset="0"/>
                <a:cs typeface="Times New Roman" pitchFamily="18" charset="0"/>
              </a:rPr>
              <a:t>A simple solution</a:t>
            </a:r>
          </a:p>
          <a:p>
            <a:pPr lvl="1"/>
            <a:r>
              <a:rPr lang="en-US" altLang="zh-CN" sz="6000" b="0" dirty="0" smtClean="0">
                <a:latin typeface="Times New Roman" pitchFamily="18" charset="0"/>
                <a:cs typeface="Times New Roman" pitchFamily="18" charset="0"/>
              </a:rPr>
              <a:t>P(Y|X)-P(Y|!X)</a:t>
            </a:r>
          </a:p>
          <a:p>
            <a:pPr lvl="1"/>
            <a:r>
              <a:rPr lang="en-US" altLang="zh-CN" sz="6000" b="0" dirty="0" smtClean="0">
                <a:latin typeface="Times New Roman" pitchFamily="18" charset="0"/>
                <a:cs typeface="Times New Roman" pitchFamily="18" charset="0"/>
              </a:rPr>
              <a:t>or P(Y|X)/P(Y|!X)</a:t>
            </a:r>
          </a:p>
          <a:p>
            <a:pPr lvl="1"/>
            <a:endParaRPr lang="en-US" altLang="zh-CN" sz="6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Adjust by looking at whether X makes Y more likely than not X (!X)</a:t>
            </a: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Focus on the increase in Y associated with 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708920"/>
            <a:ext cx="5328592" cy="27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Lift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X = “anchovy paste” (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凤尾鱼酱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), Y=“banana”</a:t>
            </a: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Small value of lift, close to 1</a:t>
            </a: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708920"/>
            <a:ext cx="5328592" cy="27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Lift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X = “anchovy paste”, Y=“garlic paste” </a:t>
            </a:r>
            <a:r>
              <a:rPr lang="zh-CN" altLang="en-US" sz="3200" dirty="0" smtClean="0">
                <a:latin typeface="Times New Roman" pitchFamily="18" charset="0"/>
                <a:cs typeface="Times New Roman" pitchFamily="18" charset="0"/>
              </a:rPr>
              <a:t>（蒜泥）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Small value of lift, much bigger than 1</a:t>
            </a: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572" y="2672916"/>
            <a:ext cx="5328592" cy="271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924944"/>
            <a:ext cx="3600553" cy="2024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Other Solutions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Association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528900"/>
            <a:ext cx="5378098" cy="3060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Context-aware recommendation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Simple context: conditioned on one item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Complex context: conditioned on a set of items, or considering the sequence of these items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Non-personal or Personal recommendation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Computing P(Y|X) and P(Y|!X) over all the data</a:t>
            </a:r>
          </a:p>
          <a:p>
            <a:pPr lvl="1"/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Computing P(Y|X) and P(Y|!X) over the data from the users who have </a:t>
            </a:r>
            <a:r>
              <a:rPr lang="en-US" altLang="zh-CN" sz="3000" b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similar tastes </a:t>
            </a:r>
            <a:r>
              <a:rPr lang="en-US" altLang="zh-CN" sz="3000" b="0" dirty="0" smtClean="0">
                <a:latin typeface="Times New Roman" pitchFamily="18" charset="0"/>
                <a:cs typeface="Times New Roman" pitchFamily="18" charset="0"/>
              </a:rPr>
              <a:t>to a target user</a:t>
            </a:r>
          </a:p>
          <a:p>
            <a:pPr lvl="1"/>
            <a:endParaRPr lang="en-US" altLang="zh-CN" sz="3000" b="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Take-away Lessons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Non-personalized averages can be effective in the right application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Product associations can provide useful 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non-personalized recommendations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in a context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Need to identify context; data source/scope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Lift, compensation for overall popularity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Design a transaction database with 10 users and 5 items</a:t>
            </a:r>
          </a:p>
          <a:p>
            <a:pPr lvl="1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Compute the causal effect between any pair of items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Find two items X and Y, such that P(Y) is big, however, P(Y|X)-P(Y|!X) is small</a:t>
            </a:r>
          </a:p>
          <a:p>
            <a:r>
              <a:rPr lang="zh-CN" altLang="en-US" sz="3200" dirty="0" smtClean="0"/>
              <a:t>随机点名号码</a:t>
            </a:r>
            <a:r>
              <a:rPr lang="en-US" altLang="zh-CN" sz="3200" dirty="0" smtClean="0"/>
              <a:t>(1-122): 5</a:t>
            </a:r>
            <a:r>
              <a:rPr lang="zh-CN" altLang="en-US" sz="3200" dirty="0" smtClean="0"/>
              <a:t>位同学</a:t>
            </a:r>
            <a:endParaRPr lang="en-US" altLang="zh-CN" sz="3200" dirty="0" smtClean="0"/>
          </a:p>
          <a:p>
            <a:pPr>
              <a:buNone/>
            </a:pPr>
            <a:endParaRPr lang="en-US" altLang="zh-CN" sz="3200" dirty="0" smtClean="0"/>
          </a:p>
          <a:p>
            <a:r>
              <a:rPr lang="zh-CN" altLang="en-US" sz="3200" dirty="0" smtClean="0"/>
              <a:t>下次课，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位同学中的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位上台表演</a:t>
            </a:r>
            <a:endParaRPr lang="en-US" altLang="zh-CN" sz="3000" dirty="0" smtClean="0"/>
          </a:p>
          <a:p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Learning Objectives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To understand the value of non-personalized recommenders, and domains where they are most useful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Its drawbacks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Its basics of 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Aggregated opinion recommenders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Product association recommendation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Assignment Extension  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Algorithm Analysis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For a give transaction database (with 10^9 users, 10^7 items), compute the causal effect between any pair of items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For a give transaction database (with 10^9 users, 10^7 items), find the top-K pairs of items with the biggest values of causal effect</a:t>
            </a:r>
            <a:endParaRPr lang="en-US" altLang="zh-CN" sz="3000" dirty="0" smtClean="0"/>
          </a:p>
          <a:p>
            <a:endParaRPr lang="en-US" altLang="zh-CN" sz="3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Sensitive Ranking for non-personalized recommendation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2-3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8A0F9-2657-463A-94BD-8851C2F5F51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Reddit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Social news aggregator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Non-personalized news recommender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Users vote on items to determine top item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Reddit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575" y="485775"/>
            <a:ext cx="7562850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Time-shifting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News aggregator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Old news is not interesting even if it has many net </a:t>
            </a:r>
            <a:r>
              <a:rPr lang="en-US" altLang="zh-CN" sz="3000" dirty="0" err="1" smtClean="0">
                <a:latin typeface="Times New Roman" pitchFamily="18" charset="0"/>
                <a:cs typeface="Times New Roman" pitchFamily="18" charset="0"/>
              </a:rPr>
              <a:t>upvotes</a:t>
            </a:r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Reddit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Ranking for News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U: #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upvotes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D: #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downvotes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t_post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: time when this news published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76772"/>
            <a:ext cx="7279718" cy="13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Reddit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Ranking for News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Log term applied to votes</a:t>
            </a:r>
          </a:p>
          <a:p>
            <a:pPr lvl="1"/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Decrease marginal value of later votes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Time in seconds</a:t>
            </a:r>
          </a:p>
          <a:p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Buries items with negative votes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36</a:t>
            </a:fld>
            <a:endParaRPr lang="en-US" altLang="zh-C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76772"/>
            <a:ext cx="7279718" cy="133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HackerNews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Ranking for News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U: #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upvotes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D: #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downvotes</a:t>
            </a:r>
            <a:endParaRPr lang="en-US" altLang="zh-CN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t_now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: time for now</a:t>
            </a:r>
          </a:p>
          <a:p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t_post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: time when this news published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alpha: 0.8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gamma: 1.8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P: penalty term for different items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37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304764"/>
            <a:ext cx="444667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9796"/>
            <a:ext cx="86868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Wrap-Up for Time-sensitive Ranking 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63377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Many sites use ad-hoc methods for time shifting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Most formulas have constants, will be highly service-dependent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Summary of This Part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Non-Personalized Recommendations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Average, full distribution, damped average, confidence interval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Drawbacks: self-selection bias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Next-product recommendation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Association vs. Causal Effect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Time-sensitive recommendation ranking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Ad-hoc methods </a:t>
            </a:r>
          </a:p>
          <a:p>
            <a:endParaRPr lang="en-US" altLang="zh-CN" sz="3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Story of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Zagat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376772"/>
            <a:ext cx="6912768" cy="4419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567037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Acquired by Google for</a:t>
            </a:r>
            <a:r>
              <a:rPr kumimoji="0" lang="en-US" altLang="zh-CN" sz="4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 $125M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pull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Story of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Zagat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609600" y="567037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Acquired by Google for</a:t>
            </a:r>
            <a:r>
              <a:rPr kumimoji="0" lang="en-US" altLang="zh-CN" sz="4400" b="1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 $125M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708" y="1268760"/>
            <a:ext cx="4896544" cy="4575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Secret Formula: Average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Rating={0,1,2,3}</a:t>
            </a:r>
          </a:p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Score = round (MEAN(ratings) * 10)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Max(Score) = 30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Min(Score) = 0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E0FB-053A-4747-8848-0061DD0EEC34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180020"/>
            <a:ext cx="8626186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79712" y="1808820"/>
            <a:ext cx="2247731" cy="388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Itineraries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Excursions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Service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Cabins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Food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Activities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800" b="1" dirty="0" smtClean="0">
                <a:solidFill>
                  <a:srgbClr val="C00000"/>
                </a:solidFill>
              </a:rPr>
              <a:t>Design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Drawback of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Zagat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Some early </a:t>
            </a:r>
            <a:r>
              <a:rPr lang="en-US" altLang="zh-CN" sz="3200" dirty="0" err="1" smtClean="0">
                <a:latin typeface="Times New Roman" pitchFamily="18" charset="0"/>
                <a:cs typeface="Times New Roman" pitchFamily="18" charset="0"/>
              </a:rPr>
              <a:t>Zagat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 fans argue the guide has been getting worse. Why?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All the restaurants with the similar scores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Too many mediocre restaurants with good scores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Too many excellent restaurants with mediocre scores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Drawback of </a:t>
            </a:r>
            <a:r>
              <a:rPr lang="en-US" altLang="zh-CN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Zagat</a:t>
            </a:r>
            <a:endParaRPr lang="zh-CN" altLang="en-US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0788"/>
            <a:ext cx="8686800" cy="4525963"/>
          </a:xfrm>
        </p:spPr>
        <p:txBody>
          <a:bodyPr/>
          <a:lstStyle/>
          <a:p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Reasons</a:t>
            </a:r>
          </a:p>
          <a:p>
            <a:pPr lvl="1"/>
            <a:r>
              <a:rPr lang="en-US" altLang="zh-CN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Self-selection bias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ratings from recent users 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Users of B&amp;B</a:t>
            </a:r>
          </a:p>
          <a:p>
            <a:pPr lvl="1"/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Increased diversity of raters for fancy hotels and restaurant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No free water, free spaghetti at fancy restaurants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Free WIFI, free breakfast, free parking at fancy hotels</a:t>
            </a:r>
          </a:p>
          <a:p>
            <a:pPr lvl="2"/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French meals at Guide Michelin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146ED-F82D-4325-8D84-FFEC60261B2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med">
    <p:pull dir="ld"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14858</TotalTime>
  <Words>1110</Words>
  <Application>Microsoft Office PowerPoint</Application>
  <PresentationFormat>全屏显示(4:3)</PresentationFormat>
  <Paragraphs>288</Paragraphs>
  <Slides>39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默认设计模板</vt:lpstr>
      <vt:lpstr>Recommender Systems</vt:lpstr>
      <vt:lpstr>Non-personalized recommendation</vt:lpstr>
      <vt:lpstr>Learning Objectives</vt:lpstr>
      <vt:lpstr>The Story of Zagat</vt:lpstr>
      <vt:lpstr>The Story of Zagat</vt:lpstr>
      <vt:lpstr>The Secret Formula: Average</vt:lpstr>
      <vt:lpstr>幻灯片 7</vt:lpstr>
      <vt:lpstr>Drawback of Zagat</vt:lpstr>
      <vt:lpstr>Drawback of Zagat</vt:lpstr>
      <vt:lpstr>Given all the ratings for an item</vt:lpstr>
      <vt:lpstr>More Statistic Summary of Ratings</vt:lpstr>
      <vt:lpstr>Example of Full Distribution</vt:lpstr>
      <vt:lpstr>How to Compare</vt:lpstr>
      <vt:lpstr>Ranking Scores: Damped Means</vt:lpstr>
      <vt:lpstr>Ranking Scores: Damped Means</vt:lpstr>
      <vt:lpstr>Ranking Scores: Confidence Interval</vt:lpstr>
      <vt:lpstr>Product association recommendation</vt:lpstr>
      <vt:lpstr>Non-Personalized Recommendation by Average Lacks Context </vt:lpstr>
      <vt:lpstr>Transaction Database</vt:lpstr>
      <vt:lpstr>Computing the Association</vt:lpstr>
      <vt:lpstr>Computing the Causal Effect</vt:lpstr>
      <vt:lpstr>Computing the Causal Effect</vt:lpstr>
      <vt:lpstr>Lift</vt:lpstr>
      <vt:lpstr>Example of Lift</vt:lpstr>
      <vt:lpstr>Example of Lift</vt:lpstr>
      <vt:lpstr>Other Solutions</vt:lpstr>
      <vt:lpstr>Discussion</vt:lpstr>
      <vt:lpstr>Take-away Lessons</vt:lpstr>
      <vt:lpstr>Assignment</vt:lpstr>
      <vt:lpstr>Assignment Extension  </vt:lpstr>
      <vt:lpstr>Time Sensitive Ranking for non-personalized recommendation</vt:lpstr>
      <vt:lpstr>Reddit</vt:lpstr>
      <vt:lpstr>Reddit</vt:lpstr>
      <vt:lpstr>Time-shifting</vt:lpstr>
      <vt:lpstr>Reddit Ranking for News</vt:lpstr>
      <vt:lpstr>Reddit Ranking for News</vt:lpstr>
      <vt:lpstr>HackerNews Ranking for News</vt:lpstr>
      <vt:lpstr>Wrap-Up for Time-sensitive Ranking </vt:lpstr>
      <vt:lpstr>Summary of This Part</vt:lpstr>
    </vt:vector>
  </TitlesOfParts>
  <Company>cnu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qiaoqiao</dc:creator>
  <cp:lastModifiedBy>Ping</cp:lastModifiedBy>
  <cp:revision>629</cp:revision>
  <dcterms:created xsi:type="dcterms:W3CDTF">2004-06-26T11:25:06Z</dcterms:created>
  <dcterms:modified xsi:type="dcterms:W3CDTF">2016-09-26T06:42:58Z</dcterms:modified>
</cp:coreProperties>
</file>