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sldIdLst>
    <p:sldId id="812" r:id="rId2"/>
    <p:sldId id="817" r:id="rId3"/>
    <p:sldId id="818" r:id="rId4"/>
    <p:sldId id="876" r:id="rId5"/>
    <p:sldId id="877" r:id="rId6"/>
    <p:sldId id="853" r:id="rId7"/>
    <p:sldId id="852" r:id="rId8"/>
    <p:sldId id="879" r:id="rId9"/>
    <p:sldId id="880" r:id="rId10"/>
    <p:sldId id="896" r:id="rId11"/>
    <p:sldId id="854" r:id="rId12"/>
    <p:sldId id="855" r:id="rId13"/>
    <p:sldId id="897" r:id="rId14"/>
    <p:sldId id="856" r:id="rId15"/>
    <p:sldId id="857" r:id="rId16"/>
    <p:sldId id="858" r:id="rId17"/>
    <p:sldId id="859" r:id="rId18"/>
    <p:sldId id="860" r:id="rId19"/>
    <p:sldId id="861" r:id="rId20"/>
    <p:sldId id="862" r:id="rId21"/>
    <p:sldId id="878" r:id="rId22"/>
    <p:sldId id="865" r:id="rId23"/>
    <p:sldId id="866" r:id="rId24"/>
    <p:sldId id="868" r:id="rId25"/>
    <p:sldId id="869" r:id="rId26"/>
    <p:sldId id="870" r:id="rId27"/>
    <p:sldId id="871" r:id="rId28"/>
    <p:sldId id="872" r:id="rId29"/>
    <p:sldId id="893" r:id="rId30"/>
    <p:sldId id="894" r:id="rId31"/>
    <p:sldId id="881" r:id="rId32"/>
    <p:sldId id="882" r:id="rId33"/>
    <p:sldId id="884" r:id="rId34"/>
    <p:sldId id="885" r:id="rId35"/>
    <p:sldId id="886" r:id="rId36"/>
    <p:sldId id="887" r:id="rId37"/>
    <p:sldId id="895" r:id="rId38"/>
    <p:sldId id="889" r:id="rId39"/>
    <p:sldId id="890" r:id="rId40"/>
    <p:sldId id="888" r:id="rId41"/>
    <p:sldId id="891" r:id="rId42"/>
    <p:sldId id="898" r:id="rId43"/>
    <p:sldId id="892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8095" autoAdjust="0"/>
  </p:normalViewPr>
  <p:slideViewPr>
    <p:cSldViewPr>
      <p:cViewPr>
        <p:scale>
          <a:sx n="50" d="100"/>
          <a:sy n="50" d="100"/>
        </p:scale>
        <p:origin x="-1190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Chronicle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编年史；历史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 written record of events in the order in which they happened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dirty="0" smtClean="0"/>
              <a:t>毕达哥斯拉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Pythagorean: </a:t>
            </a:r>
            <a:r>
              <a:rPr lang="zh-CN" altLang="en-US" smtClean="0"/>
              <a:t>毕达哥斯拉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Conferences/WWW4/Papers/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Study of CRS 1: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Book Recommendation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Attrite types</a:t>
            </a:r>
          </a:p>
          <a:p>
            <a:pPr lvl="1"/>
            <a:r>
              <a:rPr lang="en-US" altLang="zh-CN" dirty="0" smtClean="0"/>
              <a:t>Enumeration</a:t>
            </a:r>
          </a:p>
          <a:p>
            <a:pPr lvl="1"/>
            <a:r>
              <a:rPr lang="en-US" altLang="zh-CN" dirty="0" smtClean="0"/>
              <a:t>Real values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Study of CRS 2: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News Recommendation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Krakatoa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Chronicle: the First Content-based Recommender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http://www.w3.org/Conferences/WWW4/Papers/93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Kamba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Bharat, and Albers (WWW ‘95)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280920" cy="623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7924" y="2204864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Rating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3465004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Scroll bar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Study of CRS 2: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News Recommendation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Attribute space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Word vocabulary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How to represent an article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How to represent a user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Build User Preferences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Ratings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Implicit: actions of read, buy, click, save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Explicit: ratings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We could simply count the number of times the user likes (or dislikes) items with each keyword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Use User Preferences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Given a vector of keyword preferences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Do we just add up likes and dislikes?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Can we figure out which keywords are more and less relevant?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Word weighting: TFIDF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 and Drawbacks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Content-Based Techniques in general …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Depend on well-structured attributes that align with preferences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Hard to get these attributes, e.g. paintings, poems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Unlikely to find surprising connections</a:t>
            </a: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Harder to find complements than substitutes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IFIDF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problem that requires a weighting for search or filtering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TFIDF weighting in detail, and how it is used in both search and filtering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range of variants and alternatives to TFIDF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Search Problem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What would a primitive search engine does?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Find the keywords in a document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Return the documents whose keywords match with the query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How to identify the keywords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Term frequency: appear multiple times in a document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Document frequency: but not appear in other documents</a:t>
            </a: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Content based recommenders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TFIDF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Term Frequency * Inverse Document Frequency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Term Frequency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Number of occurrences of a term in the document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Inverse Document Frequency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log (#documents / #documents with term)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Does TFIDF always work?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Might not work for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When the true core term is not used frequently in the document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E.g., legal contracts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Unary features</a:t>
            </a:r>
          </a:p>
          <a:p>
            <a:pPr lvl="2"/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Picture tags</a:t>
            </a:r>
          </a:p>
          <a:p>
            <a:pPr lvl="2"/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Movie tags</a:t>
            </a:r>
          </a:p>
          <a:p>
            <a:pPr lvl="3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Actor (e.g. famous actor): might not consider IDF</a:t>
            </a:r>
          </a:p>
          <a:p>
            <a:pPr lvl="3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Descriptive terms (e.g. “prison scene” vs. “car chase”): might consider IDF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Variants and Alternatives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Some applications use variants on TF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frequencies (occurs above threshold)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Logarithmic frequencies (log (tf+1))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Normalized frequency (divide by document length)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BM25 is a ranking function used by search engines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Includes term frequency, document frequency, and document length etc.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Challenges for Search Engines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Phrases and n-grams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Position in documents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Titles, headings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Term Adjacency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Document Authority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Implied Content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Links, usage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Items to User Profiles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How do we accumulate profiles?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Add together the item vectors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 we normalize first?</a:t>
            </a:r>
          </a:p>
          <a:p>
            <a:pPr lvl="3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 we believe an item with a longer vector is more descriptive of preferences? Then maybe no.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 we weight the vectors somehow?</a:t>
            </a:r>
          </a:p>
          <a:p>
            <a:pPr lvl="3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Could use ratings for weight</a:t>
            </a:r>
          </a:p>
          <a:p>
            <a:pPr lvl="3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Could use time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recency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(decay old profiles for drifting preferences)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Items to User Profiles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6772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How do we factor in ratings?</a:t>
            </a:r>
          </a:p>
          <a:p>
            <a:pPr lvl="1"/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Simply unary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– aggregate profiles of items we rated without weights</a:t>
            </a:r>
          </a:p>
          <a:p>
            <a:pPr lvl="1"/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Unary with threshold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– only put items above a certain rating into our profile (but all likes are equal) – we often think 3.5 in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MovieLens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Weight, but positive only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– higher weight for things with higher scores</a:t>
            </a:r>
          </a:p>
          <a:p>
            <a:pPr lvl="1"/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Weight, and include negative also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– negative weight for low ratings (normalize rating scale)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Predictions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Prediction is the cosine of the angle between the two vectors (profile, item)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dot-product of normalized vectors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Ranges from -1 to 1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Top-n recommendation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Strength of this Approach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Entirely content-based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Understandable profile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Easy computation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can integrate with query-based systems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Use the open-source project: e.g.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altLang="zh-CN" sz="3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Lucene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Depend on different applications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Right weights for attributes (TFIDF or not)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Deal with different ratings on items for building user profiles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Ranking for News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downvotes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t_post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time when this news published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76772"/>
            <a:ext cx="7279718" cy="1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range and value of content-based approaches to recommendation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strengths and drawbacks of content-based recommender systems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Content-based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Ranking for News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downvotes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t_post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time when this news published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76772"/>
            <a:ext cx="7279718" cy="1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51620" y="2744924"/>
            <a:ext cx="695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ym typeface="Wingdings 2"/>
              </a:rPr>
              <a:t> </a:t>
            </a:r>
            <a:r>
              <a:rPr lang="en-US" altLang="zh-CN" sz="3600" dirty="0" smtClean="0"/>
              <a:t>Similarity (this news, this user)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935596" y="1700808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(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8136396" y="1628800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Sets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Jaccard</a:t>
            </a:r>
            <a:r>
              <a:rPr lang="en-US" altLang="zh-CN" dirty="0" smtClean="0"/>
              <a:t> Index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2636912"/>
            <a:ext cx="7772896" cy="160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0" y="6021288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https://en.wikipedia.org/wiki/Jaccard_index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Euclidean distance</a:t>
            </a:r>
            <a:endParaRPr lang="en-US" altLang="zh-CN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7810005" cy="363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192016"/>
            <a:ext cx="54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https://en.wikipedia.org/wiki/Euclidean_distance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Cosine Similarity</a:t>
            </a:r>
            <a:endParaRPr lang="en-US" altLang="zh-CN" b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474" y="2132856"/>
            <a:ext cx="7980970" cy="406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6488668"/>
            <a:ext cx="556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https://en.wikipedia.org/wiki/Cosine_similarity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Cosine Similarity</a:t>
            </a:r>
            <a:endParaRPr lang="en-US" altLang="zh-CN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2312876"/>
            <a:ext cx="83137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Pearson Correlation Coefficient</a:t>
            </a:r>
            <a:endParaRPr lang="en-US" altLang="zh-CN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2276872"/>
            <a:ext cx="6948772" cy="19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93172" y="4653136"/>
            <a:ext cx="5731056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Cosine similarity of user-mean norm</a:t>
            </a:r>
          </a:p>
          <a:p>
            <a:r>
              <a:rPr lang="en-US" altLang="zh-CN" sz="2400" dirty="0" smtClean="0"/>
              <a:t>is Pearson correlation.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211669"/>
            <a:ext cx="6840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https://en.wikipedia.org/wiki/Pearson_product-moment_correlation_coefficient#For_a_sample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Pearson Correlation Coefficient (expressed by z-score)</a:t>
            </a:r>
            <a:endParaRPr lang="en-US" altLang="zh-CN" b="0" dirty="0" smtClean="0"/>
          </a:p>
        </p:txBody>
      </p:sp>
      <p:sp>
        <p:nvSpPr>
          <p:cNvPr id="9" name="矩形 8"/>
          <p:cNvSpPr/>
          <p:nvPr/>
        </p:nvSpPr>
        <p:spPr>
          <a:xfrm>
            <a:off x="0" y="6211669"/>
            <a:ext cx="7596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https://en.wikipedia.org/wiki/Pearson_product-moment_correlation_coefficient#For_a_sample</a:t>
            </a:r>
            <a:endParaRPr lang="zh-CN" altLang="en-US" dirty="0"/>
          </a:p>
        </p:txBody>
      </p:sp>
      <p:pic>
        <p:nvPicPr>
          <p:cNvPr id="9218" name="Picture 2" descr="C:\Users\Ping\Desktop\5650734781065851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04864"/>
            <a:ext cx="5148572" cy="386142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Pearson Correlation Coefficient vs. Cosine Similarity</a:t>
            </a:r>
            <a:endParaRPr lang="en-US" altLang="zh-CN" b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456892"/>
            <a:ext cx="604327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Pearson Correlation Coefficient vs. Cosine Similarity</a:t>
            </a:r>
            <a:endParaRPr lang="en-US" altLang="zh-CN" b="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20" y="2672916"/>
            <a:ext cx="663898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Content-based 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3788" y="1232756"/>
            <a:ext cx="3004108" cy="533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 between Two Real-valued Vectors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Spearman's rank correlation coefficient</a:t>
            </a:r>
          </a:p>
          <a:p>
            <a:pPr lvl="1"/>
            <a:r>
              <a:rPr lang="en-US" altLang="zh-CN" b="0" dirty="0" smtClean="0"/>
              <a:t>Covert the raw scores to their ranks</a:t>
            </a:r>
          </a:p>
          <a:p>
            <a:pPr lvl="1"/>
            <a:r>
              <a:rPr lang="en-US" altLang="zh-CN" b="0" dirty="0" smtClean="0"/>
              <a:t>Compute the Pearson Correlation Coefficient based on the vectors of ranks</a:t>
            </a:r>
          </a:p>
          <a:p>
            <a:r>
              <a:rPr lang="en-US" altLang="zh-CN" b="0" dirty="0" smtClean="0"/>
              <a:t>Examples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99592" y="4005064"/>
          <a:ext cx="6096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6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9592" y="5279608"/>
          <a:ext cx="6096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Rank(V1)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Rank(V2)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6211669"/>
            <a:ext cx="601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https://en.wikipedia.org/wiki/Spearman%27s_rank_correlation_coefficient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Implement Cosine similarity, Pearson Correlation, Spearman Ranking Correlation in Excel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Design some examples to show their characteristics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Make a video to show how to automatically compute the user-user similarity matrix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a single formula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Video making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Windows users, </a:t>
            </a:r>
            <a:r>
              <a:rPr lang="en-US" altLang="zh-CN" sz="2800" dirty="0" err="1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Freemake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Video Converter and Handbrake both provide good results. 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OSX users, we recommend Handbrake and other free converters available through the Apple App Store (e.g. </a:t>
            </a:r>
            <a:r>
              <a:rPr lang="en-US" altLang="zh-CN" sz="2800" dirty="0" err="1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Miro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Video Converter). 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Linux users, </a:t>
            </a:r>
            <a:r>
              <a:rPr lang="en-US" altLang="zh-CN" sz="2800" dirty="0" err="1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FFmpeg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is a well-known </a:t>
            </a:r>
            <a:r>
              <a:rPr lang="en-US" altLang="zh-CN" sz="2800" dirty="0" err="1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transcoding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solution. </a:t>
            </a:r>
            <a:endParaRPr lang="zh-CN" altLang="en-US" sz="2800" dirty="0" smtClean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Paper reading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Jonathan L. 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Herlocker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, Joseph A. 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, Al 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Borchers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, and John 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. 1999. An Algorithmic Framework for Performing Collaborative Filtering. Proceedings of the 22Nd Annual International ACM SIGIR Conference on Research and Development in Information Retrieval, ACM, 230–237.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Google scholar citation: 2769 (at Jun 21, 2016)</a:t>
            </a:r>
          </a:p>
          <a:p>
            <a:pPr lvl="1"/>
            <a:endParaRPr lang="en-US" altLang="zh-CN" sz="3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Content-based 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Sina.com</a:t>
            </a:r>
          </a:p>
          <a:p>
            <a:r>
              <a:rPr lang="en-US" altLang="zh-CN" dirty="0" smtClean="0"/>
              <a:t>toutiao.com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Ideas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Model items by relevant item attributes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Models user preferences by attributes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same attribute space for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user preferences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Recommendation based on the similarity between items and user preferences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Basic Assumption: Stable Preference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Content: the description of items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Stable preference: long-term interests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News, reading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Clothing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Movies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Hotels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Content based recommendation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 kind of personalized recommendation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But not based on collaborative information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Study of CRS 1: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Book Recommendation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Item Description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7128792" cy="384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Study of CRS 1: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Book Recommendation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Profile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Similarity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2168860"/>
            <a:ext cx="8155438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15507</TotalTime>
  <Words>1212</Words>
  <Application>Microsoft Office PowerPoint</Application>
  <PresentationFormat>全屏显示(4:3)</PresentationFormat>
  <Paragraphs>286</Paragraphs>
  <Slides>43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默认设计模板</vt:lpstr>
      <vt:lpstr>Recommender Systems</vt:lpstr>
      <vt:lpstr>Introduction to Content based recommenders</vt:lpstr>
      <vt:lpstr>Learning Objectives</vt:lpstr>
      <vt:lpstr>Applications of Content-based RS</vt:lpstr>
      <vt:lpstr>Applications of Content-based RS</vt:lpstr>
      <vt:lpstr>Key Ideas</vt:lpstr>
      <vt:lpstr>Basic Assumption: Stable Preference</vt:lpstr>
      <vt:lpstr>Case Study of CRS 1: Book Recommendation</vt:lpstr>
      <vt:lpstr>Case Study of CRS 1: Book Recommendation</vt:lpstr>
      <vt:lpstr>Case Study of CRS 1: Book Recommendation</vt:lpstr>
      <vt:lpstr>Case Study of CRS 2: News Recommendation</vt:lpstr>
      <vt:lpstr>幻灯片 12</vt:lpstr>
      <vt:lpstr>Case Study of CRS 2: News Recommendation</vt:lpstr>
      <vt:lpstr>How to Build User Preferences </vt:lpstr>
      <vt:lpstr>How to Use User Preferences </vt:lpstr>
      <vt:lpstr>Challenges and Drawbacks</vt:lpstr>
      <vt:lpstr>IFIDF</vt:lpstr>
      <vt:lpstr>Learning Objectives</vt:lpstr>
      <vt:lpstr>The Search Problem</vt:lpstr>
      <vt:lpstr>TFIDF</vt:lpstr>
      <vt:lpstr>Does TFIDF always work?</vt:lpstr>
      <vt:lpstr>Variants and Alternatives</vt:lpstr>
      <vt:lpstr>More Challenges for Search Engines</vt:lpstr>
      <vt:lpstr>From Items to User Profiles</vt:lpstr>
      <vt:lpstr>From Items to User Profiles</vt:lpstr>
      <vt:lpstr>Computing Predictions</vt:lpstr>
      <vt:lpstr>Strength of this Approach</vt:lpstr>
      <vt:lpstr>Challenges</vt:lpstr>
      <vt:lpstr>Reddit Ranking for News</vt:lpstr>
      <vt:lpstr>Content-based Reddit Ranking for News</vt:lpstr>
      <vt:lpstr>Similarity</vt:lpstr>
      <vt:lpstr>Similarity between Two Sets</vt:lpstr>
      <vt:lpstr>Similarity between Two Real-valued Vectors</vt:lpstr>
      <vt:lpstr>Similarity between Two Real-valued Vectors</vt:lpstr>
      <vt:lpstr>Similarity between Two Real-valued Vectors</vt:lpstr>
      <vt:lpstr>Similarity between Two Real-valued Vectors</vt:lpstr>
      <vt:lpstr>Similarity between Two Real-valued Vectors</vt:lpstr>
      <vt:lpstr>Similarity between Two Real-valued Vectors</vt:lpstr>
      <vt:lpstr>Similarity between Two Real-valued Vectors</vt:lpstr>
      <vt:lpstr>Similarity between Two Real-valued Vectors</vt:lpstr>
      <vt:lpstr>Assignment</vt:lpstr>
      <vt:lpstr>Assignment</vt:lpstr>
      <vt:lpstr>Assignment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668</cp:revision>
  <dcterms:created xsi:type="dcterms:W3CDTF">2004-06-26T11:25:06Z</dcterms:created>
  <dcterms:modified xsi:type="dcterms:W3CDTF">2016-09-26T06:43:08Z</dcterms:modified>
</cp:coreProperties>
</file>