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8"/>
  </p:notesMasterIdLst>
  <p:sldIdLst>
    <p:sldId id="812" r:id="rId2"/>
    <p:sldId id="852" r:id="rId3"/>
    <p:sldId id="853" r:id="rId4"/>
    <p:sldId id="854" r:id="rId5"/>
    <p:sldId id="900" r:id="rId6"/>
    <p:sldId id="857" r:id="rId7"/>
    <p:sldId id="858" r:id="rId8"/>
    <p:sldId id="860" r:id="rId9"/>
    <p:sldId id="891" r:id="rId10"/>
    <p:sldId id="901" r:id="rId11"/>
    <p:sldId id="902" r:id="rId12"/>
    <p:sldId id="903" r:id="rId13"/>
    <p:sldId id="892" r:id="rId14"/>
    <p:sldId id="893" r:id="rId15"/>
    <p:sldId id="888" r:id="rId16"/>
    <p:sldId id="865" r:id="rId17"/>
    <p:sldId id="894" r:id="rId18"/>
    <p:sldId id="895" r:id="rId19"/>
    <p:sldId id="896" r:id="rId20"/>
    <p:sldId id="866" r:id="rId21"/>
    <p:sldId id="867" r:id="rId22"/>
    <p:sldId id="868" r:id="rId23"/>
    <p:sldId id="869" r:id="rId24"/>
    <p:sldId id="870" r:id="rId25"/>
    <p:sldId id="897" r:id="rId26"/>
    <p:sldId id="898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D60093"/>
    <a:srgbClr val="FFFFCC"/>
    <a:srgbClr val="008000"/>
    <a:srgbClr val="00FF00"/>
    <a:srgbClr val="66FF99"/>
    <a:srgbClr val="FF0000"/>
    <a:srgbClr val="006600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87103" autoAdjust="0"/>
  </p:normalViewPr>
  <p:slideViewPr>
    <p:cSldViewPr>
      <p:cViewPr>
        <p:scale>
          <a:sx n="40" d="100"/>
          <a:sy n="40" d="100"/>
        </p:scale>
        <p:origin x="-1478" y="-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34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fld id="{D8904E61-5771-4D2D-858E-6D3792584E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79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618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分歧终端机</a:t>
            </a:r>
            <a:endParaRPr kumimoji="1" lang="zh-CN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3FC82-FDDB-49B5-8774-32C9636961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1399606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8F61D-4376-4147-B2D7-332A413609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1337987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2DF00-DA3C-42B4-A6F7-26CBB657DD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4775658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C3FBA85-63EF-4392-B3E5-388C03B0C7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143637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0443DEA-2D14-4615-8F06-B270994849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1264590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997F59-18E5-4AC3-A785-F6D495225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3811511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0DDD4C-A560-4E64-9230-1C29B58E81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03570040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146ED-F82D-4325-8D84-FFEC60261B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2700374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8A0F9-2657-463A-94BD-8851C2F5F5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391026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0040-5B0C-4630-9ECA-1CD533A2BF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00349065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41275-CB0A-431C-9C6C-DE9114D9AB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871062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B9E28-8BA2-4F52-9AA2-B65412F8A7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9761575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DE0FB-053A-4747-8848-0061DD0EE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9272371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6F352-9D48-4136-A268-6B5EB8CE4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4882034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394BC-47B0-4DED-A67C-AF01BE773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666278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fld id="{F5193339-0CFC-4F11-85B6-906364A17A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ransition spd="med">
    <p:pull dir="ld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1166887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7200" dirty="0" smtClean="0">
                <a:solidFill>
                  <a:srgbClr val="FF0000"/>
                </a:solidFill>
                <a:ea typeface="隶书" pitchFamily="49" charset="-122"/>
              </a:rPr>
              <a:t>Recommender Systems</a:t>
            </a:r>
            <a:endParaRPr lang="zh-CN" altLang="en-US" sz="7200" dirty="0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400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2303463" y="5437188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Autumn </a:t>
            </a:r>
            <a:r>
              <a:rPr lang="zh-CN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b="1" u="sng" dirty="0">
              <a:solidFill>
                <a:srgbClr val="FF3300"/>
              </a:solidFill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罗平 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luop@ict.ac.cn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362321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11344" cy="1143000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协同过滤：细节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9515400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问题：预测用户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在商品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上的评分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其中，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U_a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是跟用户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品味“最相似”的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个用户的集合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Pearson Correlation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700" y="2060848"/>
            <a:ext cx="5004556" cy="170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11344" cy="1143000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协同过滤：细节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9515400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问题：预测用户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在商品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上的评分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评分的归一化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700" y="1952836"/>
            <a:ext cx="5004556" cy="170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4473116"/>
            <a:ext cx="627408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11344" cy="1143000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协同过滤：细节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268760"/>
            <a:ext cx="9515400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评分的归一化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加权平均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w_{</a:t>
            </a:r>
            <a:r>
              <a:rPr lang="en-US" altLang="zh-CN" dirty="0" err="1" smtClean="0">
                <a:solidFill>
                  <a:srgbClr val="0070C0"/>
                </a:solidFill>
              </a:rPr>
              <a:t>ua</a:t>
            </a:r>
            <a:r>
              <a:rPr lang="en-US" altLang="zh-CN" dirty="0" smtClean="0">
                <a:solidFill>
                  <a:srgbClr val="0070C0"/>
                </a:solidFill>
              </a:rPr>
              <a:t>}</a:t>
            </a:r>
            <a:r>
              <a:rPr lang="zh-CN" altLang="en-US" dirty="0" smtClean="0">
                <a:solidFill>
                  <a:srgbClr val="0070C0"/>
                </a:solidFill>
              </a:rPr>
              <a:t>是用户</a:t>
            </a:r>
            <a:r>
              <a:rPr lang="en-US" altLang="zh-CN" dirty="0" smtClean="0">
                <a:solidFill>
                  <a:srgbClr val="0070C0"/>
                </a:solidFill>
              </a:rPr>
              <a:t>u</a:t>
            </a:r>
            <a:r>
              <a:rPr lang="zh-CN" altLang="en-US" dirty="0" smtClean="0">
                <a:solidFill>
                  <a:srgbClr val="0070C0"/>
                </a:solidFill>
              </a:rPr>
              <a:t>和</a:t>
            </a:r>
            <a:r>
              <a:rPr lang="en-US" altLang="zh-CN" dirty="0" smtClean="0">
                <a:solidFill>
                  <a:srgbClr val="0070C0"/>
                </a:solidFill>
              </a:rPr>
              <a:t>a</a:t>
            </a:r>
            <a:r>
              <a:rPr lang="zh-CN" altLang="en-US" dirty="0" smtClean="0">
                <a:solidFill>
                  <a:srgbClr val="0070C0"/>
                </a:solidFill>
              </a:rPr>
              <a:t>之间的</a:t>
            </a:r>
            <a:r>
              <a:rPr lang="en-US" altLang="zh-CN" dirty="0" smtClean="0">
                <a:solidFill>
                  <a:srgbClr val="0070C0"/>
                </a:solidFill>
              </a:rPr>
              <a:t>Pearson </a:t>
            </a:r>
            <a:r>
              <a:rPr lang="en-US" altLang="zh-CN" dirty="0" smtClean="0">
                <a:solidFill>
                  <a:srgbClr val="0070C0"/>
                </a:solidFill>
              </a:rPr>
              <a:t>Correlation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w_{</a:t>
            </a:r>
            <a:r>
              <a:rPr lang="en-US" altLang="zh-CN" dirty="0" err="1" smtClean="0">
                <a:solidFill>
                  <a:srgbClr val="FF0000"/>
                </a:solidFill>
              </a:rPr>
              <a:t>ua</a:t>
            </a:r>
            <a:r>
              <a:rPr lang="en-US" altLang="zh-CN" dirty="0" smtClean="0">
                <a:solidFill>
                  <a:srgbClr val="FF0000"/>
                </a:solidFill>
              </a:rPr>
              <a:t>} </a:t>
            </a:r>
            <a:r>
              <a:rPr lang="zh-CN" altLang="en-US" dirty="0" smtClean="0">
                <a:solidFill>
                  <a:srgbClr val="FF0000"/>
                </a:solidFill>
              </a:rPr>
              <a:t>怎么计算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7110" name="AutoShape 6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12" name="AutoShape 8" descr="http://img5.imgtn.bdimg.com/it/u=1663933951,290557627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060848"/>
            <a:ext cx="627408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1526" y="4473116"/>
            <a:ext cx="6546878" cy="1404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Algorithm for U-U CF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For a user u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Compute its similarity values to all the other users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Identify its nearest neighbors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With the nearest neighbors, for each item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Predict r_{</a:t>
            </a:r>
            <a:r>
              <a:rPr lang="en-US" altLang="zh-CN" sz="3000" dirty="0" err="1" smtClean="0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} to the weighted sum of the ratings on item </a:t>
            </a:r>
            <a:r>
              <a:rPr lang="en-US" altLang="zh-CN" sz="3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from the neighbors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Issues on U-U CF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Low coverage 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For an item, on which all the nearest neighbors have few ratings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Implementation Issues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users and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items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Computation can be a bottleneck</a:t>
            </a:r>
          </a:p>
          <a:p>
            <a:pPr lvl="2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Correlation between two users is O(n)</a:t>
            </a:r>
          </a:p>
          <a:p>
            <a:pPr lvl="2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All correlations for a user is O(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mn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pairwise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correlations is O(m^2n)</a:t>
            </a:r>
          </a:p>
          <a:p>
            <a:pPr lvl="2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Recommendations at least O(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mn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Lots of ways to make more practical</a:t>
            </a:r>
          </a:p>
          <a:p>
            <a:pPr lvl="2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More persistent neighborhoods</a:t>
            </a:r>
          </a:p>
          <a:p>
            <a:pPr lvl="2"/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Cached or incremental correlations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User-User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CF Variations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b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Tuning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Similarities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Significance weighting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Variance weighting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Considering the rating variance for an item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Selecting neighborhoods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Normalizing ratings</a:t>
            </a:r>
          </a:p>
          <a:p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Computing Similarities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Pearson correlation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Spearman rank correlation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Hasn't been found to work as well </a:t>
            </a:r>
            <a:r>
              <a:rPr lang="en-US" altLang="zh-CN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here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Cosine Similarity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005064"/>
            <a:ext cx="6986623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Significance Weighting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Consider the number of co-rated items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multiply by min(n,50)/50</a:t>
            </a:r>
          </a:p>
          <a:p>
            <a:pPr lvl="2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n is the number of common ratings</a:t>
            </a:r>
          </a:p>
          <a:p>
            <a:pPr lvl="2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50 is the cutoff number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Considering the Rating Variance for an Item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Variance weighting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19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7684" y="2348880"/>
            <a:ext cx="4071331" cy="113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408204" y="278092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Z-score based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573016"/>
            <a:ext cx="7992888" cy="291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 to</a:t>
            </a:r>
            <a:b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User-User Collaborative</a:t>
            </a:r>
            <a:b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Filtering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5-1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Normalizing Ratings, Why?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Users rate differently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Some rate high, others low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Averaging ignores these differences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Normalization compensates for them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Rating Normalization: Mean-centering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95018"/>
            <a:ext cx="8686800" cy="4525963"/>
          </a:xfrm>
        </p:spPr>
        <p:txBody>
          <a:bodyPr/>
          <a:lstStyle/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May be out of the rating scale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40" y="1988840"/>
            <a:ext cx="844692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Rating Normalization: z-score normalization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141" y="1700808"/>
            <a:ext cx="8720355" cy="42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Selecting Neighborhoods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Threshold similarity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Top-N neighbors by similarity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Combined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How Many Neighbors?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8874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In theory, the more the better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If we have a good similarity measure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In practice, noise from dissimilar neighbors decreases usefulness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Between 25 and 100 is often used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Fewer neighbors → </a:t>
            </a:r>
            <a:r>
              <a:rPr lang="en-US" altLang="zh-CN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lower coverage</a:t>
            </a:r>
          </a:p>
          <a:p>
            <a:pPr lvl="1"/>
            <a:r>
              <a:rPr lang="en-US" altLang="zh-CN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the same group of neighbors for different items</a:t>
            </a:r>
          </a:p>
          <a:p>
            <a:pPr lvl="1"/>
            <a:r>
              <a:rPr lang="en-US" altLang="zh-CN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Give up personalized recommendation if the neighbors do not have enough ratings on the target item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Good Configurations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4764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Similarities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Pearson correlation, Spearman ranking correlation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Significance weighting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Needed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Variance weighting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Does not work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Selecting neighborhoods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Top 30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Normalizing ratings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Needed </a:t>
            </a:r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Revisit to Key Reference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An Algorithmic Framework for Collaborative Filtering 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altLang="zh-CN" sz="3000" dirty="0" err="1" smtClean="0">
                <a:latin typeface="Times New Roman" pitchFamily="18" charset="0"/>
                <a:cs typeface="Times New Roman" pitchFamily="18" charset="0"/>
              </a:rPr>
              <a:t>Herlocker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000" dirty="0" err="1" smtClean="0">
                <a:latin typeface="Times New Roman" pitchFamily="18" charset="0"/>
                <a:cs typeface="Times New Roman" pitchFamily="18" charset="0"/>
              </a:rPr>
              <a:t>Konstan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000" dirty="0" err="1" smtClean="0">
                <a:latin typeface="Times New Roman" pitchFamily="18" charset="0"/>
                <a:cs typeface="Times New Roman" pitchFamily="18" charset="0"/>
              </a:rPr>
              <a:t>Borchers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000" dirty="0" err="1" smtClean="0">
                <a:latin typeface="Times New Roman" pitchFamily="18" charset="0"/>
                <a:cs typeface="Times New Roman" pitchFamily="18" charset="0"/>
              </a:rPr>
              <a:t>Riedl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Proc. SIGIR 1999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Learning Objectives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 understand the intuition and history of the user-user collaborative filtering algorithm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 review the basic ideas and assumptions (and therefore limitations) behind the algorithm</a:t>
            </a:r>
            <a:endParaRPr lang="zh-CN" alt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History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1992: Information Tapestry, Doug Terry, Xerox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Parc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1994-1995 : Early Automated CF Systems</a:t>
            </a:r>
          </a:p>
          <a:p>
            <a:pPr lvl="1"/>
            <a:r>
              <a:rPr lang="en-US" altLang="zh-CN" sz="3000" dirty="0" err="1" smtClean="0">
                <a:latin typeface="Times New Roman" pitchFamily="18" charset="0"/>
                <a:cs typeface="Times New Roman" pitchFamily="18" charset="0"/>
              </a:rPr>
              <a:t>GroupLens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(for news), Minnesota and MIT</a:t>
            </a:r>
          </a:p>
          <a:p>
            <a:pPr lvl="1"/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Ringo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(for music), MIT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3799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ACM Software System Award (2010)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9361"/>
            <a:ext cx="8229600" cy="4525963"/>
          </a:xfrm>
        </p:spPr>
        <p:txBody>
          <a:bodyPr/>
          <a:lstStyle/>
          <a:p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US" altLang="zh-CN" sz="2800" b="0" dirty="0" err="1" smtClean="0">
                <a:latin typeface="Times New Roman" pitchFamily="18" charset="0"/>
                <a:cs typeface="Times New Roman" pitchFamily="18" charset="0"/>
              </a:rPr>
              <a:t>GroupLens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 Collaborative Filtering Recommender Systems, which showed how to automate the process by which a distributed set of users could receive personalized recommendations by sharing ratings, leading to both commercial products and extensive research.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367644" y="6488668"/>
            <a:ext cx="6660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http://awards.acm.org/award_winners/riedl_2663490.cfm</a:t>
            </a:r>
            <a:endParaRPr lang="zh-CN" altLang="en-US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Core Assumptions/Limitations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Assumption: Our past agreement predicts our future agreement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Base Assumption #1: Our tastes are either individually stable or move in sync with each other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Base Assumption #2: Our system is scoped within a domain of agreement</a:t>
            </a:r>
          </a:p>
          <a:p>
            <a:pPr lvl="2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Politics, humor, technology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Breaking Down</a:t>
            </a:r>
            <a:b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User-User Collaborative</a:t>
            </a:r>
            <a:b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Filtering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5-2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Key Reference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Paul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Resnick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Neophytos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Iacovou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Mitesh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Suchak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, Peter Bergstrom, and John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Riedl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GroupLens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: An Open Architecture for Collaborative Filtering of Netnews. CSCW, 1994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An Algorithmic Framework for Collaborative Filtering 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altLang="zh-CN" sz="3000" dirty="0" err="1" smtClean="0">
                <a:latin typeface="Times New Roman" pitchFamily="18" charset="0"/>
                <a:cs typeface="Times New Roman" pitchFamily="18" charset="0"/>
              </a:rPr>
              <a:t>Herlocker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000" dirty="0" err="1" smtClean="0">
                <a:latin typeface="Times New Roman" pitchFamily="18" charset="0"/>
                <a:cs typeface="Times New Roman" pitchFamily="18" charset="0"/>
              </a:rPr>
              <a:t>Konstan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000" dirty="0" err="1" smtClean="0">
                <a:latin typeface="Times New Roman" pitchFamily="18" charset="0"/>
                <a:cs typeface="Times New Roman" pitchFamily="18" charset="0"/>
              </a:rPr>
              <a:t>Borchers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000" dirty="0" err="1" smtClean="0">
                <a:latin typeface="Times New Roman" pitchFamily="18" charset="0"/>
                <a:cs typeface="Times New Roman" pitchFamily="18" charset="0"/>
              </a:rPr>
              <a:t>Riedl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Proc. SIGIR 1999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Rating Matrix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Matrix R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R_{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}: the rating from user u on item I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 very sparse matrix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Question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To infer the values in the empty cells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15783</TotalTime>
  <Words>691</Words>
  <Application>Microsoft Office PowerPoint</Application>
  <PresentationFormat>全屏显示(4:3)</PresentationFormat>
  <Paragraphs>168</Paragraphs>
  <Slides>26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默认设计模板</vt:lpstr>
      <vt:lpstr>Recommender Systems</vt:lpstr>
      <vt:lpstr>Introduction to User-User Collaborative Filtering</vt:lpstr>
      <vt:lpstr>Learning Objectives</vt:lpstr>
      <vt:lpstr>History</vt:lpstr>
      <vt:lpstr>ACM Software System Award (2010)</vt:lpstr>
      <vt:lpstr>Core Assumptions/Limitations</vt:lpstr>
      <vt:lpstr>Breaking Down User-User Collaborative Filtering</vt:lpstr>
      <vt:lpstr>Key Reference</vt:lpstr>
      <vt:lpstr>Rating Matrix</vt:lpstr>
      <vt:lpstr>协同过滤：细节</vt:lpstr>
      <vt:lpstr>协同过滤：细节</vt:lpstr>
      <vt:lpstr>协同过滤：细节</vt:lpstr>
      <vt:lpstr>Algorithm for U-U CF</vt:lpstr>
      <vt:lpstr>Issues on U-U CF</vt:lpstr>
      <vt:lpstr>Implementation Issues</vt:lpstr>
      <vt:lpstr>User-User CF Variations and Tuning</vt:lpstr>
      <vt:lpstr>Computing Similarities</vt:lpstr>
      <vt:lpstr>Significance Weighting</vt:lpstr>
      <vt:lpstr>Considering the Rating Variance for an Item</vt:lpstr>
      <vt:lpstr>Normalizing Ratings, Why?</vt:lpstr>
      <vt:lpstr>Rating Normalization: Mean-centering</vt:lpstr>
      <vt:lpstr>Rating Normalization: z-score normalization</vt:lpstr>
      <vt:lpstr>Selecting Neighborhoods</vt:lpstr>
      <vt:lpstr>How Many Neighbors?</vt:lpstr>
      <vt:lpstr>Good Configurations</vt:lpstr>
      <vt:lpstr>Revisit to Key Reference</vt:lpstr>
    </vt:vector>
  </TitlesOfParts>
  <Company>cnu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qiaoqiao</dc:creator>
  <cp:lastModifiedBy>Ping</cp:lastModifiedBy>
  <cp:revision>701</cp:revision>
  <dcterms:created xsi:type="dcterms:W3CDTF">2004-06-26T11:25:06Z</dcterms:created>
  <dcterms:modified xsi:type="dcterms:W3CDTF">2016-10-10T02:44:54Z</dcterms:modified>
</cp:coreProperties>
</file>