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2"/>
  </p:notesMasterIdLst>
  <p:sldIdLst>
    <p:sldId id="812" r:id="rId2"/>
    <p:sldId id="817" r:id="rId3"/>
    <p:sldId id="818" r:id="rId4"/>
    <p:sldId id="875" r:id="rId5"/>
    <p:sldId id="819" r:id="rId6"/>
    <p:sldId id="820" r:id="rId7"/>
    <p:sldId id="821" r:id="rId8"/>
    <p:sldId id="858" r:id="rId9"/>
    <p:sldId id="822" r:id="rId10"/>
    <p:sldId id="859" r:id="rId11"/>
    <p:sldId id="857" r:id="rId12"/>
    <p:sldId id="827" r:id="rId13"/>
    <p:sldId id="829" r:id="rId14"/>
    <p:sldId id="877" r:id="rId15"/>
    <p:sldId id="878" r:id="rId16"/>
    <p:sldId id="879" r:id="rId17"/>
    <p:sldId id="880" r:id="rId18"/>
    <p:sldId id="860" r:id="rId19"/>
    <p:sldId id="881" r:id="rId20"/>
    <p:sldId id="882" r:id="rId21"/>
    <p:sldId id="888" r:id="rId22"/>
    <p:sldId id="883" r:id="rId23"/>
    <p:sldId id="884" r:id="rId24"/>
    <p:sldId id="886" r:id="rId25"/>
    <p:sldId id="837" r:id="rId26"/>
    <p:sldId id="867" r:id="rId27"/>
    <p:sldId id="869" r:id="rId28"/>
    <p:sldId id="870" r:id="rId29"/>
    <p:sldId id="871" r:id="rId30"/>
    <p:sldId id="872" r:id="rId3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CC"/>
    <a:srgbClr val="D60093"/>
    <a:srgbClr val="FFFFCC"/>
    <a:srgbClr val="008000"/>
    <a:srgbClr val="00FF00"/>
    <a:srgbClr val="66FF99"/>
    <a:srgbClr val="FF0000"/>
    <a:srgbClr val="006600"/>
    <a:srgbClr val="0000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1" autoAdjust="0"/>
    <p:restoredTop sz="80159" autoAdjust="0"/>
  </p:normalViewPr>
  <p:slideViewPr>
    <p:cSldViewPr>
      <p:cViewPr varScale="1">
        <p:scale>
          <a:sx n="38" d="100"/>
          <a:sy n="38" d="100"/>
        </p:scale>
        <p:origin x="-1517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734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8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68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8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fld id="{D8904E61-5771-4D2D-858E-6D3792584E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9794578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16188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这里不要用</a:t>
            </a:r>
            <a:r>
              <a:rPr lang="en-US" altLang="zh-CN" dirty="0" smtClean="0"/>
              <a:t>Pearson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13FC82-FDDB-49B5-8774-32C9636961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713996061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C8F61D-4376-4147-B2D7-332A413609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813379874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2DF00-DA3C-42B4-A6F7-26CBB657DD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547756584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C3FBA85-63EF-4392-B3E5-388C03B0C7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614363778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0443DEA-2D14-4615-8F06-B270994849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412645903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6997F59-18E5-4AC3-A785-F6D4952254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238115119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D0DDD4C-A560-4E64-9230-1C29B58E81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003570040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146ED-F82D-4325-8D84-FFEC60261B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527003744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38A0F9-2657-463A-94BD-8851C2F5F5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39102691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C0040-5B0C-4630-9ECA-1CD533A2BF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000349065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C41275-CB0A-431C-9C6C-DE9114D9AB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587106278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2B9E28-8BA2-4F52-9AA2-B65412F8A7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197615757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5DE0FB-053A-4747-8848-0061DD0EEC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292723718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D6F352-9D48-4136-A268-6B5EB8CE44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848820343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5394BC-47B0-4DED-A67C-AF01BE773E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566627891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3399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kumimoji="0"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3399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kumimoji="0"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3399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kumimoji="0" sz="1400">
                <a:ea typeface="+mn-ea"/>
              </a:defRPr>
            </a:lvl1pPr>
          </a:lstStyle>
          <a:p>
            <a:fld id="{F5193339-0CFC-4F11-85B6-906364A17A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</p:sldLayoutIdLst>
  <p:transition spd="med">
    <p:pull dir="ld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方正姚体" pitchFamily="2" charset="-122"/>
          <a:ea typeface="方正姚体" pitchFamily="2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600" b="1">
          <a:solidFill>
            <a:schemeClr val="tx1"/>
          </a:solidFill>
          <a:latin typeface="幼圆" pitchFamily="49" charset="-122"/>
          <a:ea typeface="幼圆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仿宋_GB2312" pitchFamily="49" charset="-122"/>
          <a:ea typeface="仿宋_GB2312" pitchFamily="49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仿宋_GB2312" pitchFamily="49" charset="-122"/>
          <a:ea typeface="仿宋_GB2312" pitchFamily="49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仿宋_GB2312" pitchFamily="49" charset="-122"/>
          <a:ea typeface="仿宋_GB2312" pitchFamily="49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仿宋_GB2312" pitchFamily="49" charset="-122"/>
          <a:ea typeface="仿宋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4363" y="1166887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sz="7200" dirty="0" smtClean="0">
                <a:solidFill>
                  <a:srgbClr val="FF0000"/>
                </a:solidFill>
                <a:ea typeface="隶书" pitchFamily="49" charset="-122"/>
              </a:rPr>
              <a:t>Recommender Systems</a:t>
            </a:r>
            <a:endParaRPr lang="zh-CN" altLang="en-US" sz="7200" dirty="0" smtClean="0">
              <a:solidFill>
                <a:srgbClr val="FF0000"/>
              </a:solidFill>
              <a:ea typeface="隶书" pitchFamily="49" charset="-122"/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 sz="1400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2303463" y="5437188"/>
            <a:ext cx="44640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Autumn </a:t>
            </a:r>
            <a:r>
              <a:rPr lang="zh-CN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en-US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endParaRPr lang="zh-CN" altLang="en-US" b="1" u="sng" dirty="0">
              <a:solidFill>
                <a:srgbClr val="FF3300"/>
              </a:solidFill>
            </a:endParaRPr>
          </a:p>
        </p:txBody>
      </p:sp>
      <p:pic>
        <p:nvPicPr>
          <p:cNvPr id="12295" name="Picture 10" descr="http://t0.gstatic.com/images?q=tbn:ANd9GcS2nkzKA1a7Gv7tUBOyjAAinRnB9uH0Ke8gN-dHZZTpb9GsDhq6q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700" t="6602" r="11195" b="27930"/>
          <a:stretch>
            <a:fillRect/>
          </a:stretch>
        </p:blipFill>
        <p:spPr bwMode="auto">
          <a:xfrm>
            <a:off x="7689850" y="33338"/>
            <a:ext cx="1436688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12" descr="http://t0.gstatic.com/images?q=tbn:ANd9GcRRQAKLygWTUPr319LaczMNk7p0HnnI9ny4pmRYbLfehk96IrP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34925"/>
            <a:ext cx="1457325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807804" y="4725144"/>
            <a:ext cx="36199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罗平 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luop@ict.ac.cn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4050" name="Picture 2" descr="http://www.ict.cas.cn/images/cnp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71800" y="3573016"/>
            <a:ext cx="3438525" cy="571501"/>
          </a:xfrm>
          <a:prstGeom prst="rect">
            <a:avLst/>
          </a:prstGeom>
          <a:noFill/>
        </p:spPr>
      </p:pic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63623214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Benefits of Item-Item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2756"/>
            <a:ext cx="8686800" cy="4536504"/>
          </a:xfrm>
        </p:spPr>
        <p:txBody>
          <a:bodyPr/>
          <a:lstStyle/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It actually works quite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well</a:t>
            </a:r>
          </a:p>
          <a:p>
            <a:pPr lvl="1"/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Good </a:t>
            </a:r>
            <a:r>
              <a:rPr lang="en-US" altLang="zh-CN" sz="3000" b="0" dirty="0">
                <a:latin typeface="Times New Roman" pitchFamily="18" charset="0"/>
                <a:cs typeface="Times New Roman" pitchFamily="18" charset="0"/>
              </a:rPr>
              <a:t>MAE performance on prediction; good </a:t>
            </a:r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rank </a:t>
            </a:r>
            <a:r>
              <a:rPr lang="en-US" altLang="zh-CN" sz="3200" b="0" dirty="0" smtClean="0">
                <a:latin typeface="Times New Roman" pitchFamily="18" charset="0"/>
                <a:cs typeface="Times New Roman" pitchFamily="18" charset="0"/>
              </a:rPr>
              <a:t>performance </a:t>
            </a:r>
            <a:r>
              <a:rPr lang="en-US" altLang="zh-CN" sz="3200" b="0" dirty="0">
                <a:latin typeface="Times New Roman" pitchFamily="18" charset="0"/>
                <a:cs typeface="Times New Roman" pitchFamily="18" charset="0"/>
              </a:rPr>
              <a:t>on top-N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Efficient implementation</a:t>
            </a:r>
          </a:p>
          <a:p>
            <a:pPr lvl="1"/>
            <a:r>
              <a:rPr lang="en-US" altLang="zh-CN" sz="3000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 </a:t>
            </a:r>
            <a:r>
              <a:rPr lang="en-US" altLang="zh-CN" sz="30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least in cases where |U| &gt;&gt; |I|</a:t>
            </a:r>
          </a:p>
          <a:p>
            <a:pPr lvl="1"/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Benefits </a:t>
            </a:r>
            <a:r>
              <a:rPr lang="en-US" altLang="zh-CN" sz="3000" b="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pre-computability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04434175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Comparison between UU and II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2756"/>
            <a:ext cx="8686800" cy="4536504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UU CF</a:t>
            </a:r>
          </a:p>
          <a:p>
            <a:pPr lvl="1"/>
            <a:r>
              <a:rPr lang="en-US" altLang="zh-CN" sz="3000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Getting information from the subset of people who most share your tastes</a:t>
            </a:r>
            <a:endParaRPr lang="en-US" altLang="zh-CN" sz="3000" b="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II CF</a:t>
            </a:r>
          </a:p>
          <a:p>
            <a:pPr lvl="1"/>
            <a:r>
              <a:rPr lang="en-US" altLang="zh-CN" sz="3000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 getting information from potentially everybody in the community, but filtered so that the rated items, which are similar to the target item, are considered</a:t>
            </a:r>
            <a:endParaRPr lang="en-US" altLang="zh-CN" sz="3000" b="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967939912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Item-Item CF algorithm</a:t>
            </a:r>
            <a:endParaRPr lang="zh-CN" altLang="en-US" sz="4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7-2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A0F9-2657-463A-94BD-8851C2F5F515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349980294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Framework of </a:t>
            </a:r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Item-Item CF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686800" cy="4140460"/>
          </a:xfrm>
        </p:spPr>
        <p:txBody>
          <a:bodyPr/>
          <a:lstStyle/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Pre-compute item similarities over all pairs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of items</a:t>
            </a:r>
            <a:endParaRPr lang="en-US" altLang="zh-CN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Look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for items similar to those the user likes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has purchased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has in their basket</a:t>
            </a:r>
            <a:endParaRPr lang="en-US" altLang="zh-CN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631706620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Picking 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Item Neighbors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686800" cy="4140460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To predict the rating of user u on item 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For a user u</a:t>
            </a:r>
          </a:p>
          <a:p>
            <a:pPr lvl="1"/>
            <a:r>
              <a:rPr lang="en-US" altLang="zh-CN" sz="3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Itemset_u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: the set of items user u has rated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For item 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3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Neighbor_i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: the set of items which are top-k similar to item </a:t>
            </a:r>
            <a:r>
              <a:rPr lang="en-US" altLang="zh-CN" sz="3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zh-CN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The intersection of </a:t>
            </a:r>
            <a:r>
              <a:rPr lang="en-US" altLang="zh-CN" sz="32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Itemset_u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zh-CN" sz="32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Neighbor_i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489792799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Picking Neighbors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686800" cy="4140460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Too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small: intersection of </a:t>
            </a:r>
            <a:r>
              <a:rPr lang="en-US" altLang="zh-CN" sz="32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Itemset_u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zh-CN" sz="32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Neighbor_i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Give up prediction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Good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value of k important</a:t>
            </a:r>
          </a:p>
          <a:p>
            <a:pPr lvl="1"/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k too large → too much noise (low-similarity </a:t>
            </a:r>
            <a:r>
              <a:rPr lang="en-US" altLang="zh-CN" sz="3200" b="0" dirty="0" smtClean="0">
                <a:latin typeface="Times New Roman" pitchFamily="18" charset="0"/>
                <a:cs typeface="Times New Roman" pitchFamily="18" charset="0"/>
              </a:rPr>
              <a:t>items)</a:t>
            </a:r>
          </a:p>
          <a:p>
            <a:pPr lvl="1"/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altLang="zh-CN" sz="3000" b="0" dirty="0">
                <a:latin typeface="Times New Roman" pitchFamily="18" charset="0"/>
                <a:cs typeface="Times New Roman" pitchFamily="18" charset="0"/>
              </a:rPr>
              <a:t>too small → </a:t>
            </a:r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low coverage</a:t>
            </a:r>
            <a:endParaRPr lang="en-US" altLang="zh-CN" sz="3000" b="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k = 20 </a:t>
            </a:r>
            <a:r>
              <a:rPr lang="en-US" altLang="zh-CN" sz="3000" b="0" dirty="0">
                <a:latin typeface="Times New Roman" pitchFamily="18" charset="0"/>
                <a:cs typeface="Times New Roman" pitchFamily="18" charset="0"/>
              </a:rPr>
              <a:t>often works well</a:t>
            </a:r>
            <a:endParaRPr lang="en-US" altLang="zh-CN" b="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en-US" altLang="zh-CN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489792799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Scoring Items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686800" cy="4140460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For each item to score</a:t>
            </a:r>
          </a:p>
          <a:p>
            <a:pPr lvl="1"/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Find the similar items the user has rated</a:t>
            </a:r>
          </a:p>
          <a:p>
            <a:pPr lvl="1"/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Compute the weighted average of user’s ratings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16</a:t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3573016"/>
            <a:ext cx="5108137" cy="190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489792799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05780"/>
            <a:ext cx="8229600" cy="1143000"/>
          </a:xfrm>
        </p:spPr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 Revisit to User-User Variations and Tuning 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55365"/>
            <a:ext cx="8686800" cy="4525963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Similarities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Significance weighting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Variance weighting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Considering the rating variance for an item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Selecting neighborhoods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Normalizing ratings</a:t>
            </a:r>
          </a:p>
          <a:p>
            <a:endParaRPr lang="en-US" altLang="zh-CN" sz="2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179512" y="5559623"/>
            <a:ext cx="8829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Apply this analysis framework to item-item collaborative filtering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>
    <p:pull dir="l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Item Similarity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686800" cy="4140460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For two item rating vectors</a:t>
            </a:r>
          </a:p>
          <a:p>
            <a:pPr lvl="1"/>
            <a:r>
              <a:rPr lang="en-US" altLang="zh-CN" sz="3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Normalization first: subtract user mean 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Cosine similarity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838862649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Significance Weighting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686800" cy="4140460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May not be too useful</a:t>
            </a:r>
          </a:p>
          <a:p>
            <a:pPr lvl="1"/>
            <a:r>
              <a:rPr lang="en-US" altLang="zh-CN" sz="3200" b="0" dirty="0" smtClean="0">
                <a:latin typeface="Times New Roman" pitchFamily="18" charset="0"/>
                <a:cs typeface="Times New Roman" pitchFamily="18" charset="0"/>
              </a:rPr>
              <a:t>Since the number of ratings on each item is relatively large</a:t>
            </a:r>
            <a:endParaRPr lang="en-US" altLang="zh-CN" sz="32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838862649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2" y="4191161"/>
            <a:ext cx="8998260" cy="1362075"/>
          </a:xfrm>
        </p:spPr>
        <p:txBody>
          <a:bodyPr/>
          <a:lstStyle/>
          <a:p>
            <a:r>
              <a:rPr lang="en-US" altLang="zh-CN" sz="4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 to</a:t>
            </a:r>
            <a:br>
              <a:rPr lang="en-US" altLang="zh-CN" sz="4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4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Item-item Collaborative filtering</a:t>
            </a:r>
            <a:endParaRPr lang="zh-CN" altLang="en-US" sz="4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720901"/>
            <a:ext cx="7772400" cy="1500187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7-1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A0F9-2657-463A-94BD-8851C2F5F515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Variance Weighting: User Weight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686800" cy="4140460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Consider the rating variance for each user</a:t>
            </a:r>
          </a:p>
          <a:p>
            <a:pPr lvl="1"/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How to adapt the </a:t>
            </a:r>
            <a:r>
              <a:rPr lang="en-US" altLang="zh-CN" sz="3000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Cosine similarity</a:t>
            </a:r>
            <a:endParaRPr lang="en-US" altLang="zh-CN" sz="3000" b="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838862649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Another User Weight: </a:t>
            </a:r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User Trust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686800" cy="4140460"/>
          </a:xfrm>
        </p:spPr>
        <p:txBody>
          <a:bodyPr/>
          <a:lstStyle/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Goal: incorporate user trustworthiness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into item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relatedness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computation</a:t>
            </a:r>
            <a:endParaRPr lang="en-US" altLang="zh-CN" sz="32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User's 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global reputation, not per-user trust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Solution 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weight 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users by trust 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before computing 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item similarities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High-trust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users have more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impact</a:t>
            </a:r>
            <a:endParaRPr lang="en-US" altLang="zh-C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79512" y="6211669"/>
            <a:ext cx="62286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Massa and </a:t>
            </a:r>
            <a:r>
              <a:rPr lang="en-US" altLang="zh-CN" dirty="0" err="1" smtClean="0"/>
              <a:t>Avesani</a:t>
            </a:r>
            <a:r>
              <a:rPr lang="en-US" altLang="zh-CN" dirty="0" smtClean="0"/>
              <a:t>. 2004. ‘Trust-Aware Collaborative Filtering for Recommender Systems’.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010358005"/>
      </p:ext>
    </p:extLst>
  </p:cSld>
  <p:clrMapOvr>
    <a:masterClrMapping/>
  </p:clrMapOvr>
  <p:transition spd="med">
    <p:pull dir="l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Selecting Item Neighbors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686800" cy="4140460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Similar solution</a:t>
            </a:r>
            <a:endParaRPr lang="en-US" altLang="zh-CN" sz="3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838862649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Normalization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686800" cy="4140460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Not needed</a:t>
            </a:r>
            <a:endParaRPr lang="en-US" altLang="zh-CN" sz="3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838862649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Core Assumptions/Limitations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2756"/>
            <a:ext cx="8686800" cy="4536504"/>
          </a:xfrm>
        </p:spPr>
        <p:txBody>
          <a:bodyPr/>
          <a:lstStyle/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Item-item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relationships</a:t>
            </a:r>
            <a:endParaRPr lang="en-US" altLang="zh-CN" sz="32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Your taste obeys that of most people</a:t>
            </a:r>
            <a:endParaRPr lang="en-US" altLang="zh-CN" sz="3200" b="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Main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limitation/complaint: </a:t>
            </a:r>
            <a:r>
              <a:rPr lang="en-US" altLang="zh-CN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lower 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serendipity</a:t>
            </a:r>
            <a:endParaRPr lang="en-US" altLang="zh-CN" sz="3200" b="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Show a case where the results from UU-CF and II-CF are totally different</a:t>
            </a:r>
            <a:endParaRPr lang="en-US" altLang="zh-CN" sz="2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967939912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686800" cy="4140460"/>
          </a:xfrm>
        </p:spPr>
        <p:txBody>
          <a:bodyPr/>
          <a:lstStyle/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Item-item is efficient and straightforward</a:t>
            </a:r>
          </a:p>
          <a:p>
            <a:r>
              <a:rPr lang="en-US" altLang="zh-CN" sz="3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few parameters need tuning for specific </a:t>
            </a:r>
            <a:r>
              <a:rPr lang="en-US" altLang="zh-CN" sz="3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data, domain</a:t>
            </a:r>
          </a:p>
          <a:p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Limitation: lower serendipity</a:t>
            </a:r>
            <a:endParaRPr lang="en-US" altLang="zh-CN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350885629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8421687" cy="1362075"/>
          </a:xfrm>
        </p:spPr>
        <p:txBody>
          <a:bodyPr/>
          <a:lstStyle/>
          <a:p>
            <a:r>
              <a:rPr lang="en-US" altLang="zh-CN" sz="4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Item-item Collaborative Filtering </a:t>
            </a:r>
            <a:r>
              <a:rPr lang="en-US" altLang="zh-CN" sz="4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on unary data</a:t>
            </a:r>
            <a:endParaRPr lang="zh-CN" altLang="en-US" sz="4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7-3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A0F9-2657-463A-94BD-8851C2F5F515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710601142"/>
      </p:ext>
    </p:extLst>
  </p:cSld>
  <p:clrMapOvr>
    <a:masterClrMapping/>
  </p:clrMapOvr>
  <p:transition spd="med">
    <p:pull dir="l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Unary Data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686800" cy="4140460"/>
          </a:xfrm>
        </p:spPr>
        <p:txBody>
          <a:bodyPr/>
          <a:lstStyle/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We've talked about item-item over rating data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Unary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data (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implicit feedback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clicks</a:t>
            </a:r>
            <a:endParaRPr lang="en-US" altLang="zh-CN" sz="3000" b="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plays</a:t>
            </a:r>
            <a:endParaRPr lang="en-US" altLang="zh-CN" sz="3000" b="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purchases</a:t>
            </a:r>
            <a:endParaRPr lang="en-US" altLang="zh-CN" sz="3000" b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But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some tweaks are needed</a:t>
            </a:r>
            <a:endParaRPr lang="en-US" altLang="zh-CN" sz="18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704434068"/>
      </p:ext>
    </p:extLst>
  </p:cSld>
  <p:clrMapOvr>
    <a:masterClrMapping/>
  </p:clrMapOvr>
  <p:transition spd="med">
    <p:pull dir="l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Unary Data: Data </a:t>
            </a:r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Representation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686800" cy="4140460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Need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some matrix to represent data</a:t>
            </a:r>
          </a:p>
          <a:p>
            <a:pPr lvl="1"/>
            <a:r>
              <a:rPr lang="en-US" altLang="zh-CN" sz="3200" b="0" dirty="0" smtClean="0">
                <a:latin typeface="Times New Roman" pitchFamily="18" charset="0"/>
                <a:cs typeface="Times New Roman" pitchFamily="18" charset="0"/>
              </a:rPr>
              <a:t>Logical </a:t>
            </a:r>
            <a:r>
              <a:rPr lang="en-US" altLang="zh-CN" sz="3200" b="0" dirty="0">
                <a:latin typeface="Times New Roman" pitchFamily="18" charset="0"/>
                <a:cs typeface="Times New Roman" pitchFamily="18" charset="0"/>
              </a:rPr>
              <a:t>(1/0) user-item ‘purchase’ </a:t>
            </a:r>
            <a:r>
              <a:rPr lang="en-US" altLang="zh-CN" sz="3200" b="0" dirty="0" smtClean="0">
                <a:latin typeface="Times New Roman" pitchFamily="18" charset="0"/>
                <a:cs typeface="Times New Roman" pitchFamily="18" charset="0"/>
              </a:rPr>
              <a:t>matrix</a:t>
            </a:r>
          </a:p>
          <a:p>
            <a:pPr lvl="2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Not ‘purchase’: 0</a:t>
            </a:r>
            <a:endParaRPr lang="en-US" altLang="zh-CN" sz="3000" b="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3200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Purchase </a:t>
            </a:r>
            <a:r>
              <a:rPr lang="en-US" altLang="zh-CN" sz="32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count </a:t>
            </a:r>
            <a:r>
              <a:rPr lang="en-US" altLang="zh-CN" sz="3200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matrix</a:t>
            </a:r>
          </a:p>
          <a:p>
            <a:pPr lvl="2"/>
            <a:r>
              <a:rPr lang="en-US" altLang="zh-CN" sz="3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Log function on counts</a:t>
            </a:r>
            <a:endParaRPr lang="en-US" altLang="zh-CN" sz="3000" b="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04731334"/>
      </p:ext>
    </p:extLst>
  </p:cSld>
  <p:clrMapOvr>
    <a:masterClrMapping/>
  </p:clrMapOvr>
  <p:transition spd="med">
    <p:pull dir="l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Unary Data: Data </a:t>
            </a:r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Normalization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686800" cy="4140460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Normalize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user vectors to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unit vectors</a:t>
            </a:r>
            <a:endParaRPr lang="en-US" altLang="zh-CN" sz="32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3000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Intuition</a:t>
            </a:r>
            <a:r>
              <a:rPr lang="en-US" altLang="zh-CN" sz="30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users who like many items provide </a:t>
            </a:r>
            <a:r>
              <a:rPr lang="en-US" altLang="zh-CN" sz="3000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less </a:t>
            </a:r>
            <a:r>
              <a:rPr lang="en-US" altLang="zh-CN" sz="3200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information </a:t>
            </a:r>
            <a:r>
              <a:rPr lang="en-US" altLang="zh-CN" sz="32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about any particular </a:t>
            </a:r>
            <a:r>
              <a:rPr lang="en-US" altLang="zh-CN" sz="3200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pair</a:t>
            </a:r>
            <a:endParaRPr lang="en-US" altLang="zh-CN" sz="16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487825920"/>
      </p:ext>
    </p:extLst>
  </p:cSld>
  <p:clrMapOvr>
    <a:masterClrMapping/>
  </p:clrMapOvr>
  <p:transition spd="med">
    <p:pull dir="l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Learning Objectives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To understand the motivation, history,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and intuition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behind item-item CF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algorithms</a:t>
            </a:r>
          </a:p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To gain a basic understanding of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the algorithm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idea, preparing you to master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the details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later this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module</a:t>
            </a:r>
          </a:p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To understand some of the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practical strengths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and weaknesses of the algorithm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Similarities and Aggregating Scores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686800" cy="4140460"/>
          </a:xfrm>
        </p:spPr>
        <p:txBody>
          <a:bodyPr/>
          <a:lstStyle/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Cosine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similarity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Aggregating scores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For count matrix: weighted average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For binary matrix: sum of neighbor similarities</a:t>
            </a:r>
            <a:endParaRPr lang="en-US" altLang="zh-CN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30</a:t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933056"/>
            <a:ext cx="5878296" cy="1476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25581096"/>
      </p:ext>
    </p:extLst>
  </p:cSld>
  <p:clrMapOvr>
    <a:masterClrMapping/>
  </p:clrMapOvr>
  <p:transition spd="med">
    <p:pull dir="l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Key References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2756"/>
            <a:ext cx="8686800" cy="4536504"/>
          </a:xfrm>
        </p:spPr>
        <p:txBody>
          <a:bodyPr/>
          <a:lstStyle/>
          <a:p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Badrul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Sarwar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, George 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Karypis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, Joseph 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Konstan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, and John 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Riedl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. Item-based Collaborative Filtering Recommendation Algorithms. WWW, 2001.</a:t>
            </a:r>
          </a:p>
          <a:p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Mukund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Deshpande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, George 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Karypis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Item-based top-N recommendation algorithms. ACM Trans. Inf. Syst. 22(1): 143-177 (2004)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04434175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Motivation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User-User CF was great, except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Low coverage</a:t>
            </a:r>
          </a:p>
          <a:p>
            <a:pPr lvl="1"/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altLang="zh-CN" sz="3000" b="0" dirty="0">
                <a:latin typeface="Times New Roman" pitchFamily="18" charset="0"/>
                <a:cs typeface="Times New Roman" pitchFamily="18" charset="0"/>
              </a:rPr>
              <a:t>large item sets, small numbers of </a:t>
            </a:r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ratings, too </a:t>
            </a:r>
            <a:r>
              <a:rPr lang="en-US" altLang="zh-CN" sz="3000" b="0" dirty="0">
                <a:latin typeface="Times New Roman" pitchFamily="18" charset="0"/>
                <a:cs typeface="Times New Roman" pitchFamily="18" charset="0"/>
              </a:rPr>
              <a:t>often there are points where </a:t>
            </a:r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no recommendation </a:t>
            </a:r>
            <a:r>
              <a:rPr lang="en-US" altLang="zh-CN" sz="3000" b="0" dirty="0">
                <a:latin typeface="Times New Roman" pitchFamily="18" charset="0"/>
                <a:cs typeface="Times New Roman" pitchFamily="18" charset="0"/>
              </a:rPr>
              <a:t>can be </a:t>
            </a:r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made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277423674"/>
      </p:ext>
    </p:extLst>
  </p:cSld>
  <p:clrMapOvr>
    <a:masterClrMapping/>
  </p:clrMapOvr>
  <p:transition spd="med">
    <p:pull dir="l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Motivation (2)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Computational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performance</a:t>
            </a:r>
          </a:p>
          <a:p>
            <a:pPr lvl="1"/>
            <a:r>
              <a:rPr lang="en-US" altLang="zh-CN" sz="3000" b="0" dirty="0">
                <a:latin typeface="Times New Roman" pitchFamily="18" charset="0"/>
                <a:cs typeface="Times New Roman" pitchFamily="18" charset="0"/>
              </a:rPr>
              <a:t>With millions of users (or more), computing </a:t>
            </a:r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all-pairs correlations </a:t>
            </a:r>
            <a:r>
              <a:rPr lang="en-US" altLang="zh-CN" sz="3000" b="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expensive</a:t>
            </a:r>
          </a:p>
          <a:p>
            <a:pPr lvl="1"/>
            <a:r>
              <a:rPr lang="en-US" altLang="zh-CN" sz="3000" b="0" dirty="0">
                <a:latin typeface="Times New Roman" pitchFamily="18" charset="0"/>
                <a:cs typeface="Times New Roman" pitchFamily="18" charset="0"/>
              </a:rPr>
              <a:t>Even incremental approaches were </a:t>
            </a:r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expensive</a:t>
            </a:r>
          </a:p>
          <a:p>
            <a:pPr lvl="1"/>
            <a:r>
              <a:rPr lang="en-US" altLang="zh-CN" sz="3000" b="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zh-CN" sz="30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user profiles could change </a:t>
            </a:r>
            <a:r>
              <a:rPr lang="en-US" altLang="zh-CN" sz="3000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quickly </a:t>
            </a:r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– needed to </a:t>
            </a:r>
            <a:r>
              <a:rPr lang="en-US" altLang="zh-CN" sz="3000" b="0" dirty="0">
                <a:latin typeface="Times New Roman" pitchFamily="18" charset="0"/>
                <a:cs typeface="Times New Roman" pitchFamily="18" charset="0"/>
              </a:rPr>
              <a:t>compute in real time to </a:t>
            </a:r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make users happy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748945036"/>
      </p:ext>
    </p:extLst>
  </p:cSld>
  <p:clrMapOvr>
    <a:masterClrMapping/>
  </p:clrMapOvr>
  <p:transition spd="med">
    <p:pull dir="l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Item-Item Similarity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2756"/>
            <a:ext cx="8686800" cy="4525963"/>
          </a:xfrm>
        </p:spPr>
        <p:txBody>
          <a:bodyPr/>
          <a:lstStyle/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Item-Item similarity is fairly stable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Dependent 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altLang="zh-CN" sz="3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having many more </a:t>
            </a:r>
            <a:r>
              <a:rPr lang="en-US" altLang="zh-CN" sz="3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users than items</a:t>
            </a:r>
          </a:p>
          <a:p>
            <a:pPr lvl="2"/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Average item has many more ratings than an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average user</a:t>
            </a:r>
          </a:p>
          <a:p>
            <a:pPr lvl="2"/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Intuitively, items don’t generally change rapidly –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at least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not in ratings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space</a:t>
            </a:r>
          </a:p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Item similarity is a </a:t>
            </a:r>
            <a:r>
              <a:rPr lang="en-US" altLang="zh-CN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route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to computing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a prediction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of a user’s item preference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178559657"/>
      </p:ext>
    </p:extLst>
  </p:cSld>
  <p:clrMapOvr>
    <a:masterClrMapping/>
  </p:clrMapOvr>
  <p:transition spd="med">
    <p:pull dir="l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E0FB-053A-4747-8848-0061DD0EEC34}" type="slidenum">
              <a:rPr lang="en-US" altLang="zh-CN" smtClean="0"/>
              <a:pPr/>
              <a:t>8</a:t>
            </a:fld>
            <a:endParaRPr lang="en-US" altLang="zh-CN"/>
          </a:p>
        </p:txBody>
      </p:sp>
      <p:pic>
        <p:nvPicPr>
          <p:cNvPr id="2050" name="Picture 2" descr="C:\计算所工作\国科大课程\网络数据挖掘\20151124\41956915196594369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000" y="381000"/>
            <a:ext cx="8128000" cy="6096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7020272" y="52292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?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 little more detail …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2756"/>
            <a:ext cx="8686800" cy="5012469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Two step process:</a:t>
            </a:r>
          </a:p>
          <a:p>
            <a:pPr lvl="1"/>
            <a:r>
              <a:rPr lang="en-US" altLang="zh-CN" sz="3200" dirty="0" smtClean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Compute similarity between pairs of items</a:t>
            </a:r>
          </a:p>
          <a:p>
            <a:pPr lvl="1"/>
            <a:r>
              <a:rPr lang="en-US" altLang="zh-CN" sz="3200" dirty="0" smtClean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Predict </a:t>
            </a:r>
            <a:r>
              <a:rPr lang="en-US" altLang="zh-CN" sz="32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user-item </a:t>
            </a:r>
            <a:r>
              <a:rPr lang="en-US" altLang="zh-CN" sz="3200" dirty="0" smtClean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rating</a:t>
            </a:r>
          </a:p>
          <a:p>
            <a:pPr lvl="2"/>
            <a:r>
              <a:rPr lang="en-US" altLang="zh-CN" sz="32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Weighted sum of rated “item-neighbors</a:t>
            </a:r>
            <a:r>
              <a:rPr lang="en-US" altLang="zh-CN" sz="3200" b="1" dirty="0" smtClean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” </a:t>
            </a:r>
          </a:p>
          <a:p>
            <a:pPr lvl="2"/>
            <a:endParaRPr lang="en-US" altLang="zh-CN" sz="3200" b="1" dirty="0"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242108756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PMingLiU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PMingLiU" pitchFamily="18" charset="-12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16848</TotalTime>
  <Words>792</Words>
  <Application>Microsoft Office PowerPoint</Application>
  <PresentationFormat>全屏显示(4:3)</PresentationFormat>
  <Paragraphs>162</Paragraphs>
  <Slides>30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默认设计模板</vt:lpstr>
      <vt:lpstr>Recommender Systems</vt:lpstr>
      <vt:lpstr>Introduction to Item-item Collaborative filtering</vt:lpstr>
      <vt:lpstr>Learning Objectives</vt:lpstr>
      <vt:lpstr>Key References</vt:lpstr>
      <vt:lpstr>Motivation</vt:lpstr>
      <vt:lpstr>Motivation (2)</vt:lpstr>
      <vt:lpstr>Item-Item Similarity</vt:lpstr>
      <vt:lpstr>幻灯片 8</vt:lpstr>
      <vt:lpstr>A little more detail …</vt:lpstr>
      <vt:lpstr>Benefits of Item-Item</vt:lpstr>
      <vt:lpstr>Comparison between UU and II</vt:lpstr>
      <vt:lpstr>Item-Item CF algorithm</vt:lpstr>
      <vt:lpstr>Framework of Item-Item CF</vt:lpstr>
      <vt:lpstr>Picking Item Neighbors</vt:lpstr>
      <vt:lpstr>Picking Neighbors</vt:lpstr>
      <vt:lpstr>Scoring Items</vt:lpstr>
      <vt:lpstr>A Revisit to User-User Variations and Tuning </vt:lpstr>
      <vt:lpstr>Item Similarity</vt:lpstr>
      <vt:lpstr>Significance Weighting</vt:lpstr>
      <vt:lpstr>Variance Weighting: User Weight</vt:lpstr>
      <vt:lpstr>Another User Weight: User Trust</vt:lpstr>
      <vt:lpstr>Selecting Item Neighbors</vt:lpstr>
      <vt:lpstr>Normalization</vt:lpstr>
      <vt:lpstr>Core Assumptions/Limitations</vt:lpstr>
      <vt:lpstr>Conclusion</vt:lpstr>
      <vt:lpstr>Item-item Collaborative Filtering on unary data</vt:lpstr>
      <vt:lpstr>Unary Data</vt:lpstr>
      <vt:lpstr>Unary Data: Data Representation</vt:lpstr>
      <vt:lpstr>Unary Data: Data Normalization</vt:lpstr>
      <vt:lpstr>Similarities and Aggregating Scores</vt:lpstr>
    </vt:vector>
  </TitlesOfParts>
  <Company>cnu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qiaoqiao</dc:creator>
  <cp:lastModifiedBy>Ping</cp:lastModifiedBy>
  <cp:revision>870</cp:revision>
  <dcterms:created xsi:type="dcterms:W3CDTF">2004-06-26T11:25:06Z</dcterms:created>
  <dcterms:modified xsi:type="dcterms:W3CDTF">2016-10-11T02:54:28Z</dcterms:modified>
</cp:coreProperties>
</file>