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8"/>
  </p:notesMasterIdLst>
  <p:sldIdLst>
    <p:sldId id="812" r:id="rId2"/>
    <p:sldId id="1010" r:id="rId3"/>
    <p:sldId id="1081" r:id="rId4"/>
    <p:sldId id="1082" r:id="rId5"/>
    <p:sldId id="1083" r:id="rId6"/>
    <p:sldId id="1011" r:id="rId7"/>
    <p:sldId id="1012" r:id="rId8"/>
    <p:sldId id="1100" r:id="rId9"/>
    <p:sldId id="1098" r:id="rId10"/>
    <p:sldId id="1014" r:id="rId11"/>
    <p:sldId id="1101" r:id="rId12"/>
    <p:sldId id="1104" r:id="rId13"/>
    <p:sldId id="1023" r:id="rId14"/>
    <p:sldId id="1084" r:id="rId15"/>
    <p:sldId id="1102" r:id="rId16"/>
    <p:sldId id="1103" r:id="rId17"/>
    <p:sldId id="1099" r:id="rId18"/>
    <p:sldId id="1086" r:id="rId19"/>
    <p:sldId id="1085" r:id="rId20"/>
    <p:sldId id="1087" r:id="rId21"/>
    <p:sldId id="1088" r:id="rId22"/>
    <p:sldId id="1089" r:id="rId23"/>
    <p:sldId id="1090" r:id="rId24"/>
    <p:sldId id="1091" r:id="rId25"/>
    <p:sldId id="1092" r:id="rId26"/>
    <p:sldId id="1093" r:id="rId2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3000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66CC"/>
    <a:srgbClr val="D60093"/>
    <a:srgbClr val="FFFFCC"/>
    <a:srgbClr val="008000"/>
    <a:srgbClr val="00FF00"/>
    <a:srgbClr val="66FF99"/>
    <a:srgbClr val="FF0000"/>
    <a:srgbClr val="006600"/>
    <a:srgbClr val="0000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5437" autoAdjust="0"/>
  </p:normalViewPr>
  <p:slideViewPr>
    <p:cSldViewPr>
      <p:cViewPr varScale="1">
        <p:scale>
          <a:sx n="46" d="100"/>
          <a:sy n="46" d="100"/>
        </p:scale>
        <p:origin x="-1296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734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8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68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68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8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fld id="{D8904E61-5771-4D2D-858E-6D3792584E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9794578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EDF00-595B-4DF6-9888-DBA8EAA1AA9C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16188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280321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13FC82-FDDB-49B5-8774-32C9636961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713996061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C8F61D-4376-4147-B2D7-332A4136092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813379874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E2DF00-DA3C-42B4-A6F7-26CBB657DDE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547756584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C3FBA85-63EF-4392-B3E5-388C03B0C7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614363778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0443DEA-2D14-4615-8F06-B270994849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412645903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6997F59-18E5-4AC3-A785-F6D49522544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238115119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D0DDD4C-A560-4E64-9230-1C29B58E81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003570040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9146ED-F82D-4325-8D84-FFEC60261B2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527003744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38A0F9-2657-463A-94BD-8851C2F5F51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39102691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6C0040-5B0C-4630-9ECA-1CD533A2BF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000349065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C41275-CB0A-431C-9C6C-DE9114D9AB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587106278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2B9E28-8BA2-4F52-9AA2-B65412F8A75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197615757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5DE0FB-053A-4747-8848-0061DD0EEC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292723718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D6F352-9D48-4136-A268-6B5EB8CE44B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848820343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5394BC-47B0-4DED-A67C-AF01BE773EB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566627891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3399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kumimoji="0"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3399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kumimoji="0"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3399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kumimoji="0" sz="1400">
                <a:ea typeface="+mn-ea"/>
              </a:defRPr>
            </a:lvl1pPr>
          </a:lstStyle>
          <a:p>
            <a:fld id="{F5193339-0CFC-4F11-85B6-906364A17A6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</p:sldLayoutIdLst>
  <p:transition spd="med">
    <p:pull dir="ld"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方正姚体" pitchFamily="2" charset="-122"/>
          <a:ea typeface="方正姚体" pitchFamily="2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600" b="1">
          <a:solidFill>
            <a:schemeClr val="tx1"/>
          </a:solidFill>
          <a:latin typeface="幼圆" pitchFamily="49" charset="-122"/>
          <a:ea typeface="幼圆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仿宋_GB2312" pitchFamily="49" charset="-122"/>
          <a:ea typeface="仿宋_GB2312" pitchFamily="49" charset="-122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仿宋_GB2312" pitchFamily="49" charset="-122"/>
          <a:ea typeface="仿宋_GB2312" pitchFamily="49" charset="-12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仿宋_GB2312" pitchFamily="49" charset="-122"/>
          <a:ea typeface="仿宋_GB2312" pitchFamily="49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仿宋_GB2312" pitchFamily="49" charset="-122"/>
          <a:ea typeface="仿宋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355019"/>
            <a:ext cx="8892479" cy="1470025"/>
          </a:xfrm>
        </p:spPr>
        <p:txBody>
          <a:bodyPr/>
          <a:lstStyle/>
          <a:p>
            <a:r>
              <a:rPr lang="zh-CN" altLang="en-US" sz="7200" dirty="0" smtClean="0">
                <a:solidFill>
                  <a:srgbClr val="00B050"/>
                </a:solidFill>
                <a:ea typeface="隶书" pitchFamily="49" charset="-122"/>
              </a:rPr>
              <a:t>趋同行为检索</a:t>
            </a:r>
            <a:r>
              <a:rPr lang="en-US" altLang="zh-CN" sz="7200" dirty="0" smtClean="0">
                <a:solidFill>
                  <a:srgbClr val="00B050"/>
                </a:solidFill>
                <a:ea typeface="隶书" pitchFamily="49" charset="-122"/>
              </a:rPr>
              <a:t/>
            </a:r>
            <a:br>
              <a:rPr lang="en-US" altLang="zh-CN" sz="7200" dirty="0" smtClean="0">
                <a:solidFill>
                  <a:srgbClr val="00B050"/>
                </a:solidFill>
                <a:ea typeface="隶书" pitchFamily="49" charset="-122"/>
              </a:rPr>
            </a:br>
            <a:r>
              <a:rPr lang="zh-CN" altLang="en-US" sz="7200" dirty="0" smtClean="0">
                <a:solidFill>
                  <a:srgbClr val="00B050"/>
                </a:solidFill>
                <a:ea typeface="隶书" pitchFamily="49" charset="-122"/>
              </a:rPr>
              <a:t>及其在金融安全方面的应用</a:t>
            </a:r>
            <a:r>
              <a:rPr lang="zh-CN" altLang="en-US" sz="7200" dirty="0" smtClean="0">
                <a:solidFill>
                  <a:srgbClr val="00B050"/>
                </a:solidFill>
                <a:ea typeface="隶书" pitchFamily="49" charset="-122"/>
              </a:rPr>
              <a:t/>
            </a:r>
            <a:br>
              <a:rPr lang="zh-CN" altLang="en-US" sz="7200" dirty="0" smtClean="0">
                <a:solidFill>
                  <a:srgbClr val="00B050"/>
                </a:solidFill>
                <a:ea typeface="隶书" pitchFamily="49" charset="-122"/>
              </a:rPr>
            </a:br>
            <a:endParaRPr lang="zh-CN" altLang="en-US" sz="7200" dirty="0" smtClean="0">
              <a:solidFill>
                <a:srgbClr val="00B050"/>
              </a:solidFill>
              <a:ea typeface="隶书" pitchFamily="49" charset="-122"/>
            </a:endParaRP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 sz="1400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2303463" y="5733256"/>
            <a:ext cx="44640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Autumn </a:t>
            </a:r>
            <a:r>
              <a:rPr lang="zh-CN" altLang="zh-CN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en-US" altLang="zh-CN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endParaRPr lang="zh-CN" altLang="en-US" b="1" u="sng" dirty="0">
              <a:solidFill>
                <a:srgbClr val="FF3300"/>
              </a:solidFill>
            </a:endParaRPr>
          </a:p>
        </p:txBody>
      </p:sp>
      <p:pic>
        <p:nvPicPr>
          <p:cNvPr id="12295" name="Picture 10" descr="http://t0.gstatic.com/images?q=tbn:ANd9GcS2nkzKA1a7Gv7tUBOyjAAinRnB9uH0Ke8gN-dHZZTpb9GsDhq6q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700" t="6602" r="11195" b="27930"/>
          <a:stretch>
            <a:fillRect/>
          </a:stretch>
        </p:blipFill>
        <p:spPr bwMode="auto">
          <a:xfrm>
            <a:off x="7689850" y="33338"/>
            <a:ext cx="1436688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12" descr="http://t0.gstatic.com/images?q=tbn:ANd9GcRRQAKLygWTUPr319LaczMNk7p0HnnI9ny4pmRYbLfehk96IrP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925" y="34925"/>
            <a:ext cx="1457325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副标题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罗平</a:t>
            </a:r>
            <a:endParaRPr lang="en-US" altLang="zh-CN" dirty="0" smtClean="0"/>
          </a:p>
          <a:p>
            <a:r>
              <a:rPr lang="zh-CN" altLang="en-US" dirty="0" smtClean="0"/>
              <a:t>中国科学院计算技术研究所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4163623214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4000" dirty="0">
                <a:solidFill>
                  <a:srgbClr val="FF0000"/>
                </a:solidFill>
              </a:rPr>
              <a:t>基于交易大数据的老鼠仓行为打击</a:t>
            </a:r>
            <a:endParaRPr kumimoji="1"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老鼠仓行为打击</a:t>
            </a:r>
            <a:r>
              <a:rPr lang="en-US" altLang="zh-CN" dirty="0"/>
              <a:t>——</a:t>
            </a:r>
            <a:r>
              <a:rPr lang="zh-CN" altLang="en-US" dirty="0"/>
              <a:t>交易大数据</a:t>
            </a:r>
            <a:r>
              <a:rPr lang="zh-CN" altLang="en-US" dirty="0">
                <a:solidFill>
                  <a:srgbClr val="FF0000"/>
                </a:solidFill>
              </a:rPr>
              <a:t>趋同行为</a:t>
            </a:r>
            <a:r>
              <a:rPr lang="zh-CN" altLang="en-US" dirty="0"/>
              <a:t>检索</a:t>
            </a:r>
            <a:endParaRPr lang="en-US" altLang="zh-CN" dirty="0"/>
          </a:p>
          <a:p>
            <a:pPr lvl="1" eaLnBrk="1" hangingPunct="1"/>
            <a:r>
              <a:rPr lang="zh-CN" altLang="en-US" dirty="0" smtClean="0">
                <a:solidFill>
                  <a:srgbClr val="0000FF"/>
                </a:solidFill>
              </a:rPr>
              <a:t>输入：被怀疑的某基金账户</a:t>
            </a:r>
            <a:r>
              <a:rPr lang="en-US" altLang="zh-CN" dirty="0" smtClean="0">
                <a:solidFill>
                  <a:srgbClr val="0000FF"/>
                </a:solidFill>
              </a:rPr>
              <a:t>A</a:t>
            </a:r>
          </a:p>
          <a:p>
            <a:pPr lvl="1" eaLnBrk="1" hangingPunct="1"/>
            <a:r>
              <a:rPr lang="zh-CN" altLang="en-US" dirty="0" smtClean="0">
                <a:solidFill>
                  <a:srgbClr val="0000FF"/>
                </a:solidFill>
              </a:rPr>
              <a:t>输出：在所有其余账户中，与账户</a:t>
            </a:r>
            <a:r>
              <a:rPr lang="en-US" altLang="zh-CN" dirty="0" smtClean="0">
                <a:solidFill>
                  <a:srgbClr val="0000FF"/>
                </a:solidFill>
              </a:rPr>
              <a:t>A</a:t>
            </a:r>
            <a:r>
              <a:rPr lang="zh-CN" altLang="en-US" dirty="0" smtClean="0">
                <a:solidFill>
                  <a:srgbClr val="FF0000"/>
                </a:solidFill>
              </a:rPr>
              <a:t>行为趋同度</a:t>
            </a:r>
            <a:r>
              <a:rPr lang="zh-CN" altLang="en-US" dirty="0" smtClean="0">
                <a:solidFill>
                  <a:srgbClr val="0000FF"/>
                </a:solidFill>
              </a:rPr>
              <a:t>最高的前</a:t>
            </a:r>
            <a:r>
              <a:rPr lang="en-US" altLang="zh-CN" dirty="0" smtClean="0">
                <a:solidFill>
                  <a:srgbClr val="0000FF"/>
                </a:solidFill>
              </a:rPr>
              <a:t>k</a:t>
            </a:r>
            <a:r>
              <a:rPr lang="zh-CN" altLang="en-US" dirty="0" smtClean="0">
                <a:solidFill>
                  <a:srgbClr val="0000FF"/>
                </a:solidFill>
              </a:rPr>
              <a:t>个账户</a:t>
            </a: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10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3392996"/>
            <a:ext cx="7413729" cy="374441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70591100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4000" dirty="0" smtClean="0">
                <a:solidFill>
                  <a:srgbClr val="FF0000"/>
                </a:solidFill>
              </a:rPr>
              <a:t>基于交易大数据的老鼠仓行为打击</a:t>
            </a:r>
            <a:endParaRPr lang="en-US" altLang="zh-CN" sz="40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zh-CN" altLang="en-US" sz="3200" dirty="0" smtClean="0"/>
              <a:t>问题定义：最近邻查询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相似度：内积</a:t>
            </a:r>
            <a:endParaRPr lang="en-US" altLang="zh-CN" sz="3200" dirty="0" smtClean="0"/>
          </a:p>
          <a:p>
            <a:r>
              <a:rPr lang="zh-CN" altLang="en-US" sz="3200" dirty="0" smtClean="0"/>
              <a:t>数据规模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数据维度：百万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数据量：</a:t>
            </a:r>
            <a:r>
              <a:rPr lang="en-US" altLang="zh-CN" sz="3200" dirty="0" smtClean="0"/>
              <a:t>5000</a:t>
            </a:r>
            <a:r>
              <a:rPr lang="zh-CN" altLang="en-US" sz="3200" dirty="0" smtClean="0"/>
              <a:t>万的账户</a:t>
            </a:r>
            <a:endParaRPr lang="en-US" altLang="zh-CN" sz="3200" dirty="0" smtClean="0"/>
          </a:p>
          <a:p>
            <a:r>
              <a:rPr lang="zh-CN" altLang="en-US" sz="3200" dirty="0" smtClean="0"/>
              <a:t>计算要求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精确求解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近似解（</a:t>
            </a:r>
            <a:r>
              <a:rPr lang="en-US" altLang="zh-CN" sz="3200" dirty="0" smtClean="0"/>
              <a:t>LSH</a:t>
            </a:r>
            <a:r>
              <a:rPr lang="zh-CN" altLang="en-US" sz="3200" dirty="0" smtClean="0"/>
              <a:t>）方法不适用</a:t>
            </a:r>
            <a:endParaRPr lang="en-US" altLang="zh-CN" sz="3200" dirty="0" smtClean="0"/>
          </a:p>
          <a:p>
            <a:pPr lvl="2"/>
            <a:r>
              <a:rPr lang="en-US" altLang="zh-CN" sz="3000" dirty="0" smtClean="0"/>
              <a:t>Locality-Sensitive Hashing</a:t>
            </a:r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>
                <a:solidFill>
                  <a:srgbClr val="FF0000"/>
                </a:solidFill>
              </a:rPr>
              <a:t>“行为趋同检索”的广泛应用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行为数据的抽象形式：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</a:rPr>
              <a:t>元组</a:t>
            </a:r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/>
              <a:t>User, time, event, amount</a:t>
            </a:r>
            <a:r>
              <a:rPr lang="zh-CN" altLang="en-US" dirty="0" smtClean="0"/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应用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期货行业 </a:t>
            </a:r>
            <a:r>
              <a:rPr lang="zh-CN" altLang="en-US" dirty="0" smtClean="0">
                <a:sym typeface="Wingdings" pitchFamily="2" charset="2"/>
              </a:rPr>
              <a:t>：    （用户，时间，品种，数量）</a:t>
            </a:r>
            <a:endParaRPr lang="en-US" altLang="zh-CN" dirty="0" smtClean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ym typeface="Wingdings" pitchFamily="2" charset="2"/>
              </a:rPr>
              <a:t>国家安全：     （用户，时间，地点，</a:t>
            </a:r>
            <a:r>
              <a:rPr lang="en-US" altLang="zh-CN" dirty="0" smtClean="0">
                <a:sym typeface="Wingdings" pitchFamily="2" charset="2"/>
              </a:rPr>
              <a:t>1</a:t>
            </a:r>
            <a:r>
              <a:rPr lang="zh-CN" altLang="en-US" dirty="0" smtClean="0">
                <a:sym typeface="Wingdings" pitchFamily="2" charset="2"/>
              </a:rPr>
              <a:t>）</a:t>
            </a:r>
            <a:endParaRPr lang="en-US" altLang="zh-CN" dirty="0" smtClean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ym typeface="Wingdings" pitchFamily="2" charset="2"/>
              </a:rPr>
              <a:t>反腐败建设：   （手机，时间，地点，</a:t>
            </a:r>
            <a:r>
              <a:rPr lang="en-US" altLang="zh-CN" dirty="0" smtClean="0">
                <a:sym typeface="Wingdings" pitchFamily="2" charset="2"/>
              </a:rPr>
              <a:t>1</a:t>
            </a:r>
            <a:r>
              <a:rPr lang="zh-CN" altLang="en-US" dirty="0" smtClean="0">
                <a:sym typeface="Wingdings" pitchFamily="2" charset="2"/>
              </a:rPr>
              <a:t>）</a:t>
            </a:r>
            <a:endParaRPr lang="en-US" altLang="zh-CN" dirty="0" smtClean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ym typeface="Wingdings" pitchFamily="2" charset="2"/>
              </a:rPr>
              <a:t>互联网行业：   （用户</a:t>
            </a:r>
            <a:r>
              <a:rPr lang="en-US" altLang="zh-CN" dirty="0" smtClean="0">
                <a:sym typeface="Wingdings" pitchFamily="2" charset="2"/>
              </a:rPr>
              <a:t>a</a:t>
            </a:r>
            <a:r>
              <a:rPr lang="zh-CN" altLang="en-US" dirty="0" smtClean="0">
                <a:sym typeface="Wingdings" pitchFamily="2" charset="2"/>
              </a:rPr>
              <a:t>，时间，用户</a:t>
            </a:r>
            <a:r>
              <a:rPr lang="en-US" altLang="zh-CN" dirty="0" smtClean="0">
                <a:sym typeface="Wingdings" pitchFamily="2" charset="2"/>
              </a:rPr>
              <a:t>b</a:t>
            </a:r>
            <a:r>
              <a:rPr lang="zh-CN" altLang="en-US" dirty="0" smtClean="0">
                <a:sym typeface="Wingdings" pitchFamily="2" charset="2"/>
              </a:rPr>
              <a:t>，</a:t>
            </a:r>
            <a:r>
              <a:rPr lang="en-US" altLang="zh-CN" dirty="0" smtClean="0">
                <a:sym typeface="Wingdings" pitchFamily="2" charset="2"/>
              </a:rPr>
              <a:t>1</a:t>
            </a:r>
            <a:r>
              <a:rPr lang="zh-CN" altLang="en-US" dirty="0" smtClean="0">
                <a:sym typeface="Wingdings" pitchFamily="2" charset="2"/>
              </a:rPr>
              <a:t>）</a:t>
            </a:r>
            <a:endParaRPr lang="zh-CN" altLang="en-US" dirty="0"/>
          </a:p>
          <a:p>
            <a:pPr lvl="1"/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9544918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4000" dirty="0" smtClean="0">
                <a:solidFill>
                  <a:srgbClr val="FF0000"/>
                </a:solidFill>
              </a:rPr>
              <a:t>基于交易大数据的老鼠仓行为打击</a:t>
            </a:r>
            <a:endParaRPr lang="en-US" altLang="zh-CN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317697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0000FF"/>
                </a:solidFill>
              </a:rPr>
              <a:t>数天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7804" y="2924944"/>
            <a:ext cx="21018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>
                <a:solidFill>
                  <a:srgbClr val="0000FF"/>
                </a:solidFill>
              </a:rPr>
              <a:t>10</a:t>
            </a:r>
            <a:r>
              <a:rPr lang="zh-CN" altLang="en-US" sz="4800" dirty="0" smtClean="0">
                <a:solidFill>
                  <a:srgbClr val="0000FF"/>
                </a:solidFill>
              </a:rPr>
              <a:t>分钟</a:t>
            </a:r>
            <a:endParaRPr lang="zh-CN" altLang="en-US" sz="4800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12160" y="2672916"/>
            <a:ext cx="27847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 smtClean="0">
                <a:solidFill>
                  <a:srgbClr val="0000FF"/>
                </a:solidFill>
              </a:rPr>
              <a:t>20</a:t>
            </a:r>
            <a:r>
              <a:rPr lang="zh-CN" altLang="en-US" sz="9600" dirty="0" smtClean="0">
                <a:solidFill>
                  <a:srgbClr val="0000FF"/>
                </a:solidFill>
              </a:rPr>
              <a:t>秒</a:t>
            </a:r>
            <a:endParaRPr lang="zh-CN" altLang="en-US" sz="9600" dirty="0">
              <a:solidFill>
                <a:srgbClr val="0000FF"/>
              </a:solidFill>
            </a:endParaRPr>
          </a:p>
        </p:txBody>
      </p:sp>
      <p:sp>
        <p:nvSpPr>
          <p:cNvPr id="8" name="右箭头 7"/>
          <p:cNvSpPr/>
          <p:nvPr/>
        </p:nvSpPr>
        <p:spPr bwMode="auto">
          <a:xfrm>
            <a:off x="1979712" y="3320988"/>
            <a:ext cx="612068" cy="252028"/>
          </a:xfrm>
          <a:prstGeom prst="right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PMingLiU" pitchFamily="18" charset="-120"/>
            </a:endParaRPr>
          </a:p>
        </p:txBody>
      </p:sp>
      <p:sp>
        <p:nvSpPr>
          <p:cNvPr id="9" name="右箭头 8"/>
          <p:cNvSpPr/>
          <p:nvPr/>
        </p:nvSpPr>
        <p:spPr bwMode="auto">
          <a:xfrm>
            <a:off x="5040052" y="3284984"/>
            <a:ext cx="612068" cy="252028"/>
          </a:xfrm>
          <a:prstGeom prst="right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PMingLiU" pitchFamily="18" charset="-120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4000" dirty="0" smtClean="0">
                <a:solidFill>
                  <a:srgbClr val="FF0000"/>
                </a:solidFill>
              </a:rPr>
              <a:t>建立数据索引</a:t>
            </a:r>
            <a:endParaRPr lang="en-US" altLang="zh-CN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3383868" y="1671191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0000FF"/>
                </a:solidFill>
              </a:rPr>
              <a:t>单只股票（买入）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 bwMode="auto">
          <a:xfrm flipV="1">
            <a:off x="431540" y="2384883"/>
            <a:ext cx="8460940" cy="360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3455876" y="4516328"/>
          <a:ext cx="248427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138"/>
                <a:gridCol w="1242138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zh-CN" altLang="en-US" dirty="0" smtClean="0"/>
                        <a:t>时刻</a:t>
                      </a:r>
                      <a:r>
                        <a:rPr lang="en-US" altLang="zh-CN" dirty="0" smtClean="0"/>
                        <a:t>i</a:t>
                      </a:r>
                      <a:r>
                        <a:rPr lang="zh-CN" altLang="en-US" dirty="0" smtClean="0"/>
                        <a:t>：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User_id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amount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User_id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amount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User_id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amount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User_id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amount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395536" y="4545124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</a:rPr>
              <a:t>第</a:t>
            </a:r>
            <a:r>
              <a:rPr lang="en-US" altLang="zh-CN" dirty="0" err="1" smtClean="0">
                <a:solidFill>
                  <a:srgbClr val="0000FF"/>
                </a:solidFill>
              </a:rPr>
              <a:t>i</a:t>
            </a:r>
            <a:r>
              <a:rPr lang="zh-CN" altLang="en-US" dirty="0" smtClean="0">
                <a:solidFill>
                  <a:srgbClr val="0000FF"/>
                </a:solidFill>
              </a:rPr>
              <a:t>时刻：购买该股票的所有用户和购买量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31840" y="4005064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倒排表：</a:t>
            </a:r>
            <a:r>
              <a:rPr lang="en-US" altLang="zh-CN" b="1" i="1" dirty="0" err="1" smtClean="0"/>
              <a:t>Index</a:t>
            </a:r>
            <a:r>
              <a:rPr lang="en-US" altLang="zh-CN" b="1" i="1" baseline="-25000" dirty="0" err="1" smtClean="0"/>
              <a:t>i</a:t>
            </a:r>
            <a:endParaRPr lang="zh-CN" altLang="en-US" b="1" i="1" baseline="-25000" dirty="0"/>
          </a:p>
        </p:txBody>
      </p:sp>
      <p:sp>
        <p:nvSpPr>
          <p:cNvPr id="35" name="矩形 34"/>
          <p:cNvSpPr/>
          <p:nvPr/>
        </p:nvSpPr>
        <p:spPr>
          <a:xfrm>
            <a:off x="467544" y="3284984"/>
            <a:ext cx="872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/>
              <a:t>Index</a:t>
            </a:r>
            <a:r>
              <a:rPr lang="en-US" altLang="zh-CN" b="1" i="1" baseline="-25000" dirty="0" smtClean="0"/>
              <a:t>1</a:t>
            </a:r>
            <a:endParaRPr lang="zh-CN" altLang="en-US" b="1" i="1" baseline="-25000" dirty="0"/>
          </a:p>
        </p:txBody>
      </p:sp>
      <p:cxnSp>
        <p:nvCxnSpPr>
          <p:cNvPr id="37" name="直接箭头连接符 36"/>
          <p:cNvCxnSpPr>
            <a:endCxn id="35" idx="0"/>
          </p:cNvCxnSpPr>
          <p:nvPr/>
        </p:nvCxnSpPr>
        <p:spPr bwMode="auto">
          <a:xfrm>
            <a:off x="575556" y="2492896"/>
            <a:ext cx="328166" cy="792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/>
          <p:cNvSpPr txBox="1"/>
          <p:nvPr/>
        </p:nvSpPr>
        <p:spPr>
          <a:xfrm>
            <a:off x="431540" y="201555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</a:t>
            </a:r>
            <a:r>
              <a:rPr lang="en-US" altLang="zh-CN" baseline="-25000" dirty="0" smtClean="0"/>
              <a:t>1</a:t>
            </a:r>
            <a:endParaRPr lang="zh-CN" altLang="en-US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4139952" y="200546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t</a:t>
            </a:r>
            <a:r>
              <a:rPr lang="en-US" altLang="zh-CN" baseline="-25000" dirty="0" err="1" smtClean="0"/>
              <a:t>i</a:t>
            </a:r>
            <a:endParaRPr lang="zh-CN" altLang="en-US" baseline="-25000" dirty="0"/>
          </a:p>
        </p:txBody>
      </p:sp>
      <p:sp>
        <p:nvSpPr>
          <p:cNvPr id="44" name="矩形 43"/>
          <p:cNvSpPr/>
          <p:nvPr/>
        </p:nvSpPr>
        <p:spPr bwMode="auto">
          <a:xfrm>
            <a:off x="2951820" y="3933056"/>
            <a:ext cx="3564396" cy="2924944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PMingLiU" pitchFamily="18" charset="-12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395389" y="3295071"/>
            <a:ext cx="872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/>
              <a:t>Index</a:t>
            </a:r>
            <a:r>
              <a:rPr lang="en-US" altLang="zh-CN" b="1" i="1" baseline="-25000" dirty="0" smtClean="0"/>
              <a:t>2</a:t>
            </a:r>
            <a:endParaRPr lang="zh-CN" altLang="en-US" b="1" i="1" baseline="-25000" dirty="0"/>
          </a:p>
        </p:txBody>
      </p:sp>
      <p:cxnSp>
        <p:nvCxnSpPr>
          <p:cNvPr id="34" name="直接箭头连接符 33"/>
          <p:cNvCxnSpPr>
            <a:endCxn id="28" idx="0"/>
          </p:cNvCxnSpPr>
          <p:nvPr/>
        </p:nvCxnSpPr>
        <p:spPr bwMode="auto">
          <a:xfrm>
            <a:off x="1503401" y="2502983"/>
            <a:ext cx="328166" cy="792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extBox 35"/>
          <p:cNvSpPr txBox="1"/>
          <p:nvPr/>
        </p:nvSpPr>
        <p:spPr>
          <a:xfrm>
            <a:off x="1359385" y="202563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</a:t>
            </a:r>
            <a:r>
              <a:rPr lang="en-US" altLang="zh-CN" baseline="-25000" dirty="0" smtClean="0"/>
              <a:t>2</a:t>
            </a:r>
            <a:endParaRPr lang="zh-CN" altLang="en-US" baseline="-25000" dirty="0"/>
          </a:p>
        </p:txBody>
      </p:sp>
      <p:sp>
        <p:nvSpPr>
          <p:cNvPr id="42" name="矩形 41"/>
          <p:cNvSpPr/>
          <p:nvPr/>
        </p:nvSpPr>
        <p:spPr>
          <a:xfrm>
            <a:off x="4151072" y="3259067"/>
            <a:ext cx="830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err="1" smtClean="0"/>
              <a:t>Index</a:t>
            </a:r>
            <a:r>
              <a:rPr lang="en-US" altLang="zh-CN" b="1" i="1" baseline="-25000" dirty="0" err="1" smtClean="0"/>
              <a:t>i</a:t>
            </a:r>
            <a:endParaRPr lang="zh-CN" altLang="en-US" b="1" i="1" baseline="-25000" dirty="0"/>
          </a:p>
        </p:txBody>
      </p:sp>
      <p:cxnSp>
        <p:nvCxnSpPr>
          <p:cNvPr id="46" name="直接箭头连接符 45"/>
          <p:cNvCxnSpPr>
            <a:endCxn id="42" idx="0"/>
          </p:cNvCxnSpPr>
          <p:nvPr/>
        </p:nvCxnSpPr>
        <p:spPr bwMode="auto">
          <a:xfrm>
            <a:off x="4259084" y="2466979"/>
            <a:ext cx="307327" cy="792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TextBox 46"/>
          <p:cNvSpPr txBox="1"/>
          <p:nvPr/>
        </p:nvSpPr>
        <p:spPr>
          <a:xfrm>
            <a:off x="7942671" y="202209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t</a:t>
            </a:r>
            <a:r>
              <a:rPr lang="en-US" altLang="zh-CN" baseline="-25000" dirty="0" err="1" smtClean="0"/>
              <a:t>n</a:t>
            </a:r>
            <a:endParaRPr lang="zh-CN" altLang="en-US" baseline="-25000" dirty="0"/>
          </a:p>
        </p:txBody>
      </p:sp>
      <p:sp>
        <p:nvSpPr>
          <p:cNvPr id="48" name="矩形 47"/>
          <p:cNvSpPr/>
          <p:nvPr/>
        </p:nvSpPr>
        <p:spPr>
          <a:xfrm>
            <a:off x="7953791" y="3275692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err="1" smtClean="0"/>
              <a:t>Index</a:t>
            </a:r>
            <a:r>
              <a:rPr lang="en-US" altLang="zh-CN" b="1" i="1" baseline="-25000" dirty="0" err="1" smtClean="0"/>
              <a:t>n</a:t>
            </a:r>
            <a:endParaRPr lang="zh-CN" altLang="en-US" b="1" i="1" baseline="-25000" dirty="0"/>
          </a:p>
        </p:txBody>
      </p:sp>
      <p:cxnSp>
        <p:nvCxnSpPr>
          <p:cNvPr id="49" name="直接箭头连接符 48"/>
          <p:cNvCxnSpPr>
            <a:endCxn id="48" idx="0"/>
          </p:cNvCxnSpPr>
          <p:nvPr/>
        </p:nvCxnSpPr>
        <p:spPr bwMode="auto">
          <a:xfrm>
            <a:off x="8061803" y="2483604"/>
            <a:ext cx="332975" cy="792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4000" dirty="0" smtClean="0">
                <a:solidFill>
                  <a:srgbClr val="FF0000"/>
                </a:solidFill>
              </a:rPr>
              <a:t>建立数据索引</a:t>
            </a:r>
            <a:endParaRPr lang="en-US" altLang="zh-CN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3383868" y="1671191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0000FF"/>
                </a:solidFill>
              </a:rPr>
              <a:t>单只股票（买入）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 bwMode="auto">
          <a:xfrm flipV="1">
            <a:off x="431540" y="2384883"/>
            <a:ext cx="8460940" cy="360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3455876" y="4516328"/>
          <a:ext cx="248427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138"/>
                <a:gridCol w="1242138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zh-CN" altLang="en-US" dirty="0" smtClean="0"/>
                        <a:t>时刻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：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User_a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User_b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User_c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395536" y="4545124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</a:rPr>
              <a:t>第</a:t>
            </a:r>
            <a:r>
              <a:rPr lang="en-US" altLang="zh-CN" dirty="0" err="1" smtClean="0">
                <a:solidFill>
                  <a:srgbClr val="0000FF"/>
                </a:solidFill>
              </a:rPr>
              <a:t>i</a:t>
            </a:r>
            <a:r>
              <a:rPr lang="zh-CN" altLang="en-US" dirty="0" smtClean="0">
                <a:solidFill>
                  <a:srgbClr val="0000FF"/>
                </a:solidFill>
              </a:rPr>
              <a:t>时刻：购买该股票的所有用户和购买量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31840" y="400506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倒排表：</a:t>
            </a:r>
            <a:r>
              <a:rPr lang="en-US" altLang="zh-CN" b="1" i="1" dirty="0" smtClean="0"/>
              <a:t>Index</a:t>
            </a:r>
            <a:r>
              <a:rPr lang="en-US" altLang="zh-CN" b="1" i="1" baseline="-25000" dirty="0" smtClean="0"/>
              <a:t>1</a:t>
            </a:r>
            <a:endParaRPr lang="zh-CN" altLang="en-US" b="1" i="1" baseline="-25000" dirty="0"/>
          </a:p>
        </p:txBody>
      </p:sp>
      <p:sp>
        <p:nvSpPr>
          <p:cNvPr id="35" name="矩形 34"/>
          <p:cNvSpPr/>
          <p:nvPr/>
        </p:nvSpPr>
        <p:spPr>
          <a:xfrm>
            <a:off x="467544" y="3284984"/>
            <a:ext cx="872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/>
              <a:t>Index</a:t>
            </a:r>
            <a:r>
              <a:rPr lang="en-US" altLang="zh-CN" b="1" i="1" baseline="-25000" dirty="0" smtClean="0"/>
              <a:t>1</a:t>
            </a:r>
            <a:endParaRPr lang="zh-CN" altLang="en-US" b="1" i="1" baseline="-25000" dirty="0"/>
          </a:p>
        </p:txBody>
      </p:sp>
      <p:cxnSp>
        <p:nvCxnSpPr>
          <p:cNvPr id="37" name="直接箭头连接符 36"/>
          <p:cNvCxnSpPr>
            <a:endCxn id="35" idx="0"/>
          </p:cNvCxnSpPr>
          <p:nvPr/>
        </p:nvCxnSpPr>
        <p:spPr bwMode="auto">
          <a:xfrm>
            <a:off x="575556" y="2492896"/>
            <a:ext cx="328166" cy="792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/>
          <p:cNvSpPr txBox="1"/>
          <p:nvPr/>
        </p:nvSpPr>
        <p:spPr>
          <a:xfrm>
            <a:off x="431540" y="201555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</a:t>
            </a:r>
            <a:r>
              <a:rPr lang="en-US" altLang="zh-CN" baseline="-25000" dirty="0" smtClean="0"/>
              <a:t>1</a:t>
            </a:r>
            <a:endParaRPr lang="zh-CN" altLang="en-US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4139952" y="200546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t</a:t>
            </a:r>
            <a:r>
              <a:rPr lang="en-US" altLang="zh-CN" baseline="-25000" dirty="0" err="1" smtClean="0"/>
              <a:t>i</a:t>
            </a:r>
            <a:endParaRPr lang="zh-CN" altLang="en-US" baseline="-25000" dirty="0"/>
          </a:p>
        </p:txBody>
      </p:sp>
      <p:sp>
        <p:nvSpPr>
          <p:cNvPr id="44" name="矩形 43"/>
          <p:cNvSpPr/>
          <p:nvPr/>
        </p:nvSpPr>
        <p:spPr bwMode="auto">
          <a:xfrm>
            <a:off x="2951820" y="3933056"/>
            <a:ext cx="3564396" cy="2924944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PMingLiU" pitchFamily="18" charset="-12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395389" y="3295071"/>
            <a:ext cx="872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/>
              <a:t>Index</a:t>
            </a:r>
            <a:r>
              <a:rPr lang="en-US" altLang="zh-CN" b="1" i="1" baseline="-25000" dirty="0" smtClean="0"/>
              <a:t>2</a:t>
            </a:r>
            <a:endParaRPr lang="zh-CN" altLang="en-US" b="1" i="1" baseline="-25000" dirty="0"/>
          </a:p>
        </p:txBody>
      </p:sp>
      <p:cxnSp>
        <p:nvCxnSpPr>
          <p:cNvPr id="34" name="直接箭头连接符 33"/>
          <p:cNvCxnSpPr>
            <a:endCxn id="28" idx="0"/>
          </p:cNvCxnSpPr>
          <p:nvPr/>
        </p:nvCxnSpPr>
        <p:spPr bwMode="auto">
          <a:xfrm>
            <a:off x="1503401" y="2502983"/>
            <a:ext cx="328166" cy="792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extBox 35"/>
          <p:cNvSpPr txBox="1"/>
          <p:nvPr/>
        </p:nvSpPr>
        <p:spPr>
          <a:xfrm>
            <a:off x="1359385" y="202563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</a:t>
            </a:r>
            <a:r>
              <a:rPr lang="en-US" altLang="zh-CN" baseline="-25000" dirty="0" smtClean="0"/>
              <a:t>2</a:t>
            </a:r>
            <a:endParaRPr lang="zh-CN" altLang="en-US" baseline="-25000" dirty="0"/>
          </a:p>
        </p:txBody>
      </p:sp>
      <p:sp>
        <p:nvSpPr>
          <p:cNvPr id="42" name="矩形 41"/>
          <p:cNvSpPr/>
          <p:nvPr/>
        </p:nvSpPr>
        <p:spPr>
          <a:xfrm>
            <a:off x="4151072" y="3259067"/>
            <a:ext cx="830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err="1" smtClean="0"/>
              <a:t>Index</a:t>
            </a:r>
            <a:r>
              <a:rPr lang="en-US" altLang="zh-CN" b="1" i="1" baseline="-25000" dirty="0" err="1" smtClean="0"/>
              <a:t>i</a:t>
            </a:r>
            <a:endParaRPr lang="zh-CN" altLang="en-US" b="1" i="1" baseline="-25000" dirty="0"/>
          </a:p>
        </p:txBody>
      </p:sp>
      <p:cxnSp>
        <p:nvCxnSpPr>
          <p:cNvPr id="46" name="直接箭头连接符 45"/>
          <p:cNvCxnSpPr>
            <a:endCxn id="42" idx="0"/>
          </p:cNvCxnSpPr>
          <p:nvPr/>
        </p:nvCxnSpPr>
        <p:spPr bwMode="auto">
          <a:xfrm>
            <a:off x="4259084" y="2466979"/>
            <a:ext cx="307327" cy="792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TextBox 46"/>
          <p:cNvSpPr txBox="1"/>
          <p:nvPr/>
        </p:nvSpPr>
        <p:spPr>
          <a:xfrm>
            <a:off x="7942671" y="202209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t</a:t>
            </a:r>
            <a:r>
              <a:rPr lang="en-US" altLang="zh-CN" baseline="-25000" dirty="0" err="1" smtClean="0"/>
              <a:t>n</a:t>
            </a:r>
            <a:endParaRPr lang="zh-CN" altLang="en-US" baseline="-25000" dirty="0"/>
          </a:p>
        </p:txBody>
      </p:sp>
      <p:sp>
        <p:nvSpPr>
          <p:cNvPr id="48" name="矩形 47"/>
          <p:cNvSpPr/>
          <p:nvPr/>
        </p:nvSpPr>
        <p:spPr>
          <a:xfrm>
            <a:off x="7953791" y="3275692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err="1" smtClean="0"/>
              <a:t>Index</a:t>
            </a:r>
            <a:r>
              <a:rPr lang="en-US" altLang="zh-CN" b="1" i="1" baseline="-25000" dirty="0" err="1" smtClean="0"/>
              <a:t>n</a:t>
            </a:r>
            <a:endParaRPr lang="zh-CN" altLang="en-US" b="1" i="1" baseline="-25000" dirty="0"/>
          </a:p>
        </p:txBody>
      </p:sp>
      <p:cxnSp>
        <p:nvCxnSpPr>
          <p:cNvPr id="49" name="直接箭头连接符 48"/>
          <p:cNvCxnSpPr>
            <a:endCxn id="48" idx="0"/>
          </p:cNvCxnSpPr>
          <p:nvPr/>
        </p:nvCxnSpPr>
        <p:spPr bwMode="auto">
          <a:xfrm>
            <a:off x="8061803" y="2483604"/>
            <a:ext cx="332975" cy="792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4000" dirty="0" smtClean="0">
                <a:solidFill>
                  <a:srgbClr val="FF0000"/>
                </a:solidFill>
              </a:rPr>
              <a:t>加法：数据索引</a:t>
            </a:r>
            <a:endParaRPr lang="en-US" altLang="zh-CN" sz="4000" dirty="0"/>
          </a:p>
        </p:txBody>
      </p:sp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1187624" y="1924040"/>
          <a:ext cx="248427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138"/>
                <a:gridCol w="1242138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zh-CN" altLang="en-US" dirty="0" smtClean="0"/>
                        <a:t>时刻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：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User_a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User_b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User_c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863588" y="141277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倒排表：</a:t>
            </a:r>
            <a:r>
              <a:rPr lang="en-US" altLang="zh-CN" b="1" i="1" dirty="0" smtClean="0"/>
              <a:t>Index</a:t>
            </a:r>
            <a:r>
              <a:rPr lang="en-US" altLang="zh-CN" b="1" i="1" baseline="-25000" dirty="0" smtClean="0"/>
              <a:t>1</a:t>
            </a:r>
            <a:endParaRPr lang="zh-CN" altLang="en-US" b="1" i="1" baseline="-25000" dirty="0"/>
          </a:p>
        </p:txBody>
      </p:sp>
      <p:sp>
        <p:nvSpPr>
          <p:cNvPr id="44" name="矩形 43"/>
          <p:cNvSpPr/>
          <p:nvPr/>
        </p:nvSpPr>
        <p:spPr bwMode="auto">
          <a:xfrm>
            <a:off x="683568" y="1340768"/>
            <a:ext cx="3564396" cy="2924944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PMingLiU" pitchFamily="18" charset="-120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5328084" y="1924040"/>
          <a:ext cx="248427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138"/>
                <a:gridCol w="1242138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zh-CN" altLang="en-US" dirty="0" smtClean="0"/>
                        <a:t>时刻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：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User_a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User_b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User_c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5004048" y="1412776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倒排表：</a:t>
            </a:r>
            <a:r>
              <a:rPr lang="en-US" altLang="zh-CN" b="1" i="1" dirty="0" smtClean="0"/>
              <a:t>Index</a:t>
            </a:r>
            <a:r>
              <a:rPr lang="en-US" altLang="zh-CN" b="1" i="1" baseline="-25000" dirty="0" smtClean="0"/>
              <a:t>2</a:t>
            </a:r>
            <a:endParaRPr lang="zh-CN" altLang="en-US" b="1" i="1" baseline="-25000" dirty="0"/>
          </a:p>
        </p:txBody>
      </p:sp>
      <p:sp>
        <p:nvSpPr>
          <p:cNvPr id="23" name="矩形 22"/>
          <p:cNvSpPr/>
          <p:nvPr/>
        </p:nvSpPr>
        <p:spPr bwMode="auto">
          <a:xfrm>
            <a:off x="4824028" y="1340768"/>
            <a:ext cx="3564396" cy="2924944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PMingLiU" pitchFamily="18" charset="-12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2908" y="2600908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+</a:t>
            </a:r>
            <a:endParaRPr lang="zh-CN" altLang="en-US" sz="3200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3311860" y="4480324"/>
          <a:ext cx="248427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138"/>
                <a:gridCol w="1242138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zh-CN" altLang="en-US" dirty="0" smtClean="0"/>
                        <a:t>时间段</a:t>
                      </a:r>
                      <a:r>
                        <a:rPr lang="en-US" altLang="zh-CN" dirty="0" smtClean="0"/>
                        <a:t>[1,2]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User_a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User_b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User_c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右大括号 29"/>
          <p:cNvSpPr/>
          <p:nvPr/>
        </p:nvSpPr>
        <p:spPr bwMode="auto">
          <a:xfrm rot="5400000">
            <a:off x="7308304" y="2060848"/>
            <a:ext cx="432048" cy="1224136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PMingLiU" pitchFamily="18" charset="-120"/>
            </a:endParaRPr>
          </a:p>
        </p:txBody>
      </p:sp>
      <p:sp>
        <p:nvSpPr>
          <p:cNvPr id="29" name="右大括号 28"/>
          <p:cNvSpPr/>
          <p:nvPr/>
        </p:nvSpPr>
        <p:spPr bwMode="auto">
          <a:xfrm rot="5400000">
            <a:off x="3779912" y="2060848"/>
            <a:ext cx="432048" cy="1224136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PMingLiU" pitchFamily="18" charset="-120"/>
            </a:endParaRPr>
          </a:p>
        </p:txBody>
      </p:sp>
      <p:sp>
        <p:nvSpPr>
          <p:cNvPr id="27" name="右大括号 26"/>
          <p:cNvSpPr/>
          <p:nvPr/>
        </p:nvSpPr>
        <p:spPr bwMode="auto">
          <a:xfrm rot="5400000">
            <a:off x="1043608" y="2060848"/>
            <a:ext cx="432048" cy="1224136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PMingLiU" pitchFamily="18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4000" dirty="0" smtClean="0">
                <a:solidFill>
                  <a:srgbClr val="FF0000"/>
                </a:solidFill>
              </a:rPr>
              <a:t>行为趋同检索</a:t>
            </a:r>
            <a:endParaRPr lang="en-US" altLang="zh-CN" sz="4000" dirty="0"/>
          </a:p>
        </p:txBody>
      </p:sp>
      <p:grpSp>
        <p:nvGrpSpPr>
          <p:cNvPr id="3" name="组合 14"/>
          <p:cNvGrpSpPr/>
          <p:nvPr/>
        </p:nvGrpSpPr>
        <p:grpSpPr>
          <a:xfrm>
            <a:off x="3383868" y="1167135"/>
            <a:ext cx="2646878" cy="965721"/>
            <a:chOff x="431540" y="1563179"/>
            <a:chExt cx="2646878" cy="965721"/>
          </a:xfrm>
        </p:grpSpPr>
        <p:sp>
          <p:nvSpPr>
            <p:cNvPr id="11" name="TextBox 10"/>
            <p:cNvSpPr txBox="1"/>
            <p:nvPr/>
          </p:nvSpPr>
          <p:spPr>
            <a:xfrm>
              <a:off x="754799" y="1563179"/>
              <a:ext cx="16209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/>
                <a:t>查询账户</a:t>
              </a:r>
              <a:r>
                <a:rPr lang="en-US" altLang="zh-CN" sz="2400" dirty="0" smtClean="0"/>
                <a:t>A</a:t>
              </a:r>
              <a:endParaRPr lang="zh-CN" altLang="en-US" sz="2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1540" y="2067235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0000FF"/>
                  </a:solidFill>
                </a:rPr>
                <a:t>单只股票（买入）</a:t>
              </a:r>
              <a:endParaRPr lang="zh-CN" altLang="en-US" sz="2400" dirty="0">
                <a:solidFill>
                  <a:srgbClr val="0000FF"/>
                </a:solidFill>
              </a:endParaRPr>
            </a:p>
          </p:txBody>
        </p:sp>
      </p:grpSp>
      <p:cxnSp>
        <p:nvCxnSpPr>
          <p:cNvPr id="14" name="直接箭头连接符 13"/>
          <p:cNvCxnSpPr/>
          <p:nvPr/>
        </p:nvCxnSpPr>
        <p:spPr bwMode="auto">
          <a:xfrm flipV="1">
            <a:off x="431540" y="2384883"/>
            <a:ext cx="8460940" cy="360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连接符 18"/>
          <p:cNvCxnSpPr/>
          <p:nvPr/>
        </p:nvCxnSpPr>
        <p:spPr bwMode="auto">
          <a:xfrm>
            <a:off x="1511660" y="2204864"/>
            <a:ext cx="0" cy="396044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连接符 24"/>
          <p:cNvCxnSpPr/>
          <p:nvPr/>
        </p:nvCxnSpPr>
        <p:spPr bwMode="auto">
          <a:xfrm>
            <a:off x="4319972" y="2168860"/>
            <a:ext cx="0" cy="396044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连接符 25"/>
          <p:cNvCxnSpPr/>
          <p:nvPr/>
        </p:nvCxnSpPr>
        <p:spPr bwMode="auto">
          <a:xfrm>
            <a:off x="7740352" y="2132856"/>
            <a:ext cx="0" cy="396044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矩形 34"/>
          <p:cNvSpPr/>
          <p:nvPr/>
        </p:nvSpPr>
        <p:spPr>
          <a:xfrm>
            <a:off x="467544" y="3284984"/>
            <a:ext cx="872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/>
              <a:t>Index</a:t>
            </a:r>
            <a:r>
              <a:rPr lang="en-US" altLang="zh-CN" b="1" i="1" baseline="-25000" dirty="0" smtClean="0"/>
              <a:t>1</a:t>
            </a:r>
            <a:endParaRPr lang="zh-CN" altLang="en-US" b="1" i="1" baseline="-25000" dirty="0"/>
          </a:p>
        </p:txBody>
      </p:sp>
      <p:cxnSp>
        <p:nvCxnSpPr>
          <p:cNvPr id="37" name="直接箭头连接符 36"/>
          <p:cNvCxnSpPr>
            <a:endCxn id="35" idx="0"/>
          </p:cNvCxnSpPr>
          <p:nvPr/>
        </p:nvCxnSpPr>
        <p:spPr bwMode="auto">
          <a:xfrm>
            <a:off x="575556" y="2492896"/>
            <a:ext cx="328166" cy="792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/>
          <p:cNvSpPr txBox="1"/>
          <p:nvPr/>
        </p:nvSpPr>
        <p:spPr>
          <a:xfrm>
            <a:off x="431540" y="201555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</a:t>
            </a:r>
            <a:r>
              <a:rPr lang="en-US" altLang="zh-CN" baseline="-25000" dirty="0" smtClean="0"/>
              <a:t>1</a:t>
            </a:r>
            <a:endParaRPr lang="zh-CN" altLang="en-US" baseline="-25000" dirty="0"/>
          </a:p>
        </p:txBody>
      </p:sp>
      <p:sp>
        <p:nvSpPr>
          <p:cNvPr id="39" name="矩形 38"/>
          <p:cNvSpPr/>
          <p:nvPr/>
        </p:nvSpPr>
        <p:spPr>
          <a:xfrm>
            <a:off x="5967897" y="3239688"/>
            <a:ext cx="830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err="1" smtClean="0"/>
              <a:t>Index</a:t>
            </a:r>
            <a:r>
              <a:rPr lang="en-US" altLang="zh-CN" b="1" i="1" baseline="-25000" dirty="0" err="1" smtClean="0"/>
              <a:t>i</a:t>
            </a:r>
            <a:endParaRPr lang="zh-CN" altLang="en-US" b="1" i="1" baseline="-25000" dirty="0"/>
          </a:p>
        </p:txBody>
      </p:sp>
      <p:cxnSp>
        <p:nvCxnSpPr>
          <p:cNvPr id="40" name="直接箭头连接符 39"/>
          <p:cNvCxnSpPr>
            <a:endCxn id="39" idx="0"/>
          </p:cNvCxnSpPr>
          <p:nvPr/>
        </p:nvCxnSpPr>
        <p:spPr bwMode="auto">
          <a:xfrm>
            <a:off x="6075909" y="2447600"/>
            <a:ext cx="307327" cy="792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TextBox 40"/>
          <p:cNvSpPr txBox="1"/>
          <p:nvPr/>
        </p:nvSpPr>
        <p:spPr>
          <a:xfrm>
            <a:off x="5931893" y="197025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t</a:t>
            </a:r>
            <a:r>
              <a:rPr lang="en-US" altLang="zh-CN" baseline="-25000" dirty="0" err="1" smtClean="0"/>
              <a:t>i</a:t>
            </a:r>
            <a:endParaRPr lang="zh-CN" altLang="en-US" baseline="-25000" dirty="0"/>
          </a:p>
        </p:txBody>
      </p:sp>
      <p:pic>
        <p:nvPicPr>
          <p:cNvPr id="2836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0274" y="3717032"/>
            <a:ext cx="4025902" cy="1620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xtBox 42"/>
          <p:cNvSpPr txBox="1"/>
          <p:nvPr/>
        </p:nvSpPr>
        <p:spPr>
          <a:xfrm>
            <a:off x="3311860" y="5373216"/>
            <a:ext cx="2483372" cy="82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 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硬盘读取的时间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 </a:t>
            </a:r>
            <a:r>
              <a:rPr lang="zh-CN" altLang="en-US" dirty="0" smtClean="0"/>
              <a:t>加法的时间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 bwMode="auto">
          <a:xfrm>
            <a:off x="2267744" y="3789040"/>
            <a:ext cx="4248472" cy="262829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PMingLiU" pitchFamily="18" charset="-120"/>
            </a:endParaRPr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4000" dirty="0" smtClean="0">
                <a:solidFill>
                  <a:srgbClr val="FF0000"/>
                </a:solidFill>
              </a:rPr>
              <a:t>改进：行为趋同检索</a:t>
            </a:r>
            <a:endParaRPr lang="en-US" altLang="zh-CN" sz="4000" dirty="0"/>
          </a:p>
        </p:txBody>
      </p:sp>
      <p:sp>
        <p:nvSpPr>
          <p:cNvPr id="28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zh-CN" altLang="en-US" sz="4000" dirty="0" smtClean="0"/>
              <a:t>基本思想</a:t>
            </a:r>
            <a:endParaRPr sz="4000" dirty="0"/>
          </a:p>
          <a:p>
            <a:pPr lvl="1"/>
            <a:r>
              <a:rPr lang="zh-CN" altLang="en-US" sz="3200" dirty="0" smtClean="0"/>
              <a:t>针对</a:t>
            </a:r>
            <a:r>
              <a:rPr lang="zh-CN" altLang="en-US" sz="3200" dirty="0" smtClean="0">
                <a:solidFill>
                  <a:srgbClr val="0000FF"/>
                </a:solidFill>
              </a:rPr>
              <a:t>时间段</a:t>
            </a:r>
            <a:r>
              <a:rPr lang="zh-CN" altLang="en-US" sz="3200" dirty="0" smtClean="0"/>
              <a:t>，预先计算对应的倒排表</a:t>
            </a:r>
            <a:endParaRPr lang="en-US" altLang="zh-CN" sz="3200" dirty="0" smtClean="0"/>
          </a:p>
          <a:p>
            <a:pPr lvl="1"/>
            <a:endParaRPr lang="en-US" sz="3200" dirty="0" smtClean="0"/>
          </a:p>
          <a:p>
            <a:pPr lvl="1"/>
            <a:endParaRPr lang="en-US" sz="3200" dirty="0" smtClean="0"/>
          </a:p>
          <a:p>
            <a:pPr lvl="1"/>
            <a:endParaRPr lang="en-US" sz="3200" dirty="0" smtClean="0"/>
          </a:p>
          <a:p>
            <a:pPr lvl="1"/>
            <a:r>
              <a:rPr lang="zh-CN" altLang="en-US" sz="3200" dirty="0" smtClean="0"/>
              <a:t>整个事件长度为</a:t>
            </a:r>
            <a:r>
              <a:rPr lang="en-US" altLang="zh-CN" sz="3200" dirty="0" smtClean="0"/>
              <a:t>n</a:t>
            </a:r>
            <a:r>
              <a:rPr lang="zh-CN" altLang="en-US" sz="3200" dirty="0" smtClean="0"/>
              <a:t>，那么子区间的数量级是</a:t>
            </a:r>
            <a:r>
              <a:rPr lang="en-US" altLang="zh-CN" sz="3200" dirty="0" smtClean="0"/>
              <a:t>n^2</a:t>
            </a:r>
          </a:p>
          <a:p>
            <a:pPr lvl="2"/>
            <a:r>
              <a:rPr lang="zh-CN" altLang="en-US" sz="3000" dirty="0" smtClean="0"/>
              <a:t>在空间和时间上做一定的折中</a:t>
            </a:r>
            <a:endParaRPr sz="3000" dirty="0"/>
          </a:p>
          <a:p>
            <a:pPr lvl="1"/>
            <a:endParaRPr lang="zh-CN" sz="4000" dirty="0"/>
          </a:p>
          <a:p>
            <a:pPr lvl="1"/>
            <a:endParaRPr lang="zh-CN" sz="4000" dirty="0"/>
          </a:p>
        </p:txBody>
      </p:sp>
      <p:pic>
        <p:nvPicPr>
          <p:cNvPr id="284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3748" y="3068960"/>
            <a:ext cx="4432993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ll dir="l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4000" dirty="0" smtClean="0">
                <a:solidFill>
                  <a:srgbClr val="FF0000"/>
                </a:solidFill>
              </a:rPr>
              <a:t>线段树：</a:t>
            </a:r>
            <a:r>
              <a:rPr lang="zh-CN" altLang="en-US" sz="4000" dirty="0" smtClean="0">
                <a:solidFill>
                  <a:srgbClr val="0000FF"/>
                </a:solidFill>
              </a:rPr>
              <a:t>平衡线段树</a:t>
            </a:r>
            <a:endParaRPr lang="en-US" altLang="zh-CN" sz="4000" dirty="0">
              <a:solidFill>
                <a:srgbClr val="0000FF"/>
              </a:solidFill>
            </a:endParaRPr>
          </a:p>
        </p:txBody>
      </p:sp>
      <p:pic>
        <p:nvPicPr>
          <p:cNvPr id="285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548" y="2744924"/>
            <a:ext cx="8233702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每个节点对应一个区间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节点个数的数量级是：</a:t>
            </a:r>
            <a:r>
              <a:rPr lang="en-US" altLang="zh-CN" dirty="0" err="1" smtClean="0"/>
              <a:t>n</a:t>
            </a:r>
            <a:r>
              <a:rPr lang="en-US" altLang="zh-CN" i="1" dirty="0" err="1" smtClean="0"/>
              <a:t>log</a:t>
            </a:r>
            <a:r>
              <a:rPr lang="en-US" altLang="zh-CN" dirty="0" smtClean="0"/>
              <a:t>(n)</a:t>
            </a:r>
            <a:endParaRPr lang="zh-CN" altLang="en-US" dirty="0"/>
          </a:p>
          <a:p>
            <a:pPr lvl="1"/>
            <a:endParaRPr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  <p:transition spd="med">
    <p:pull dir="l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2015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2016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年证券市场回顾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股市暴跌 千股跌停</a:t>
            </a:r>
            <a:endParaRPr lang="en-US" altLang="zh-CN" dirty="0" smtClean="0"/>
          </a:p>
          <a:p>
            <a:pPr lvl="1"/>
            <a:r>
              <a:rPr lang="zh-CN" altLang="en-US" b="0" dirty="0" smtClean="0"/>
              <a:t>从</a:t>
            </a:r>
            <a:r>
              <a:rPr lang="en-US" altLang="zh-CN" b="0" dirty="0" smtClean="0"/>
              <a:t>6</a:t>
            </a:r>
            <a:r>
              <a:rPr lang="zh-CN" altLang="en-US" b="0" dirty="0" smtClean="0"/>
              <a:t>月</a:t>
            </a:r>
            <a:r>
              <a:rPr lang="en-US" altLang="zh-CN" b="0" dirty="0" smtClean="0"/>
              <a:t>15</a:t>
            </a:r>
            <a:r>
              <a:rPr lang="zh-CN" altLang="en-US" b="0" dirty="0" smtClean="0"/>
              <a:t>日到</a:t>
            </a:r>
            <a:r>
              <a:rPr lang="en-US" altLang="zh-CN" b="0" dirty="0" smtClean="0"/>
              <a:t>8</a:t>
            </a:r>
            <a:r>
              <a:rPr lang="zh-CN" altLang="en-US" b="0" dirty="0" smtClean="0"/>
              <a:t>月</a:t>
            </a:r>
            <a:r>
              <a:rPr lang="en-US" altLang="zh-CN" b="0" dirty="0" smtClean="0"/>
              <a:t>26</a:t>
            </a:r>
            <a:r>
              <a:rPr lang="zh-CN" altLang="en-US" b="0" dirty="0" smtClean="0"/>
              <a:t>日，沪指累计跌幅高达</a:t>
            </a:r>
            <a:r>
              <a:rPr lang="en-US" altLang="zh-CN" b="0" dirty="0" smtClean="0"/>
              <a:t>45%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r>
              <a:rPr lang="zh-CN" altLang="en-US" b="0" dirty="0" smtClean="0"/>
              <a:t>此期间，有</a:t>
            </a:r>
            <a:r>
              <a:rPr lang="en-US" altLang="zh-CN" b="0" dirty="0" smtClean="0"/>
              <a:t>11</a:t>
            </a:r>
            <a:r>
              <a:rPr lang="zh-CN" altLang="en-US" b="0" dirty="0" smtClean="0"/>
              <a:t>天，千股跌停</a:t>
            </a:r>
            <a:endParaRPr lang="en-US" altLang="zh-CN" b="0" dirty="0" smtClean="0"/>
          </a:p>
        </p:txBody>
      </p:sp>
      <p:pic>
        <p:nvPicPr>
          <p:cNvPr id="254978" name="Picture 2" descr="http://img1.cache.netease.com/catchpic/B/B9/B912985A127F4DD408591CEA886B08C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9842" y="2801998"/>
            <a:ext cx="3444146" cy="3903366"/>
          </a:xfrm>
          <a:prstGeom prst="rect">
            <a:avLst/>
          </a:prstGeom>
          <a:noFill/>
        </p:spPr>
      </p:pic>
      <p:pic>
        <p:nvPicPr>
          <p:cNvPr id="25497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24028" y="2780928"/>
            <a:ext cx="2664296" cy="4608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4000" dirty="0" smtClean="0">
                <a:solidFill>
                  <a:srgbClr val="FF0000"/>
                </a:solidFill>
              </a:rPr>
              <a:t>线段树：</a:t>
            </a:r>
            <a:r>
              <a:rPr lang="zh-CN" altLang="en-US" sz="4000" dirty="0" smtClean="0">
                <a:solidFill>
                  <a:srgbClr val="0000FF"/>
                </a:solidFill>
              </a:rPr>
              <a:t>平衡线段树</a:t>
            </a:r>
            <a:endParaRPr lang="en-US" altLang="zh-CN" sz="4000" dirty="0">
              <a:solidFill>
                <a:srgbClr val="0000FF"/>
              </a:solidFill>
            </a:endParaRP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查询区间：</a:t>
            </a:r>
            <a:r>
              <a:rPr lang="en-US" altLang="zh-CN" dirty="0" smtClean="0"/>
              <a:t>[4,7]</a:t>
            </a:r>
            <a:endParaRPr lang="zh-CN" altLang="en-US" dirty="0"/>
          </a:p>
          <a:p>
            <a:pPr lvl="1"/>
            <a:endParaRPr lang="en-US" altLang="zh-CN" dirty="0"/>
          </a:p>
          <a:p>
            <a:endParaRPr kumimoji="1" lang="zh-CN" altLang="en-US" dirty="0"/>
          </a:p>
        </p:txBody>
      </p:sp>
      <p:pic>
        <p:nvPicPr>
          <p:cNvPr id="286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12" y="2456892"/>
            <a:ext cx="8928484" cy="3525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ll dir="l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4000" dirty="0" smtClean="0">
                <a:solidFill>
                  <a:srgbClr val="FF0000"/>
                </a:solidFill>
              </a:rPr>
              <a:t>线段树：</a:t>
            </a:r>
            <a:r>
              <a:rPr lang="zh-CN" altLang="en-US" sz="4000" dirty="0" smtClean="0">
                <a:solidFill>
                  <a:srgbClr val="0000FF"/>
                </a:solidFill>
              </a:rPr>
              <a:t>优化线段树</a:t>
            </a:r>
            <a:endParaRPr lang="en-US" altLang="zh-CN" sz="4000" dirty="0">
              <a:solidFill>
                <a:srgbClr val="0000FF"/>
              </a:solidFill>
            </a:endParaRP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区间的划分：可能不是平衡的</a:t>
            </a:r>
            <a:endParaRPr lang="zh-CN" altLang="en-US" dirty="0"/>
          </a:p>
          <a:p>
            <a:pPr lvl="1"/>
            <a:endParaRPr lang="en-US" altLang="zh-CN" dirty="0"/>
          </a:p>
          <a:p>
            <a:endParaRPr kumimoji="1" lang="zh-CN" altLang="en-US" dirty="0"/>
          </a:p>
        </p:txBody>
      </p:sp>
      <p:pic>
        <p:nvPicPr>
          <p:cNvPr id="287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312876"/>
            <a:ext cx="8360129" cy="3996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ll dir="l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4000" dirty="0" smtClean="0">
                <a:solidFill>
                  <a:srgbClr val="FF0000"/>
                </a:solidFill>
              </a:rPr>
              <a:t>线段树：</a:t>
            </a:r>
            <a:r>
              <a:rPr lang="zh-CN" altLang="en-US" sz="4000" dirty="0" smtClean="0">
                <a:solidFill>
                  <a:srgbClr val="0000FF"/>
                </a:solidFill>
              </a:rPr>
              <a:t>优化线段树</a:t>
            </a:r>
            <a:endParaRPr lang="en-US" altLang="zh-CN" sz="4000" dirty="0">
              <a:solidFill>
                <a:srgbClr val="0000FF"/>
              </a:solidFill>
            </a:endParaRP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查询区间：</a:t>
            </a:r>
            <a:r>
              <a:rPr lang="en-US" altLang="zh-CN" dirty="0" smtClean="0"/>
              <a:t>[4,7]</a:t>
            </a:r>
            <a:endParaRPr lang="en-US" altLang="zh-CN" dirty="0"/>
          </a:p>
          <a:p>
            <a:endParaRPr kumimoji="1" lang="zh-CN" altLang="en-US" dirty="0"/>
          </a:p>
        </p:txBody>
      </p:sp>
      <p:pic>
        <p:nvPicPr>
          <p:cNvPr id="288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138" y="2240868"/>
            <a:ext cx="8566346" cy="411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ll dir="l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4000" dirty="0" smtClean="0">
                <a:solidFill>
                  <a:srgbClr val="FF0000"/>
                </a:solidFill>
              </a:rPr>
              <a:t>构建：</a:t>
            </a:r>
            <a:r>
              <a:rPr lang="zh-CN" altLang="en-US" sz="4000" dirty="0" smtClean="0">
                <a:solidFill>
                  <a:srgbClr val="0000FF"/>
                </a:solidFill>
              </a:rPr>
              <a:t>优化线段树</a:t>
            </a:r>
            <a:endParaRPr lang="en-US" altLang="zh-CN" sz="4000" dirty="0">
              <a:solidFill>
                <a:srgbClr val="0000FF"/>
              </a:solidFill>
            </a:endParaRP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已知：一组查询区间 </a:t>
            </a:r>
            <a:r>
              <a:rPr lang="en-US" altLang="zh-CN" dirty="0" smtClean="0"/>
              <a:t>R={</a:t>
            </a:r>
            <a:r>
              <a:rPr lang="en-US" altLang="zh-CN" dirty="0" err="1" smtClean="0"/>
              <a:t>r|r</a:t>
            </a:r>
            <a:r>
              <a:rPr lang="zh-CN" altLang="en-US" dirty="0" smtClean="0"/>
              <a:t>是一个查询区间</a:t>
            </a: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构造一个线段树</a:t>
            </a:r>
            <a:r>
              <a:rPr lang="en-US" altLang="zh-CN" dirty="0" smtClean="0"/>
              <a:t>T</a:t>
            </a:r>
            <a:r>
              <a:rPr lang="zh-CN" altLang="en-US" dirty="0" smtClean="0"/>
              <a:t>，使得如下目标最小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其中</a:t>
            </a:r>
            <a:r>
              <a:rPr lang="en-US" altLang="zh-CN" dirty="0" smtClean="0"/>
              <a:t>f(</a:t>
            </a:r>
            <a:r>
              <a:rPr lang="en-US" altLang="zh-CN" dirty="0" err="1" smtClean="0"/>
              <a:t>T,r</a:t>
            </a:r>
            <a:r>
              <a:rPr lang="en-US" altLang="zh-CN" dirty="0" smtClean="0"/>
              <a:t>)</a:t>
            </a:r>
            <a:r>
              <a:rPr lang="zh-CN" altLang="en-US" dirty="0" smtClean="0"/>
              <a:t>是：区间</a:t>
            </a:r>
            <a:r>
              <a:rPr lang="en-US" altLang="zh-CN" dirty="0" smtClean="0"/>
              <a:t>r</a:t>
            </a:r>
            <a:r>
              <a:rPr lang="zh-CN" altLang="en-US" dirty="0" smtClean="0"/>
              <a:t>用树</a:t>
            </a:r>
            <a:r>
              <a:rPr lang="en-US" altLang="zh-CN" dirty="0" smtClean="0"/>
              <a:t>T</a:t>
            </a:r>
            <a:r>
              <a:rPr lang="zh-CN" altLang="en-US" dirty="0" smtClean="0"/>
              <a:t>中的节点合并时，需要的合并次数（节点数）</a:t>
            </a:r>
            <a:endParaRPr lang="en-US" altLang="zh-CN" dirty="0" smtClean="0"/>
          </a:p>
          <a:p>
            <a:r>
              <a:rPr lang="zh-CN" altLang="en-US" dirty="0" smtClean="0"/>
              <a:t>设计：动态规划算法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完美解决</a:t>
            </a:r>
            <a:endParaRPr lang="en-US" altLang="zh-CN" dirty="0">
              <a:solidFill>
                <a:srgbClr val="0000FF"/>
              </a:solidFill>
            </a:endParaRPr>
          </a:p>
          <a:p>
            <a:endParaRPr kumimoji="1"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2780928"/>
            <a:ext cx="2700300" cy="1405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ll dir="l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实验</a:t>
            </a:r>
            <a:endParaRPr lang="en-US" altLang="zh-CN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8650" y="1556792"/>
            <a:ext cx="7886700" cy="4740275"/>
          </a:xfrm>
        </p:spPr>
        <p:txBody>
          <a:bodyPr/>
          <a:lstStyle/>
          <a:p>
            <a:r>
              <a:rPr lang="zh-CN" altLang="en-US" dirty="0" smtClean="0"/>
              <a:t>用于比较的方法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POB</a:t>
            </a:r>
            <a:r>
              <a:rPr lang="zh-CN" altLang="en-US" dirty="0" smtClean="0"/>
              <a:t>：基于</a:t>
            </a:r>
            <a:r>
              <a:rPr lang="zh-CN" altLang="en-US" dirty="0" smtClean="0">
                <a:solidFill>
                  <a:srgbClr val="0000FF"/>
                </a:solidFill>
              </a:rPr>
              <a:t>时间点</a:t>
            </a:r>
            <a:r>
              <a:rPr lang="zh-CN" altLang="en-US" dirty="0" smtClean="0"/>
              <a:t>的倒排表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BST</a:t>
            </a:r>
            <a:r>
              <a:rPr lang="zh-CN" altLang="en-US" dirty="0" smtClean="0"/>
              <a:t>：基于</a:t>
            </a:r>
            <a:r>
              <a:rPr lang="zh-CN" altLang="en-US" dirty="0" smtClean="0">
                <a:solidFill>
                  <a:srgbClr val="0000FF"/>
                </a:solidFill>
              </a:rPr>
              <a:t>时间区间</a:t>
            </a:r>
            <a:r>
              <a:rPr lang="zh-CN" altLang="en-US" dirty="0" smtClean="0"/>
              <a:t>的倒排表</a:t>
            </a:r>
            <a:r>
              <a:rPr lang="en-US" altLang="zh-CN" dirty="0" smtClean="0"/>
              <a:t>+</a:t>
            </a:r>
            <a:r>
              <a:rPr lang="zh-CN" altLang="en-US" dirty="0" smtClean="0">
                <a:solidFill>
                  <a:srgbClr val="0000FF"/>
                </a:solidFill>
              </a:rPr>
              <a:t>平衡线段树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en-US" altLang="zh-CN" dirty="0" smtClean="0"/>
              <a:t>OST</a:t>
            </a:r>
            <a:r>
              <a:rPr lang="zh-CN" altLang="en-US" dirty="0" smtClean="0"/>
              <a:t>：基于</a:t>
            </a:r>
            <a:r>
              <a:rPr lang="zh-CN" altLang="en-US" dirty="0" smtClean="0">
                <a:solidFill>
                  <a:srgbClr val="0000FF"/>
                </a:solidFill>
              </a:rPr>
              <a:t>时间区间</a:t>
            </a:r>
            <a:r>
              <a:rPr lang="zh-CN" altLang="en-US" dirty="0" smtClean="0"/>
              <a:t>的倒排表</a:t>
            </a:r>
            <a:r>
              <a:rPr lang="en-US" altLang="zh-CN" dirty="0" smtClean="0"/>
              <a:t>+</a:t>
            </a:r>
            <a:r>
              <a:rPr lang="zh-CN" altLang="en-US" dirty="0" smtClean="0">
                <a:solidFill>
                  <a:srgbClr val="0000FF"/>
                </a:solidFill>
              </a:rPr>
              <a:t>优化线段树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zh-CN" altLang="en-US" dirty="0" smtClean="0"/>
              <a:t>查询用户组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Random 100</a:t>
            </a:r>
            <a:r>
              <a:rPr lang="zh-CN" altLang="en-US" dirty="0" smtClean="0"/>
              <a:t>：随机采样的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个基金账户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Top 10</a:t>
            </a:r>
            <a:r>
              <a:rPr lang="zh-CN" altLang="en-US" dirty="0" smtClean="0"/>
              <a:t>：交易次数最多的前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个基金账户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          </a:t>
            </a: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     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  <a:p>
            <a:pPr lvl="1"/>
            <a:endParaRPr lang="zh-CN" dirty="0"/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实验结果</a:t>
            </a:r>
            <a:endParaRPr lang="en-US" altLang="zh-CN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8650" y="1556792"/>
            <a:ext cx="7886700" cy="4740275"/>
          </a:xfrm>
        </p:spPr>
        <p:txBody>
          <a:bodyPr/>
          <a:lstStyle/>
          <a:p>
            <a:r>
              <a:rPr lang="zh-CN" altLang="en-US" dirty="0"/>
              <a:t>实验结果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          </a:t>
            </a: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     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  <a:p>
            <a:pPr lvl="1"/>
            <a:endParaRPr lang="zh-CN" dirty="0"/>
          </a:p>
        </p:txBody>
      </p:sp>
      <p:pic>
        <p:nvPicPr>
          <p:cNvPr id="6" name="图片 5" descr="E:\Inverted List Number of Three Algorithm(Random 100).pngInverted List Number of Three Algorithm(Random 100)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87730" y="2234565"/>
            <a:ext cx="4620260" cy="3467100"/>
          </a:xfrm>
          <a:prstGeom prst="rect">
            <a:avLst/>
          </a:prstGeom>
        </p:spPr>
      </p:pic>
      <p:pic>
        <p:nvPicPr>
          <p:cNvPr id="7" name="图片 6" descr="E:\Inverted List Number of Three Algorithm(Top 10).pngInverted List Number of Three Algorithm(Top 10)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4345405" y="2250440"/>
            <a:ext cx="4620260" cy="34671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180785" y="5697252"/>
            <a:ext cx="123553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dirty="0" smtClean="0">
                <a:sym typeface="+mn-ea"/>
              </a:rPr>
              <a:t>Top 10</a:t>
            </a:r>
            <a:endParaRPr lang="zh-CN" altLang="en-US" sz="2600" b="1" dirty="0"/>
          </a:p>
        </p:txBody>
      </p:sp>
      <p:sp>
        <p:nvSpPr>
          <p:cNvPr id="9" name="矩形 8"/>
          <p:cNvSpPr/>
          <p:nvPr/>
        </p:nvSpPr>
        <p:spPr>
          <a:xfrm>
            <a:off x="1403648" y="5661248"/>
            <a:ext cx="216918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dirty="0" smtClean="0">
                <a:sym typeface="+mn-ea"/>
              </a:rPr>
              <a:t>Random 100</a:t>
            </a:r>
            <a:endParaRPr lang="zh-CN" altLang="en-US" sz="2600" b="1" dirty="0"/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实验结果</a:t>
            </a:r>
            <a:endParaRPr lang="en-US" altLang="zh-CN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8650" y="1556792"/>
            <a:ext cx="7886700" cy="4740275"/>
          </a:xfrm>
        </p:spPr>
        <p:txBody>
          <a:bodyPr/>
          <a:lstStyle/>
          <a:p>
            <a:r>
              <a:rPr lang="zh-CN" altLang="en-US" dirty="0" smtClean="0"/>
              <a:t>平均查询时间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          </a:t>
            </a: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     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  <a:p>
            <a:pPr lvl="1"/>
            <a:endParaRPr lang="zh-CN" dirty="0"/>
          </a:p>
        </p:txBody>
      </p:sp>
      <p:graphicFrame>
        <p:nvGraphicFramePr>
          <p:cNvPr id="10" name="表格 9"/>
          <p:cNvGraphicFramePr/>
          <p:nvPr/>
        </p:nvGraphicFramePr>
        <p:xfrm>
          <a:off x="860189" y="2733092"/>
          <a:ext cx="7456227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762"/>
                <a:gridCol w="1647825"/>
                <a:gridCol w="1671320"/>
                <a:gridCol w="1671320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BST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POB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Spark</a:t>
                      </a:r>
                      <a:r>
                        <a:rPr lang="en-US" altLang="zh-CN" sz="1800" dirty="0">
                          <a:sym typeface="+mn-ea"/>
                        </a:rPr>
                        <a:t>(Random 100)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20.98747 </a:t>
                      </a:r>
                      <a:r>
                        <a:rPr lang="en-US" altLang="zh-CN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22.954</a:t>
                      </a:r>
                      <a:r>
                        <a:rPr lang="en-US" altLang="zh-CN"/>
                        <a:t>00</a:t>
                      </a:r>
                      <a:r>
                        <a:rPr lang="zh-CN" altLang="en-US"/>
                        <a:t> </a:t>
                      </a:r>
                      <a:r>
                        <a:rPr lang="en-US" altLang="zh-CN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39.69778 </a:t>
                      </a:r>
                      <a:r>
                        <a:rPr lang="en-US" altLang="zh-CN"/>
                        <a:t>s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Spark</a:t>
                      </a:r>
                      <a:r>
                        <a:rPr lang="en-US" altLang="zh-CN" sz="1800" dirty="0">
                          <a:sym typeface="+mn-ea"/>
                        </a:rPr>
                        <a:t>(Top 10)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212.67437 </a:t>
                      </a:r>
                      <a:r>
                        <a:rPr lang="en-US" altLang="zh-CN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236.75057 </a:t>
                      </a:r>
                      <a:r>
                        <a:rPr lang="en-US" altLang="zh-CN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791.17123</a:t>
                      </a:r>
                      <a:r>
                        <a:rPr lang="en-US" altLang="zh-CN"/>
                        <a:t>0</a:t>
                      </a:r>
                      <a:r>
                        <a:rPr lang="zh-CN" altLang="en-US"/>
                        <a:t> </a:t>
                      </a:r>
                      <a:r>
                        <a:rPr lang="en-US" altLang="zh-CN"/>
                        <a:t>s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索引空间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16.0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15.3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2.0 G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2015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2016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年证券市场回顾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证监会重拳去杠杠，稳定证券金融市场</a:t>
            </a:r>
            <a:endParaRPr lang="en-US" altLang="zh-CN" dirty="0" smtClean="0"/>
          </a:p>
          <a:p>
            <a:pPr lvl="1"/>
            <a:r>
              <a:rPr lang="zh-CN" altLang="en-US" b="0" dirty="0" smtClean="0"/>
              <a:t>“紧两融、清配资、限期指”</a:t>
            </a:r>
            <a:endParaRPr lang="en-US" altLang="zh-CN" b="0" dirty="0" smtClean="0"/>
          </a:p>
          <a:p>
            <a:pPr lvl="1"/>
            <a:r>
              <a:rPr lang="zh-CN" altLang="en-US" b="0" dirty="0" smtClean="0"/>
              <a:t>融资融券余额三个月骤降：</a:t>
            </a:r>
            <a:r>
              <a:rPr lang="en-US" altLang="zh-CN" b="0" dirty="0" smtClean="0"/>
              <a:t>1.3</a:t>
            </a:r>
            <a:r>
              <a:rPr lang="zh-CN" altLang="en-US" b="0" dirty="0" smtClean="0"/>
              <a:t>万亿</a:t>
            </a:r>
            <a:endParaRPr lang="en-US" altLang="zh-CN" b="0" dirty="0" smtClean="0"/>
          </a:p>
          <a:p>
            <a:pPr lvl="1"/>
            <a:r>
              <a:rPr lang="zh-CN" altLang="en-US" b="0" dirty="0" smtClean="0"/>
              <a:t>彻底清除“场外配资”</a:t>
            </a:r>
            <a:endParaRPr lang="en-US" altLang="zh-CN" b="0" dirty="0" smtClean="0"/>
          </a:p>
          <a:p>
            <a:pPr lvl="1"/>
            <a:r>
              <a:rPr lang="en-US" altLang="zh-CN" b="0" dirty="0" smtClean="0"/>
              <a:t>A</a:t>
            </a:r>
            <a:r>
              <a:rPr lang="zh-CN" altLang="en-US" b="0" dirty="0" smtClean="0"/>
              <a:t>股熔断机制正式发布</a:t>
            </a:r>
            <a:endParaRPr lang="en-US" altLang="zh-CN" b="0" dirty="0" smtClean="0"/>
          </a:p>
        </p:txBody>
      </p:sp>
      <p:pic>
        <p:nvPicPr>
          <p:cNvPr id="282626" name="Picture 2" descr="http://pic.zzcaifu.com/pc/newsinfo/2015072003315150548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0492" y="3753036"/>
            <a:ext cx="3619500" cy="2228850"/>
          </a:xfrm>
          <a:prstGeom prst="rect">
            <a:avLst/>
          </a:prstGeom>
          <a:noFill/>
        </p:spPr>
      </p:pic>
      <p:sp>
        <p:nvSpPr>
          <p:cNvPr id="282628" name="AutoShape 4" descr="http://img3.imgtn.bdimg.com/it/u=1090217211,2420236926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2630" name="AutoShape 6" descr="http://img3.imgtn.bdimg.com/it/u=1090217211,2420236926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2632" name="AutoShape 8" descr="http://img3.imgtn.bdimg.com/it/u=1090217211,2420236926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82633" name="Picture 9" descr="C:\Users\Ping\Desktop\u=1090217211,2420236926&amp;fm=21&amp;gp=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24028" y="3753036"/>
            <a:ext cx="2880320" cy="288032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证监会的愿景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目标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让证券金融市场</a:t>
            </a:r>
            <a:r>
              <a:rPr lang="zh-CN" altLang="en-US" dirty="0" smtClean="0">
                <a:solidFill>
                  <a:srgbClr val="0000FF"/>
                </a:solidFill>
              </a:rPr>
              <a:t>良性稳定</a:t>
            </a:r>
            <a:r>
              <a:rPr lang="zh-CN" altLang="en-US" dirty="0" smtClean="0"/>
              <a:t>的发展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用大数据的手段，科学管理</a:t>
            </a:r>
            <a:r>
              <a:rPr lang="zh-CN" altLang="en-US" dirty="0" smtClean="0">
                <a:solidFill>
                  <a:srgbClr val="0000FF"/>
                </a:solidFill>
              </a:rPr>
              <a:t>证券大数据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zh-CN" altLang="en-US" dirty="0" smtClean="0"/>
              <a:t>措施：</a:t>
            </a:r>
            <a:r>
              <a:rPr lang="zh-CN" altLang="en-US" b="0" dirty="0" smtClean="0"/>
              <a:t>监控证券金融市场</a:t>
            </a:r>
            <a:endParaRPr lang="en-US" altLang="zh-CN" b="0" dirty="0" smtClean="0"/>
          </a:p>
          <a:p>
            <a:pPr lvl="1"/>
            <a:r>
              <a:rPr lang="zh-CN" altLang="en-US" dirty="0" smtClean="0"/>
              <a:t>坚决打击违规交易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评估市场风险</a:t>
            </a:r>
            <a:endParaRPr lang="en-US" altLang="zh-CN" dirty="0" smtClean="0"/>
          </a:p>
        </p:txBody>
      </p:sp>
      <p:sp>
        <p:nvSpPr>
          <p:cNvPr id="282628" name="AutoShape 4" descr="http://img3.imgtn.bdimg.com/it/u=1090217211,2420236926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2630" name="AutoShape 6" descr="http://img3.imgtn.bdimg.com/it/u=1090217211,2420236926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2632" name="AutoShape 8" descr="http://img3.imgtn.bdimg.com/it/u=1090217211,2420236926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证券市场大数据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282628" name="AutoShape 4" descr="http://img3.imgtn.bdimg.com/it/u=1090217211,2420236926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2630" name="AutoShape 6" descr="http://img3.imgtn.bdimg.com/it/u=1090217211,2420236926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2632" name="AutoShape 8" descr="http://img3.imgtn.bdimg.com/it/u=1090217211,2420236926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证券市场交易（成交）记录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 bwMode="auto">
          <a:xfrm>
            <a:off x="1367644" y="2816932"/>
            <a:ext cx="1296144" cy="684076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PMingLiU" pitchFamily="18" charset="-120"/>
              </a:rPr>
              <a:t>用户</a:t>
            </a:r>
          </a:p>
        </p:txBody>
      </p:sp>
      <p:sp>
        <p:nvSpPr>
          <p:cNvPr id="11" name="圆角矩形 10"/>
          <p:cNvSpPr/>
          <p:nvPr/>
        </p:nvSpPr>
        <p:spPr bwMode="auto">
          <a:xfrm>
            <a:off x="2987824" y="2816932"/>
            <a:ext cx="1296144" cy="684076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PMingLiU" pitchFamily="18" charset="-120"/>
              </a:rPr>
              <a:t>时间</a:t>
            </a:r>
          </a:p>
        </p:txBody>
      </p:sp>
      <p:sp>
        <p:nvSpPr>
          <p:cNvPr id="12" name="圆角矩形 11"/>
          <p:cNvSpPr/>
          <p:nvPr/>
        </p:nvSpPr>
        <p:spPr bwMode="auto">
          <a:xfrm>
            <a:off x="4572000" y="2816932"/>
            <a:ext cx="1296144" cy="684076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PMingLiU" pitchFamily="18" charset="-120"/>
              </a:rPr>
              <a:t>股票</a:t>
            </a:r>
          </a:p>
        </p:txBody>
      </p:sp>
      <p:sp>
        <p:nvSpPr>
          <p:cNvPr id="13" name="圆角矩形 12"/>
          <p:cNvSpPr/>
          <p:nvPr/>
        </p:nvSpPr>
        <p:spPr bwMode="auto">
          <a:xfrm>
            <a:off x="6264188" y="2816932"/>
            <a:ext cx="1296144" cy="684076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PMingLiU" pitchFamily="18" charset="-120"/>
              </a:rPr>
              <a:t>数量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19972" y="357301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（买入或卖出）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 bwMode="auto">
          <a:xfrm>
            <a:off x="611560" y="2348880"/>
            <a:ext cx="8064896" cy="1692188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PMingLiU" pitchFamily="18" charset="-12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07904" y="411307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四元组</a:t>
            </a:r>
            <a:endParaRPr lang="zh-CN" altLang="en-US" sz="2800" b="1" dirty="0"/>
          </a:p>
        </p:txBody>
      </p:sp>
      <p:sp>
        <p:nvSpPr>
          <p:cNvPr id="19" name="内容占位符 4"/>
          <p:cNvSpPr txBox="1">
            <a:spLocks/>
          </p:cNvSpPr>
          <p:nvPr/>
        </p:nvSpPr>
        <p:spPr bwMode="auto">
          <a:xfrm>
            <a:off x="539552" y="4797153"/>
            <a:ext cx="8229600" cy="1620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itchFamily="49" charset="-122"/>
                <a:ea typeface="幼圆" pitchFamily="49" charset="-122"/>
                <a:cs typeface="+mn-cs"/>
              </a:rPr>
              <a:t>数据规模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</a:rPr>
              <a:t>交易记录数量： 千亿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</a:rPr>
              <a:t>帐户数：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</a:rPr>
              <a:t>5000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</a:rPr>
              <a:t>万以上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_GB2312" pitchFamily="49" charset="-122"/>
              <a:ea typeface="仿宋_GB2312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000" b="1" kern="0" dirty="0" smtClean="0">
                <a:latin typeface="仿宋_GB2312" pitchFamily="49" charset="-122"/>
                <a:ea typeface="仿宋_GB2312" pitchFamily="49" charset="-122"/>
              </a:rPr>
              <a:t>股票数：</a:t>
            </a:r>
            <a:r>
              <a:rPr kumimoji="0" lang="en-US" altLang="zh-CN" sz="2000" b="1" kern="0" dirty="0" smtClean="0">
                <a:latin typeface="仿宋_GB2312" pitchFamily="49" charset="-122"/>
                <a:ea typeface="仿宋_GB2312" pitchFamily="49" charset="-122"/>
              </a:rPr>
              <a:t>2000</a:t>
            </a:r>
            <a:r>
              <a:rPr kumimoji="0" lang="zh-CN" altLang="en-US" sz="2000" b="1" kern="0" dirty="0" smtClean="0">
                <a:latin typeface="仿宋_GB2312" pitchFamily="49" charset="-122"/>
                <a:ea typeface="仿宋_GB2312" pitchFamily="49" charset="-122"/>
              </a:rPr>
              <a:t>以上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_GB2312" pitchFamily="49" charset="-122"/>
              <a:ea typeface="仿宋_GB2312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_GB2312" pitchFamily="49" charset="-122"/>
              <a:ea typeface="仿宋_GB2312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/>
              <a:t>基于交易趋同行为分析，打击“老鼠仓”</a:t>
            </a:r>
            <a:endParaRPr lang="zh-CN" altLang="en-US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4400" dirty="0" smtClean="0">
                <a:solidFill>
                  <a:srgbClr val="FF0000"/>
                </a:solidFill>
              </a:rPr>
              <a:t>打击违规交易</a:t>
            </a:r>
            <a:endParaRPr lang="zh-CN" altLang="en-US" sz="44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A0F9-2657-463A-94BD-8851C2F5F515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70788355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592796"/>
            <a:ext cx="8229600" cy="416592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两</a:t>
            </a:r>
            <a:r>
              <a:rPr lang="zh-CN" altLang="en-US" dirty="0"/>
              <a:t>个账户在同一只股票上的行为</a:t>
            </a:r>
            <a:r>
              <a:rPr lang="zh-CN" altLang="en-US" dirty="0" smtClean="0"/>
              <a:t>趋同</a:t>
            </a:r>
          </a:p>
          <a:p>
            <a:pPr eaLnBrk="1" hangingPunct="1"/>
            <a:endParaRPr lang="en-US" altLang="zh-CN" dirty="0"/>
          </a:p>
          <a:p>
            <a:pPr lvl="1"/>
            <a:endParaRPr lang="en-US" altLang="zh-CN" dirty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sz="4000" dirty="0" smtClean="0">
                <a:solidFill>
                  <a:srgbClr val="FF0000"/>
                </a:solidFill>
              </a:rPr>
              <a:t>老鼠仓交易</a:t>
            </a:r>
            <a:endParaRPr kumimoji="1" lang="zh-CN" altLang="en-US" sz="4000" dirty="0">
              <a:solidFill>
                <a:srgbClr val="FF0000"/>
              </a:solidFill>
            </a:endParaRPr>
          </a:p>
        </p:txBody>
      </p:sp>
      <p:pic>
        <p:nvPicPr>
          <p:cNvPr id="6" name="图片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8471" y="2803843"/>
            <a:ext cx="9152471" cy="2641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896036" y="3343903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</a:rPr>
              <a:t>（万手）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12176" y="4306719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</a:rPr>
              <a:t>（手）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29132133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右大括号 29"/>
          <p:cNvSpPr/>
          <p:nvPr/>
        </p:nvSpPr>
        <p:spPr bwMode="auto">
          <a:xfrm rot="5400000">
            <a:off x="7308304" y="2060848"/>
            <a:ext cx="432048" cy="1224136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PMingLiU" pitchFamily="18" charset="-120"/>
            </a:endParaRPr>
          </a:p>
        </p:txBody>
      </p:sp>
      <p:sp>
        <p:nvSpPr>
          <p:cNvPr id="29" name="右大括号 28"/>
          <p:cNvSpPr/>
          <p:nvPr/>
        </p:nvSpPr>
        <p:spPr bwMode="auto">
          <a:xfrm rot="5400000">
            <a:off x="3635896" y="2060848"/>
            <a:ext cx="432048" cy="1224136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PMingLiU" pitchFamily="18" charset="-120"/>
            </a:endParaRPr>
          </a:p>
        </p:txBody>
      </p:sp>
      <p:sp>
        <p:nvSpPr>
          <p:cNvPr id="27" name="右大括号 26"/>
          <p:cNvSpPr/>
          <p:nvPr/>
        </p:nvSpPr>
        <p:spPr bwMode="auto">
          <a:xfrm rot="5400000">
            <a:off x="1043608" y="2060848"/>
            <a:ext cx="432048" cy="1224136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PMingLiU" pitchFamily="18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4000" dirty="0" smtClean="0">
                <a:solidFill>
                  <a:srgbClr val="FF0000"/>
                </a:solidFill>
              </a:rPr>
              <a:t>趋同的定义</a:t>
            </a:r>
            <a:endParaRPr lang="en-US" altLang="zh-CN" sz="4000" dirty="0"/>
          </a:p>
        </p:txBody>
      </p:sp>
      <p:grpSp>
        <p:nvGrpSpPr>
          <p:cNvPr id="3" name="组合 14"/>
          <p:cNvGrpSpPr/>
          <p:nvPr/>
        </p:nvGrpSpPr>
        <p:grpSpPr>
          <a:xfrm>
            <a:off x="3383868" y="879103"/>
            <a:ext cx="2646878" cy="965721"/>
            <a:chOff x="431540" y="1563179"/>
            <a:chExt cx="2646878" cy="965721"/>
          </a:xfrm>
        </p:grpSpPr>
        <p:sp>
          <p:nvSpPr>
            <p:cNvPr id="11" name="TextBox 10"/>
            <p:cNvSpPr txBox="1"/>
            <p:nvPr/>
          </p:nvSpPr>
          <p:spPr>
            <a:xfrm>
              <a:off x="754799" y="1563179"/>
              <a:ext cx="16209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/>
                <a:t>查询账户</a:t>
              </a:r>
              <a:r>
                <a:rPr lang="en-US" altLang="zh-CN" sz="2400" dirty="0" smtClean="0"/>
                <a:t>A</a:t>
              </a:r>
              <a:endParaRPr lang="zh-CN" altLang="en-US" sz="2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1540" y="2067235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0000FF"/>
                  </a:solidFill>
                </a:rPr>
                <a:t>单只股票（买入）</a:t>
              </a:r>
              <a:endParaRPr lang="zh-CN" altLang="en-US" sz="2400" dirty="0">
                <a:solidFill>
                  <a:srgbClr val="0000FF"/>
                </a:solidFill>
              </a:endParaRPr>
            </a:p>
          </p:txBody>
        </p:sp>
      </p:grpSp>
      <p:cxnSp>
        <p:nvCxnSpPr>
          <p:cNvPr id="14" name="直接箭头连接符 13"/>
          <p:cNvCxnSpPr/>
          <p:nvPr/>
        </p:nvCxnSpPr>
        <p:spPr bwMode="auto">
          <a:xfrm flipV="1">
            <a:off x="431540" y="2384883"/>
            <a:ext cx="8460940" cy="360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连接符 18"/>
          <p:cNvCxnSpPr/>
          <p:nvPr/>
        </p:nvCxnSpPr>
        <p:spPr bwMode="auto">
          <a:xfrm>
            <a:off x="1403648" y="2240868"/>
            <a:ext cx="0" cy="396044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连接符 24"/>
          <p:cNvCxnSpPr/>
          <p:nvPr/>
        </p:nvCxnSpPr>
        <p:spPr bwMode="auto">
          <a:xfrm>
            <a:off x="4247964" y="2204864"/>
            <a:ext cx="0" cy="396044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连接符 25"/>
          <p:cNvCxnSpPr/>
          <p:nvPr/>
        </p:nvCxnSpPr>
        <p:spPr bwMode="auto">
          <a:xfrm>
            <a:off x="7687723" y="2204864"/>
            <a:ext cx="0" cy="396044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接箭头连接符 41"/>
          <p:cNvCxnSpPr/>
          <p:nvPr/>
        </p:nvCxnSpPr>
        <p:spPr bwMode="auto">
          <a:xfrm flipV="1">
            <a:off x="431540" y="4257091"/>
            <a:ext cx="8460940" cy="360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接连接符 45"/>
          <p:cNvCxnSpPr/>
          <p:nvPr/>
        </p:nvCxnSpPr>
        <p:spPr bwMode="auto">
          <a:xfrm>
            <a:off x="1115616" y="4077072"/>
            <a:ext cx="0" cy="396044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直接连接符 46"/>
          <p:cNvCxnSpPr/>
          <p:nvPr/>
        </p:nvCxnSpPr>
        <p:spPr bwMode="auto">
          <a:xfrm>
            <a:off x="3779912" y="4041068"/>
            <a:ext cx="0" cy="396044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直接连接符 47"/>
          <p:cNvCxnSpPr/>
          <p:nvPr/>
        </p:nvCxnSpPr>
        <p:spPr bwMode="auto">
          <a:xfrm>
            <a:off x="7380312" y="4005064"/>
            <a:ext cx="0" cy="396044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TextBox 48"/>
          <p:cNvSpPr txBox="1"/>
          <p:nvPr/>
        </p:nvSpPr>
        <p:spPr>
          <a:xfrm>
            <a:off x="3707904" y="3465004"/>
            <a:ext cx="162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普通账户</a:t>
            </a:r>
            <a:r>
              <a:rPr lang="en-US" altLang="zh-CN" sz="2400" dirty="0" smtClean="0"/>
              <a:t>B</a:t>
            </a:r>
            <a:endParaRPr lang="zh-CN" altLang="en-US" sz="2400" dirty="0"/>
          </a:p>
        </p:txBody>
      </p:sp>
      <p:cxnSp>
        <p:nvCxnSpPr>
          <p:cNvPr id="50" name="直接连接符 49"/>
          <p:cNvCxnSpPr/>
          <p:nvPr/>
        </p:nvCxnSpPr>
        <p:spPr bwMode="auto">
          <a:xfrm>
            <a:off x="2627784" y="4077072"/>
            <a:ext cx="0" cy="396044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287524" y="1979548"/>
            <a:ext cx="877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 </a:t>
            </a:r>
            <a:r>
              <a:rPr lang="en-US" altLang="zh-CN" dirty="0" smtClean="0">
                <a:solidFill>
                  <a:srgbClr val="FF0000"/>
                </a:solidFill>
              </a:rPr>
              <a:t>1 1 1 1 1 1 1 </a:t>
            </a:r>
            <a:r>
              <a:rPr lang="en-US" altLang="zh-CN" dirty="0" smtClean="0"/>
              <a:t>0 0 0 0 0 0 0 </a:t>
            </a:r>
            <a:r>
              <a:rPr lang="en-US" altLang="zh-CN" dirty="0" smtClean="0">
                <a:solidFill>
                  <a:srgbClr val="FF0000"/>
                </a:solidFill>
              </a:rPr>
              <a:t>1 1 1 1 1 1 1 </a:t>
            </a:r>
            <a:r>
              <a:rPr lang="en-US" altLang="zh-CN" dirty="0" smtClean="0"/>
              <a:t>0 0 0 0 0 0 0 0 0 0 0 0 </a:t>
            </a:r>
            <a:r>
              <a:rPr lang="en-US" altLang="zh-CN" dirty="0" smtClean="0">
                <a:solidFill>
                  <a:srgbClr val="FF0000"/>
                </a:solidFill>
              </a:rPr>
              <a:t>1 1 1 1 1 1 1 </a:t>
            </a:r>
            <a:r>
              <a:rPr lang="en-US" altLang="zh-CN" dirty="0" smtClean="0"/>
              <a:t>0 0 0  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31540" y="4571836"/>
            <a:ext cx="8648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0 0 0 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en-US" altLang="zh-CN" dirty="0" smtClean="0"/>
              <a:t> 0 0 0 0 0 0 0 v 0 0 0 0 0 </a:t>
            </a:r>
            <a:r>
              <a:rPr lang="en-US" altLang="zh-CN" dirty="0" smtClean="0">
                <a:solidFill>
                  <a:srgbClr val="FF0000"/>
                </a:solidFill>
              </a:rPr>
              <a:t>b</a:t>
            </a:r>
            <a:r>
              <a:rPr lang="en-US" altLang="zh-CN" dirty="0" smtClean="0"/>
              <a:t> 0 0 0 0 0 0 0 0 0 0 0 0 0 0 0 0 0 0 </a:t>
            </a:r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r>
              <a:rPr lang="en-US" altLang="zh-CN" dirty="0" smtClean="0"/>
              <a:t> 0 0 0 0 0 0 0 </a:t>
            </a:r>
            <a:endParaRPr lang="zh-CN" altLang="en-US" dirty="0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1889125" y="5380038"/>
          <a:ext cx="4957763" cy="611187"/>
        </p:xfrm>
        <a:graphic>
          <a:graphicData uri="http://schemas.openxmlformats.org/presentationml/2006/ole">
            <p:oleObj spid="_x0000_s34818" name="Equation" r:id="rId3" imgW="2057400" imgH="253800" progId="Equation.DSMT4">
              <p:embed/>
            </p:oleObj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755919" y="6057292"/>
            <a:ext cx="5588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度量：账户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对账户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在</a:t>
            </a:r>
            <a:r>
              <a:rPr lang="zh-CN" altLang="en-US" sz="2400" dirty="0" smtClean="0">
                <a:solidFill>
                  <a:srgbClr val="FF0000"/>
                </a:solidFill>
              </a:rPr>
              <a:t>股票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i</a:t>
            </a:r>
            <a:r>
              <a:rPr lang="zh-CN" altLang="en-US" sz="2400" dirty="0" smtClean="0"/>
              <a:t>上的趋同量</a:t>
            </a:r>
            <a:endParaRPr lang="zh-CN" altLang="en-US" sz="2400" dirty="0"/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4000" dirty="0" smtClean="0">
                <a:solidFill>
                  <a:srgbClr val="FF0000"/>
                </a:solidFill>
              </a:rPr>
              <a:t>趋同的定义</a:t>
            </a:r>
            <a:endParaRPr lang="en-US" altLang="zh-CN" sz="4000" dirty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429466" y="1628800"/>
          <a:ext cx="3795713" cy="827087"/>
        </p:xfrm>
        <a:graphic>
          <a:graphicData uri="http://schemas.openxmlformats.org/presentationml/2006/ole">
            <p:oleObj spid="_x0000_s1027" name="Equation" r:id="rId4" imgW="1574640" imgH="342720" progId="Equation.DSMT4">
              <p:embed/>
            </p:oleObj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729583" y="231287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 smtClean="0"/>
              <a:t>多只股票</a:t>
            </a:r>
            <a:endParaRPr lang="en-US" altLang="zh-CN" sz="2400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1755919" y="3104964"/>
            <a:ext cx="6203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度量：账户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对账户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在</a:t>
            </a:r>
            <a:r>
              <a:rPr lang="zh-CN" altLang="en-US" sz="2400" dirty="0" smtClean="0">
                <a:solidFill>
                  <a:srgbClr val="FF0000"/>
                </a:solidFill>
              </a:rPr>
              <a:t>所有股票</a:t>
            </a:r>
            <a:r>
              <a:rPr lang="zh-CN" altLang="en-US" sz="2400" dirty="0" smtClean="0"/>
              <a:t>上的趋同量</a:t>
            </a:r>
            <a:endParaRPr lang="zh-CN" altLang="en-US" sz="2400" dirty="0"/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1943708" y="4329100"/>
          <a:ext cx="5203825" cy="552450"/>
        </p:xfrm>
        <a:graphic>
          <a:graphicData uri="http://schemas.openxmlformats.org/presentationml/2006/ole">
            <p:oleObj spid="_x0000_s1028" name="Equation" r:id="rId5" imgW="2158920" imgH="228600" progId="Equation.DSMT4">
              <p:embed/>
            </p:oleObj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1763688" y="4947555"/>
            <a:ext cx="6893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假设：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年，</a:t>
            </a:r>
            <a:r>
              <a:rPr lang="en-US" altLang="zh-CN" sz="2400" dirty="0" smtClean="0"/>
              <a:t>2000</a:t>
            </a:r>
            <a:r>
              <a:rPr lang="zh-CN" altLang="en-US" sz="2400" dirty="0" smtClean="0"/>
              <a:t>只股票，数据维度为</a:t>
            </a:r>
            <a:r>
              <a:rPr lang="en-US" altLang="zh-CN" sz="2400" dirty="0" smtClean="0"/>
              <a:t>5,000,000</a:t>
            </a:r>
            <a:endParaRPr lang="zh-CN" altLang="en-US" sz="2400" dirty="0"/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 xmlns:p="http://schemas.openxmlformats.org/presentationml/2006/main" xmlns:r="http://schemas.openxmlformats.org/officeDocument/2006/relationships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PMingLiU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PMingLiU" pitchFamily="18" charset="-12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19522</TotalTime>
  <Words>995</Words>
  <Application>Microsoft Office PowerPoint</Application>
  <PresentationFormat>全屏显示(4:3)</PresentationFormat>
  <Paragraphs>260</Paragraphs>
  <Slides>26</Slides>
  <Notes>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8" baseType="lpstr">
      <vt:lpstr>默认设计模板</vt:lpstr>
      <vt:lpstr>Equation</vt:lpstr>
      <vt:lpstr>趋同行为检索 及其在金融安全方面的应用 </vt:lpstr>
      <vt:lpstr>2015，2016年证券市场回顾</vt:lpstr>
      <vt:lpstr>2015，2016年证券市场回顾</vt:lpstr>
      <vt:lpstr>证监会的愿景</vt:lpstr>
      <vt:lpstr>证券市场大数据</vt:lpstr>
      <vt:lpstr>基于交易趋同行为分析，打击“老鼠仓”</vt:lpstr>
      <vt:lpstr>老鼠仓交易</vt:lpstr>
      <vt:lpstr>趋同的定义</vt:lpstr>
      <vt:lpstr>趋同的定义</vt:lpstr>
      <vt:lpstr>基于交易大数据的老鼠仓行为打击</vt:lpstr>
      <vt:lpstr>基于交易大数据的老鼠仓行为打击</vt:lpstr>
      <vt:lpstr>“行为趋同检索”的广泛应用</vt:lpstr>
      <vt:lpstr>基于交易大数据的老鼠仓行为打击</vt:lpstr>
      <vt:lpstr>建立数据索引</vt:lpstr>
      <vt:lpstr>建立数据索引</vt:lpstr>
      <vt:lpstr>加法：数据索引</vt:lpstr>
      <vt:lpstr>行为趋同检索</vt:lpstr>
      <vt:lpstr>改进：行为趋同检索</vt:lpstr>
      <vt:lpstr>线段树：平衡线段树</vt:lpstr>
      <vt:lpstr>线段树：平衡线段树</vt:lpstr>
      <vt:lpstr>线段树：优化线段树</vt:lpstr>
      <vt:lpstr>线段树：优化线段树</vt:lpstr>
      <vt:lpstr>构建：优化线段树</vt:lpstr>
      <vt:lpstr>实验</vt:lpstr>
      <vt:lpstr>实验结果</vt:lpstr>
      <vt:lpstr>实验结果</vt:lpstr>
    </vt:vector>
  </TitlesOfParts>
  <Company>cnu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qiaoqiao</dc:creator>
  <cp:lastModifiedBy>Ping</cp:lastModifiedBy>
  <cp:revision>1069</cp:revision>
  <dcterms:created xsi:type="dcterms:W3CDTF">2004-06-26T11:25:06Z</dcterms:created>
  <dcterms:modified xsi:type="dcterms:W3CDTF">2016-10-18T04:43:52Z</dcterms:modified>
</cp:coreProperties>
</file>