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9" r:id="rId1"/>
  </p:sldMasterIdLst>
  <p:notesMasterIdLst>
    <p:notesMasterId r:id="rId78"/>
  </p:notesMasterIdLst>
  <p:handoutMasterIdLst>
    <p:handoutMasterId r:id="rId79"/>
  </p:handoutMasterIdLst>
  <p:sldIdLst>
    <p:sldId id="605" r:id="rId2"/>
    <p:sldId id="475" r:id="rId3"/>
    <p:sldId id="620" r:id="rId4"/>
    <p:sldId id="477" r:id="rId5"/>
    <p:sldId id="553" r:id="rId6"/>
    <p:sldId id="554" r:id="rId7"/>
    <p:sldId id="478" r:id="rId8"/>
    <p:sldId id="555" r:id="rId9"/>
    <p:sldId id="556" r:id="rId10"/>
    <p:sldId id="479" r:id="rId11"/>
    <p:sldId id="480" r:id="rId12"/>
    <p:sldId id="557" r:id="rId13"/>
    <p:sldId id="558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559" r:id="rId22"/>
    <p:sldId id="490" r:id="rId23"/>
    <p:sldId id="560" r:id="rId24"/>
    <p:sldId id="491" r:id="rId25"/>
    <p:sldId id="492" r:id="rId26"/>
    <p:sldId id="606" r:id="rId27"/>
    <p:sldId id="569" r:id="rId28"/>
    <p:sldId id="568" r:id="rId29"/>
    <p:sldId id="604" r:id="rId30"/>
    <p:sldId id="584" r:id="rId31"/>
    <p:sldId id="506" r:id="rId32"/>
    <p:sldId id="586" r:id="rId33"/>
    <p:sldId id="573" r:id="rId34"/>
    <p:sldId id="507" r:id="rId35"/>
    <p:sldId id="585" r:id="rId36"/>
    <p:sldId id="508" r:id="rId37"/>
    <p:sldId id="509" r:id="rId38"/>
    <p:sldId id="510" r:id="rId39"/>
    <p:sldId id="511" r:id="rId40"/>
    <p:sldId id="513" r:id="rId41"/>
    <p:sldId id="561" r:id="rId42"/>
    <p:sldId id="587" r:id="rId43"/>
    <p:sldId id="621" r:id="rId44"/>
    <p:sldId id="524" r:id="rId45"/>
    <p:sldId id="525" r:id="rId46"/>
    <p:sldId id="526" r:id="rId47"/>
    <p:sldId id="527" r:id="rId48"/>
    <p:sldId id="528" r:id="rId49"/>
    <p:sldId id="529" r:id="rId50"/>
    <p:sldId id="530" r:id="rId51"/>
    <p:sldId id="531" r:id="rId52"/>
    <p:sldId id="532" r:id="rId53"/>
    <p:sldId id="534" r:id="rId54"/>
    <p:sldId id="535" r:id="rId55"/>
    <p:sldId id="536" r:id="rId56"/>
    <p:sldId id="537" r:id="rId57"/>
    <p:sldId id="538" r:id="rId58"/>
    <p:sldId id="539" r:id="rId59"/>
    <p:sldId id="617" r:id="rId60"/>
    <p:sldId id="608" r:id="rId61"/>
    <p:sldId id="541" r:id="rId62"/>
    <p:sldId id="543" r:id="rId63"/>
    <p:sldId id="544" r:id="rId64"/>
    <p:sldId id="545" r:id="rId65"/>
    <p:sldId id="546" r:id="rId66"/>
    <p:sldId id="547" r:id="rId67"/>
    <p:sldId id="548" r:id="rId68"/>
    <p:sldId id="549" r:id="rId69"/>
    <p:sldId id="623" r:id="rId70"/>
    <p:sldId id="622" r:id="rId71"/>
    <p:sldId id="619" r:id="rId72"/>
    <p:sldId id="551" r:id="rId73"/>
    <p:sldId id="610" r:id="rId74"/>
    <p:sldId id="456" r:id="rId75"/>
    <p:sldId id="454" r:id="rId76"/>
    <p:sldId id="624" r:id="rId7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C8"/>
    <a:srgbClr val="0000FF"/>
    <a:srgbClr val="D60093"/>
    <a:srgbClr val="FFCCFF"/>
    <a:srgbClr val="990000"/>
    <a:srgbClr val="FF3399"/>
    <a:srgbClr val="FFFFCC"/>
    <a:srgbClr val="33CC33"/>
    <a:srgbClr val="FF0000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7817" autoAdjust="0"/>
  </p:normalViewPr>
  <p:slideViewPr>
    <p:cSldViewPr>
      <p:cViewPr varScale="1">
        <p:scale>
          <a:sx n="48" d="100"/>
          <a:sy n="48" d="100"/>
        </p:scale>
        <p:origin x="-1238" y="-67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5872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14856"/>
    </p:cViewPr>
  </p:sorter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53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53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2D2939-4589-445D-9E47-4653568E1F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6418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1EDF00-595B-4DF6-9888-DBA8EAA1AA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32099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02887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736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56915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29247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>
                <a:solidFill>
                  <a:srgbClr val="0000CC"/>
                </a:solidFill>
                <a:latin typeface="宋体" pitchFamily="2" charset="-122"/>
              </a:rPr>
              <a:t>数理逻辑是一门研究推理的学科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61186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93042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65254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17789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96193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4125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31510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00156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63954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63851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92925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为什么而不是都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呢？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==》 </a:t>
            </a:r>
            <a:r>
              <a:rPr lang="zh-CN" altLang="en-US" baseline="0" dirty="0" smtClean="0"/>
              <a:t>语义不一样。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78452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41238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23911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058506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63939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9887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31510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56801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48834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kumimoji="1" lang="en-US" altLang="zh-CN" sz="1200" b="1" dirty="0" smtClean="0"/>
              <a:t>【</a:t>
            </a:r>
            <a:r>
              <a:rPr kumimoji="1" lang="zh-CN" altLang="en-US" sz="1200" b="1" dirty="0" smtClean="0">
                <a:solidFill>
                  <a:schemeClr val="tx2"/>
                </a:solidFill>
              </a:rPr>
              <a:t>说明</a:t>
            </a:r>
            <a:r>
              <a:rPr kumimoji="1" lang="en-US" altLang="zh-CN" sz="1200" b="1" dirty="0" smtClean="0"/>
              <a:t>】</a:t>
            </a:r>
            <a:r>
              <a:rPr kumimoji="1" lang="zh-CN" altLang="en-US" sz="1200" b="1" dirty="0" smtClean="0"/>
              <a:t>：</a:t>
            </a:r>
            <a:r>
              <a:rPr kumimoji="1" lang="zh-CN" altLang="en-US" sz="1200" dirty="0" smtClean="0"/>
              <a:t>产生式又称规则或产生式规则；</a:t>
            </a:r>
          </a:p>
          <a:p>
            <a:pPr>
              <a:lnSpc>
                <a:spcPct val="80000"/>
              </a:lnSpc>
            </a:pPr>
            <a:r>
              <a:rPr kumimoji="1" lang="zh-CN" altLang="en-US" sz="1200" dirty="0" smtClean="0"/>
              <a:t>产生式的“前提”：又称条件、前提条件、前件、左部等；</a:t>
            </a:r>
          </a:p>
          <a:p>
            <a:pPr>
              <a:lnSpc>
                <a:spcPct val="80000"/>
              </a:lnSpc>
            </a:pPr>
            <a:r>
              <a:rPr kumimoji="1" lang="zh-CN" altLang="en-US" sz="1200" dirty="0" smtClean="0"/>
              <a:t>产生式的“结论”：又称后件、右部等。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254662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47780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61280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72302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1200" b="1" dirty="0" smtClean="0">
                <a:solidFill>
                  <a:srgbClr val="0000CC"/>
                </a:solidFill>
                <a:latin typeface="Times New Roman" pitchFamily="18" charset="0"/>
              </a:rPr>
              <a:t> 推理过程中，当规则库中某条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1200" b="1" dirty="0" smtClean="0">
                <a:solidFill>
                  <a:srgbClr val="0000CC"/>
                </a:solidFill>
                <a:latin typeface="Times New Roman" pitchFamily="18" charset="0"/>
              </a:rPr>
              <a:t>规则的前提可以和综合数据库的已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1200" b="1" dirty="0" smtClean="0">
                <a:solidFill>
                  <a:srgbClr val="0000CC"/>
                </a:solidFill>
                <a:latin typeface="Times New Roman" pitchFamily="18" charset="0"/>
              </a:rPr>
              <a:t>知事实匹配时，该规则被激活，由它推出的结论将被作为新的事实放入综合数据库，成为后面推理的已知事实。</a:t>
            </a:r>
            <a:r>
              <a:rPr lang="zh-CN" altLang="en-US" sz="12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31595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latin typeface="Times New Roman" pitchFamily="18" charset="0"/>
              </a:rPr>
              <a:t>匹配是指把所选规则的前提与综合数据库中的已知事实进行比较，若事实库中存的事实与所选规则前提一致，则称匹配成功，该规则为可用；否则，称匹配失败，该规则不可用。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55126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Times New Roman" pitchFamily="18" charset="0"/>
              </a:rPr>
              <a:t>先从规则库中取出第一条规则</a:t>
            </a:r>
            <a:r>
              <a:rPr lang="en-US" altLang="zh-CN" sz="2000" dirty="0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</a:rPr>
              <a:t>，检查其前提是否可与综合数据库中的已知事实相匹配： </a:t>
            </a:r>
            <a:r>
              <a:rPr lang="en-US" altLang="zh-CN" sz="2000" dirty="0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</a:rPr>
              <a:t>的前提是“有毛发”，但事实库中无此事实，故匹配失败。</a:t>
            </a:r>
            <a:endParaRPr lang="en-US" altLang="zh-CN" sz="2000" dirty="0" smtClean="0">
              <a:latin typeface="Times New Roman" pitchFamily="18" charset="0"/>
            </a:endParaRP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Times New Roman" pitchFamily="18" charset="0"/>
              </a:rPr>
              <a:t>然后取</a:t>
            </a:r>
            <a:r>
              <a:rPr lang="en-US" altLang="zh-CN" sz="2000" dirty="0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</a:rPr>
              <a:t>，该前提可与已知事实“有奶”相匹配，</a:t>
            </a:r>
            <a:r>
              <a:rPr lang="en-US" altLang="zh-CN" sz="2000" dirty="0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</a:rPr>
              <a:t>被执行，并将其结论“该动物是哺乳动物”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作为新的事实加入到综合数据库中</a:t>
            </a:r>
            <a:r>
              <a:rPr lang="zh-CN" altLang="en-US" sz="2000" dirty="0" smtClean="0">
                <a:latin typeface="Times New Roman" pitchFamily="18" charset="0"/>
              </a:rPr>
              <a:t>。此时，综合数据库的内容变为： 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</a:rPr>
              <a:t>动物有暗斑，有长脖子，有长腿，有奶，有蹄，是哺乳动物</a:t>
            </a:r>
            <a:endParaRPr lang="zh-CN" altLang="en-US" sz="20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Times New Roman" pitchFamily="18" charset="0"/>
              </a:rPr>
              <a:t>再从规则库中取</a:t>
            </a:r>
            <a:r>
              <a:rPr lang="en-US" altLang="zh-CN" sz="2000" dirty="0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5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6</a:t>
            </a:r>
            <a:r>
              <a:rPr lang="zh-CN" altLang="en-US" sz="2000" dirty="0" smtClean="0">
                <a:latin typeface="Times New Roman" pitchFamily="18" charset="0"/>
              </a:rPr>
              <a:t>进行匹配，均失败。</a:t>
            </a:r>
            <a:endParaRPr lang="en-US" altLang="zh-CN" sz="2000" dirty="0" smtClean="0">
              <a:latin typeface="Times New Roman" pitchFamily="18" charset="0"/>
            </a:endParaRP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Times New Roman" pitchFamily="18" charset="0"/>
              </a:rPr>
              <a:t>接着取</a:t>
            </a:r>
            <a:r>
              <a:rPr lang="en-US" altLang="zh-CN" sz="2000" dirty="0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7</a:t>
            </a:r>
            <a:r>
              <a:rPr lang="zh-CN" altLang="en-US" sz="2000" dirty="0" smtClean="0">
                <a:latin typeface="Times New Roman" pitchFamily="18" charset="0"/>
              </a:rPr>
              <a:t>，该前提与已知事实“是哺乳动物”相匹配，</a:t>
            </a:r>
            <a:r>
              <a:rPr lang="en-US" altLang="zh-CN" sz="2000" dirty="0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7</a:t>
            </a:r>
            <a:r>
              <a:rPr lang="zh-CN" altLang="en-US" sz="2000" dirty="0" smtClean="0">
                <a:latin typeface="Times New Roman" pitchFamily="18" charset="0"/>
              </a:rPr>
              <a:t>被执行，并将其结论“该动物是有蹄类动物” 作为新的事实加入到综合数据库中。此时，综合数据库的内容变为：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itchFamily="18" charset="0"/>
              </a:rPr>
              <a:t>	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</a:rPr>
              <a:t>动物有暗斑，有长脖子，有长腿，有奶，有蹄，是哺乳动物，是有蹄类动物</a:t>
            </a:r>
            <a:endParaRPr lang="en-US" altLang="zh-CN" sz="2000" dirty="0" smtClean="0">
              <a:latin typeface="Times New Roman" pitchFamily="18" charset="0"/>
            </a:endParaRP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Times New Roman" pitchFamily="18" charset="0"/>
              </a:rPr>
              <a:t>此后，</a:t>
            </a:r>
            <a:r>
              <a:rPr lang="en-US" altLang="zh-CN" sz="2000" dirty="0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8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9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10</a:t>
            </a:r>
            <a:r>
              <a:rPr lang="zh-CN" altLang="en-US" sz="2000" dirty="0" smtClean="0">
                <a:latin typeface="Times New Roman" pitchFamily="18" charset="0"/>
              </a:rPr>
              <a:t>均匹配失败。</a:t>
            </a:r>
            <a:endParaRPr lang="en-US" altLang="zh-CN" sz="2000" dirty="0" smtClean="0">
              <a:latin typeface="Times New Roman" pitchFamily="18" charset="0"/>
            </a:endParaRP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Times New Roman" pitchFamily="18" charset="0"/>
              </a:rPr>
              <a:t>接着取</a:t>
            </a:r>
            <a:r>
              <a:rPr lang="en-US" altLang="zh-CN" sz="2000" dirty="0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11</a:t>
            </a:r>
            <a:r>
              <a:rPr lang="zh-CN" altLang="en-US" sz="2000" dirty="0" smtClean="0">
                <a:latin typeface="Times New Roman" pitchFamily="18" charset="0"/>
              </a:rPr>
              <a:t>，该前提 “该动物是有蹄类动物  </a:t>
            </a:r>
            <a:r>
              <a:rPr lang="en-US" altLang="zh-CN" sz="2000" dirty="0" smtClean="0">
                <a:latin typeface="Times New Roman" pitchFamily="18" charset="0"/>
              </a:rPr>
              <a:t>AND  </a:t>
            </a:r>
            <a:r>
              <a:rPr lang="zh-CN" altLang="en-US" sz="2000" dirty="0" smtClean="0">
                <a:latin typeface="Times New Roman" pitchFamily="18" charset="0"/>
              </a:rPr>
              <a:t>有长脖子  </a:t>
            </a:r>
            <a:r>
              <a:rPr lang="en-US" altLang="zh-CN" sz="2000" dirty="0" smtClean="0">
                <a:latin typeface="Times New Roman" pitchFamily="18" charset="0"/>
              </a:rPr>
              <a:t>AND  </a:t>
            </a:r>
            <a:r>
              <a:rPr lang="zh-CN" altLang="en-US" sz="2000" dirty="0" smtClean="0">
                <a:latin typeface="Times New Roman" pitchFamily="18" charset="0"/>
              </a:rPr>
              <a:t>有长腿  </a:t>
            </a:r>
            <a:r>
              <a:rPr lang="en-US" altLang="zh-CN" sz="2000" dirty="0" smtClean="0">
                <a:latin typeface="Times New Roman" pitchFamily="18" charset="0"/>
              </a:rPr>
              <a:t>AND  </a:t>
            </a:r>
            <a:r>
              <a:rPr lang="zh-CN" altLang="en-US" sz="2000" dirty="0" smtClean="0">
                <a:latin typeface="Times New Roman" pitchFamily="18" charset="0"/>
              </a:rPr>
              <a:t>身上有暗斑” 与已知事实相匹配，</a:t>
            </a:r>
            <a:r>
              <a:rPr lang="en-US" altLang="zh-CN" sz="2000" dirty="0" smtClean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11</a:t>
            </a:r>
            <a:r>
              <a:rPr lang="zh-CN" altLang="en-US" sz="2000" dirty="0" smtClean="0">
                <a:latin typeface="Times New Roman" pitchFamily="18" charset="0"/>
              </a:rPr>
              <a:t>被执行，并推出“该动物是长颈鹿”。</a:t>
            </a:r>
            <a:endParaRPr lang="en-US" altLang="zh-CN" sz="2000" dirty="0" smtClean="0">
              <a:latin typeface="Times New Roman" pitchFamily="18" charset="0"/>
            </a:endParaRP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由于“长颈鹿”已是目标集合中的一个结论，即已推出最终结果，故问题求解过程结束。</a:t>
            </a: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2000" dirty="0" smtClean="0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129683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0612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641460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135992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452426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独立的，不完整的，不完备的，不确定的。比较零碎的、无系统性的知识适合于用这种表示方法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667138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独立的，不完整的，不完备的，不确定的。比较零碎的、无系统性的知识适合于用这种表示方法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667138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846715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590888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988435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这些关系的属性具有可继承性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546414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97112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10000"/>
              </a:lnSpc>
            </a:pPr>
            <a:r>
              <a:rPr lang="zh-CN" altLang="en-US" sz="2200" b="0" dirty="0" smtClean="0">
                <a:latin typeface="Times New Roman" pitchFamily="18" charset="0"/>
              </a:rPr>
              <a:t>大脑不一定具有人的各种属性   </a:t>
            </a:r>
          </a:p>
          <a:p>
            <a:pPr lvl="0">
              <a:lnSpc>
                <a:spcPct val="110000"/>
              </a:lnSpc>
            </a:pPr>
            <a:r>
              <a:rPr lang="zh-CN" altLang="en-US" sz="2200" b="0" dirty="0" smtClean="0">
                <a:latin typeface="Times New Roman" pitchFamily="18" charset="0"/>
              </a:rPr>
              <a:t>黑板也不具有墙的各种属性。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4686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332620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411313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528814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17603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>
                <a:solidFill>
                  <a:srgbClr val="0000CC"/>
                </a:solidFill>
                <a:latin typeface="Times New Roman" pitchFamily="18" charset="0"/>
              </a:rPr>
              <a:t> 对于这个问题，各种动物的属性按属性关系描述，动物之间的分类关系用类属关系描述。</a:t>
            </a:r>
            <a:r>
              <a:rPr lang="zh-CN" altLang="en-US" sz="120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16629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438184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Work-for </a:t>
            </a:r>
            <a:r>
              <a:rPr lang="zh-CN" altLang="en-US" dirty="0" smtClean="0"/>
              <a:t>也可以是 </a:t>
            </a:r>
            <a:r>
              <a:rPr lang="en-US" altLang="zh-CN" dirty="0" smtClean="0"/>
              <a:t>a member of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655559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 smtClean="0">
                <a:solidFill>
                  <a:srgbClr val="0000CC"/>
                </a:solidFill>
                <a:latin typeface="Times New Roman" pitchFamily="18" charset="0"/>
              </a:rPr>
              <a:t>李新和王红的汽车均属于具体概念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</a:rPr>
              <a:t>,</a:t>
            </a:r>
            <a:r>
              <a:rPr lang="zh-CN" altLang="en-US" sz="1800" b="1" dirty="0" smtClean="0">
                <a:solidFill>
                  <a:srgbClr val="0000CC"/>
                </a:solidFill>
                <a:latin typeface="Times New Roman" pitchFamily="18" charset="0"/>
              </a:rPr>
              <a:t>可增加“汽车” 这个抽象概念。汽车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rgbClr val="0000CC"/>
                </a:solidFill>
                <a:latin typeface="Times New Roman" pitchFamily="18" charset="0"/>
              </a:rPr>
              <a:t>、汽车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rgbClr val="0000CC"/>
                </a:solidFill>
                <a:latin typeface="Times New Roman" pitchFamily="18" charset="0"/>
              </a:rPr>
              <a:t>对应于谓词中的变元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847583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221894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前面提出的表示都是描述一个物体性质、物体之间相互关系的。但是没有能够对动作行为、状态进行描述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无法表示若干对占有的修饰，也就是说无法表示状语 （定语可以通过属性的形式来表示）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西蒙提出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202777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前面提出的表示都是描述一个物体性质、物体之间相互关系的。但是没有能够对动作行为、状态进行描述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无法表示若干对占有的修饰，也就是说无法表示状语 （定语可以通过属性的形式来表示）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西蒙提出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20277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953445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关键是找到词之间的修饰关系！围绕中心词，逐条展开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604171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936091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要否定的词在弧上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745058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！！！ 注意箭头方向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211895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606166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887597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很多个不同的学习动作，</a:t>
            </a:r>
            <a:r>
              <a:rPr lang="en-US" altLang="zh-CN" dirty="0" smtClean="0"/>
              <a:t>subject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斗不一样。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077810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3441996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34783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0241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A7BC3-D6B8-4E8E-B08D-49F802FCA7E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02414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4381842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193720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161015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319905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46800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0683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9337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117D3-D55E-4931-9A4C-BA6E92AD9A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44306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11717-FCEF-46FF-A8EB-8F09F074A0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62300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2B359-4F97-4487-A309-D768B63760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5128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1FC9E6A-0499-4FA7-8835-60B31285D5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57829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2D98DE3-3594-4917-A2CA-E3BDB121F1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12260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幼圆" pitchFamily="49" charset="-122"/>
                <a:ea typeface="幼圆" pitchFamily="49" charset="-122"/>
              </a:defRPr>
            </a:lvl1pPr>
            <a:lvl2pPr>
              <a:defRPr sz="2600">
                <a:latin typeface="仿宋_GB2312" pitchFamily="49" charset="-122"/>
                <a:ea typeface="仿宋_GB2312" pitchFamily="49" charset="-122"/>
              </a:defRPr>
            </a:lvl2pPr>
            <a:lvl3pPr>
              <a:defRPr>
                <a:latin typeface="仿宋_GB2312" pitchFamily="49" charset="-122"/>
                <a:ea typeface="仿宋_GB2312" pitchFamily="49" charset="-122"/>
              </a:defRPr>
            </a:lvl3pPr>
            <a:lvl4pPr>
              <a:defRPr>
                <a:latin typeface="仿宋_GB2312" pitchFamily="49" charset="-122"/>
                <a:ea typeface="仿宋_GB2312" pitchFamily="49" charset="-122"/>
              </a:defRPr>
            </a:lvl4pPr>
            <a:lvl5pPr>
              <a:defRPr>
                <a:latin typeface="仿宋_GB2312" pitchFamily="49" charset="-122"/>
                <a:ea typeface="仿宋_GB2312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1B99D-7AD6-44E9-BF99-AC979F3B76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89246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45B4F-D7A6-489D-A197-E91F512C0D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2566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8BE5C-92DD-421B-B98B-092C61AB6E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95078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7CB15-719B-4A5C-8D4A-469C7B795A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9928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369BA-34E2-4E25-AC1E-B860C4E269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183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17696-ACFA-4A14-AFA8-382806489A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89325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7188D-7300-411E-893F-97127004CD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230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9E2CC-C330-4205-9DFE-CC4499718C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24513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237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C352387-9796-4BBC-AA2F-2BCBE08081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l.acm.org/citation.cfm?id=363214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0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4413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  <a:t>Advanced AI</a:t>
            </a:r>
            <a:endParaRPr lang="zh-CN" altLang="en-US" sz="7200" dirty="0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9050" y="1916113"/>
            <a:ext cx="6732588" cy="6842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知识表示</a:t>
            </a:r>
            <a:endParaRPr lang="en-US" altLang="zh-CN" sz="42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303463" y="5437188"/>
            <a:ext cx="446405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秋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季</a:t>
            </a:r>
            <a:r>
              <a:rPr lang="zh-CN" altLang="en-US" b="1" u="sng" dirty="0">
                <a:solidFill>
                  <a:srgbClr val="FF3300"/>
                </a:solidFill>
              </a:rPr>
              <a:t/>
            </a:r>
            <a:br>
              <a:rPr lang="zh-CN" altLang="en-US" b="1" u="sng" dirty="0">
                <a:solidFill>
                  <a:srgbClr val="FF3300"/>
                </a:solidFill>
              </a:rPr>
            </a:br>
            <a:endParaRPr lang="zh-CN" altLang="en-US" b="1" u="sng" dirty="0">
              <a:solidFill>
                <a:srgbClr val="FF3300"/>
              </a:solidFill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罗平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luop@ict.ac.cn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63623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CF9-5945-4D54-8372-65176154A650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08" y="1430796"/>
            <a:ext cx="8712460" cy="4590492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A50021"/>
                </a:solidFill>
                <a:latin typeface="宋体" pitchFamily="2" charset="-122"/>
              </a:rPr>
              <a:t>按知识的确定性</a:t>
            </a:r>
          </a:p>
          <a:p>
            <a:pPr lvl="1">
              <a:spcBef>
                <a:spcPts val="18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宋体" pitchFamily="2" charset="-122"/>
              </a:rPr>
              <a:t>确定性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知识：</a:t>
            </a:r>
            <a:r>
              <a:rPr lang="zh-CN" altLang="en-US" sz="2400" dirty="0">
                <a:latin typeface="宋体" pitchFamily="2" charset="-122"/>
              </a:rPr>
              <a:t>可以说明其真值为真或为假的知识</a:t>
            </a:r>
          </a:p>
          <a:p>
            <a:pPr lvl="1">
              <a:spcBef>
                <a:spcPts val="18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不确定性知识：</a:t>
            </a:r>
            <a:r>
              <a:rPr lang="zh-CN" altLang="en-US" sz="2400" dirty="0">
                <a:latin typeface="宋体" pitchFamily="2" charset="-122"/>
              </a:rPr>
              <a:t>包括不精确、模糊、不完备知识</a:t>
            </a:r>
          </a:p>
          <a:p>
            <a:pPr lvl="2">
              <a:spcBef>
                <a:spcPts val="1800"/>
              </a:spcBef>
            </a:pPr>
            <a:r>
              <a:rPr lang="zh-CN" altLang="en-US" sz="2200" b="1" dirty="0" smtClean="0">
                <a:solidFill>
                  <a:srgbClr val="7030A0"/>
                </a:solidFill>
                <a:latin typeface="宋体" pitchFamily="2" charset="-122"/>
              </a:rPr>
              <a:t>不精确知识</a:t>
            </a:r>
            <a:r>
              <a:rPr lang="zh-CN" altLang="en-US" sz="2200" dirty="0" smtClean="0">
                <a:solidFill>
                  <a:srgbClr val="7030A0"/>
                </a:solidFill>
                <a:latin typeface="宋体" pitchFamily="2" charset="-122"/>
              </a:rPr>
              <a:t>：</a:t>
            </a:r>
            <a:r>
              <a:rPr lang="zh-CN" altLang="en-US" sz="2200" dirty="0">
                <a:solidFill>
                  <a:srgbClr val="7030A0"/>
                </a:solidFill>
                <a:latin typeface="宋体" pitchFamily="2" charset="-122"/>
              </a:rPr>
              <a:t>知识本身有真假，但由于认识水平限制却不能肯定其</a:t>
            </a:r>
            <a:r>
              <a:rPr lang="zh-CN" altLang="en-US" sz="2200" dirty="0" smtClean="0">
                <a:solidFill>
                  <a:srgbClr val="7030A0"/>
                </a:solidFill>
                <a:latin typeface="宋体" pitchFamily="2" charset="-122"/>
              </a:rPr>
              <a:t>真假。</a:t>
            </a:r>
            <a:r>
              <a:rPr lang="zh-CN" altLang="en-US" sz="2200" b="0" dirty="0" smtClean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用</a:t>
            </a:r>
            <a:r>
              <a:rPr lang="zh-CN" altLang="en-US" sz="2200" b="0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可信度、概率等描述</a:t>
            </a:r>
          </a:p>
          <a:p>
            <a:pPr lvl="2">
              <a:spcBef>
                <a:spcPts val="1800"/>
              </a:spcBef>
            </a:pPr>
            <a:r>
              <a:rPr lang="zh-CN" altLang="en-US" sz="2200" b="1" dirty="0">
                <a:solidFill>
                  <a:srgbClr val="7030A0"/>
                </a:solidFill>
                <a:latin typeface="宋体" pitchFamily="2" charset="-122"/>
              </a:rPr>
              <a:t>模糊知识：知识本身的边界就是不清楚的。例如：大，小</a:t>
            </a:r>
            <a:r>
              <a:rPr lang="zh-CN" altLang="en-US" sz="2200" b="1" dirty="0" smtClean="0">
                <a:solidFill>
                  <a:srgbClr val="7030A0"/>
                </a:solidFill>
                <a:latin typeface="宋体" pitchFamily="2" charset="-122"/>
              </a:rPr>
              <a:t>等。</a:t>
            </a:r>
            <a:r>
              <a:rPr lang="zh-CN" altLang="en-US" sz="2200" b="0" dirty="0" smtClean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           用</a:t>
            </a:r>
            <a:r>
              <a:rPr lang="zh-CN" altLang="en-US" sz="2200" b="0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可能性、隶属度来描述</a:t>
            </a:r>
          </a:p>
          <a:p>
            <a:pPr lvl="2">
              <a:spcBef>
                <a:spcPts val="1800"/>
              </a:spcBef>
            </a:pPr>
            <a:r>
              <a:rPr lang="zh-CN" altLang="en-US" sz="2200" b="1" dirty="0">
                <a:solidFill>
                  <a:srgbClr val="7030A0"/>
                </a:solidFill>
                <a:latin typeface="宋体" pitchFamily="2" charset="-122"/>
              </a:rPr>
              <a:t>不完备知识：解决问题时不具备解决该问题的全部知识</a:t>
            </a:r>
            <a:r>
              <a:rPr lang="zh-CN" altLang="en-US" sz="2200" b="1" dirty="0" smtClean="0">
                <a:solidFill>
                  <a:srgbClr val="7030A0"/>
                </a:solidFill>
                <a:latin typeface="宋体" pitchFamily="2" charset="-122"/>
              </a:rPr>
              <a:t>。</a:t>
            </a:r>
            <a:r>
              <a:rPr lang="en-US" altLang="zh-CN" sz="2200" b="1" dirty="0" smtClean="0">
                <a:solidFill>
                  <a:srgbClr val="7030A0"/>
                </a:solidFill>
                <a:latin typeface="宋体" pitchFamily="2" charset="-122"/>
              </a:rPr>
              <a:t/>
            </a:r>
            <a:br>
              <a:rPr lang="en-US" altLang="zh-CN" sz="2200" b="1" dirty="0" smtClean="0">
                <a:solidFill>
                  <a:srgbClr val="7030A0"/>
                </a:solidFill>
                <a:latin typeface="宋体" pitchFamily="2" charset="-122"/>
              </a:rPr>
            </a:br>
            <a:r>
              <a:rPr lang="zh-CN" altLang="en-US" sz="2200" b="1" dirty="0" smtClean="0">
                <a:solidFill>
                  <a:srgbClr val="7030A0"/>
                </a:solidFill>
                <a:latin typeface="宋体" pitchFamily="2" charset="-122"/>
              </a:rPr>
              <a:t>例如</a:t>
            </a:r>
            <a:r>
              <a:rPr lang="zh-CN" altLang="en-US" sz="2200" b="1" dirty="0">
                <a:solidFill>
                  <a:srgbClr val="7030A0"/>
                </a:solidFill>
                <a:latin typeface="宋体" pitchFamily="2" charset="-122"/>
              </a:rPr>
              <a:t>：医生看病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152400"/>
            <a:ext cx="8540750" cy="1143000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知识的类型</a:t>
            </a:r>
            <a:endParaRPr lang="zh-CN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C0EA-D3B4-4C9E-BAF3-DB517245B5F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76772"/>
            <a:ext cx="8439150" cy="536534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600" b="1" dirty="0" smtClean="0">
                <a:solidFill>
                  <a:srgbClr val="0000CC"/>
                </a:solidFill>
              </a:rPr>
              <a:t>知识表示是</a:t>
            </a:r>
            <a:r>
              <a:rPr lang="zh-CN" altLang="en-US" sz="2600" b="1" dirty="0">
                <a:solidFill>
                  <a:srgbClr val="0000CC"/>
                </a:solidFill>
              </a:rPr>
              <a:t>对知识的</a:t>
            </a:r>
            <a:r>
              <a:rPr lang="zh-CN" altLang="en-US" sz="2600" b="1" dirty="0" smtClean="0">
                <a:solidFill>
                  <a:srgbClr val="0000CC"/>
                </a:solidFill>
              </a:rPr>
              <a:t>描述</a:t>
            </a:r>
            <a:endParaRPr lang="en-US" altLang="zh-CN" sz="2600" b="1" dirty="0" smtClean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00CC"/>
                </a:solidFill>
              </a:rPr>
              <a:t>是用</a:t>
            </a:r>
            <a:r>
              <a:rPr lang="zh-CN" altLang="en-US" sz="2400" dirty="0">
                <a:solidFill>
                  <a:srgbClr val="0000CC"/>
                </a:solidFill>
              </a:rPr>
              <a:t>一组符号把知识编码成计算机可以接受的某种</a:t>
            </a:r>
            <a:r>
              <a:rPr lang="zh-CN" altLang="en-US" sz="2400" dirty="0" smtClean="0">
                <a:solidFill>
                  <a:srgbClr val="0000CC"/>
                </a:solidFill>
              </a:rPr>
              <a:t>结构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00CC"/>
                </a:solidFill>
              </a:rPr>
              <a:t>表示</a:t>
            </a:r>
            <a:r>
              <a:rPr lang="zh-CN" altLang="en-US" sz="2400" dirty="0">
                <a:solidFill>
                  <a:srgbClr val="0000CC"/>
                </a:solidFill>
              </a:rPr>
              <a:t>方法不唯一</a:t>
            </a:r>
            <a:r>
              <a:rPr lang="zh-CN" altLang="en-US" sz="2400" dirty="0" smtClean="0">
                <a:solidFill>
                  <a:srgbClr val="0000CC"/>
                </a:solidFill>
              </a:rPr>
              <a:t>。</a:t>
            </a:r>
            <a:endParaRPr lang="en-US" altLang="zh-CN" sz="2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40750" cy="98107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什么</a:t>
            </a:r>
            <a:r>
              <a:rPr lang="zh-CN" altLang="en-US" b="1" dirty="0">
                <a:latin typeface="Times New Roman" pitchFamily="18" charset="0"/>
              </a:rPr>
              <a:t>是</a:t>
            </a:r>
            <a:r>
              <a:rPr lang="zh-CN" altLang="en-US" b="1" dirty="0" smtClean="0">
                <a:latin typeface="Times New Roman" pitchFamily="18" charset="0"/>
              </a:rPr>
              <a:t>知识表示？</a:t>
            </a:r>
            <a:endParaRPr lang="zh-CN" altLang="en-US" b="1" dirty="0">
              <a:latin typeface="Times New Roman" pitchFamily="18" charset="0"/>
            </a:endParaRPr>
          </a:p>
        </p:txBody>
      </p:sp>
      <p:pic>
        <p:nvPicPr>
          <p:cNvPr id="478212" name="Picture 4" descr="C:\Users\david\AppData\Local\Microsoft\Windows\Temporary Internet Files\Content.IE5\4FDFNSF6\MC90041641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28596"/>
            <a:ext cx="1476164" cy="142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E50-33E1-4AE0-8E70-67ACC25BE12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sz="2400" dirty="0">
                <a:solidFill>
                  <a:srgbClr val="A50021"/>
                </a:solidFill>
              </a:rPr>
              <a:t>知识表示的</a:t>
            </a:r>
            <a:r>
              <a:rPr lang="zh-CN" altLang="en-US" sz="2400" dirty="0" smtClean="0">
                <a:solidFill>
                  <a:srgbClr val="A50021"/>
                </a:solidFill>
              </a:rPr>
              <a:t>要求</a:t>
            </a:r>
            <a:endParaRPr lang="en-US" altLang="zh-CN" sz="2400" b="1" dirty="0" smtClean="0">
              <a:solidFill>
                <a:srgbClr val="0066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006600"/>
                </a:solidFill>
              </a:rPr>
              <a:t>可</a:t>
            </a:r>
            <a:r>
              <a:rPr lang="zh-CN" altLang="en-US" sz="2200" b="1" dirty="0">
                <a:solidFill>
                  <a:srgbClr val="006600"/>
                </a:solidFill>
              </a:rPr>
              <a:t>利用性：</a:t>
            </a:r>
            <a:r>
              <a:rPr lang="zh-CN" altLang="en-US" sz="2200" b="1" dirty="0">
                <a:solidFill>
                  <a:srgbClr val="0000CC"/>
                </a:solidFill>
              </a:rPr>
              <a:t>可利用这些知识进行有效推理。包括：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CC00"/>
                </a:solidFill>
              </a:rPr>
              <a:t>对</a:t>
            </a:r>
            <a:r>
              <a:rPr lang="zh-CN" altLang="en-US" sz="2000" dirty="0">
                <a:solidFill>
                  <a:srgbClr val="00CC00"/>
                </a:solidFill>
              </a:rPr>
              <a:t>推理的适应性：</a:t>
            </a:r>
            <a:r>
              <a:rPr lang="zh-CN" altLang="en-US" sz="2000" dirty="0">
                <a:solidFill>
                  <a:srgbClr val="0000CC"/>
                </a:solidFill>
              </a:rPr>
              <a:t>推理是根据已知事实利用知识导出结果的过程    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CC00"/>
                </a:solidFill>
              </a:rPr>
              <a:t>对</a:t>
            </a:r>
            <a:r>
              <a:rPr lang="zh-CN" altLang="en-US" sz="2000" dirty="0">
                <a:solidFill>
                  <a:srgbClr val="00CC00"/>
                </a:solidFill>
              </a:rPr>
              <a:t>高效算法的支持程度：</a:t>
            </a:r>
            <a:r>
              <a:rPr lang="zh-CN" altLang="en-US" sz="2000" dirty="0">
                <a:solidFill>
                  <a:srgbClr val="0000CC"/>
                </a:solidFill>
              </a:rPr>
              <a:t>知识表示要有较高的处理效率</a:t>
            </a:r>
          </a:p>
          <a:p>
            <a:pPr lvl="1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006600"/>
                </a:solidFill>
              </a:rPr>
              <a:t>可实现性</a:t>
            </a:r>
            <a:r>
              <a:rPr lang="zh-CN" altLang="en-US" sz="2200" b="1" dirty="0">
                <a:solidFill>
                  <a:srgbClr val="006600"/>
                </a:solidFill>
              </a:rPr>
              <a:t>：</a:t>
            </a:r>
            <a:r>
              <a:rPr lang="zh-CN" altLang="en-US" sz="2200" b="1" dirty="0">
                <a:solidFill>
                  <a:srgbClr val="0000CC"/>
                </a:solidFill>
              </a:rPr>
              <a:t>要便于计算机直接对其进行处理        </a:t>
            </a:r>
          </a:p>
          <a:p>
            <a:pPr lvl="1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006600"/>
                </a:solidFill>
              </a:rPr>
              <a:t>可</a:t>
            </a:r>
            <a:r>
              <a:rPr lang="zh-CN" altLang="en-US" sz="2200" b="1" dirty="0">
                <a:solidFill>
                  <a:srgbClr val="006600"/>
                </a:solidFill>
              </a:rPr>
              <a:t>组织性：</a:t>
            </a:r>
            <a:r>
              <a:rPr lang="zh-CN" altLang="en-US" sz="2200" b="1" dirty="0">
                <a:solidFill>
                  <a:srgbClr val="0000CC"/>
                </a:solidFill>
              </a:rPr>
              <a:t>可以按某种方式把知识组织成某种知识结构</a:t>
            </a:r>
          </a:p>
          <a:p>
            <a:pPr lvl="1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006600"/>
                </a:solidFill>
              </a:rPr>
              <a:t>可维护性</a:t>
            </a:r>
            <a:r>
              <a:rPr lang="zh-CN" altLang="en-US" sz="2200" b="1" dirty="0">
                <a:solidFill>
                  <a:srgbClr val="006600"/>
                </a:solidFill>
              </a:rPr>
              <a:t>：</a:t>
            </a:r>
            <a:r>
              <a:rPr lang="zh-CN" altLang="en-US" sz="2200" b="1" dirty="0">
                <a:solidFill>
                  <a:srgbClr val="0000CC"/>
                </a:solidFill>
              </a:rPr>
              <a:t>便于对知识的增、删、改等操作</a:t>
            </a:r>
          </a:p>
          <a:p>
            <a:pPr lvl="1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006600"/>
                </a:solidFill>
              </a:rPr>
              <a:t>自然性</a:t>
            </a:r>
            <a:r>
              <a:rPr lang="zh-CN" altLang="en-US" sz="2200" b="1" dirty="0">
                <a:solidFill>
                  <a:srgbClr val="006600"/>
                </a:solidFill>
              </a:rPr>
              <a:t>：</a:t>
            </a:r>
            <a:r>
              <a:rPr lang="zh-CN" altLang="en-US" sz="2200" b="1" dirty="0">
                <a:solidFill>
                  <a:srgbClr val="0000CC"/>
                </a:solidFill>
              </a:rPr>
              <a:t>符合人们的日常习惯</a:t>
            </a:r>
          </a:p>
          <a:p>
            <a:pPr lvl="1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006600"/>
                </a:solidFill>
              </a:rPr>
              <a:t>可理解性</a:t>
            </a:r>
            <a:r>
              <a:rPr lang="zh-CN" altLang="en-US" sz="2200" b="1" dirty="0">
                <a:solidFill>
                  <a:srgbClr val="006600"/>
                </a:solidFill>
              </a:rPr>
              <a:t>：</a:t>
            </a:r>
            <a:r>
              <a:rPr lang="zh-CN" altLang="en-US" sz="2200" b="1" dirty="0">
                <a:solidFill>
                  <a:srgbClr val="0000CC"/>
                </a:solidFill>
              </a:rPr>
              <a:t>知识应易读、易懂、易获取等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40750" cy="98107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知识表示的要求</a:t>
            </a:r>
            <a:endParaRPr lang="zh-CN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EF0-37F0-4A3B-A5B3-1BEB3FB5CB5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636" y="1808820"/>
            <a:ext cx="7391164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b="1" dirty="0" smtClean="0"/>
              <a:t>逻辑</a:t>
            </a:r>
            <a:r>
              <a:rPr lang="zh-CN" altLang="en-US" sz="3200" b="1" dirty="0"/>
              <a:t>表示法：一阶谓词逻辑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 smtClean="0"/>
              <a:t>产生</a:t>
            </a:r>
            <a:r>
              <a:rPr lang="zh-CN" altLang="en-US" sz="3200" b="1" dirty="0"/>
              <a:t>式表示法：产生式规则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 smtClean="0"/>
              <a:t>结构</a:t>
            </a:r>
            <a:r>
              <a:rPr lang="zh-CN" altLang="en-US" sz="3200" b="1" dirty="0"/>
              <a:t>表示法：</a:t>
            </a:r>
            <a:r>
              <a:rPr lang="zh-CN" altLang="en-US" sz="3200" b="1" dirty="0" smtClean="0"/>
              <a:t>语义网络</a:t>
            </a:r>
            <a:endParaRPr lang="zh-CN" altLang="en-US" sz="3200" b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40750" cy="98107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知识表示的方法</a:t>
            </a:r>
            <a:endParaRPr lang="zh-CN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33A9-D333-463C-9A90-5AAFAEEE643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225425"/>
            <a:ext cx="8218488" cy="900113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一阶谓词逻辑</a:t>
            </a:r>
            <a:r>
              <a:rPr lang="zh-CN" altLang="en-US" b="1" dirty="0">
                <a:latin typeface="Times New Roman" pitchFamily="18" charset="0"/>
              </a:rPr>
              <a:t>表示法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637" y="3320988"/>
            <a:ext cx="8534400" cy="3338513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zh-CN" altLang="en-US" sz="2200" b="1" dirty="0" smtClean="0">
                <a:solidFill>
                  <a:srgbClr val="A50021"/>
                </a:solidFill>
              </a:rPr>
              <a:t>主要</a:t>
            </a:r>
            <a:r>
              <a:rPr lang="zh-CN" altLang="en-US" sz="2200" b="1" dirty="0">
                <a:solidFill>
                  <a:srgbClr val="A50021"/>
                </a:solidFill>
              </a:rPr>
              <a:t>讨论</a:t>
            </a: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solidFill>
                  <a:srgbClr val="A50021"/>
                </a:solidFill>
              </a:rPr>
              <a:t>一阶谓词逻辑表示的逻辑学基础</a:t>
            </a:r>
          </a:p>
          <a:p>
            <a:pPr lvl="2">
              <a:lnSpc>
                <a:spcPct val="130000"/>
              </a:lnSpc>
            </a:pPr>
            <a:r>
              <a:rPr lang="zh-CN" altLang="en-US" sz="1800" b="1" dirty="0" smtClean="0">
                <a:solidFill>
                  <a:srgbClr val="006600"/>
                </a:solidFill>
                <a:latin typeface="宋体" pitchFamily="2" charset="-122"/>
              </a:rPr>
              <a:t>命题</a:t>
            </a:r>
            <a:r>
              <a:rPr lang="zh-CN" altLang="en-US" sz="1800" b="1" dirty="0">
                <a:solidFill>
                  <a:srgbClr val="006600"/>
                </a:solidFill>
                <a:latin typeface="宋体" pitchFamily="2" charset="-122"/>
              </a:rPr>
              <a:t>和真值；论域和谓词；连词和量词；</a:t>
            </a:r>
          </a:p>
          <a:p>
            <a:pPr lvl="2">
              <a:lnSpc>
                <a:spcPct val="130000"/>
              </a:lnSpc>
            </a:pPr>
            <a:r>
              <a:rPr lang="zh-CN" altLang="en-US" sz="1800" b="1" dirty="0" smtClean="0">
                <a:solidFill>
                  <a:srgbClr val="006600"/>
                </a:solidFill>
                <a:latin typeface="宋体" pitchFamily="2" charset="-122"/>
              </a:rPr>
              <a:t>项</a:t>
            </a:r>
            <a:r>
              <a:rPr lang="zh-CN" altLang="en-US" sz="1800" b="1" dirty="0">
                <a:solidFill>
                  <a:srgbClr val="006600"/>
                </a:solidFill>
                <a:latin typeface="宋体" pitchFamily="2" charset="-122"/>
              </a:rPr>
              <a:t>与合式公式；自由变元与约束变元</a:t>
            </a: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solidFill>
                  <a:srgbClr val="A50021"/>
                </a:solidFill>
              </a:rPr>
              <a:t>谓词逻辑表示方法</a:t>
            </a: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solidFill>
                  <a:srgbClr val="A50021"/>
                </a:solidFill>
              </a:rPr>
              <a:t>谓词逻辑表示的应用</a:t>
            </a: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solidFill>
                  <a:srgbClr val="A50021"/>
                </a:solidFill>
              </a:rPr>
              <a:t>谓词逻辑表示的特性</a:t>
            </a:r>
          </a:p>
        </p:txBody>
      </p:sp>
      <p:sp>
        <p:nvSpPr>
          <p:cNvPr id="481284" name="Text Box 4"/>
          <p:cNvSpPr txBox="1">
            <a:spLocks noChangeArrowheads="1"/>
          </p:cNvSpPr>
          <p:nvPr/>
        </p:nvSpPr>
        <p:spPr bwMode="auto">
          <a:xfrm>
            <a:off x="395536" y="1376772"/>
            <a:ext cx="864076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一阶谓词逻辑</a:t>
            </a:r>
            <a:r>
              <a:rPr lang="zh-CN" altLang="en-US" sz="2400" b="1" dirty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表示法是一种基于数理逻辑的表示</a:t>
            </a:r>
            <a:r>
              <a:rPr lang="zh-CN" altLang="en-US" sz="2400" b="1" dirty="0" smtClean="0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方法</a:t>
            </a:r>
            <a:endParaRPr lang="en-US" altLang="zh-CN" sz="2400" b="1" dirty="0" smtClean="0">
              <a:solidFill>
                <a:srgbClr val="0000CC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200" b="1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一</a:t>
            </a:r>
            <a:r>
              <a:rPr lang="zh-CN" altLang="en-US" sz="2200" b="1" dirty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阶经典逻辑：</a:t>
            </a:r>
            <a:r>
              <a:rPr lang="zh-CN" altLang="en-US" sz="2200" dirty="0">
                <a:latin typeface="仿宋_GB2312" pitchFamily="49" charset="-122"/>
                <a:ea typeface="仿宋_GB2312" pitchFamily="49" charset="-122"/>
              </a:rPr>
              <a:t>一阶经典命题逻辑，一阶经典谓词逻辑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200" b="1" dirty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非一阶经典逻辑：</a:t>
            </a:r>
            <a:r>
              <a:rPr lang="zh-CN" altLang="en-US" sz="2200" dirty="0">
                <a:latin typeface="仿宋_GB2312" pitchFamily="49" charset="-122"/>
                <a:ea typeface="仿宋_GB2312" pitchFamily="49" charset="-122"/>
              </a:rPr>
              <a:t>指除经典逻辑以外的那些逻辑，例如：二阶逻辑，多值逻辑，模糊逻辑等。</a:t>
            </a:r>
          </a:p>
        </p:txBody>
      </p:sp>
      <p:pic>
        <p:nvPicPr>
          <p:cNvPr id="481288" name="Picture 8" descr="http://pages.slu.edu/faculty/salernoj/Syllabi/mirac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771121"/>
            <a:ext cx="2304058" cy="280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6695-8951-4030-B189-A34A04CE547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512175" cy="4500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200" b="1" u="sng" dirty="0">
                <a:solidFill>
                  <a:srgbClr val="A50021"/>
                </a:solidFill>
              </a:rPr>
              <a:t>命题的定义：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</a:rPr>
              <a:t>断言：</a:t>
            </a:r>
            <a:r>
              <a:rPr lang="zh-CN" altLang="en-US" sz="2000" b="1" dirty="0" smtClean="0">
                <a:solidFill>
                  <a:srgbClr val="33CC33"/>
                </a:solidFill>
              </a:rPr>
              <a:t>一</a:t>
            </a:r>
            <a:r>
              <a:rPr lang="zh-CN" altLang="en-US" sz="2000" b="1" dirty="0">
                <a:solidFill>
                  <a:srgbClr val="33CC33"/>
                </a:solidFill>
              </a:rPr>
              <a:t>个陈述句称为一个断言</a:t>
            </a:r>
            <a:r>
              <a:rPr lang="en-US" altLang="zh-CN" sz="2000" b="1" dirty="0">
                <a:solidFill>
                  <a:srgbClr val="33CC33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</a:rPr>
              <a:t>命题</a:t>
            </a:r>
            <a:r>
              <a:rPr lang="zh-CN" altLang="en-US" sz="2000" b="1" dirty="0">
                <a:solidFill>
                  <a:srgbClr val="006600"/>
                </a:solidFill>
              </a:rPr>
              <a:t>：</a:t>
            </a:r>
            <a:r>
              <a:rPr lang="zh-CN" altLang="en-US" sz="2000" b="1" dirty="0">
                <a:solidFill>
                  <a:srgbClr val="0000CC"/>
                </a:solidFill>
              </a:rPr>
              <a:t>具有真假意义的断言称为命题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endParaRPr lang="en-US" altLang="zh-CN" sz="800" b="1" dirty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200" b="1" u="sng" dirty="0">
                <a:solidFill>
                  <a:srgbClr val="A50021"/>
                </a:solidFill>
              </a:rPr>
              <a:t>命题的真值：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6600"/>
                </a:solidFill>
              </a:rPr>
              <a:t>T</a:t>
            </a:r>
            <a:r>
              <a:rPr lang="zh-CN" altLang="en-US" sz="2000" b="1" dirty="0">
                <a:solidFill>
                  <a:srgbClr val="006600"/>
                </a:solidFill>
              </a:rPr>
              <a:t>：</a:t>
            </a:r>
            <a:r>
              <a:rPr lang="zh-CN" altLang="en-US" sz="2000" b="1" dirty="0">
                <a:solidFill>
                  <a:srgbClr val="0000CC"/>
                </a:solidFill>
              </a:rPr>
              <a:t>表示命题的意义为真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6600"/>
                </a:solidFill>
              </a:rPr>
              <a:t>F</a:t>
            </a:r>
            <a:r>
              <a:rPr lang="zh-CN" altLang="en-US" sz="2000" b="1" dirty="0">
                <a:solidFill>
                  <a:srgbClr val="006600"/>
                </a:solidFill>
              </a:rPr>
              <a:t>：</a:t>
            </a:r>
            <a:r>
              <a:rPr lang="zh-CN" altLang="en-US" sz="2000" b="1" dirty="0">
                <a:solidFill>
                  <a:srgbClr val="0000CC"/>
                </a:solidFill>
              </a:rPr>
              <a:t>表示命题的意义为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假</a:t>
            </a:r>
            <a:endParaRPr lang="en-US" altLang="zh-CN" sz="2000" b="1" dirty="0" smtClean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</a:pPr>
            <a:endParaRPr lang="zh-CN" altLang="en-US" sz="1000" b="1" dirty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200" b="1" u="sng" dirty="0">
                <a:solidFill>
                  <a:srgbClr val="A50021"/>
                </a:solidFill>
              </a:rPr>
              <a:t>命题真值的说明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00CC"/>
                </a:solidFill>
              </a:rPr>
              <a:t>一</a:t>
            </a:r>
            <a:r>
              <a:rPr lang="zh-CN" altLang="en-US" sz="2000" b="1" dirty="0">
                <a:solidFill>
                  <a:srgbClr val="0000CC"/>
                </a:solidFill>
              </a:rPr>
              <a:t>个命题不能同时既为真又为假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00CC"/>
                </a:solidFill>
              </a:rPr>
              <a:t>一</a:t>
            </a:r>
            <a:r>
              <a:rPr lang="zh-CN" altLang="en-US" sz="2000" b="1" dirty="0">
                <a:solidFill>
                  <a:srgbClr val="0000CC"/>
                </a:solidFill>
              </a:rPr>
              <a:t>个命题可在一定条件下为真，而在另一条件下为假</a:t>
            </a:r>
          </a:p>
        </p:txBody>
      </p:sp>
      <p:pic>
        <p:nvPicPr>
          <p:cNvPr id="482309" name="Picture 5" descr="http://x46.xanga.com/e3a052f2c1133224951235/z1428859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0252" y="2708920"/>
            <a:ext cx="1656184" cy="166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40" y="224644"/>
            <a:ext cx="8229600" cy="90033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谓词逻辑基础</a:t>
            </a:r>
            <a:endParaRPr lang="zh-CN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09B3B-A967-489A-8575-EFA4FCB5582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8785225" cy="5400675"/>
          </a:xfrm>
          <a:noFill/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66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zh-CN" altLang="en-US" sz="2000" b="1" u="sng" dirty="0">
                <a:solidFill>
                  <a:srgbClr val="A50021"/>
                </a:solidFill>
                <a:latin typeface="Times New Roman" pitchFamily="18" charset="0"/>
              </a:rPr>
              <a:t>论域：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由所讨论对象的全体构成的集合。亦称为个体域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zh-CN" altLang="en-US" sz="2000" b="1" u="sng" dirty="0">
                <a:solidFill>
                  <a:srgbClr val="A50021"/>
                </a:solidFill>
                <a:latin typeface="Times New Roman" pitchFamily="18" charset="0"/>
              </a:rPr>
              <a:t>个体：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论域中的元素</a:t>
            </a: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zh-CN" altLang="en-US" sz="2000" b="1" u="sng" dirty="0">
                <a:solidFill>
                  <a:srgbClr val="A50021"/>
                </a:solidFill>
                <a:latin typeface="Times New Roman" pitchFamily="18" charset="0"/>
              </a:rPr>
              <a:t>谓词：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在谓词逻辑中命题是用形如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P(x</a:t>
            </a:r>
            <a:r>
              <a:rPr lang="en-US" altLang="zh-CN" sz="2000" b="1" baseline="-25000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,x</a:t>
            </a:r>
            <a:r>
              <a:rPr lang="en-US" altLang="zh-CN" sz="2000" b="1" baseline="-25000" dirty="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,…,</a:t>
            </a:r>
            <a:r>
              <a:rPr lang="en-US" altLang="zh-CN" sz="2000" b="1" dirty="0" err="1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en-US" altLang="zh-CN" sz="2000" b="1" baseline="-25000" dirty="0" err="1">
                <a:solidFill>
                  <a:srgbClr val="0000CC"/>
                </a:solidFill>
                <a:latin typeface="Times New Roman" pitchFamily="18" charset="0"/>
              </a:rPr>
              <a:t>n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的谓词来表示的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zh-CN" altLang="en-US" sz="1800" b="1" dirty="0" smtClean="0">
                <a:solidFill>
                  <a:srgbClr val="006600"/>
                </a:solidFill>
                <a:latin typeface="Times New Roman" pitchFamily="18" charset="0"/>
              </a:rPr>
              <a:t>谓词</a:t>
            </a:r>
            <a:r>
              <a:rPr lang="zh-CN" altLang="en-US" sz="1800" b="1" dirty="0">
                <a:solidFill>
                  <a:srgbClr val="006600"/>
                </a:solidFill>
                <a:latin typeface="Times New Roman" pitchFamily="18" charset="0"/>
              </a:rPr>
              <a:t>名：是命题的谓语，表示个体的性质、状态或个体之间的关系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zh-CN" altLang="en-US" sz="1800" b="1" dirty="0" smtClean="0">
                <a:solidFill>
                  <a:srgbClr val="006600"/>
                </a:solidFill>
                <a:latin typeface="Times New Roman" pitchFamily="18" charset="0"/>
              </a:rPr>
              <a:t>个体</a:t>
            </a:r>
            <a:r>
              <a:rPr lang="zh-CN" altLang="en-US" sz="1800" b="1" dirty="0">
                <a:solidFill>
                  <a:srgbClr val="006600"/>
                </a:solidFill>
                <a:latin typeface="Times New Roman" pitchFamily="18" charset="0"/>
              </a:rPr>
              <a:t>：是命题的主语，表示独立存在的事物或</a:t>
            </a:r>
            <a:r>
              <a:rPr lang="zh-CN" altLang="en-US" sz="1800" b="1" dirty="0" smtClean="0">
                <a:solidFill>
                  <a:srgbClr val="006600"/>
                </a:solidFill>
                <a:latin typeface="Times New Roman" pitchFamily="18" charset="0"/>
              </a:rPr>
              <a:t>概念</a:t>
            </a:r>
            <a:endParaRPr lang="en-US" altLang="zh-CN" sz="1800" b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 lvl="1">
              <a:spcBef>
                <a:spcPct val="0"/>
              </a:spcBef>
              <a:spcAft>
                <a:spcPct val="30000"/>
              </a:spcAft>
            </a:pPr>
            <a:endParaRPr lang="zh-CN" altLang="en-US" sz="900" b="1" dirty="0">
              <a:solidFill>
                <a:srgbClr val="006600"/>
              </a:solidFill>
              <a:latin typeface="Times New Roman" pitchFamily="18" charset="0"/>
            </a:endParaRPr>
          </a:p>
          <a:p>
            <a:pPr marL="457200" lvl="1" indent="0">
              <a:spcBef>
                <a:spcPct val="0"/>
              </a:spcBef>
              <a:spcAft>
                <a:spcPct val="30000"/>
              </a:spcAft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Times New Roman" pitchFamily="18" charset="0"/>
              </a:rPr>
              <a:t>       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</a:rPr>
              <a:t>设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</a:rPr>
              <a:t>D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</a:rPr>
              <a:t>是个体域，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</a:rPr>
              <a:t>P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</a:rPr>
              <a:t>：</a:t>
            </a:r>
            <a:r>
              <a:rPr lang="en-US" altLang="zh-CN" sz="2000" dirty="0" err="1">
                <a:solidFill>
                  <a:srgbClr val="0000CC"/>
                </a:solidFill>
                <a:latin typeface="Times New Roman" pitchFamily="18" charset="0"/>
              </a:rPr>
              <a:t>D</a:t>
            </a:r>
            <a:r>
              <a:rPr lang="en-US" altLang="zh-CN" sz="2000" baseline="46000" dirty="0" err="1">
                <a:solidFill>
                  <a:srgbClr val="0000CC"/>
                </a:solidFill>
                <a:latin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</a:rPr>
              <a:t>→{T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</a:rPr>
              <a:t>F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</a:rPr>
              <a:t>｝是一个映射，其中</a:t>
            </a:r>
          </a:p>
          <a:p>
            <a:pPr marL="0" indent="0">
              <a:spcBef>
                <a:spcPct val="0"/>
              </a:spcBef>
              <a:spcAft>
                <a:spcPct val="30000"/>
              </a:spcAft>
              <a:buNone/>
            </a:pPr>
            <a:endParaRPr lang="zh-CN" altLang="en-US" sz="3200" b="0" dirty="0">
              <a:solidFill>
                <a:srgbClr val="0000CC"/>
              </a:solidFill>
              <a:latin typeface="Times New Roman" pitchFamily="18" charset="0"/>
            </a:endParaRPr>
          </a:p>
          <a:p>
            <a:pPr marL="457200" lvl="1" indent="0">
              <a:spcBef>
                <a:spcPct val="0"/>
              </a:spcBef>
              <a:spcAft>
                <a:spcPct val="30000"/>
              </a:spcAft>
              <a:buNone/>
            </a:pPr>
            <a:r>
              <a:rPr lang="zh-CN" altLang="en-US" sz="2000" dirty="0" smtClean="0">
                <a:solidFill>
                  <a:srgbClr val="0000CC"/>
                </a:solidFill>
                <a:latin typeface="Times New Roman" pitchFamily="18" charset="0"/>
              </a:rPr>
              <a:t>       则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</a:rPr>
              <a:t>称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</a:rPr>
              <a:t>P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</a:rPr>
              <a:t>是一个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</a:rPr>
              <a:t>元谓词，记为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</a:rPr>
              <a:t>P(x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</a:rPr>
              <a:t>,x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</a:rPr>
              <a:t>,…,</a:t>
            </a:r>
            <a:r>
              <a:rPr lang="en-US" altLang="zh-CN" sz="2000" dirty="0" err="1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en-US" altLang="zh-CN" sz="2000" baseline="-25000" dirty="0" err="1">
                <a:solidFill>
                  <a:srgbClr val="0000CC"/>
                </a:solidFill>
                <a:latin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</a:rPr>
              <a:t>)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</a:rPr>
              <a:t>，其中，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</a:rPr>
              <a:t>,x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</a:rPr>
              <a:t>,…,</a:t>
            </a:r>
            <a:r>
              <a:rPr lang="en-US" altLang="zh-CN" sz="2000" dirty="0" err="1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en-US" altLang="zh-CN" sz="2000" baseline="-25000" dirty="0" err="1">
                <a:solidFill>
                  <a:srgbClr val="0000CC"/>
                </a:solidFill>
                <a:latin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</a:rPr>
              <a:t>为个体，可以是个体常量、变元和函数。 </a:t>
            </a:r>
            <a:endParaRPr lang="en-US" altLang="zh-CN" sz="2000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marL="457200" lvl="1" indent="0">
              <a:spcBef>
                <a:spcPct val="0"/>
              </a:spcBef>
              <a:spcAft>
                <a:spcPct val="30000"/>
              </a:spcAft>
              <a:buNone/>
            </a:pPr>
            <a:endParaRPr lang="zh-CN" altLang="en-US" sz="800" dirty="0">
              <a:solidFill>
                <a:srgbClr val="0000CC"/>
              </a:solidFill>
              <a:latin typeface="Times New Roman" pitchFamily="18" charset="0"/>
            </a:endParaRPr>
          </a:p>
          <a:p>
            <a:pPr marL="457200" lvl="1" indent="0">
              <a:spcBef>
                <a:spcPct val="0"/>
              </a:spcBef>
              <a:spcAft>
                <a:spcPct val="30000"/>
              </a:spcAft>
              <a:buNone/>
            </a:pPr>
            <a:r>
              <a:rPr lang="en-US" altLang="zh-CN" sz="1800" b="1" dirty="0" smtClean="0">
                <a:solidFill>
                  <a:srgbClr val="006600"/>
                </a:solidFill>
                <a:latin typeface="Times New Roman" pitchFamily="18" charset="0"/>
              </a:rPr>
              <a:t>	</a:t>
            </a:r>
            <a:r>
              <a:rPr lang="zh-CN" altLang="en-US" sz="1800" b="1" dirty="0" smtClean="0">
                <a:solidFill>
                  <a:srgbClr val="006600"/>
                </a:solidFill>
                <a:latin typeface="Times New Roman" pitchFamily="18" charset="0"/>
              </a:rPr>
              <a:t>例如</a:t>
            </a:r>
            <a:r>
              <a:rPr lang="zh-CN" altLang="en-US" sz="1800" b="1" dirty="0">
                <a:solidFill>
                  <a:srgbClr val="006600"/>
                </a:solidFill>
                <a:latin typeface="Times New Roman" pitchFamily="18" charset="0"/>
              </a:rPr>
              <a:t>：</a:t>
            </a:r>
            <a:r>
              <a:rPr lang="en-US" altLang="zh-CN" sz="1800" b="1" dirty="0">
                <a:solidFill>
                  <a:srgbClr val="0000CC"/>
                </a:solidFill>
                <a:latin typeface="Times New Roman" pitchFamily="18" charset="0"/>
              </a:rPr>
              <a:t>GREATER(x,6)                          x</a:t>
            </a:r>
            <a:r>
              <a:rPr lang="zh-CN" altLang="en-US" sz="1800" b="1" dirty="0">
                <a:solidFill>
                  <a:srgbClr val="0000CC"/>
                </a:solidFill>
                <a:latin typeface="Times New Roman" pitchFamily="18" charset="0"/>
              </a:rPr>
              <a:t>大于</a:t>
            </a:r>
            <a:r>
              <a:rPr lang="en-US" altLang="zh-CN" sz="1800" b="1" dirty="0">
                <a:solidFill>
                  <a:srgbClr val="0000CC"/>
                </a:solidFill>
                <a:latin typeface="Times New Roman" pitchFamily="18" charset="0"/>
              </a:rPr>
              <a:t>6</a:t>
            </a:r>
          </a:p>
          <a:p>
            <a:pPr marL="457200" lvl="1" indent="0">
              <a:spcBef>
                <a:spcPct val="0"/>
              </a:spcBef>
              <a:spcAft>
                <a:spcPct val="30000"/>
              </a:spcAft>
              <a:buNone/>
            </a:pP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</a:rPr>
              <a:t>	             TEACHER(father(Wang </a:t>
            </a:r>
            <a:r>
              <a:rPr lang="en-US" altLang="zh-CN" sz="1800" b="1" dirty="0">
                <a:solidFill>
                  <a:srgbClr val="0000CC"/>
                </a:solidFill>
                <a:latin typeface="Times New Roman" pitchFamily="18" charset="0"/>
              </a:rPr>
              <a:t>Hong))   </a:t>
            </a:r>
            <a:r>
              <a:rPr lang="zh-CN" altLang="en-US" sz="1800" b="1" dirty="0">
                <a:solidFill>
                  <a:srgbClr val="0000CC"/>
                </a:solidFill>
                <a:latin typeface="Times New Roman" pitchFamily="18" charset="0"/>
              </a:rPr>
              <a:t>王宏的父亲是一位教师</a:t>
            </a: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0" y="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 b="1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/>
          </a:p>
        </p:txBody>
      </p:sp>
      <p:graphicFrame>
        <p:nvGraphicFramePr>
          <p:cNvPr id="483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0708957"/>
              </p:ext>
            </p:extLst>
          </p:nvPr>
        </p:nvGraphicFramePr>
        <p:xfrm>
          <a:off x="1547664" y="3789040"/>
          <a:ext cx="4428095" cy="438531"/>
        </p:xfrm>
        <a:graphic>
          <a:graphicData uri="http://schemas.openxmlformats.org/presentationml/2006/ole">
            <p:oleObj spid="_x0000_s483503" name="公式" r:id="rId4" imgW="2413000" imgH="241300" progId="Equation.3">
              <p:embed/>
            </p:oleObj>
          </a:graphicData>
        </a:graphic>
      </p:graphicFrame>
      <p:sp>
        <p:nvSpPr>
          <p:cNvPr id="483334" name="Rectangle 6"/>
          <p:cNvSpPr>
            <a:spLocks noChangeArrowheads="1"/>
          </p:cNvSpPr>
          <p:nvPr/>
        </p:nvSpPr>
        <p:spPr bwMode="auto">
          <a:xfrm>
            <a:off x="0" y="542925"/>
            <a:ext cx="222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100"/>
              <a:t> </a:t>
            </a:r>
            <a:endParaRPr lang="en-US" altLang="zh-CN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40" y="224644"/>
            <a:ext cx="8229600" cy="90033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谓词逻辑基础</a:t>
            </a:r>
            <a:endParaRPr lang="zh-CN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A462-DF16-47B7-989F-08804445586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8713788" cy="51482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A50021"/>
                </a:solidFill>
              </a:rPr>
              <a:t>函数：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en-US" sz="2000" dirty="0" smtClean="0"/>
              <a:t>设</a:t>
            </a:r>
            <a:r>
              <a:rPr lang="en-US" altLang="zh-CN" sz="2000" dirty="0"/>
              <a:t>D</a:t>
            </a:r>
            <a:r>
              <a:rPr lang="zh-CN" altLang="en-US" sz="2000" dirty="0"/>
              <a:t>是个体域，</a:t>
            </a:r>
            <a:r>
              <a:rPr lang="en-US" altLang="zh-CN" sz="2000" dirty="0"/>
              <a:t>f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D</a:t>
            </a:r>
            <a:r>
              <a:rPr lang="en-US" altLang="zh-CN" sz="2000" baseline="44000" dirty="0" err="1"/>
              <a:t>n</a:t>
            </a:r>
            <a:r>
              <a:rPr lang="en-US" altLang="zh-CN" sz="2000" dirty="0" err="1"/>
              <a:t>→D</a:t>
            </a:r>
            <a:r>
              <a:rPr lang="zh-CN" altLang="en-US" sz="2000" dirty="0"/>
              <a:t>是一个映射，其中</a:t>
            </a:r>
          </a:p>
          <a:p>
            <a:pPr>
              <a:lnSpc>
                <a:spcPct val="120000"/>
              </a:lnSpc>
            </a:pPr>
            <a:endParaRPr lang="zh-CN" altLang="en-US" sz="2000" b="0" dirty="0"/>
          </a:p>
          <a:p>
            <a:pPr>
              <a:lnSpc>
                <a:spcPct val="120000"/>
              </a:lnSpc>
            </a:pPr>
            <a:endParaRPr lang="zh-CN" altLang="en-US" sz="900" b="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000" dirty="0">
                <a:latin typeface="宋体" pitchFamily="2" charset="-122"/>
              </a:rPr>
              <a:t>则称</a:t>
            </a:r>
            <a:r>
              <a:rPr lang="en-US" altLang="zh-CN" sz="2000" dirty="0">
                <a:latin typeface="宋体" pitchFamily="2" charset="-122"/>
              </a:rPr>
              <a:t>f</a:t>
            </a:r>
            <a:r>
              <a:rPr lang="zh-CN" altLang="en-US" sz="2000" dirty="0">
                <a:latin typeface="宋体" pitchFamily="2" charset="-122"/>
              </a:rPr>
              <a:t>是</a:t>
            </a:r>
            <a:r>
              <a:rPr lang="en-US" altLang="zh-CN" sz="2000" dirty="0">
                <a:latin typeface="宋体" pitchFamily="2" charset="-122"/>
              </a:rPr>
              <a:t>D</a:t>
            </a:r>
            <a:r>
              <a:rPr lang="zh-CN" altLang="en-US" sz="2000" dirty="0">
                <a:latin typeface="宋体" pitchFamily="2" charset="-122"/>
              </a:rPr>
              <a:t>上的一个</a:t>
            </a:r>
            <a:r>
              <a:rPr lang="en-US" altLang="zh-CN" sz="2000" dirty="0">
                <a:latin typeface="宋体" pitchFamily="2" charset="-122"/>
              </a:rPr>
              <a:t>n</a:t>
            </a:r>
            <a:r>
              <a:rPr lang="zh-CN" altLang="en-US" sz="2000" dirty="0">
                <a:latin typeface="宋体" pitchFamily="2" charset="-122"/>
              </a:rPr>
              <a:t>元函数，记</a:t>
            </a:r>
            <a:r>
              <a:rPr lang="zh-CN" altLang="en-US" sz="2000" dirty="0" smtClean="0">
                <a:latin typeface="宋体" pitchFamily="2" charset="-122"/>
              </a:rPr>
              <a:t>作 </a:t>
            </a:r>
            <a:r>
              <a:rPr lang="en-US" altLang="zh-CN" sz="2000" dirty="0" smtClean="0">
                <a:latin typeface="宋体" pitchFamily="2" charset="-122"/>
              </a:rPr>
              <a:t>P(x</a:t>
            </a:r>
            <a:r>
              <a:rPr lang="en-US" altLang="zh-CN" sz="2000" baseline="-25000" dirty="0" smtClean="0">
                <a:latin typeface="宋体" pitchFamily="2" charset="-122"/>
              </a:rPr>
              <a:t>1</a:t>
            </a:r>
            <a:r>
              <a:rPr lang="en-US" altLang="zh-CN" sz="2000" dirty="0" smtClean="0">
                <a:latin typeface="宋体" pitchFamily="2" charset="-122"/>
              </a:rPr>
              <a:t>,x</a:t>
            </a:r>
            <a:r>
              <a:rPr lang="en-US" altLang="zh-CN" sz="2000" baseline="-25000" dirty="0" smtClean="0">
                <a:latin typeface="宋体" pitchFamily="2" charset="-122"/>
              </a:rPr>
              <a:t>2</a:t>
            </a:r>
            <a:r>
              <a:rPr lang="en-US" altLang="zh-CN" sz="2000" dirty="0">
                <a:latin typeface="宋体" pitchFamily="2" charset="-122"/>
              </a:rPr>
              <a:t>,…,</a:t>
            </a:r>
            <a:r>
              <a:rPr lang="en-US" altLang="zh-CN" sz="2000" dirty="0" err="1">
                <a:latin typeface="宋体" pitchFamily="2" charset="-122"/>
              </a:rPr>
              <a:t>x</a:t>
            </a:r>
            <a:r>
              <a:rPr lang="en-US" altLang="zh-CN" sz="2000" baseline="-25000" dirty="0" err="1">
                <a:latin typeface="宋体" pitchFamily="2" charset="-122"/>
              </a:rPr>
              <a:t>n</a:t>
            </a:r>
            <a:r>
              <a:rPr lang="en-US" altLang="zh-CN" sz="2000" dirty="0">
                <a:latin typeface="宋体" pitchFamily="2" charset="-122"/>
              </a:rPr>
              <a:t>)   </a:t>
            </a:r>
            <a:endParaRPr lang="en-US" altLang="zh-CN" sz="2000" dirty="0" smtClean="0">
              <a:latin typeface="宋体" pitchFamily="2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1800" b="1" dirty="0">
              <a:solidFill>
                <a:srgbClr val="0000CC"/>
              </a:solidFill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A50021"/>
                </a:solidFill>
              </a:rPr>
              <a:t>谓词与函数的区别：</a:t>
            </a:r>
          </a:p>
          <a:p>
            <a:pPr lvl="1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0000CC"/>
                </a:solidFill>
              </a:rPr>
              <a:t>谓词</a:t>
            </a:r>
            <a:r>
              <a:rPr lang="zh-CN" altLang="en-US" sz="2200" b="1" dirty="0">
                <a:solidFill>
                  <a:srgbClr val="0000CC"/>
                </a:solidFill>
              </a:rPr>
              <a:t>是</a:t>
            </a:r>
            <a:r>
              <a:rPr lang="en-US" altLang="zh-CN" sz="2200" b="1" dirty="0">
                <a:solidFill>
                  <a:srgbClr val="0000CC"/>
                </a:solidFill>
              </a:rPr>
              <a:t>D</a:t>
            </a:r>
            <a:r>
              <a:rPr lang="zh-CN" altLang="en-US" sz="2200" b="1" dirty="0">
                <a:solidFill>
                  <a:srgbClr val="0000CC"/>
                </a:solidFill>
              </a:rPr>
              <a:t>到</a:t>
            </a:r>
            <a:r>
              <a:rPr lang="en-US" altLang="zh-CN" sz="2200" b="1" dirty="0">
                <a:solidFill>
                  <a:srgbClr val="0000CC"/>
                </a:solidFill>
              </a:rPr>
              <a:t>{T</a:t>
            </a:r>
            <a:r>
              <a:rPr lang="zh-CN" altLang="en-US" sz="2200" b="1" dirty="0">
                <a:solidFill>
                  <a:srgbClr val="0000CC"/>
                </a:solidFill>
              </a:rPr>
              <a:t>，</a:t>
            </a:r>
            <a:r>
              <a:rPr lang="en-US" altLang="zh-CN" sz="2200" b="1" dirty="0">
                <a:solidFill>
                  <a:srgbClr val="0000CC"/>
                </a:solidFill>
              </a:rPr>
              <a:t>F}</a:t>
            </a:r>
            <a:r>
              <a:rPr lang="zh-CN" altLang="en-US" sz="2200" b="1" dirty="0">
                <a:solidFill>
                  <a:srgbClr val="0000CC"/>
                </a:solidFill>
              </a:rPr>
              <a:t>的映射，函数是</a:t>
            </a:r>
            <a:r>
              <a:rPr lang="en-US" altLang="zh-CN" sz="2200" b="1" dirty="0">
                <a:solidFill>
                  <a:srgbClr val="0000CC"/>
                </a:solidFill>
              </a:rPr>
              <a:t>D</a:t>
            </a:r>
            <a:r>
              <a:rPr lang="zh-CN" altLang="en-US" sz="2200" b="1" dirty="0">
                <a:solidFill>
                  <a:srgbClr val="0000CC"/>
                </a:solidFill>
              </a:rPr>
              <a:t>到</a:t>
            </a:r>
            <a:r>
              <a:rPr lang="en-US" altLang="zh-CN" sz="2200" b="1" dirty="0">
                <a:solidFill>
                  <a:srgbClr val="0000CC"/>
                </a:solidFill>
              </a:rPr>
              <a:t>D</a:t>
            </a:r>
            <a:r>
              <a:rPr lang="zh-CN" altLang="en-US" sz="2200" b="1" dirty="0">
                <a:solidFill>
                  <a:srgbClr val="0000CC"/>
                </a:solidFill>
              </a:rPr>
              <a:t>的映射</a:t>
            </a:r>
          </a:p>
          <a:p>
            <a:pPr lvl="1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0000CC"/>
                </a:solidFill>
              </a:rPr>
              <a:t>谓词</a:t>
            </a:r>
            <a:r>
              <a:rPr lang="zh-CN" altLang="en-US" sz="2200" b="1" dirty="0">
                <a:solidFill>
                  <a:srgbClr val="0000CC"/>
                </a:solidFill>
              </a:rPr>
              <a:t>的真值是</a:t>
            </a:r>
            <a:r>
              <a:rPr lang="en-US" altLang="zh-CN" sz="2200" b="1" dirty="0">
                <a:solidFill>
                  <a:srgbClr val="0000CC"/>
                </a:solidFill>
              </a:rPr>
              <a:t>T</a:t>
            </a:r>
            <a:r>
              <a:rPr lang="zh-CN" altLang="en-US" sz="2200" b="1" dirty="0">
                <a:solidFill>
                  <a:srgbClr val="0000CC"/>
                </a:solidFill>
              </a:rPr>
              <a:t>和</a:t>
            </a:r>
            <a:r>
              <a:rPr lang="en-US" altLang="zh-CN" sz="2200" b="1" dirty="0">
                <a:solidFill>
                  <a:srgbClr val="0000CC"/>
                </a:solidFill>
              </a:rPr>
              <a:t>F</a:t>
            </a:r>
            <a:r>
              <a:rPr lang="zh-CN" altLang="en-US" sz="2200" b="1" dirty="0">
                <a:solidFill>
                  <a:srgbClr val="0000CC"/>
                </a:solidFill>
              </a:rPr>
              <a:t>，函数的值（无真值）是</a:t>
            </a:r>
            <a:r>
              <a:rPr lang="en-US" altLang="zh-CN" sz="2200" b="1" dirty="0">
                <a:solidFill>
                  <a:srgbClr val="0000CC"/>
                </a:solidFill>
              </a:rPr>
              <a:t>D</a:t>
            </a:r>
            <a:r>
              <a:rPr lang="zh-CN" altLang="en-US" sz="2200" b="1" dirty="0">
                <a:solidFill>
                  <a:srgbClr val="0000CC"/>
                </a:solidFill>
              </a:rPr>
              <a:t>中的元素</a:t>
            </a:r>
          </a:p>
          <a:p>
            <a:pPr lvl="1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0000CC"/>
                </a:solidFill>
              </a:rPr>
              <a:t>谓词</a:t>
            </a:r>
            <a:r>
              <a:rPr lang="zh-CN" altLang="en-US" sz="2200" b="1" dirty="0">
                <a:solidFill>
                  <a:srgbClr val="0000CC"/>
                </a:solidFill>
              </a:rPr>
              <a:t>可独立存在，函数只能作为谓词的个体</a:t>
            </a:r>
          </a:p>
        </p:txBody>
      </p:sp>
      <p:graphicFrame>
        <p:nvGraphicFramePr>
          <p:cNvPr id="48435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941397058"/>
              </p:ext>
            </p:extLst>
          </p:nvPr>
        </p:nvGraphicFramePr>
        <p:xfrm>
          <a:off x="1799692" y="2312876"/>
          <a:ext cx="3240360" cy="423615"/>
        </p:xfrm>
        <a:graphic>
          <a:graphicData uri="http://schemas.openxmlformats.org/presentationml/2006/ole">
            <p:oleObj spid="_x0000_s484525" name="公式" r:id="rId4" imgW="2413000" imgH="241300" progId="Equation.3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40" y="224644"/>
            <a:ext cx="8229600" cy="90033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谓词逻辑基础</a:t>
            </a:r>
            <a:endParaRPr lang="zh-CN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D3DA-2A59-428A-925C-EE3C02A4095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7" y="1124744"/>
            <a:ext cx="8785225" cy="291623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sz="2400" b="1" dirty="0">
                <a:solidFill>
                  <a:srgbClr val="A50021"/>
                </a:solidFill>
              </a:rPr>
              <a:t>连词：</a:t>
            </a: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cs typeface="Arial" charset="0"/>
              </a:rPr>
              <a:t>¬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：“非”</a:t>
            </a:r>
            <a:r>
              <a:rPr lang="zh-CN" altLang="en-US" sz="2000" b="1" dirty="0">
                <a:solidFill>
                  <a:srgbClr val="0000FF"/>
                </a:solidFill>
              </a:rPr>
              <a:t>或者“否定”。</a:t>
            </a:r>
            <a:r>
              <a:rPr lang="zh-CN" altLang="en-US" sz="2000" dirty="0"/>
              <a:t>表示对其后面的命题的否定</a:t>
            </a: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 ∨ ：“析取”。</a:t>
            </a:r>
            <a:r>
              <a:rPr lang="zh-CN" altLang="en-US" sz="2000" dirty="0"/>
              <a:t>表示所连结的两个命题之间具有“或”的关系</a:t>
            </a:r>
          </a:p>
          <a:p>
            <a:pPr lvl="1">
              <a:lnSpc>
                <a:spcPct val="110000"/>
              </a:lnSpc>
            </a:pPr>
            <a:r>
              <a:rPr lang="el-GR" altLang="zh-CN" sz="2000" b="1" dirty="0">
                <a:solidFill>
                  <a:srgbClr val="0000FF"/>
                </a:solidFill>
              </a:rPr>
              <a:t>∧</a:t>
            </a:r>
            <a:r>
              <a:rPr lang="zh-CN" altLang="en-US" sz="2000" b="1" dirty="0">
                <a:solidFill>
                  <a:srgbClr val="0000FF"/>
                </a:solidFill>
              </a:rPr>
              <a:t>：“合取”。 </a:t>
            </a:r>
            <a:r>
              <a:rPr lang="zh-CN" altLang="en-US" sz="2000" dirty="0"/>
              <a:t>表示所连结的两个命题之间具有“与”的关系。</a:t>
            </a: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→ ：“条件”或“蕴含”。</a:t>
            </a:r>
            <a:r>
              <a:rPr lang="zh-CN" altLang="en-US" sz="2000" dirty="0"/>
              <a:t>表示“若</a:t>
            </a:r>
            <a:r>
              <a:rPr lang="en-US" altLang="zh-CN" sz="2000" dirty="0"/>
              <a:t>…</a:t>
            </a:r>
            <a:r>
              <a:rPr lang="zh-CN" altLang="en-US" sz="2000" dirty="0"/>
              <a:t>则</a:t>
            </a:r>
            <a:r>
              <a:rPr lang="en-US" altLang="zh-CN" sz="2000" dirty="0"/>
              <a:t>…”</a:t>
            </a:r>
            <a:r>
              <a:rPr lang="zh-CN" altLang="en-US" sz="2000" dirty="0"/>
              <a:t>的语义。读作“如果</a:t>
            </a:r>
            <a:r>
              <a:rPr lang="en-US" altLang="zh-CN" sz="2000" dirty="0"/>
              <a:t>P</a:t>
            </a:r>
            <a:r>
              <a:rPr lang="zh-CN" altLang="en-US" sz="2000" dirty="0"/>
              <a:t>，则</a:t>
            </a:r>
            <a:r>
              <a:rPr lang="en-US" altLang="zh-CN" sz="2000" dirty="0"/>
              <a:t>Q</a:t>
            </a:r>
            <a:r>
              <a:rPr lang="en-US" altLang="zh-CN" sz="2000" dirty="0" smtClean="0"/>
              <a:t>”</a:t>
            </a:r>
            <a:r>
              <a:rPr lang="zh-CN" altLang="en-US" sz="2000" dirty="0"/>
              <a:t>。其中，</a:t>
            </a:r>
            <a:r>
              <a:rPr lang="en-US" altLang="zh-CN" sz="2000" dirty="0"/>
              <a:t>P</a:t>
            </a:r>
            <a:r>
              <a:rPr lang="zh-CN" altLang="en-US" sz="2000" dirty="0"/>
              <a:t>称为条件的前件，</a:t>
            </a:r>
            <a:r>
              <a:rPr lang="en-US" altLang="zh-CN" sz="2000" dirty="0"/>
              <a:t>Q</a:t>
            </a:r>
            <a:r>
              <a:rPr lang="zh-CN" altLang="en-US" sz="2000" dirty="0"/>
              <a:t>称为条件的后件。</a:t>
            </a:r>
          </a:p>
          <a:p>
            <a:pPr lvl="1">
              <a:lnSpc>
                <a:spcPct val="110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↔ ：称为“双条件”。</a:t>
            </a:r>
            <a:r>
              <a:rPr lang="zh-CN" altLang="en-US" sz="2000" dirty="0"/>
              <a:t>它表示“当且仅当”的语义。即读作“</a:t>
            </a:r>
            <a:r>
              <a:rPr lang="en-US" altLang="zh-CN" sz="2000" dirty="0"/>
              <a:t>P</a:t>
            </a:r>
            <a:r>
              <a:rPr lang="zh-CN" altLang="en-US" sz="2000" dirty="0"/>
              <a:t>当且仅当</a:t>
            </a:r>
            <a:r>
              <a:rPr lang="en-US" altLang="zh-CN" sz="2000" dirty="0"/>
              <a:t>Q”</a:t>
            </a:r>
            <a:r>
              <a:rPr lang="zh-CN" altLang="en-US" sz="2000" dirty="0" smtClean="0"/>
              <a:t>。例如</a:t>
            </a:r>
            <a:r>
              <a:rPr lang="zh-CN" altLang="en-US" sz="2000" dirty="0"/>
              <a:t>，对命题</a:t>
            </a:r>
            <a:r>
              <a:rPr lang="en-US" altLang="zh-CN" sz="2000" dirty="0"/>
              <a:t>P</a:t>
            </a:r>
            <a:r>
              <a:rPr lang="zh-CN" altLang="en-US" sz="2000" dirty="0"/>
              <a:t>和</a:t>
            </a:r>
            <a:r>
              <a:rPr lang="en-US" altLang="zh-CN" sz="2000" dirty="0"/>
              <a:t>Q</a:t>
            </a:r>
            <a:r>
              <a:rPr lang="zh-CN" altLang="en-US" sz="2000" dirty="0"/>
              <a:t>，</a:t>
            </a:r>
            <a:r>
              <a:rPr lang="en-US" altLang="zh-CN" sz="2000" dirty="0"/>
              <a:t>P</a:t>
            </a:r>
            <a:r>
              <a:rPr lang="en-US" altLang="zh-CN" sz="2000" dirty="0">
                <a:cs typeface="Arial" charset="0"/>
              </a:rPr>
              <a:t>↔</a:t>
            </a:r>
            <a:r>
              <a:rPr lang="en-US" altLang="zh-CN" sz="2000" dirty="0"/>
              <a:t>Q</a:t>
            </a:r>
            <a:r>
              <a:rPr lang="zh-CN" altLang="en-US" sz="2000" dirty="0"/>
              <a:t>表示“</a:t>
            </a:r>
            <a:r>
              <a:rPr lang="en-US" altLang="zh-CN" sz="2000" dirty="0"/>
              <a:t>P</a:t>
            </a:r>
            <a:r>
              <a:rPr lang="zh-CN" altLang="en-US" sz="2000" dirty="0"/>
              <a:t>当且仅当</a:t>
            </a:r>
            <a:r>
              <a:rPr lang="en-US" altLang="zh-CN" sz="2000" dirty="0"/>
              <a:t>Q</a:t>
            </a:r>
            <a:r>
              <a:rPr lang="en-US" altLang="zh-CN" sz="2000" dirty="0" smtClean="0"/>
              <a:t>”</a:t>
            </a:r>
            <a:endParaRPr lang="zh-CN" altLang="en-US" sz="2000" dirty="0"/>
          </a:p>
        </p:txBody>
      </p:sp>
      <p:graphicFrame>
        <p:nvGraphicFramePr>
          <p:cNvPr id="485380" name="Group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xmlns="" val="2439661478"/>
              </p:ext>
            </p:extLst>
          </p:nvPr>
        </p:nvGraphicFramePr>
        <p:xfrm>
          <a:off x="1638058" y="4545124"/>
          <a:ext cx="5867883" cy="1981200"/>
        </p:xfrm>
        <a:graphic>
          <a:graphicData uri="http://schemas.openxmlformats.org/drawingml/2006/table">
            <a:tbl>
              <a:tblPr/>
              <a:tblGrid>
                <a:gridCol w="838789"/>
                <a:gridCol w="837575"/>
                <a:gridCol w="838790"/>
                <a:gridCol w="837575"/>
                <a:gridCol w="838789"/>
                <a:gridCol w="837575"/>
                <a:gridCol w="838790"/>
              </a:tblGrid>
              <a:tr h="247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¬P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el-G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∧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→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↔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5430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5431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5432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5433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5434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5435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5436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40" y="224644"/>
            <a:ext cx="8229600" cy="90033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谓词逻辑基础</a:t>
            </a:r>
            <a:endParaRPr lang="zh-CN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917B-DC90-424F-BABF-C5C325E0D77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900" y="1592263"/>
            <a:ext cx="8677275" cy="380841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A50021"/>
                </a:solidFill>
              </a:rPr>
              <a:t>量词：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 smtClean="0">
                <a:solidFill>
                  <a:srgbClr val="0000FF"/>
                </a:solidFill>
              </a:rPr>
              <a:t>    ：</a:t>
            </a:r>
            <a:r>
              <a:rPr lang="zh-CN" altLang="en-US" sz="2200" b="1" dirty="0">
                <a:solidFill>
                  <a:srgbClr val="0000FF"/>
                </a:solidFill>
              </a:rPr>
              <a:t>全称量词，意思是“所有的”、“任一个”</a:t>
            </a:r>
            <a:r>
              <a:rPr lang="zh-CN" altLang="en-US" sz="2200" dirty="0">
                <a:solidFill>
                  <a:srgbClr val="0000FF"/>
                </a:solidFill>
              </a:rPr>
              <a:t> </a:t>
            </a:r>
          </a:p>
          <a:p>
            <a:pPr lvl="2">
              <a:lnSpc>
                <a:spcPct val="10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dirty="0" smtClean="0"/>
              <a:t>命题</a:t>
            </a:r>
            <a:r>
              <a:rPr lang="en-US" altLang="zh-CN" sz="2000" dirty="0"/>
              <a:t>(    x)P(x)</a:t>
            </a:r>
            <a:r>
              <a:rPr lang="zh-CN" altLang="en-US" sz="2000" dirty="0"/>
              <a:t>为真，当且仅当对论域中的所有</a:t>
            </a:r>
            <a:r>
              <a:rPr lang="en-US" altLang="zh-CN" sz="2000" dirty="0"/>
              <a:t>x</a:t>
            </a:r>
            <a:r>
              <a:rPr lang="zh-CN" altLang="en-US" sz="2000" dirty="0"/>
              <a:t>，都有</a:t>
            </a:r>
            <a:r>
              <a:rPr lang="en-US" altLang="zh-CN" sz="2000" dirty="0"/>
              <a:t>P(x)</a:t>
            </a:r>
            <a:r>
              <a:rPr lang="zh-CN" altLang="en-US" sz="2000" dirty="0"/>
              <a:t>为真</a:t>
            </a:r>
          </a:p>
          <a:p>
            <a:pPr lvl="2">
              <a:lnSpc>
                <a:spcPct val="10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dirty="0" smtClean="0"/>
              <a:t>命题</a:t>
            </a:r>
            <a:r>
              <a:rPr lang="en-US" altLang="zh-CN" sz="2000" dirty="0"/>
              <a:t>(    x)P(x)</a:t>
            </a:r>
            <a:r>
              <a:rPr lang="zh-CN" altLang="en-US" sz="2000" dirty="0"/>
              <a:t>为假，当且仅当至少存在一个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    D</a:t>
            </a:r>
            <a:r>
              <a:rPr lang="zh-CN" altLang="en-US" sz="2000" dirty="0"/>
              <a:t>，使得</a:t>
            </a:r>
            <a:r>
              <a:rPr lang="en-US" altLang="zh-CN" sz="2000" dirty="0"/>
              <a:t>P(x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)</a:t>
            </a:r>
            <a:r>
              <a:rPr lang="zh-CN" altLang="en-US" sz="2000" dirty="0"/>
              <a:t>为假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 smtClean="0">
                <a:solidFill>
                  <a:srgbClr val="006600"/>
                </a:solidFill>
              </a:rPr>
              <a:t>    ：</a:t>
            </a:r>
            <a:r>
              <a:rPr lang="zh-CN" altLang="en-US" sz="2200" b="1" dirty="0">
                <a:solidFill>
                  <a:srgbClr val="0000FF"/>
                </a:solidFill>
              </a:rPr>
              <a:t>存在量词，意思是“至少有一个”、“存在有”</a:t>
            </a:r>
            <a:r>
              <a:rPr lang="zh-CN" altLang="en-US" sz="2200" dirty="0">
                <a:solidFill>
                  <a:srgbClr val="0000FF"/>
                </a:solidFill>
              </a:rPr>
              <a:t> </a:t>
            </a:r>
          </a:p>
          <a:p>
            <a:pPr lvl="2">
              <a:lnSpc>
                <a:spcPct val="10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dirty="0" smtClean="0"/>
              <a:t>命题</a:t>
            </a:r>
            <a:r>
              <a:rPr lang="en-US" altLang="zh-CN" sz="2000" dirty="0"/>
              <a:t>(   x)P(x)</a:t>
            </a:r>
            <a:r>
              <a:rPr lang="zh-CN" altLang="en-US" sz="2000" dirty="0"/>
              <a:t>为真，当且仅当至少存在一个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i </a:t>
            </a:r>
            <a:r>
              <a:rPr lang="en-US" altLang="zh-CN" sz="2000" dirty="0"/>
              <a:t>   D</a:t>
            </a:r>
            <a:r>
              <a:rPr lang="zh-CN" altLang="en-US" sz="2000" dirty="0"/>
              <a:t>，使得</a:t>
            </a:r>
            <a:r>
              <a:rPr lang="en-US" altLang="zh-CN" sz="2000" dirty="0"/>
              <a:t>P(x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)</a:t>
            </a:r>
            <a:r>
              <a:rPr lang="zh-CN" altLang="en-US" sz="2000" dirty="0"/>
              <a:t>为真</a:t>
            </a:r>
          </a:p>
          <a:p>
            <a:pPr lvl="2">
              <a:lnSpc>
                <a:spcPct val="10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dirty="0" smtClean="0"/>
              <a:t>命题</a:t>
            </a:r>
            <a:r>
              <a:rPr lang="en-US" altLang="zh-CN" sz="2000" dirty="0"/>
              <a:t>(   x)P(x)</a:t>
            </a:r>
            <a:r>
              <a:rPr lang="zh-CN" altLang="en-US" sz="2000" dirty="0"/>
              <a:t>为假，当且仅当对论域中的所有</a:t>
            </a:r>
            <a:r>
              <a:rPr lang="en-US" altLang="zh-CN" sz="2000" dirty="0"/>
              <a:t>x</a:t>
            </a:r>
            <a:r>
              <a:rPr lang="zh-CN" altLang="en-US" sz="2000" dirty="0"/>
              <a:t>，都有</a:t>
            </a:r>
            <a:r>
              <a:rPr lang="en-US" altLang="zh-CN" sz="2000" dirty="0"/>
              <a:t>P(x)</a:t>
            </a:r>
            <a:r>
              <a:rPr lang="zh-CN" altLang="en-US" sz="2000" dirty="0"/>
              <a:t>为假 </a:t>
            </a:r>
          </a:p>
        </p:txBody>
      </p:sp>
      <p:graphicFrame>
        <p:nvGraphicFramePr>
          <p:cNvPr id="48640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xmlns="" val="2456497546"/>
              </p:ext>
            </p:extLst>
          </p:nvPr>
        </p:nvGraphicFramePr>
        <p:xfrm>
          <a:off x="1115616" y="2132856"/>
          <a:ext cx="336550" cy="361950"/>
        </p:xfrm>
        <a:graphic>
          <a:graphicData uri="http://schemas.openxmlformats.org/presentationml/2006/ole">
            <p:oleObj spid="_x0000_s623822" name="公式" r:id="rId4" imgW="152268" imgH="164957" progId="Equation.3">
              <p:embed/>
            </p:oleObj>
          </a:graphicData>
        </a:graphic>
      </p:graphicFrame>
      <p:graphicFrame>
        <p:nvGraphicFramePr>
          <p:cNvPr id="486405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2991935017"/>
              </p:ext>
            </p:extLst>
          </p:nvPr>
        </p:nvGraphicFramePr>
        <p:xfrm>
          <a:off x="1259632" y="4138662"/>
          <a:ext cx="249238" cy="298450"/>
        </p:xfrm>
        <a:graphic>
          <a:graphicData uri="http://schemas.openxmlformats.org/presentationml/2006/ole">
            <p:oleObj spid="_x0000_s623823" name="公式" r:id="rId5" imgW="126835" imgH="152202" progId="Equation.3">
              <p:embed/>
            </p:oleObj>
          </a:graphicData>
        </a:graphic>
      </p:graphicFrame>
      <p:graphicFrame>
        <p:nvGraphicFramePr>
          <p:cNvPr id="486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8570636"/>
              </p:ext>
            </p:extLst>
          </p:nvPr>
        </p:nvGraphicFramePr>
        <p:xfrm>
          <a:off x="2231740" y="2600908"/>
          <a:ext cx="333375" cy="360363"/>
        </p:xfrm>
        <a:graphic>
          <a:graphicData uri="http://schemas.openxmlformats.org/presentationml/2006/ole">
            <p:oleObj spid="_x0000_s623824" name="公式" r:id="rId6" imgW="152268" imgH="164957" progId="Equation.3">
              <p:embed/>
            </p:oleObj>
          </a:graphicData>
        </a:graphic>
      </p:graphicFrame>
      <p:graphicFrame>
        <p:nvGraphicFramePr>
          <p:cNvPr id="4864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81270276"/>
              </p:ext>
            </p:extLst>
          </p:nvPr>
        </p:nvGraphicFramePr>
        <p:xfrm>
          <a:off x="2159732" y="4608301"/>
          <a:ext cx="247650" cy="296863"/>
        </p:xfrm>
        <a:graphic>
          <a:graphicData uri="http://schemas.openxmlformats.org/presentationml/2006/ole">
            <p:oleObj spid="_x0000_s623825" name="公式" r:id="rId7" imgW="126835" imgH="152202" progId="Equation.3">
              <p:embed/>
            </p:oleObj>
          </a:graphicData>
        </a:graphic>
      </p:graphicFrame>
      <p:graphicFrame>
        <p:nvGraphicFramePr>
          <p:cNvPr id="4864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2534780"/>
              </p:ext>
            </p:extLst>
          </p:nvPr>
        </p:nvGraphicFramePr>
        <p:xfrm>
          <a:off x="2128106" y="5328382"/>
          <a:ext cx="247650" cy="296862"/>
        </p:xfrm>
        <a:graphic>
          <a:graphicData uri="http://schemas.openxmlformats.org/presentationml/2006/ole">
            <p:oleObj spid="_x0000_s623826" name="公式" r:id="rId8" imgW="126835" imgH="152202" progId="Equation.3">
              <p:embed/>
            </p:oleObj>
          </a:graphicData>
        </a:graphic>
      </p:graphicFrame>
      <p:sp>
        <p:nvSpPr>
          <p:cNvPr id="4864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64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1896781"/>
              </p:ext>
            </p:extLst>
          </p:nvPr>
        </p:nvGraphicFramePr>
        <p:xfrm>
          <a:off x="6984268" y="3412741"/>
          <a:ext cx="268287" cy="268287"/>
        </p:xfrm>
        <a:graphic>
          <a:graphicData uri="http://schemas.openxmlformats.org/presentationml/2006/ole">
            <p:oleObj spid="_x0000_s623827" name="公式" r:id="rId9" imgW="126725" imgH="126725" progId="Equation.3">
              <p:embed/>
            </p:oleObj>
          </a:graphicData>
        </a:graphic>
      </p:graphicFrame>
      <p:graphicFrame>
        <p:nvGraphicFramePr>
          <p:cNvPr id="4864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9589240"/>
              </p:ext>
            </p:extLst>
          </p:nvPr>
        </p:nvGraphicFramePr>
        <p:xfrm>
          <a:off x="6876256" y="4545124"/>
          <a:ext cx="268287" cy="268288"/>
        </p:xfrm>
        <a:graphic>
          <a:graphicData uri="http://schemas.openxmlformats.org/presentationml/2006/ole">
            <p:oleObj spid="_x0000_s623828" name="公式" r:id="rId10" imgW="126725" imgH="126725" progId="Equation.3">
              <p:embed/>
            </p:oleObj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1183623"/>
              </p:ext>
            </p:extLst>
          </p:nvPr>
        </p:nvGraphicFramePr>
        <p:xfrm>
          <a:off x="2195736" y="3356669"/>
          <a:ext cx="333375" cy="360363"/>
        </p:xfrm>
        <a:graphic>
          <a:graphicData uri="http://schemas.openxmlformats.org/presentationml/2006/ole">
            <p:oleObj spid="_x0000_s623829" name="公式" r:id="rId11" imgW="152268" imgH="164957" progId="Equation.3">
              <p:embed/>
            </p:oleObj>
          </a:graphicData>
        </a:graphic>
      </p:graphicFrame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40" y="224644"/>
            <a:ext cx="8229600" cy="90033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谓词逻辑基础</a:t>
            </a:r>
            <a:endParaRPr lang="zh-CN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59532" y="1592796"/>
            <a:ext cx="8280920" cy="1188132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31A-329F-4A6F-99E5-548384B6330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304800"/>
            <a:ext cx="8524875" cy="1066800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提纲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8385" y="3630101"/>
            <a:ext cx="3770099" cy="19082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框架</a:t>
            </a:r>
            <a:r>
              <a:rPr lang="zh-CN" altLang="en-US" sz="2400" b="1" dirty="0">
                <a:latin typeface="Times New Roman" pitchFamily="18" charset="0"/>
              </a:rPr>
              <a:t>表示法</a:t>
            </a:r>
          </a:p>
          <a:p>
            <a:pPr>
              <a:spcBef>
                <a:spcPts val="12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过程</a:t>
            </a:r>
            <a:r>
              <a:rPr lang="zh-CN" altLang="en-US" sz="2400" b="1" dirty="0">
                <a:latin typeface="Times New Roman" pitchFamily="18" charset="0"/>
              </a:rPr>
              <a:t>表示法</a:t>
            </a:r>
          </a:p>
        </p:txBody>
      </p:sp>
      <p:sp>
        <p:nvSpPr>
          <p:cNvPr id="472068" name="Text Box 4"/>
          <p:cNvSpPr txBox="1">
            <a:spLocks noChangeArrowheads="1"/>
          </p:cNvSpPr>
          <p:nvPr/>
        </p:nvSpPr>
        <p:spPr bwMode="auto">
          <a:xfrm>
            <a:off x="696652" y="1648115"/>
            <a:ext cx="7583760" cy="9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按照</a:t>
            </a:r>
            <a:r>
              <a:rPr lang="zh-CN" altLang="en-US" sz="26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符号主义的观点，知识是一切智能行为的基础，要使计算机具有智能，首先必须使它拥有</a:t>
            </a:r>
            <a:r>
              <a:rPr lang="zh-CN" altLang="en-US" sz="26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知识 </a:t>
            </a:r>
            <a:endParaRPr lang="zh-CN" altLang="en-US" sz="26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3869" y="3591463"/>
            <a:ext cx="435648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Times New Roman" pitchFamily="18" charset="0"/>
              </a:rPr>
              <a:t>知识与知识表示的概念</a:t>
            </a: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Times New Roman" pitchFamily="18" charset="0"/>
              </a:rPr>
              <a:t>一阶谓词逻辑表示法</a:t>
            </a: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Times New Roman" pitchFamily="18" charset="0"/>
              </a:rPr>
              <a:t>产生式表示法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Times New Roman" pitchFamily="18" charset="0"/>
              </a:rPr>
              <a:t>语义网络表示法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4504-2E1B-496E-B3FB-FCBA84D2719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540" y="1448780"/>
            <a:ext cx="8208912" cy="4921259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</a:rPr>
              <a:t>项 </a:t>
            </a:r>
            <a:endParaRPr lang="en-US" altLang="zh-CN" sz="2800" b="1" dirty="0" smtClean="0">
              <a:solidFill>
                <a:srgbClr val="A50021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2200" dirty="0" smtClean="0">
                <a:latin typeface="Times New Roman" pitchFamily="18" charset="0"/>
              </a:rPr>
              <a:t>单独</a:t>
            </a:r>
            <a:r>
              <a:rPr lang="zh-CN" altLang="en-US" sz="2200" dirty="0">
                <a:latin typeface="Times New Roman" pitchFamily="18" charset="0"/>
              </a:rPr>
              <a:t>一个个体词是项；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2200" dirty="0" smtClean="0">
                <a:latin typeface="Times New Roman" pitchFamily="18" charset="0"/>
              </a:rPr>
              <a:t>若</a:t>
            </a:r>
            <a:r>
              <a:rPr lang="en-US" altLang="zh-CN" sz="2200" dirty="0">
                <a:latin typeface="Times New Roman" pitchFamily="18" charset="0"/>
              </a:rPr>
              <a:t>t</a:t>
            </a:r>
            <a:r>
              <a:rPr lang="en-US" altLang="zh-CN" sz="2200" baseline="-25000" dirty="0">
                <a:latin typeface="Times New Roman" pitchFamily="18" charset="0"/>
              </a:rPr>
              <a:t>1</a:t>
            </a:r>
            <a:r>
              <a:rPr lang="en-US" altLang="zh-CN" sz="2200" dirty="0">
                <a:latin typeface="Times New Roman" pitchFamily="18" charset="0"/>
              </a:rPr>
              <a:t>,t</a:t>
            </a:r>
            <a:r>
              <a:rPr lang="en-US" altLang="zh-CN" sz="2200" baseline="-25000" dirty="0">
                <a:latin typeface="Times New Roman" pitchFamily="18" charset="0"/>
              </a:rPr>
              <a:t>2</a:t>
            </a:r>
            <a:r>
              <a:rPr lang="en-US" altLang="zh-CN" sz="2200" dirty="0">
                <a:latin typeface="Times New Roman" pitchFamily="18" charset="0"/>
              </a:rPr>
              <a:t>,…,</a:t>
            </a:r>
            <a:r>
              <a:rPr lang="en-US" altLang="zh-CN" sz="2200" dirty="0" err="1">
                <a:latin typeface="Times New Roman" pitchFamily="18" charset="0"/>
              </a:rPr>
              <a:t>t</a:t>
            </a:r>
            <a:r>
              <a:rPr lang="en-US" altLang="zh-CN" sz="2200" baseline="-25000" dirty="0" err="1">
                <a:latin typeface="Times New Roman" pitchFamily="18" charset="0"/>
              </a:rPr>
              <a:t>n</a:t>
            </a:r>
            <a:r>
              <a:rPr lang="zh-CN" altLang="en-US" sz="2200" dirty="0">
                <a:latin typeface="Times New Roman" pitchFamily="18" charset="0"/>
              </a:rPr>
              <a:t>是项，</a:t>
            </a:r>
            <a:r>
              <a:rPr lang="en-US" altLang="zh-CN" sz="2200" dirty="0">
                <a:latin typeface="Times New Roman" pitchFamily="18" charset="0"/>
              </a:rPr>
              <a:t>f</a:t>
            </a:r>
            <a:r>
              <a:rPr lang="zh-CN" altLang="en-US" sz="2200" dirty="0">
                <a:latin typeface="Times New Roman" pitchFamily="18" charset="0"/>
              </a:rPr>
              <a:t>是</a:t>
            </a:r>
            <a:r>
              <a:rPr lang="en-US" altLang="zh-CN" sz="2200" dirty="0">
                <a:latin typeface="Times New Roman" pitchFamily="18" charset="0"/>
              </a:rPr>
              <a:t>n</a:t>
            </a:r>
            <a:r>
              <a:rPr lang="zh-CN" altLang="en-US" sz="2200" dirty="0">
                <a:latin typeface="Times New Roman" pitchFamily="18" charset="0"/>
              </a:rPr>
              <a:t>元函数，则</a:t>
            </a:r>
            <a:r>
              <a:rPr lang="en-US" altLang="zh-CN" sz="2200" dirty="0">
                <a:latin typeface="Times New Roman" pitchFamily="18" charset="0"/>
              </a:rPr>
              <a:t>f(t</a:t>
            </a:r>
            <a:r>
              <a:rPr lang="en-US" altLang="zh-CN" sz="2200" baseline="-25000" dirty="0">
                <a:latin typeface="Times New Roman" pitchFamily="18" charset="0"/>
              </a:rPr>
              <a:t>1</a:t>
            </a:r>
            <a:r>
              <a:rPr lang="en-US" altLang="zh-CN" sz="2200" dirty="0">
                <a:latin typeface="Times New Roman" pitchFamily="18" charset="0"/>
              </a:rPr>
              <a:t>,t</a:t>
            </a:r>
            <a:r>
              <a:rPr lang="en-US" altLang="zh-CN" sz="2200" baseline="-25000" dirty="0">
                <a:latin typeface="Times New Roman" pitchFamily="18" charset="0"/>
              </a:rPr>
              <a:t>2</a:t>
            </a:r>
            <a:r>
              <a:rPr lang="en-US" altLang="zh-CN" sz="2200" dirty="0">
                <a:latin typeface="Times New Roman" pitchFamily="18" charset="0"/>
              </a:rPr>
              <a:t>,…,</a:t>
            </a:r>
            <a:r>
              <a:rPr lang="en-US" altLang="zh-CN" sz="2200" dirty="0" err="1">
                <a:latin typeface="Times New Roman" pitchFamily="18" charset="0"/>
              </a:rPr>
              <a:t>t</a:t>
            </a:r>
            <a:r>
              <a:rPr lang="en-US" altLang="zh-CN" sz="2200" baseline="-25000" dirty="0" err="1">
                <a:latin typeface="Times New Roman" pitchFamily="18" charset="0"/>
              </a:rPr>
              <a:t>n</a:t>
            </a:r>
            <a:r>
              <a:rPr lang="en-US" altLang="zh-CN" sz="2200" dirty="0">
                <a:latin typeface="Times New Roman" pitchFamily="18" charset="0"/>
              </a:rPr>
              <a:t>)</a:t>
            </a:r>
            <a:r>
              <a:rPr lang="zh-CN" altLang="en-US" sz="2200" dirty="0">
                <a:latin typeface="Times New Roman" pitchFamily="18" charset="0"/>
              </a:rPr>
              <a:t>是项；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2200" dirty="0" smtClean="0">
                <a:latin typeface="Times New Roman" pitchFamily="18" charset="0"/>
              </a:rPr>
              <a:t>由</a:t>
            </a:r>
            <a:r>
              <a:rPr lang="en-US" altLang="zh-CN" sz="2200" dirty="0">
                <a:latin typeface="Times New Roman" pitchFamily="18" charset="0"/>
              </a:rPr>
              <a:t>(1)</a:t>
            </a:r>
            <a:r>
              <a:rPr lang="zh-CN" altLang="en-US" sz="2200" dirty="0">
                <a:latin typeface="Times New Roman" pitchFamily="18" charset="0"/>
              </a:rPr>
              <a:t>、</a:t>
            </a:r>
            <a:r>
              <a:rPr lang="en-US" altLang="zh-CN" sz="2200" dirty="0">
                <a:latin typeface="Times New Roman" pitchFamily="18" charset="0"/>
              </a:rPr>
              <a:t>(2)</a:t>
            </a:r>
            <a:r>
              <a:rPr lang="zh-CN" altLang="en-US" sz="2200" dirty="0">
                <a:latin typeface="Times New Roman" pitchFamily="18" charset="0"/>
              </a:rPr>
              <a:t>生成的表达式是项。</a:t>
            </a:r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None/>
            </a:pPr>
            <a:endParaRPr lang="en-US" altLang="zh-CN" sz="9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zh-CN" altLang="en-US" sz="2600" b="1" dirty="0" smtClean="0">
                <a:solidFill>
                  <a:srgbClr val="0000CC"/>
                </a:solidFill>
                <a:latin typeface="Times New Roman" pitchFamily="18" charset="0"/>
              </a:rPr>
              <a:t>项</a:t>
            </a:r>
            <a:r>
              <a:rPr lang="zh-CN" altLang="en-US" sz="2600" b="1" dirty="0">
                <a:solidFill>
                  <a:srgbClr val="0000CC"/>
                </a:solidFill>
                <a:latin typeface="Times New Roman" pitchFamily="18" charset="0"/>
              </a:rPr>
              <a:t>是把个体常量、个体变量和函数统一起来的概念</a:t>
            </a:r>
            <a:r>
              <a:rPr lang="zh-CN" altLang="en-US" sz="2600" b="1" dirty="0" smtClean="0">
                <a:solidFill>
                  <a:srgbClr val="0000CC"/>
                </a:solidFill>
                <a:latin typeface="Times New Roman" pitchFamily="18" charset="0"/>
              </a:rPr>
              <a:t>。</a:t>
            </a:r>
            <a:endParaRPr lang="en-US" altLang="zh-CN" sz="26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</a:pPr>
            <a:endParaRPr lang="zh-CN" altLang="en-US" sz="26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</a:rPr>
              <a:t>原子谓词公式</a:t>
            </a:r>
          </a:p>
          <a:p>
            <a:pPr marL="457200" lvl="1" indent="0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zh-CN" altLang="en-US" sz="2600" dirty="0" smtClean="0">
                <a:latin typeface="Times New Roman" pitchFamily="18" charset="0"/>
              </a:rPr>
              <a:t>若</a:t>
            </a:r>
            <a:r>
              <a:rPr lang="en-US" altLang="zh-CN" sz="2600" dirty="0">
                <a:latin typeface="Times New Roman" pitchFamily="18" charset="0"/>
              </a:rPr>
              <a:t>t</a:t>
            </a:r>
            <a:r>
              <a:rPr lang="en-US" altLang="zh-CN" sz="2600" baseline="-25000" dirty="0">
                <a:latin typeface="Times New Roman" pitchFamily="18" charset="0"/>
              </a:rPr>
              <a:t>1</a:t>
            </a:r>
            <a:r>
              <a:rPr lang="en-US" altLang="zh-CN" sz="2600" dirty="0">
                <a:latin typeface="Times New Roman" pitchFamily="18" charset="0"/>
              </a:rPr>
              <a:t>,t</a:t>
            </a:r>
            <a:r>
              <a:rPr lang="en-US" altLang="zh-CN" sz="2600" baseline="-25000" dirty="0">
                <a:latin typeface="Times New Roman" pitchFamily="18" charset="0"/>
              </a:rPr>
              <a:t>2</a:t>
            </a:r>
            <a:r>
              <a:rPr lang="en-US" altLang="zh-CN" sz="2600" dirty="0">
                <a:latin typeface="Times New Roman" pitchFamily="18" charset="0"/>
              </a:rPr>
              <a:t>,…,</a:t>
            </a:r>
            <a:r>
              <a:rPr lang="en-US" altLang="zh-CN" sz="2600" dirty="0" err="1">
                <a:latin typeface="Times New Roman" pitchFamily="18" charset="0"/>
              </a:rPr>
              <a:t>t</a:t>
            </a:r>
            <a:r>
              <a:rPr lang="en-US" altLang="zh-CN" sz="2600" baseline="-25000" dirty="0" err="1">
                <a:latin typeface="Times New Roman" pitchFamily="18" charset="0"/>
              </a:rPr>
              <a:t>n</a:t>
            </a:r>
            <a:r>
              <a:rPr lang="zh-CN" altLang="en-US" sz="2600" dirty="0">
                <a:latin typeface="Times New Roman" pitchFamily="18" charset="0"/>
              </a:rPr>
              <a:t>是项，</a:t>
            </a:r>
            <a:r>
              <a:rPr lang="en-US" altLang="zh-CN" sz="2600" dirty="0">
                <a:latin typeface="Times New Roman" pitchFamily="18" charset="0"/>
              </a:rPr>
              <a:t>P</a:t>
            </a:r>
            <a:r>
              <a:rPr lang="zh-CN" altLang="en-US" sz="2600" dirty="0">
                <a:latin typeface="Times New Roman" pitchFamily="18" charset="0"/>
              </a:rPr>
              <a:t>是谓词，则称</a:t>
            </a:r>
            <a:r>
              <a:rPr lang="en-US" altLang="zh-CN" sz="2600" dirty="0">
                <a:latin typeface="Times New Roman" pitchFamily="18" charset="0"/>
              </a:rPr>
              <a:t>P(t</a:t>
            </a:r>
            <a:r>
              <a:rPr lang="en-US" altLang="zh-CN" sz="2600" baseline="-25000" dirty="0">
                <a:latin typeface="Times New Roman" pitchFamily="18" charset="0"/>
              </a:rPr>
              <a:t>1</a:t>
            </a:r>
            <a:r>
              <a:rPr lang="en-US" altLang="zh-CN" sz="2600" dirty="0">
                <a:latin typeface="Times New Roman" pitchFamily="18" charset="0"/>
              </a:rPr>
              <a:t>,t</a:t>
            </a:r>
            <a:r>
              <a:rPr lang="en-US" altLang="zh-CN" sz="2600" baseline="-25000" dirty="0">
                <a:latin typeface="Times New Roman" pitchFamily="18" charset="0"/>
              </a:rPr>
              <a:t>2</a:t>
            </a:r>
            <a:r>
              <a:rPr lang="en-US" altLang="zh-CN" sz="2600" dirty="0">
                <a:latin typeface="Times New Roman" pitchFamily="18" charset="0"/>
              </a:rPr>
              <a:t>,…,</a:t>
            </a:r>
            <a:r>
              <a:rPr lang="en-US" altLang="zh-CN" sz="2600" dirty="0" err="1">
                <a:latin typeface="Times New Roman" pitchFamily="18" charset="0"/>
              </a:rPr>
              <a:t>t</a:t>
            </a:r>
            <a:r>
              <a:rPr lang="en-US" altLang="zh-CN" sz="2600" baseline="-25000" dirty="0" err="1">
                <a:latin typeface="Times New Roman" pitchFamily="18" charset="0"/>
              </a:rPr>
              <a:t>n</a:t>
            </a:r>
            <a:r>
              <a:rPr lang="en-US" altLang="zh-CN" sz="2600" dirty="0">
                <a:latin typeface="Times New Roman" pitchFamily="18" charset="0"/>
              </a:rPr>
              <a:t>)</a:t>
            </a:r>
            <a:r>
              <a:rPr lang="zh-CN" altLang="en-US" sz="2600" dirty="0">
                <a:latin typeface="Times New Roman" pitchFamily="18" charset="0"/>
              </a:rPr>
              <a:t>为原子谓词公式。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40" y="224644"/>
            <a:ext cx="8229600" cy="90033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谓词逻辑基础</a:t>
            </a:r>
            <a:endParaRPr lang="zh-CN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64BC-5E45-4946-A2B9-4B361B84FF3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232756"/>
            <a:ext cx="8218488" cy="45259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合式公式</a:t>
            </a:r>
          </a:p>
          <a:p>
            <a:pPr marL="457200" lvl="1" indent="0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zh-CN" altLang="en-US" b="0" dirty="0" smtClean="0">
                <a:solidFill>
                  <a:srgbClr val="006600"/>
                </a:solidFill>
                <a:latin typeface="Times New Roman" pitchFamily="18" charset="0"/>
              </a:rPr>
              <a:t>满足</a:t>
            </a:r>
            <a:r>
              <a:rPr lang="zh-CN" altLang="en-US" b="0" dirty="0">
                <a:solidFill>
                  <a:srgbClr val="006600"/>
                </a:solidFill>
                <a:latin typeface="Times New Roman" pitchFamily="18" charset="0"/>
              </a:rPr>
              <a:t>如下规则的谓词演算可得到合式公式：</a:t>
            </a:r>
          </a:p>
          <a:p>
            <a:pPr lvl="2">
              <a:spcBef>
                <a:spcPct val="0"/>
              </a:spcBef>
              <a:spcAft>
                <a:spcPct val="20000"/>
              </a:spcAft>
            </a:pPr>
            <a:r>
              <a:rPr lang="zh-CN" altLang="en-US" b="0" dirty="0" smtClean="0">
                <a:solidFill>
                  <a:srgbClr val="0000CC"/>
                </a:solidFill>
                <a:latin typeface="Times New Roman" pitchFamily="18" charset="0"/>
              </a:rPr>
              <a:t>单个</a:t>
            </a:r>
            <a:r>
              <a:rPr lang="zh-CN" altLang="en-US" b="0" dirty="0">
                <a:solidFill>
                  <a:srgbClr val="0000CC"/>
                </a:solidFill>
                <a:latin typeface="Times New Roman" pitchFamily="18" charset="0"/>
              </a:rPr>
              <a:t>原子谓词公式是合式公式；</a:t>
            </a:r>
          </a:p>
          <a:p>
            <a:pPr lvl="2">
              <a:spcBef>
                <a:spcPct val="0"/>
              </a:spcBef>
              <a:spcAft>
                <a:spcPct val="20000"/>
              </a:spcAft>
            </a:pPr>
            <a:r>
              <a:rPr lang="zh-CN" altLang="en-US" b="0" dirty="0" smtClean="0">
                <a:solidFill>
                  <a:srgbClr val="0000CC"/>
                </a:solidFill>
                <a:latin typeface="Times New Roman" pitchFamily="18" charset="0"/>
              </a:rPr>
              <a:t>若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lang="zh-CN" altLang="en-US" b="0" dirty="0">
                <a:solidFill>
                  <a:srgbClr val="0000CC"/>
                </a:solidFill>
                <a:latin typeface="Times New Roman" pitchFamily="18" charset="0"/>
              </a:rPr>
              <a:t>是合式公式，则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¬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lang="zh-CN" altLang="en-US" b="0" dirty="0">
                <a:solidFill>
                  <a:srgbClr val="0000CC"/>
                </a:solidFill>
                <a:latin typeface="Times New Roman" pitchFamily="18" charset="0"/>
              </a:rPr>
              <a:t>也是合式公式；</a:t>
            </a:r>
          </a:p>
          <a:p>
            <a:pPr lvl="2">
              <a:spcBef>
                <a:spcPct val="0"/>
              </a:spcBef>
              <a:spcAft>
                <a:spcPct val="20000"/>
              </a:spcAft>
            </a:pPr>
            <a:r>
              <a:rPr lang="zh-CN" altLang="en-US" b="0" dirty="0" smtClean="0">
                <a:solidFill>
                  <a:srgbClr val="0000CC"/>
                </a:solidFill>
                <a:latin typeface="Times New Roman" pitchFamily="18" charset="0"/>
              </a:rPr>
              <a:t>若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</a:rPr>
              <a:t>A,B</a:t>
            </a:r>
            <a:r>
              <a:rPr lang="zh-CN" altLang="en-US" b="0" dirty="0">
                <a:solidFill>
                  <a:srgbClr val="0000CC"/>
                </a:solidFill>
                <a:latin typeface="Times New Roman" pitchFamily="18" charset="0"/>
              </a:rPr>
              <a:t>是合式公式，则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∨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lang="zh-CN" altLang="en-US" b="0" dirty="0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lang="el-GR" altLang="zh-CN" b="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∧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lang="zh-CN" altLang="en-US" b="0" dirty="0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→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lang="zh-CN" altLang="en-US" b="0" dirty="0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↔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lang="zh-CN" altLang="en-US" b="0" dirty="0">
                <a:solidFill>
                  <a:srgbClr val="0000CC"/>
                </a:solidFill>
                <a:latin typeface="Times New Roman" pitchFamily="18" charset="0"/>
              </a:rPr>
              <a:t>也都是合式公式；</a:t>
            </a:r>
          </a:p>
          <a:p>
            <a:pPr lvl="2">
              <a:spcBef>
                <a:spcPct val="0"/>
              </a:spcBef>
              <a:spcAft>
                <a:spcPct val="20000"/>
              </a:spcAft>
            </a:pPr>
            <a:r>
              <a:rPr lang="zh-CN" altLang="en-US" b="0" dirty="0" smtClean="0">
                <a:solidFill>
                  <a:srgbClr val="0000CC"/>
                </a:solidFill>
                <a:latin typeface="Times New Roman" pitchFamily="18" charset="0"/>
              </a:rPr>
              <a:t>若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lang="zh-CN" altLang="en-US" b="0" dirty="0">
                <a:solidFill>
                  <a:srgbClr val="0000CC"/>
                </a:solidFill>
                <a:latin typeface="Times New Roman" pitchFamily="18" charset="0"/>
              </a:rPr>
              <a:t>是合式公式，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zh-CN" altLang="en-US" b="0" dirty="0">
                <a:solidFill>
                  <a:srgbClr val="0000CC"/>
                </a:solidFill>
                <a:latin typeface="Times New Roman" pitchFamily="18" charset="0"/>
              </a:rPr>
              <a:t>是项，则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</a:rPr>
              <a:t>(   x)A(x)</a:t>
            </a:r>
            <a:r>
              <a:rPr lang="zh-CN" altLang="en-US" b="0" dirty="0">
                <a:solidFill>
                  <a:srgbClr val="0000CC"/>
                </a:solidFill>
                <a:latin typeface="Times New Roman" pitchFamily="18" charset="0"/>
              </a:rPr>
              <a:t>和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</a:rPr>
              <a:t>(   x)A(x)</a:t>
            </a:r>
            <a:r>
              <a:rPr lang="zh-CN" altLang="en-US" b="0" dirty="0">
                <a:solidFill>
                  <a:srgbClr val="0000CC"/>
                </a:solidFill>
                <a:latin typeface="Times New Roman" pitchFamily="18" charset="0"/>
              </a:rPr>
              <a:t>都是合式公式。</a:t>
            </a:r>
          </a:p>
          <a:p>
            <a:pPr marL="914400" lvl="2" indent="0"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Times New Roman" pitchFamily="18" charset="0"/>
              </a:rPr>
              <a:t>     </a:t>
            </a: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例如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cs typeface="Arial" charset="0"/>
              </a:rPr>
              <a:t>¬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</a:rPr>
              <a:t>P(</a:t>
            </a:r>
            <a:r>
              <a:rPr lang="en-US" altLang="zh-CN" sz="2000" b="1" dirty="0" err="1">
                <a:solidFill>
                  <a:srgbClr val="006600"/>
                </a:solidFill>
                <a:latin typeface="Times New Roman" pitchFamily="18" charset="0"/>
              </a:rPr>
              <a:t>x,y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</a:rPr>
              <a:t>)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cs typeface="Arial" charset="0"/>
              </a:rPr>
              <a:t>∨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</a:rPr>
              <a:t>Q(y)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</a:rPr>
              <a:t>(   x)(A(x)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</a:rPr>
              <a:t>B(x))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，都是合式公式</a:t>
            </a: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。</a:t>
            </a:r>
            <a:endParaRPr lang="en-US" altLang="zh-CN" sz="2000" b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 marL="914400" lvl="2" indent="0">
              <a:spcBef>
                <a:spcPct val="0"/>
              </a:spcBef>
              <a:spcAft>
                <a:spcPct val="20000"/>
              </a:spcAft>
              <a:buNone/>
            </a:pPr>
            <a:endParaRPr lang="zh-CN" altLang="en-US" sz="2000" b="1" dirty="0">
              <a:solidFill>
                <a:srgbClr val="0066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连词的优先级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CN" b="0" dirty="0" smtClean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	¬,</a:t>
            </a:r>
            <a:r>
              <a:rPr lang="el-GR" altLang="zh-CN" b="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∧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,</a:t>
            </a:r>
            <a:r>
              <a:rPr lang="el-GR" altLang="zh-CN" b="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∨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→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</a:rPr>
              <a:t>,</a:t>
            </a:r>
            <a:r>
              <a:rPr lang="en-US" altLang="zh-CN" b="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↔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</p:txBody>
      </p:sp>
      <p:graphicFrame>
        <p:nvGraphicFramePr>
          <p:cNvPr id="5591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4313440"/>
              </p:ext>
            </p:extLst>
          </p:nvPr>
        </p:nvGraphicFramePr>
        <p:xfrm>
          <a:off x="5472100" y="3824722"/>
          <a:ext cx="333375" cy="360362"/>
        </p:xfrm>
        <a:graphic>
          <a:graphicData uri="http://schemas.openxmlformats.org/presentationml/2006/ole">
            <p:oleObj spid="_x0000_s559588" name="公式" r:id="rId4" imgW="152268" imgH="164957" progId="Equation.3">
              <p:embed/>
            </p:oleObj>
          </a:graphicData>
        </a:graphic>
      </p:graphicFrame>
      <p:graphicFrame>
        <p:nvGraphicFramePr>
          <p:cNvPr id="5591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8769460"/>
              </p:ext>
            </p:extLst>
          </p:nvPr>
        </p:nvGraphicFramePr>
        <p:xfrm>
          <a:off x="6912260" y="3825044"/>
          <a:ext cx="247650" cy="296862"/>
        </p:xfrm>
        <a:graphic>
          <a:graphicData uri="http://schemas.openxmlformats.org/presentationml/2006/ole">
            <p:oleObj spid="_x0000_s559589" name="公式" r:id="rId5" imgW="126835" imgH="152202" progId="Equation.3">
              <p:embed/>
            </p:oleObj>
          </a:graphicData>
        </a:graphic>
      </p:graphicFrame>
      <p:graphicFrame>
        <p:nvGraphicFramePr>
          <p:cNvPr id="5591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4740716"/>
              </p:ext>
            </p:extLst>
          </p:nvPr>
        </p:nvGraphicFramePr>
        <p:xfrm>
          <a:off x="4499992" y="4617132"/>
          <a:ext cx="288032" cy="311348"/>
        </p:xfrm>
        <a:graphic>
          <a:graphicData uri="http://schemas.openxmlformats.org/presentationml/2006/ole">
            <p:oleObj spid="_x0000_s559590" name="公式" r:id="rId6" imgW="152268" imgH="164957" progId="Equation.3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40" y="224644"/>
            <a:ext cx="8229600" cy="90033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谓词逻辑基础</a:t>
            </a:r>
            <a:endParaRPr lang="zh-CN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45C2-B37A-4447-AC0E-7C86416CAE4A}" type="slidenum">
              <a:rPr lang="en-US" altLang="zh-CN"/>
              <a:pPr/>
              <a:t>22</a:t>
            </a:fld>
            <a:endParaRPr lang="en-US" altLang="zh-CN" dirty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20000"/>
              </a:spcAft>
            </a:pPr>
            <a:r>
              <a:rPr lang="zh-CN" altLang="en-US" sz="2600" b="1" dirty="0">
                <a:solidFill>
                  <a:srgbClr val="A50021"/>
                </a:solidFill>
                <a:latin typeface="Times New Roman" pitchFamily="18" charset="0"/>
              </a:rPr>
              <a:t>辖域：</a:t>
            </a:r>
            <a:r>
              <a:rPr lang="zh-CN" altLang="en-US" sz="2600" b="1" dirty="0">
                <a:solidFill>
                  <a:srgbClr val="0000CC"/>
                </a:solidFill>
                <a:latin typeface="Times New Roman" pitchFamily="18" charset="0"/>
              </a:rPr>
              <a:t>指位于量词后面的单个谓词或者用括弧括起来的合式公式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20000"/>
              </a:spcAft>
            </a:pPr>
            <a:r>
              <a:rPr lang="zh-CN" altLang="en-US" sz="2600" b="1" dirty="0">
                <a:solidFill>
                  <a:srgbClr val="A50021"/>
                </a:solidFill>
                <a:latin typeface="Times New Roman" pitchFamily="18" charset="0"/>
              </a:rPr>
              <a:t>约束变元：</a:t>
            </a:r>
            <a:r>
              <a:rPr lang="zh-CN" altLang="en-US" sz="2600" b="1" dirty="0">
                <a:solidFill>
                  <a:srgbClr val="0000CC"/>
                </a:solidFill>
                <a:latin typeface="Times New Roman" pitchFamily="18" charset="0"/>
              </a:rPr>
              <a:t>辖域内与量词中同名的变元称为约束变元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20000"/>
              </a:spcAft>
            </a:pPr>
            <a:r>
              <a:rPr lang="zh-CN" altLang="en-US" sz="2600" b="1" dirty="0">
                <a:solidFill>
                  <a:srgbClr val="A50021"/>
                </a:solidFill>
                <a:latin typeface="Times New Roman" pitchFamily="18" charset="0"/>
              </a:rPr>
              <a:t>自由变元：</a:t>
            </a:r>
            <a:r>
              <a:rPr lang="zh-CN" altLang="en-US" sz="2600" b="1" dirty="0">
                <a:solidFill>
                  <a:srgbClr val="0000CC"/>
                </a:solidFill>
                <a:latin typeface="Times New Roman" pitchFamily="18" charset="0"/>
              </a:rPr>
              <a:t>不受约束的变元称为自由变元</a:t>
            </a:r>
          </a:p>
          <a:p>
            <a:pPr marL="914400" lvl="2" indent="0">
              <a:spcBef>
                <a:spcPts val="1200"/>
              </a:spcBef>
              <a:spcAft>
                <a:spcPct val="20000"/>
              </a:spcAft>
              <a:buNone/>
            </a:pPr>
            <a:r>
              <a:rPr lang="zh-CN" altLang="en-US" sz="2200" dirty="0" smtClean="0">
                <a:latin typeface="Times New Roman" pitchFamily="18" charset="0"/>
              </a:rPr>
              <a:t>例如：</a:t>
            </a:r>
            <a:r>
              <a:rPr lang="en-US" altLang="zh-CN" sz="2200" dirty="0">
                <a:latin typeface="Times New Roman" pitchFamily="18" charset="0"/>
              </a:rPr>
              <a:t>(  </a:t>
            </a:r>
            <a:r>
              <a:rPr lang="en-US" altLang="zh-CN" sz="2200" dirty="0" smtClean="0">
                <a:latin typeface="Times New Roman" pitchFamily="18" charset="0"/>
              </a:rPr>
              <a:t> x</a:t>
            </a:r>
            <a:r>
              <a:rPr lang="en-US" altLang="zh-CN" sz="2200" dirty="0">
                <a:latin typeface="Times New Roman" pitchFamily="18" charset="0"/>
              </a:rPr>
              <a:t>)(</a:t>
            </a:r>
            <a:r>
              <a:rPr lang="en-US" altLang="zh-CN" sz="2200" dirty="0" smtClean="0">
                <a:latin typeface="Times New Roman" pitchFamily="18" charset="0"/>
              </a:rPr>
              <a:t>P(x, y</a:t>
            </a:r>
            <a:r>
              <a:rPr lang="en-US" altLang="zh-CN" sz="2200" dirty="0">
                <a:latin typeface="Times New Roman" pitchFamily="18" charset="0"/>
              </a:rPr>
              <a:t>)</a:t>
            </a:r>
            <a:r>
              <a:rPr lang="en-US" altLang="zh-CN" sz="2200" dirty="0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2200" dirty="0" smtClean="0">
                <a:latin typeface="Times New Roman" pitchFamily="18" charset="0"/>
              </a:rPr>
              <a:t>Q(x, y</a:t>
            </a:r>
            <a:r>
              <a:rPr lang="en-US" altLang="zh-CN" sz="2200" dirty="0">
                <a:latin typeface="Times New Roman" pitchFamily="18" charset="0"/>
              </a:rPr>
              <a:t>))</a:t>
            </a:r>
            <a:r>
              <a:rPr lang="en-US" altLang="zh-CN" sz="2200" dirty="0">
                <a:latin typeface="宋体" pitchFamily="2" charset="-122"/>
                <a:cs typeface="Arial" charset="0"/>
              </a:rPr>
              <a:t>∨</a:t>
            </a:r>
            <a:r>
              <a:rPr lang="en-US" altLang="zh-CN" sz="2200" dirty="0" smtClean="0">
                <a:latin typeface="Times New Roman" pitchFamily="18" charset="0"/>
              </a:rPr>
              <a:t>R(x, y</a:t>
            </a:r>
            <a:r>
              <a:rPr lang="en-US" altLang="zh-CN" sz="2200" dirty="0">
                <a:latin typeface="Times New Roman" pitchFamily="18" charset="0"/>
              </a:rPr>
              <a:t>)</a:t>
            </a:r>
          </a:p>
          <a:p>
            <a:pPr marL="914400" lvl="2" indent="0">
              <a:spcBef>
                <a:spcPct val="5000"/>
              </a:spcBef>
              <a:spcAft>
                <a:spcPct val="20000"/>
              </a:spcAft>
              <a:buNone/>
            </a:pPr>
            <a:r>
              <a:rPr lang="zh-CN" altLang="en-US" sz="2200" dirty="0" smtClean="0">
                <a:latin typeface="Times New Roman" pitchFamily="18" charset="0"/>
              </a:rPr>
              <a:t>其中</a:t>
            </a:r>
            <a:r>
              <a:rPr lang="zh-CN" altLang="en-US" sz="2200" dirty="0">
                <a:latin typeface="Times New Roman" pitchFamily="18" charset="0"/>
              </a:rPr>
              <a:t>，</a:t>
            </a:r>
            <a:r>
              <a:rPr lang="en-US" altLang="zh-CN" sz="2200" dirty="0">
                <a:latin typeface="Times New Roman" pitchFamily="18" charset="0"/>
              </a:rPr>
              <a:t>(P(x</a:t>
            </a:r>
            <a:r>
              <a:rPr lang="zh-CN" altLang="en-US" sz="2200" dirty="0">
                <a:latin typeface="Times New Roman" pitchFamily="18" charset="0"/>
              </a:rPr>
              <a:t>，</a:t>
            </a:r>
            <a:r>
              <a:rPr lang="en-US" altLang="zh-CN" sz="2200" dirty="0">
                <a:latin typeface="Times New Roman" pitchFamily="18" charset="0"/>
              </a:rPr>
              <a:t>y)</a:t>
            </a:r>
            <a:r>
              <a:rPr lang="en-US" altLang="zh-CN" sz="2200" dirty="0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2200" dirty="0">
                <a:latin typeface="Times New Roman" pitchFamily="18" charset="0"/>
              </a:rPr>
              <a:t>Q(x</a:t>
            </a:r>
            <a:r>
              <a:rPr lang="zh-CN" altLang="en-US" sz="2200" dirty="0">
                <a:latin typeface="Times New Roman" pitchFamily="18" charset="0"/>
              </a:rPr>
              <a:t>，</a:t>
            </a:r>
            <a:r>
              <a:rPr lang="en-US" altLang="zh-CN" sz="2200" dirty="0">
                <a:latin typeface="Times New Roman" pitchFamily="18" charset="0"/>
              </a:rPr>
              <a:t>y))</a:t>
            </a:r>
            <a:r>
              <a:rPr lang="zh-CN" altLang="en-US" sz="2200" dirty="0">
                <a:latin typeface="Times New Roman" pitchFamily="18" charset="0"/>
              </a:rPr>
              <a:t>是</a:t>
            </a:r>
            <a:r>
              <a:rPr lang="en-US" altLang="zh-CN" sz="2200" dirty="0">
                <a:latin typeface="Times New Roman" pitchFamily="18" charset="0"/>
              </a:rPr>
              <a:t>(   x)</a:t>
            </a:r>
            <a:r>
              <a:rPr lang="zh-CN" altLang="en-US" sz="2200" dirty="0">
                <a:latin typeface="Times New Roman" pitchFamily="18" charset="0"/>
              </a:rPr>
              <a:t>的</a:t>
            </a:r>
            <a:r>
              <a:rPr lang="zh-CN" altLang="en-US" sz="2200" dirty="0" smtClean="0">
                <a:latin typeface="Times New Roman" pitchFamily="18" charset="0"/>
              </a:rPr>
              <a:t>辖域，辖域</a:t>
            </a:r>
            <a:r>
              <a:rPr lang="zh-CN" altLang="en-US" sz="2200" dirty="0">
                <a:latin typeface="Times New Roman" pitchFamily="18" charset="0"/>
              </a:rPr>
              <a:t>内的变元</a:t>
            </a:r>
            <a:r>
              <a:rPr lang="en-US" altLang="zh-CN" sz="2200" dirty="0">
                <a:latin typeface="Times New Roman" pitchFamily="18" charset="0"/>
              </a:rPr>
              <a:t>x</a:t>
            </a:r>
            <a:r>
              <a:rPr lang="zh-CN" altLang="en-US" sz="2200" dirty="0">
                <a:latin typeface="Times New Roman" pitchFamily="18" charset="0"/>
              </a:rPr>
              <a:t>是受</a:t>
            </a:r>
            <a:r>
              <a:rPr lang="en-US" altLang="zh-CN" sz="2200" dirty="0">
                <a:latin typeface="Times New Roman" pitchFamily="18" charset="0"/>
              </a:rPr>
              <a:t>(   x)</a:t>
            </a:r>
            <a:r>
              <a:rPr lang="zh-CN" altLang="en-US" sz="2200" dirty="0">
                <a:latin typeface="Times New Roman" pitchFamily="18" charset="0"/>
              </a:rPr>
              <a:t>约束的变</a:t>
            </a:r>
            <a:r>
              <a:rPr lang="zh-CN" altLang="en-US" sz="2200" dirty="0" smtClean="0">
                <a:latin typeface="Times New Roman" pitchFamily="18" charset="0"/>
              </a:rPr>
              <a:t>元，</a:t>
            </a:r>
            <a:r>
              <a:rPr lang="en-US" altLang="zh-CN" sz="2200" dirty="0" smtClean="0">
                <a:latin typeface="Times New Roman" pitchFamily="18" charset="0"/>
              </a:rPr>
              <a:t>R(x</a:t>
            </a:r>
            <a:r>
              <a:rPr lang="zh-CN" altLang="en-US" sz="2200" dirty="0">
                <a:latin typeface="Times New Roman" pitchFamily="18" charset="0"/>
              </a:rPr>
              <a:t>，</a:t>
            </a:r>
            <a:r>
              <a:rPr lang="en-US" altLang="zh-CN" sz="2200" dirty="0">
                <a:latin typeface="Times New Roman" pitchFamily="18" charset="0"/>
              </a:rPr>
              <a:t>y)</a:t>
            </a:r>
            <a:r>
              <a:rPr lang="zh-CN" altLang="en-US" sz="2200" dirty="0">
                <a:latin typeface="Times New Roman" pitchFamily="18" charset="0"/>
              </a:rPr>
              <a:t>中的</a:t>
            </a:r>
            <a:r>
              <a:rPr lang="en-US" altLang="zh-CN" sz="2200" dirty="0">
                <a:latin typeface="Times New Roman" pitchFamily="18" charset="0"/>
              </a:rPr>
              <a:t>x</a:t>
            </a:r>
            <a:r>
              <a:rPr lang="zh-CN" altLang="en-US" sz="2200" dirty="0">
                <a:latin typeface="Times New Roman" pitchFamily="18" charset="0"/>
              </a:rPr>
              <a:t>和所有的</a:t>
            </a:r>
            <a:r>
              <a:rPr lang="en-US" altLang="zh-CN" sz="2200" dirty="0">
                <a:latin typeface="Times New Roman" pitchFamily="18" charset="0"/>
              </a:rPr>
              <a:t>y</a:t>
            </a:r>
            <a:r>
              <a:rPr lang="zh-CN" altLang="en-US" sz="2200" dirty="0">
                <a:latin typeface="Times New Roman" pitchFamily="18" charset="0"/>
              </a:rPr>
              <a:t>都是自由变元</a:t>
            </a:r>
          </a:p>
          <a:p>
            <a:pPr>
              <a:lnSpc>
                <a:spcPct val="90000"/>
              </a:lnSpc>
              <a:spcBef>
                <a:spcPct val="5000"/>
              </a:spcBef>
              <a:spcAft>
                <a:spcPct val="20000"/>
              </a:spcAft>
            </a:pPr>
            <a:endParaRPr lang="en-US" altLang="zh-CN" sz="28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graphicFrame>
        <p:nvGraphicFramePr>
          <p:cNvPr id="488461" name="Object 1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xmlns="" val="2703824372"/>
              </p:ext>
            </p:extLst>
          </p:nvPr>
        </p:nvGraphicFramePr>
        <p:xfrm>
          <a:off x="5004048" y="4293096"/>
          <a:ext cx="252698" cy="273497"/>
        </p:xfrm>
        <a:graphic>
          <a:graphicData uri="http://schemas.openxmlformats.org/presentationml/2006/ole">
            <p:oleObj spid="_x0000_s488935" name="公式" r:id="rId4" imgW="152268" imgH="164957" progId="Equation.3">
              <p:embed/>
            </p:oleObj>
          </a:graphicData>
        </a:graphic>
      </p:graphicFrame>
      <p:graphicFrame>
        <p:nvGraphicFramePr>
          <p:cNvPr id="4884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9225628"/>
              </p:ext>
            </p:extLst>
          </p:nvPr>
        </p:nvGraphicFramePr>
        <p:xfrm>
          <a:off x="2375756" y="3897052"/>
          <a:ext cx="265113" cy="288925"/>
        </p:xfrm>
        <a:graphic>
          <a:graphicData uri="http://schemas.openxmlformats.org/presentationml/2006/ole">
            <p:oleObj spid="_x0000_s488936" name="公式" r:id="rId5" imgW="152268" imgH="164957" progId="Equation.3">
              <p:embed/>
            </p:oleObj>
          </a:graphicData>
        </a:graphic>
      </p:graphicFrame>
      <p:graphicFrame>
        <p:nvGraphicFramePr>
          <p:cNvPr id="488463" name="Object 1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2442486891"/>
              </p:ext>
            </p:extLst>
          </p:nvPr>
        </p:nvGraphicFramePr>
        <p:xfrm>
          <a:off x="1799692" y="4617132"/>
          <a:ext cx="252028" cy="273477"/>
        </p:xfrm>
        <a:graphic>
          <a:graphicData uri="http://schemas.openxmlformats.org/presentationml/2006/ole">
            <p:oleObj spid="_x0000_s488937" name="公式" r:id="rId6" imgW="152268" imgH="164957" progId="Equation.3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谓词逻辑基础</a:t>
            </a:r>
            <a:endParaRPr lang="zh-CN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D5A2-2E35-4E03-834C-9ED96B6B586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95220" cy="45259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  <a:spcAft>
                <a:spcPct val="20000"/>
              </a:spcAft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</a:rPr>
              <a:t>变元的换名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itchFamily="18" charset="0"/>
              </a:rPr>
              <a:t>：</a:t>
            </a:r>
            <a:r>
              <a:rPr lang="zh-CN" altLang="en-US" sz="2600" b="0" dirty="0" smtClean="0">
                <a:latin typeface="Times New Roman" pitchFamily="18" charset="0"/>
              </a:rPr>
              <a:t>谓词</a:t>
            </a:r>
            <a:r>
              <a:rPr lang="zh-CN" altLang="en-US" sz="2600" b="0" dirty="0">
                <a:latin typeface="Times New Roman" pitchFamily="18" charset="0"/>
              </a:rPr>
              <a:t>公式中的变元可以</a:t>
            </a:r>
            <a:r>
              <a:rPr lang="zh-CN" altLang="en-US" sz="2600" b="0" dirty="0" smtClean="0">
                <a:latin typeface="Times New Roman" pitchFamily="18" charset="0"/>
              </a:rPr>
              <a:t>换名</a:t>
            </a:r>
            <a:endParaRPr lang="en-US" altLang="zh-CN" sz="2600" b="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20000"/>
              </a:spcAft>
            </a:pPr>
            <a:endParaRPr lang="zh-CN" altLang="en-US" sz="800" b="0" dirty="0">
              <a:latin typeface="Times New Roman" pitchFamily="18" charset="0"/>
            </a:endParaRPr>
          </a:p>
          <a:p>
            <a:pPr lvl="1">
              <a:spcBef>
                <a:spcPts val="1200"/>
              </a:spcBef>
              <a:spcAft>
                <a:spcPct val="20000"/>
              </a:spcAft>
            </a:pPr>
            <a:r>
              <a:rPr lang="zh-CN" altLang="en-US" sz="2400" b="1" dirty="0" smtClean="0">
                <a:solidFill>
                  <a:srgbClr val="006600"/>
                </a:solidFill>
                <a:latin typeface="Times New Roman" pitchFamily="18" charset="0"/>
              </a:rPr>
              <a:t>第一</a:t>
            </a:r>
            <a:r>
              <a:rPr lang="zh-CN" altLang="en-US" sz="2400" b="1" dirty="0">
                <a:solidFill>
                  <a:srgbClr val="006600"/>
                </a:solidFill>
                <a:latin typeface="Times New Roman" pitchFamily="18" charset="0"/>
              </a:rPr>
              <a:t>：对约束变元，必须把同名的约束变元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都统一</a:t>
            </a:r>
            <a:r>
              <a:rPr lang="zh-CN" altLang="en-US" sz="2400" b="1" dirty="0">
                <a:solidFill>
                  <a:srgbClr val="006600"/>
                </a:solidFill>
                <a:latin typeface="Times New Roman" pitchFamily="18" charset="0"/>
              </a:rPr>
              <a:t>换成另外一个相同的名字，且不能与辖域内的自由变元同名。</a:t>
            </a:r>
          </a:p>
          <a:p>
            <a:pPr marL="1371600" lvl="3" indent="0">
              <a:spcBef>
                <a:spcPts val="1200"/>
              </a:spcBef>
              <a:spcAft>
                <a:spcPct val="20000"/>
              </a:spcAft>
              <a:buNone/>
            </a:pPr>
            <a:r>
              <a:rPr lang="zh-CN" altLang="en-US" sz="2000" dirty="0" smtClean="0">
                <a:latin typeface="Times New Roman" pitchFamily="18" charset="0"/>
              </a:rPr>
              <a:t>例</a:t>
            </a:r>
            <a:r>
              <a:rPr lang="en-US" altLang="zh-CN" dirty="0" smtClean="0">
                <a:latin typeface="Times New Roman" pitchFamily="18" charset="0"/>
              </a:rPr>
              <a:t>: </a:t>
            </a:r>
            <a:r>
              <a:rPr lang="zh-CN" altLang="en-US" sz="2000" dirty="0" smtClean="0">
                <a:latin typeface="Times New Roman" pitchFamily="18" charset="0"/>
              </a:rPr>
              <a:t>对</a:t>
            </a:r>
            <a:r>
              <a:rPr lang="en-US" altLang="zh-CN" sz="2000" dirty="0">
                <a:latin typeface="Times New Roman" pitchFamily="18" charset="0"/>
              </a:rPr>
              <a:t>(   </a:t>
            </a:r>
            <a:r>
              <a:rPr lang="en-US" altLang="zh-CN" sz="2000" dirty="0" smtClean="0">
                <a:latin typeface="Times New Roman" pitchFamily="18" charset="0"/>
              </a:rPr>
              <a:t> x P(x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</a:rPr>
              <a:t>y))</a:t>
            </a:r>
            <a:r>
              <a:rPr lang="zh-CN" altLang="en-US" sz="2000" dirty="0">
                <a:latin typeface="Times New Roman" pitchFamily="18" charset="0"/>
              </a:rPr>
              <a:t>，可把约束变元</a:t>
            </a:r>
            <a:r>
              <a:rPr lang="en-US" altLang="zh-CN" sz="2000" dirty="0">
                <a:latin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</a:rPr>
              <a:t>换成</a:t>
            </a:r>
            <a:r>
              <a:rPr lang="en-US" altLang="zh-CN" sz="2000" dirty="0">
                <a:latin typeface="Times New Roman" pitchFamily="18" charset="0"/>
              </a:rPr>
              <a:t>z</a:t>
            </a:r>
            <a:r>
              <a:rPr lang="zh-CN" altLang="en-US" sz="2000" dirty="0">
                <a:latin typeface="Times New Roman" pitchFamily="18" charset="0"/>
              </a:rPr>
              <a:t>，得到公式</a:t>
            </a:r>
            <a:r>
              <a:rPr lang="en-US" altLang="zh-CN" sz="2000" dirty="0">
                <a:latin typeface="Times New Roman" pitchFamily="18" charset="0"/>
              </a:rPr>
              <a:t>(    z)P(z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</a:rPr>
              <a:t>y)</a:t>
            </a:r>
            <a:r>
              <a:rPr lang="zh-CN" altLang="en-US" sz="2000" dirty="0">
                <a:latin typeface="Times New Roman" pitchFamily="18" charset="0"/>
              </a:rPr>
              <a:t>。</a:t>
            </a:r>
          </a:p>
          <a:p>
            <a:pPr lvl="1">
              <a:spcBef>
                <a:spcPts val="1200"/>
              </a:spcBef>
              <a:spcAft>
                <a:spcPct val="20000"/>
              </a:spcAft>
            </a:pPr>
            <a:r>
              <a:rPr lang="zh-CN" altLang="en-US" sz="2400" b="1" dirty="0" smtClean="0">
                <a:solidFill>
                  <a:srgbClr val="006600"/>
                </a:solidFill>
                <a:latin typeface="Times New Roman" pitchFamily="18" charset="0"/>
              </a:rPr>
              <a:t>第二</a:t>
            </a:r>
            <a:r>
              <a:rPr lang="zh-CN" altLang="en-US" sz="2400" b="1" dirty="0">
                <a:solidFill>
                  <a:srgbClr val="006600"/>
                </a:solidFill>
                <a:latin typeface="Times New Roman" pitchFamily="18" charset="0"/>
              </a:rPr>
              <a:t>：对辖域内的自由变元，不能改成与约束变元相同的名字。</a:t>
            </a:r>
          </a:p>
          <a:p>
            <a:pPr marL="1371600" lvl="3" indent="0">
              <a:spcBef>
                <a:spcPts val="1200"/>
              </a:spcBef>
              <a:spcAft>
                <a:spcPct val="20000"/>
              </a:spcAft>
              <a:buNone/>
            </a:pPr>
            <a:r>
              <a:rPr lang="zh-CN" altLang="en-US" sz="2000" dirty="0" smtClean="0">
                <a:latin typeface="Times New Roman" pitchFamily="18" charset="0"/>
              </a:rPr>
              <a:t>例</a:t>
            </a:r>
            <a:r>
              <a:rPr lang="en-US" altLang="zh-CN" sz="2000" dirty="0" smtClean="0">
                <a:latin typeface="Times New Roman" pitchFamily="18" charset="0"/>
              </a:rPr>
              <a:t>: </a:t>
            </a:r>
            <a:r>
              <a:rPr lang="zh-CN" altLang="en-US" sz="2000" dirty="0" smtClean="0">
                <a:latin typeface="Times New Roman" pitchFamily="18" charset="0"/>
              </a:rPr>
              <a:t>对</a:t>
            </a:r>
            <a:r>
              <a:rPr lang="en-US" altLang="zh-CN" sz="2000" dirty="0">
                <a:latin typeface="Times New Roman" pitchFamily="18" charset="0"/>
              </a:rPr>
              <a:t>(    x)P(x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</a:rPr>
              <a:t>y)</a:t>
            </a:r>
            <a:r>
              <a:rPr lang="zh-CN" altLang="en-US" sz="2000" dirty="0">
                <a:latin typeface="Times New Roman" pitchFamily="18" charset="0"/>
              </a:rPr>
              <a:t>，可把</a:t>
            </a:r>
            <a:r>
              <a:rPr lang="en-US" altLang="zh-CN" sz="2000" dirty="0">
                <a:latin typeface="Times New Roman" pitchFamily="18" charset="0"/>
              </a:rPr>
              <a:t>y</a:t>
            </a:r>
            <a:r>
              <a:rPr lang="zh-CN" altLang="en-US" sz="2000" dirty="0">
                <a:latin typeface="Times New Roman" pitchFamily="18" charset="0"/>
              </a:rPr>
              <a:t>换成</a:t>
            </a:r>
            <a:r>
              <a:rPr lang="en-US" altLang="zh-CN" sz="2000" dirty="0">
                <a:latin typeface="Times New Roman" pitchFamily="18" charset="0"/>
              </a:rPr>
              <a:t>z</a:t>
            </a:r>
            <a:r>
              <a:rPr lang="zh-CN" altLang="en-US" sz="2000" dirty="0">
                <a:latin typeface="Times New Roman" pitchFamily="18" charset="0"/>
              </a:rPr>
              <a:t>，得到</a:t>
            </a:r>
            <a:r>
              <a:rPr lang="en-US" altLang="zh-CN" sz="2000" dirty="0">
                <a:latin typeface="Times New Roman" pitchFamily="18" charset="0"/>
              </a:rPr>
              <a:t>(    </a:t>
            </a:r>
            <a:r>
              <a:rPr lang="en-US" altLang="zh-CN" sz="2000" dirty="0" smtClean="0">
                <a:latin typeface="Times New Roman" pitchFamily="18" charset="0"/>
              </a:rPr>
              <a:t>x)P(x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</a:rPr>
              <a:t>z) </a:t>
            </a:r>
            <a:r>
              <a:rPr lang="zh-CN" altLang="en-US" sz="2000" dirty="0">
                <a:latin typeface="Times New Roman" pitchFamily="18" charset="0"/>
              </a:rPr>
              <a:t>，但不能换成</a:t>
            </a:r>
            <a:r>
              <a:rPr lang="en-US" altLang="zh-CN" sz="2000" dirty="0">
                <a:latin typeface="Times New Roman" pitchFamily="18" charset="0"/>
              </a:rPr>
              <a:t>x </a:t>
            </a:r>
            <a:r>
              <a:rPr lang="zh-CN" altLang="en-US" sz="2000" dirty="0"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564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7175077"/>
              </p:ext>
            </p:extLst>
          </p:nvPr>
        </p:nvGraphicFramePr>
        <p:xfrm>
          <a:off x="2555776" y="5494114"/>
          <a:ext cx="361950" cy="311150"/>
        </p:xfrm>
        <a:graphic>
          <a:graphicData uri="http://schemas.openxmlformats.org/presentationml/2006/ole">
            <p:oleObj spid="_x0000_s564855" name="公式" r:id="rId4" imgW="152268" imgH="164957" progId="Equation.3">
              <p:embed/>
            </p:oleObj>
          </a:graphicData>
        </a:graphic>
      </p:graphicFrame>
      <p:graphicFrame>
        <p:nvGraphicFramePr>
          <p:cNvPr id="564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740320"/>
              </p:ext>
            </p:extLst>
          </p:nvPr>
        </p:nvGraphicFramePr>
        <p:xfrm>
          <a:off x="1979712" y="4005064"/>
          <a:ext cx="265113" cy="288925"/>
        </p:xfrm>
        <a:graphic>
          <a:graphicData uri="http://schemas.openxmlformats.org/presentationml/2006/ole">
            <p:oleObj spid="_x0000_s564856" name="公式" r:id="rId5" imgW="152268" imgH="164957" progId="Equation.3">
              <p:embed/>
            </p:oleObj>
          </a:graphicData>
        </a:graphic>
      </p:graphicFrame>
      <p:graphicFrame>
        <p:nvGraphicFramePr>
          <p:cNvPr id="564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5872400"/>
              </p:ext>
            </p:extLst>
          </p:nvPr>
        </p:nvGraphicFramePr>
        <p:xfrm>
          <a:off x="2627784" y="3681028"/>
          <a:ext cx="265112" cy="288925"/>
        </p:xfrm>
        <a:graphic>
          <a:graphicData uri="http://schemas.openxmlformats.org/presentationml/2006/ole">
            <p:oleObj spid="_x0000_s564857" name="公式" r:id="rId6" imgW="152268" imgH="164957" progId="Equation.3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40" y="224644"/>
            <a:ext cx="8229600" cy="90033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谓词逻辑基础</a:t>
            </a:r>
            <a:endParaRPr lang="zh-CN" altLang="en-US" b="1" dirty="0">
              <a:latin typeface="Times New Roman" pitchFamily="18" charset="0"/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39788640"/>
              </p:ext>
            </p:extLst>
          </p:nvPr>
        </p:nvGraphicFramePr>
        <p:xfrm>
          <a:off x="6300192" y="5480335"/>
          <a:ext cx="265112" cy="288925"/>
        </p:xfrm>
        <a:graphic>
          <a:graphicData uri="http://schemas.openxmlformats.org/presentationml/2006/ole">
            <p:oleObj spid="_x0000_s564858" name="公式" r:id="rId7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C494-F102-4864-9BE3-CD2D15C2E35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52475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谓词逻辑表示方法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9" y="1196975"/>
            <a:ext cx="7812991" cy="5661025"/>
          </a:xfrm>
        </p:spPr>
        <p:txBody>
          <a:bodyPr/>
          <a:lstStyle/>
          <a:p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</a:rPr>
              <a:t>表示步骤：</a:t>
            </a:r>
          </a:p>
          <a:p>
            <a:pPr lvl="1"/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先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根据要表示的知识定义谓词</a:t>
            </a:r>
          </a:p>
          <a:p>
            <a:pPr lvl="1"/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再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用连词、量词把这些谓词连接起来</a:t>
            </a:r>
          </a:p>
          <a:p>
            <a:endParaRPr lang="en-US" altLang="zh-CN" sz="1800" b="1" dirty="0" smtClean="0">
              <a:solidFill>
                <a:srgbClr val="A50021"/>
              </a:solidFill>
              <a:latin typeface="Times New Roman" pitchFamily="18" charset="0"/>
            </a:endParaRPr>
          </a:p>
          <a:p>
            <a:pPr marL="457200" lvl="1" indent="0">
              <a:buNone/>
            </a:pPr>
            <a:r>
              <a:rPr lang="zh-CN" altLang="en-US" b="1" dirty="0" smtClean="0">
                <a:solidFill>
                  <a:srgbClr val="00B050"/>
                </a:solidFill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itchFamily="18" charset="0"/>
              </a:rPr>
              <a:t>: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itchFamily="18" charset="0"/>
              </a:rPr>
              <a:t>表示</a:t>
            </a:r>
            <a:r>
              <a:rPr lang="zh-CN" altLang="en-US" b="1" dirty="0">
                <a:solidFill>
                  <a:srgbClr val="00B050"/>
                </a:solidFill>
                <a:latin typeface="Times New Roman" pitchFamily="18" charset="0"/>
              </a:rPr>
              <a:t>知识“所有教师都有自己的学生”。</a:t>
            </a:r>
          </a:p>
          <a:p>
            <a:pPr marL="1257300" lvl="3" indent="0">
              <a:lnSpc>
                <a:spcPct val="120000"/>
              </a:lnSpc>
              <a:buNone/>
            </a:pPr>
            <a:r>
              <a:rPr lang="zh-CN" altLang="en-US" dirty="0" smtClean="0">
                <a:latin typeface="Times New Roman" pitchFamily="18" charset="0"/>
              </a:rPr>
              <a:t>定义</a:t>
            </a:r>
            <a:r>
              <a:rPr lang="zh-CN" altLang="en-US" dirty="0">
                <a:latin typeface="Times New Roman" pitchFamily="18" charset="0"/>
              </a:rPr>
              <a:t>谓词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endParaRPr lang="en-US" altLang="zh-CN" dirty="0" smtClean="0">
              <a:latin typeface="Times New Roman" pitchFamily="18" charset="0"/>
            </a:endParaRPr>
          </a:p>
          <a:p>
            <a:pPr marL="1257300" lvl="3" indent="0">
              <a:buNone/>
            </a:pP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               T </a:t>
            </a:r>
            <a:r>
              <a:rPr lang="en-US" altLang="zh-CN" dirty="0">
                <a:latin typeface="Times New Roman" pitchFamily="18" charset="0"/>
              </a:rPr>
              <a:t>(x)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</a:rPr>
              <a:t>x </a:t>
            </a:r>
            <a:r>
              <a:rPr lang="zh-CN" altLang="en-US" dirty="0">
                <a:latin typeface="Times New Roman" pitchFamily="18" charset="0"/>
              </a:rPr>
              <a:t>是教师。</a:t>
            </a:r>
          </a:p>
          <a:p>
            <a:pPr marL="1257300" lvl="3" indent="0">
              <a:buNone/>
            </a:pPr>
            <a:r>
              <a:rPr lang="en-US" altLang="zh-CN" dirty="0" smtClean="0">
                <a:latin typeface="Times New Roman" pitchFamily="18" charset="0"/>
              </a:rPr>
              <a:t>                     S </a:t>
            </a:r>
            <a:r>
              <a:rPr lang="en-US" altLang="zh-CN" dirty="0">
                <a:latin typeface="Times New Roman" pitchFamily="18" charset="0"/>
              </a:rPr>
              <a:t>(y)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</a:rPr>
              <a:t>y</a:t>
            </a:r>
            <a:r>
              <a:rPr lang="zh-CN" altLang="en-US" dirty="0">
                <a:latin typeface="Times New Roman" pitchFamily="18" charset="0"/>
              </a:rPr>
              <a:t>是学生。</a:t>
            </a:r>
          </a:p>
          <a:p>
            <a:pPr marL="1257300" lvl="3" indent="0">
              <a:buNone/>
            </a:pPr>
            <a:r>
              <a:rPr lang="en-US" altLang="zh-CN" dirty="0" smtClean="0">
                <a:latin typeface="Times New Roman" pitchFamily="18" charset="0"/>
              </a:rPr>
              <a:t>                     TS(x</a:t>
            </a:r>
            <a:r>
              <a:rPr lang="en-US" altLang="zh-CN" dirty="0">
                <a:latin typeface="Times New Roman" pitchFamily="18" charset="0"/>
              </a:rPr>
              <a:t>, y)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教</a:t>
            </a:r>
            <a:r>
              <a:rPr lang="en-US" altLang="zh-CN" dirty="0" smtClean="0">
                <a:latin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</a:endParaRPr>
          </a:p>
          <a:p>
            <a:pPr marL="1257300" lvl="3" indent="0">
              <a:lnSpc>
                <a:spcPct val="120000"/>
              </a:lnSpc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知识</a:t>
            </a:r>
            <a:r>
              <a:rPr lang="zh-CN" altLang="en-US" dirty="0">
                <a:latin typeface="Times New Roman" pitchFamily="18" charset="0"/>
              </a:rPr>
              <a:t>：</a:t>
            </a:r>
          </a:p>
          <a:p>
            <a:pPr marL="1257300" lvl="3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itchFamily="18" charset="0"/>
              </a:rPr>
              <a:t>     </a:t>
            </a:r>
            <a:r>
              <a:rPr lang="zh-CN" altLang="en-US" dirty="0" smtClean="0">
                <a:latin typeface="Times New Roman" pitchFamily="18" charset="0"/>
              </a:rPr>
              <a:t>     </a:t>
            </a:r>
            <a:r>
              <a:rPr lang="en-US" altLang="zh-CN" dirty="0">
                <a:latin typeface="Times New Roman" pitchFamily="18" charset="0"/>
              </a:rPr>
              <a:t>(    x)(    y)(T (x)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→</a:t>
            </a:r>
            <a:r>
              <a:rPr lang="en-US" altLang="zh-CN" dirty="0">
                <a:latin typeface="Times New Roman" pitchFamily="18" charset="0"/>
              </a:rPr>
              <a:t> S (y</a:t>
            </a:r>
            <a:r>
              <a:rPr lang="en-US" altLang="zh-CN" dirty="0" smtClean="0">
                <a:latin typeface="Times New Roman" pitchFamily="18" charset="0"/>
              </a:rPr>
              <a:t>) </a:t>
            </a:r>
            <a:r>
              <a:rPr lang="en-US" altLang="zh-CN" dirty="0">
                <a:latin typeface="Times New Roman" pitchFamily="18" charset="0"/>
              </a:rPr>
              <a:t>∧ TS(x, y) )</a:t>
            </a:r>
          </a:p>
          <a:p>
            <a:pPr marL="1257300" lvl="3" indent="0">
              <a:lnSpc>
                <a:spcPct val="120000"/>
              </a:lnSpc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可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读作：对所有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，如果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是一个教师，那么一定存在一个个体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是一个学生，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且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的老师是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zh-CN" altLang="en-US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4894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7921371"/>
              </p:ext>
            </p:extLst>
          </p:nvPr>
        </p:nvGraphicFramePr>
        <p:xfrm>
          <a:off x="2267744" y="5409220"/>
          <a:ext cx="233051" cy="251917"/>
        </p:xfrm>
        <a:graphic>
          <a:graphicData uri="http://schemas.openxmlformats.org/presentationml/2006/ole">
            <p:oleObj spid="_x0000_s489795" name="公式" r:id="rId4" imgW="152268" imgH="164957" progId="Equation.3">
              <p:embed/>
            </p:oleObj>
          </a:graphicData>
        </a:graphic>
      </p:graphicFrame>
      <p:graphicFrame>
        <p:nvGraphicFramePr>
          <p:cNvPr id="4894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36266449"/>
              </p:ext>
            </p:extLst>
          </p:nvPr>
        </p:nvGraphicFramePr>
        <p:xfrm>
          <a:off x="2843808" y="5409220"/>
          <a:ext cx="215677" cy="259041"/>
        </p:xfrm>
        <a:graphic>
          <a:graphicData uri="http://schemas.openxmlformats.org/presentationml/2006/ole">
            <p:oleObj spid="_x0000_s489796" name="公式" r:id="rId5" imgW="126835" imgH="15220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21DE-080C-4ABD-94B4-0166EB15D322}" type="slidenum">
              <a:rPr lang="en-US" altLang="zh-CN"/>
              <a:pPr/>
              <a:t>25</a:t>
            </a:fld>
            <a:endParaRPr lang="en-US" altLang="zh-CN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844825"/>
            <a:ext cx="8785225" cy="3600400"/>
          </a:xfrm>
          <a:noFill/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spcAft>
                <a:spcPct val="20000"/>
              </a:spcAft>
            </a:pPr>
            <a:r>
              <a:rPr lang="zh-CN" altLang="en-US" dirty="0">
                <a:solidFill>
                  <a:srgbClr val="00B050"/>
                </a:solidFill>
                <a:latin typeface="Times New Roman" pitchFamily="18" charset="0"/>
              </a:rPr>
              <a:t>例：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itchFamily="18" charset="0"/>
              </a:rPr>
              <a:t>表示</a:t>
            </a:r>
            <a:r>
              <a:rPr lang="zh-CN" altLang="en-US" b="1" dirty="0">
                <a:solidFill>
                  <a:srgbClr val="00B050"/>
                </a:solidFill>
                <a:latin typeface="Times New Roman" pitchFamily="18" charset="0"/>
              </a:rPr>
              <a:t>知识“所有的整数不是偶数就是奇数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itchFamily="18" charset="0"/>
              </a:rPr>
              <a:t>”</a:t>
            </a:r>
            <a:endParaRPr lang="zh-CN" altLang="en-US" b="1" dirty="0">
              <a:solidFill>
                <a:srgbClr val="00B050"/>
              </a:solidFill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spcAft>
                <a:spcPct val="20000"/>
              </a:spcAft>
              <a:buNone/>
            </a:pPr>
            <a:endParaRPr lang="en-US" altLang="zh-CN" sz="1200" b="0" dirty="0" smtClean="0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CN" sz="2200" b="0" dirty="0" smtClean="0">
                <a:latin typeface="Times New Roman" pitchFamily="18" charset="0"/>
              </a:rPr>
              <a:t>            </a:t>
            </a:r>
            <a:r>
              <a:rPr lang="zh-CN" altLang="en-US" sz="2200" b="0" dirty="0" smtClean="0">
                <a:latin typeface="Times New Roman" pitchFamily="18" charset="0"/>
              </a:rPr>
              <a:t>定义谓词：</a:t>
            </a:r>
            <a:endParaRPr lang="en-US" altLang="zh-CN" sz="2200" b="0" dirty="0" smtClean="0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CN" sz="2200" b="0" dirty="0" smtClean="0">
                <a:latin typeface="Times New Roman" pitchFamily="18" charset="0"/>
              </a:rPr>
              <a:t>		I(x)</a:t>
            </a:r>
            <a:r>
              <a:rPr lang="zh-CN" altLang="en-US" sz="2200" b="0" dirty="0" smtClean="0">
                <a:latin typeface="Times New Roman" pitchFamily="18" charset="0"/>
              </a:rPr>
              <a:t>：</a:t>
            </a:r>
            <a:r>
              <a:rPr lang="en-US" altLang="zh-CN" sz="2200" b="0" dirty="0" smtClean="0">
                <a:latin typeface="Times New Roman" pitchFamily="18" charset="0"/>
              </a:rPr>
              <a:t>x</a:t>
            </a:r>
            <a:r>
              <a:rPr lang="zh-CN" altLang="en-US" sz="2200" b="0" dirty="0" smtClean="0">
                <a:latin typeface="Times New Roman" pitchFamily="18" charset="0"/>
              </a:rPr>
              <a:t>是整数，</a:t>
            </a:r>
            <a:endParaRPr lang="en-US" altLang="zh-CN" sz="2200" b="0" dirty="0" smtClean="0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CN" sz="2200" b="0" dirty="0" smtClean="0">
                <a:latin typeface="Times New Roman" pitchFamily="18" charset="0"/>
              </a:rPr>
              <a:t>		E(x)</a:t>
            </a:r>
            <a:r>
              <a:rPr lang="zh-CN" altLang="en-US" sz="2200" b="0" dirty="0" smtClean="0">
                <a:latin typeface="Times New Roman" pitchFamily="18" charset="0"/>
              </a:rPr>
              <a:t>：</a:t>
            </a:r>
            <a:r>
              <a:rPr lang="en-US" altLang="zh-CN" sz="2200" b="0" dirty="0" smtClean="0">
                <a:latin typeface="Times New Roman" pitchFamily="18" charset="0"/>
              </a:rPr>
              <a:t>x</a:t>
            </a:r>
            <a:r>
              <a:rPr lang="zh-CN" altLang="en-US" sz="2200" b="0" dirty="0" smtClean="0">
                <a:latin typeface="Times New Roman" pitchFamily="18" charset="0"/>
              </a:rPr>
              <a:t>是偶数， </a:t>
            </a:r>
            <a:endParaRPr lang="en-US" altLang="zh-CN" sz="2200" b="0" dirty="0" smtClean="0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CN" sz="2200" b="0" dirty="0" smtClean="0">
                <a:latin typeface="Times New Roman" pitchFamily="18" charset="0"/>
              </a:rPr>
              <a:t>		O(x)</a:t>
            </a:r>
            <a:r>
              <a:rPr lang="zh-CN" altLang="en-US" sz="2200" b="0" dirty="0" smtClean="0">
                <a:latin typeface="Times New Roman" pitchFamily="18" charset="0"/>
              </a:rPr>
              <a:t>：</a:t>
            </a:r>
            <a:r>
              <a:rPr lang="en-US" altLang="zh-CN" sz="2200" b="0" dirty="0" smtClean="0">
                <a:latin typeface="Times New Roman" pitchFamily="18" charset="0"/>
              </a:rPr>
              <a:t>x</a:t>
            </a:r>
            <a:r>
              <a:rPr lang="zh-CN" altLang="en-US" sz="2200" b="0" dirty="0" smtClean="0">
                <a:latin typeface="Times New Roman" pitchFamily="18" charset="0"/>
              </a:rPr>
              <a:t>是奇数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CN" sz="2200" b="0" dirty="0" smtClean="0">
                <a:latin typeface="Times New Roman" pitchFamily="18" charset="0"/>
              </a:rPr>
              <a:t>           </a:t>
            </a:r>
            <a:r>
              <a:rPr lang="zh-CN" altLang="en-US" sz="2200" b="0" dirty="0" smtClean="0">
                <a:latin typeface="Times New Roman" pitchFamily="18" charset="0"/>
              </a:rPr>
              <a:t>表示知识：</a:t>
            </a:r>
            <a:endParaRPr lang="en-US" altLang="zh-CN" sz="2200" b="0" dirty="0" smtClean="0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CN" sz="2200" b="0" dirty="0">
                <a:latin typeface="Times New Roman" pitchFamily="18" charset="0"/>
              </a:rPr>
              <a:t>	</a:t>
            </a:r>
            <a:r>
              <a:rPr lang="en-US" altLang="zh-CN" sz="2200" b="0" dirty="0" smtClean="0">
                <a:latin typeface="Times New Roman" pitchFamily="18" charset="0"/>
              </a:rPr>
              <a:t>	(    </a:t>
            </a:r>
            <a:r>
              <a:rPr lang="en-US" altLang="zh-CN" sz="2200" b="0" dirty="0">
                <a:latin typeface="Times New Roman" pitchFamily="18" charset="0"/>
              </a:rPr>
              <a:t>x)(I(x) </a:t>
            </a:r>
            <a:r>
              <a:rPr lang="en-US" altLang="zh-CN" sz="2200" b="0" dirty="0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2200" b="0" dirty="0">
                <a:latin typeface="Times New Roman" pitchFamily="18" charset="0"/>
              </a:rPr>
              <a:t> </a:t>
            </a:r>
            <a:r>
              <a:rPr lang="en-US" altLang="zh-CN" sz="2200" b="0" dirty="0" smtClean="0">
                <a:latin typeface="Times New Roman" pitchFamily="18" charset="0"/>
              </a:rPr>
              <a:t>(</a:t>
            </a:r>
            <a:r>
              <a:rPr lang="en-US" altLang="zh-CN" sz="2200" b="0" dirty="0" smtClean="0">
                <a:latin typeface="Times New Roman" pitchFamily="18" charset="0"/>
                <a:cs typeface="Arial" charset="0"/>
              </a:rPr>
              <a:t>¬ </a:t>
            </a:r>
            <a:r>
              <a:rPr lang="en-US" altLang="zh-CN" sz="2200" b="0" dirty="0" smtClean="0">
                <a:latin typeface="Times New Roman" pitchFamily="18" charset="0"/>
              </a:rPr>
              <a:t>E(x)</a:t>
            </a:r>
            <a:r>
              <a:rPr lang="el-GR" altLang="zh-CN" sz="2200" b="0" dirty="0" smtClean="0">
                <a:latin typeface="Times New Roman" pitchFamily="18" charset="0"/>
                <a:cs typeface="Arial" charset="0"/>
              </a:rPr>
              <a:t>∧</a:t>
            </a:r>
            <a:r>
              <a:rPr lang="en-US" altLang="zh-CN" sz="2200" b="0" dirty="0" smtClean="0">
                <a:latin typeface="Times New Roman" pitchFamily="18" charset="0"/>
              </a:rPr>
              <a:t>O(x))</a:t>
            </a:r>
            <a:r>
              <a:rPr lang="en-US" altLang="zh-CN" sz="2200" b="0" dirty="0" smtClean="0">
                <a:latin typeface="宋体" pitchFamily="2" charset="-122"/>
              </a:rPr>
              <a:t>∨</a:t>
            </a:r>
            <a:r>
              <a:rPr lang="en-US" altLang="zh-CN" sz="2200" b="0" dirty="0" smtClean="0">
                <a:latin typeface="Times New Roman" pitchFamily="18" charset="0"/>
              </a:rPr>
              <a:t>(E(x</a:t>
            </a:r>
            <a:r>
              <a:rPr lang="en-US" altLang="zh-CN" sz="2200" b="0" dirty="0">
                <a:latin typeface="Times New Roman" pitchFamily="18" charset="0"/>
              </a:rPr>
              <a:t>)</a:t>
            </a:r>
            <a:r>
              <a:rPr lang="el-GR" altLang="zh-CN" sz="2200" b="0" dirty="0" smtClean="0">
                <a:latin typeface="Times New Roman" pitchFamily="18" charset="0"/>
                <a:cs typeface="Arial" charset="0"/>
              </a:rPr>
              <a:t>∧</a:t>
            </a:r>
            <a:r>
              <a:rPr lang="en-US" altLang="zh-CN" sz="2200" b="0" dirty="0" smtClean="0">
                <a:latin typeface="Times New Roman" pitchFamily="18" charset="0"/>
                <a:cs typeface="Arial" charset="0"/>
              </a:rPr>
              <a:t>¬</a:t>
            </a:r>
            <a:r>
              <a:rPr lang="en-US" altLang="zh-CN" sz="2200" b="0" dirty="0" smtClean="0">
                <a:latin typeface="Times New Roman" pitchFamily="18" charset="0"/>
              </a:rPr>
              <a:t>O(x))</a:t>
            </a:r>
            <a:endParaRPr lang="en-US" altLang="zh-CN" sz="2200" b="0" dirty="0">
              <a:latin typeface="Times New Roman" pitchFamily="18" charset="0"/>
            </a:endParaRPr>
          </a:p>
        </p:txBody>
      </p:sp>
      <p:graphicFrame>
        <p:nvGraphicFramePr>
          <p:cNvPr id="490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0145996"/>
              </p:ext>
            </p:extLst>
          </p:nvPr>
        </p:nvGraphicFramePr>
        <p:xfrm>
          <a:off x="2123728" y="4689140"/>
          <a:ext cx="284163" cy="307975"/>
        </p:xfrm>
        <a:graphic>
          <a:graphicData uri="http://schemas.openxmlformats.org/presentationml/2006/ole">
            <p:oleObj spid="_x0000_s490670" name="公式" r:id="rId4" imgW="152268" imgH="164957" progId="Equation.3">
              <p:embed/>
            </p:oleObj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52475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谓词逻辑表示方法</a:t>
            </a:r>
            <a:endParaRPr lang="en-US" altLang="zh-CN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3344" y="6137436"/>
            <a:ext cx="2133600" cy="476250"/>
          </a:xfrm>
        </p:spPr>
        <p:txBody>
          <a:bodyPr/>
          <a:lstStyle/>
          <a:p>
            <a:fld id="{72A221DE-080C-4ABD-94B4-0166EB15D32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9533" y="944724"/>
            <a:ext cx="7884876" cy="5616575"/>
          </a:xfrm>
          <a:noFill/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spcAft>
                <a:spcPct val="20000"/>
              </a:spcAft>
            </a:pPr>
            <a:endParaRPr lang="en-US" altLang="zh-CN" sz="2000" b="1" dirty="0" smtClean="0">
              <a:solidFill>
                <a:srgbClr val="A50021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20000"/>
              </a:spcAft>
            </a:pPr>
            <a:r>
              <a:rPr lang="zh-CN" altLang="en-US" b="1" dirty="0" smtClean="0">
                <a:solidFill>
                  <a:srgbClr val="00B050"/>
                </a:solidFill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itchFamily="18" charset="0"/>
              </a:rPr>
              <a:t>: 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itchFamily="18" charset="0"/>
              </a:rPr>
              <a:t>表示</a:t>
            </a:r>
            <a:r>
              <a:rPr lang="zh-CN" altLang="en-US" b="1" dirty="0">
                <a:solidFill>
                  <a:srgbClr val="00B050"/>
                </a:solidFill>
                <a:latin typeface="Times New Roman" pitchFamily="18" charset="0"/>
              </a:rPr>
              <a:t>如下知识：</a:t>
            </a:r>
          </a:p>
          <a:p>
            <a:pPr lvl="1">
              <a:spcBef>
                <a:spcPct val="0"/>
              </a:spcBef>
              <a:spcAft>
                <a:spcPct val="20000"/>
              </a:spcAft>
            </a:pP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</a:rPr>
              <a:t>王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</a:rPr>
              <a:t>宏是计算机系的一名学生。</a:t>
            </a:r>
          </a:p>
          <a:p>
            <a:pPr lvl="1">
              <a:spcBef>
                <a:spcPct val="0"/>
              </a:spcBef>
              <a:spcAft>
                <a:spcPct val="20000"/>
              </a:spcAft>
            </a:pP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</a:rPr>
              <a:t>王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</a:rPr>
              <a:t>宏和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</a:rPr>
              <a:t>李伟是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</a:rPr>
              <a:t>同班同学。</a:t>
            </a:r>
          </a:p>
          <a:p>
            <a:pPr lvl="1">
              <a:spcBef>
                <a:spcPct val="0"/>
              </a:spcBef>
              <a:spcAft>
                <a:spcPct val="20000"/>
              </a:spcAft>
            </a:pP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</a:rPr>
              <a:t>凡是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</a:rPr>
              <a:t>计算机系的学生都喜欢编程序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</a:rPr>
              <a:t>。</a:t>
            </a:r>
            <a:endParaRPr lang="en-US" altLang="zh-CN" sz="2000" b="1" dirty="0" smtClean="0">
              <a:solidFill>
                <a:srgbClr val="00B050"/>
              </a:solidFill>
              <a:latin typeface="Times New Roman" pitchFamily="18" charset="0"/>
            </a:endParaRPr>
          </a:p>
          <a:p>
            <a:pPr lvl="1">
              <a:spcBef>
                <a:spcPct val="0"/>
              </a:spcBef>
              <a:spcAft>
                <a:spcPct val="20000"/>
              </a:spcAft>
            </a:pPr>
            <a:endParaRPr lang="zh-CN" altLang="en-US" sz="900" b="1" dirty="0">
              <a:solidFill>
                <a:srgbClr val="00B050"/>
              </a:solidFill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CN" sz="2400" b="0" dirty="0">
                <a:latin typeface="Times New Roman" pitchFamily="18" charset="0"/>
              </a:rPr>
              <a:t> </a:t>
            </a:r>
            <a:r>
              <a:rPr lang="en-US" altLang="zh-CN" sz="2400" b="0" dirty="0" smtClean="0">
                <a:latin typeface="Times New Roman" pitchFamily="18" charset="0"/>
              </a:rPr>
              <a:t>     </a:t>
            </a:r>
            <a:r>
              <a:rPr lang="zh-CN" altLang="en-US" sz="2400" dirty="0" smtClean="0">
                <a:latin typeface="Times New Roman" pitchFamily="18" charset="0"/>
              </a:rPr>
              <a:t>定义</a:t>
            </a:r>
            <a:r>
              <a:rPr lang="zh-CN" altLang="en-US" sz="2400" dirty="0">
                <a:latin typeface="Times New Roman" pitchFamily="18" charset="0"/>
              </a:rPr>
              <a:t>谓词：</a:t>
            </a:r>
          </a:p>
          <a:p>
            <a:pPr lvl="2">
              <a:spcBef>
                <a:spcPct val="0"/>
              </a:spcBef>
              <a:spcAft>
                <a:spcPct val="20000"/>
              </a:spcAft>
            </a:pPr>
            <a:r>
              <a:rPr lang="en-US" altLang="zh-CN" sz="2000" b="0" dirty="0" smtClean="0">
                <a:latin typeface="Times New Roman" pitchFamily="18" charset="0"/>
              </a:rPr>
              <a:t>COMPUTER(x</a:t>
            </a:r>
            <a:r>
              <a:rPr lang="en-US" altLang="zh-CN" sz="2000" b="0" dirty="0">
                <a:latin typeface="Times New Roman" pitchFamily="18" charset="0"/>
              </a:rPr>
              <a:t>)</a:t>
            </a:r>
            <a:r>
              <a:rPr lang="zh-CN" altLang="en-US" sz="2000" b="0" dirty="0">
                <a:latin typeface="Times New Roman" pitchFamily="18" charset="0"/>
              </a:rPr>
              <a:t>：表示</a:t>
            </a:r>
            <a:r>
              <a:rPr lang="en-US" altLang="zh-CN" sz="2000" b="0" dirty="0">
                <a:latin typeface="Times New Roman" pitchFamily="18" charset="0"/>
              </a:rPr>
              <a:t>x</a:t>
            </a:r>
            <a:r>
              <a:rPr lang="zh-CN" altLang="en-US" sz="2000" b="0" dirty="0">
                <a:latin typeface="Times New Roman" pitchFamily="18" charset="0"/>
              </a:rPr>
              <a:t>是计算机系的学生。</a:t>
            </a:r>
          </a:p>
          <a:p>
            <a:pPr lvl="2">
              <a:spcBef>
                <a:spcPct val="0"/>
              </a:spcBef>
              <a:spcAft>
                <a:spcPct val="20000"/>
              </a:spcAft>
            </a:pPr>
            <a:r>
              <a:rPr lang="en-US" altLang="zh-CN" sz="2000" b="0" dirty="0" smtClean="0">
                <a:latin typeface="Times New Roman" pitchFamily="18" charset="0"/>
              </a:rPr>
              <a:t>CLASSMATE(</a:t>
            </a:r>
            <a:r>
              <a:rPr lang="en-US" altLang="zh-CN" sz="2000" b="0" dirty="0" err="1" smtClean="0">
                <a:latin typeface="Times New Roman" pitchFamily="18" charset="0"/>
              </a:rPr>
              <a:t>x,y</a:t>
            </a:r>
            <a:r>
              <a:rPr lang="en-US" altLang="zh-CN" sz="2000" b="0" dirty="0">
                <a:latin typeface="Times New Roman" pitchFamily="18" charset="0"/>
              </a:rPr>
              <a:t>)</a:t>
            </a:r>
            <a:r>
              <a:rPr lang="zh-CN" altLang="en-US" sz="2000" b="0" dirty="0">
                <a:latin typeface="Times New Roman" pitchFamily="18" charset="0"/>
              </a:rPr>
              <a:t>：表示</a:t>
            </a:r>
            <a:r>
              <a:rPr lang="en-US" altLang="zh-CN" sz="2000" b="0" dirty="0">
                <a:latin typeface="Times New Roman" pitchFamily="18" charset="0"/>
              </a:rPr>
              <a:t>x</a:t>
            </a:r>
            <a:r>
              <a:rPr lang="zh-CN" altLang="en-US" sz="2000" b="0" dirty="0">
                <a:latin typeface="Times New Roman" pitchFamily="18" charset="0"/>
              </a:rPr>
              <a:t>和</a:t>
            </a:r>
            <a:r>
              <a:rPr lang="en-US" altLang="zh-CN" sz="2000" b="0" dirty="0">
                <a:latin typeface="Times New Roman" pitchFamily="18" charset="0"/>
              </a:rPr>
              <a:t>y</a:t>
            </a:r>
            <a:r>
              <a:rPr lang="zh-CN" altLang="en-US" sz="2000" b="0" dirty="0">
                <a:latin typeface="Times New Roman" pitchFamily="18" charset="0"/>
              </a:rPr>
              <a:t>是同班同学。</a:t>
            </a:r>
          </a:p>
          <a:p>
            <a:pPr lvl="2">
              <a:spcBef>
                <a:spcPct val="0"/>
              </a:spcBef>
              <a:spcAft>
                <a:spcPct val="20000"/>
              </a:spcAft>
            </a:pPr>
            <a:r>
              <a:rPr lang="en-US" altLang="zh-CN" sz="2000" b="0" dirty="0" smtClean="0">
                <a:latin typeface="Times New Roman" pitchFamily="18" charset="0"/>
              </a:rPr>
              <a:t>LIKE(</a:t>
            </a:r>
            <a:r>
              <a:rPr lang="en-US" altLang="zh-CN" sz="2000" b="0" dirty="0" err="1" smtClean="0">
                <a:latin typeface="Times New Roman" pitchFamily="18" charset="0"/>
              </a:rPr>
              <a:t>x,y</a:t>
            </a:r>
            <a:r>
              <a:rPr lang="en-US" altLang="zh-CN" sz="2000" b="0" dirty="0">
                <a:latin typeface="Times New Roman" pitchFamily="18" charset="0"/>
              </a:rPr>
              <a:t>)</a:t>
            </a:r>
            <a:r>
              <a:rPr lang="zh-CN" altLang="en-US" sz="2000" b="0" dirty="0">
                <a:latin typeface="Times New Roman" pitchFamily="18" charset="0"/>
              </a:rPr>
              <a:t>：表示</a:t>
            </a:r>
            <a:r>
              <a:rPr lang="en-US" altLang="zh-CN" sz="2000" b="0" dirty="0">
                <a:latin typeface="Times New Roman" pitchFamily="18" charset="0"/>
              </a:rPr>
              <a:t>x</a:t>
            </a:r>
            <a:r>
              <a:rPr lang="zh-CN" altLang="en-US" sz="2000" b="0" dirty="0">
                <a:latin typeface="Times New Roman" pitchFamily="18" charset="0"/>
              </a:rPr>
              <a:t>喜欢</a:t>
            </a:r>
            <a:r>
              <a:rPr lang="en-US" altLang="zh-CN" sz="2000" b="0" dirty="0">
                <a:latin typeface="Times New Roman" pitchFamily="18" charset="0"/>
              </a:rPr>
              <a:t>y</a:t>
            </a:r>
            <a:r>
              <a:rPr lang="zh-CN" altLang="en-US" sz="2000" b="0" dirty="0" smtClean="0">
                <a:latin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</a:endParaRPr>
          </a:p>
          <a:p>
            <a:pPr lvl="2">
              <a:spcBef>
                <a:spcPct val="0"/>
              </a:spcBef>
              <a:spcAft>
                <a:spcPct val="20000"/>
              </a:spcAft>
            </a:pPr>
            <a:endParaRPr lang="zh-CN" altLang="en-US" sz="1000" b="0" dirty="0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spcAft>
                <a:spcPct val="20000"/>
              </a:spcAft>
              <a:buNone/>
            </a:pPr>
            <a:r>
              <a:rPr lang="zh-CN" altLang="en-US" sz="2400" dirty="0">
                <a:latin typeface="Times New Roman" pitchFamily="18" charset="0"/>
              </a:rPr>
              <a:t>      </a:t>
            </a:r>
            <a:r>
              <a:rPr lang="zh-CN" altLang="en-US" sz="2400" dirty="0" smtClean="0">
                <a:latin typeface="Times New Roman" pitchFamily="18" charset="0"/>
              </a:rPr>
              <a:t>表示</a:t>
            </a:r>
            <a:r>
              <a:rPr lang="zh-CN" altLang="en-US" sz="2400" dirty="0">
                <a:latin typeface="Times New Roman" pitchFamily="18" charset="0"/>
              </a:rPr>
              <a:t>知识：</a:t>
            </a:r>
          </a:p>
          <a:p>
            <a:pPr lvl="2">
              <a:spcBef>
                <a:spcPct val="0"/>
              </a:spcBef>
              <a:spcAft>
                <a:spcPct val="20000"/>
              </a:spcAft>
            </a:pPr>
            <a:r>
              <a:rPr lang="en-US" altLang="zh-CN" sz="2000" b="0" dirty="0" smtClean="0">
                <a:latin typeface="Times New Roman" pitchFamily="18" charset="0"/>
              </a:rPr>
              <a:t>COMPUTER(Wang </a:t>
            </a:r>
            <a:r>
              <a:rPr lang="en-US" altLang="zh-CN" sz="2000" b="0" dirty="0">
                <a:latin typeface="Times New Roman" pitchFamily="18" charset="0"/>
              </a:rPr>
              <a:t>Hong)</a:t>
            </a:r>
          </a:p>
          <a:p>
            <a:pPr lvl="2">
              <a:spcBef>
                <a:spcPct val="0"/>
              </a:spcBef>
              <a:spcAft>
                <a:spcPct val="20000"/>
              </a:spcAft>
            </a:pPr>
            <a:r>
              <a:rPr lang="en-US" altLang="zh-CN" sz="2000" b="0" dirty="0" smtClean="0">
                <a:latin typeface="Times New Roman" pitchFamily="18" charset="0"/>
              </a:rPr>
              <a:t>CLASSMATE(Wang </a:t>
            </a:r>
            <a:r>
              <a:rPr lang="en-US" altLang="zh-CN" sz="2000" b="0" dirty="0">
                <a:latin typeface="Times New Roman" pitchFamily="18" charset="0"/>
              </a:rPr>
              <a:t>Hong, </a:t>
            </a:r>
            <a:r>
              <a:rPr lang="en-US" altLang="zh-CN" sz="2000" b="0">
                <a:latin typeface="Times New Roman" pitchFamily="18" charset="0"/>
              </a:rPr>
              <a:t>Li </a:t>
            </a:r>
            <a:r>
              <a:rPr lang="en-US" altLang="zh-CN" sz="2000" b="0" smtClean="0">
                <a:latin typeface="Times New Roman" pitchFamily="18" charset="0"/>
              </a:rPr>
              <a:t>Wei)</a:t>
            </a:r>
            <a:endParaRPr lang="en-US" altLang="zh-CN" sz="2000" b="0" dirty="0">
              <a:latin typeface="Times New Roman" pitchFamily="18" charset="0"/>
            </a:endParaRPr>
          </a:p>
          <a:p>
            <a:pPr lvl="2">
              <a:spcBef>
                <a:spcPct val="0"/>
              </a:spcBef>
              <a:spcAft>
                <a:spcPct val="20000"/>
              </a:spcAft>
            </a:pPr>
            <a:r>
              <a:rPr lang="en-US" altLang="zh-CN" sz="2000" b="0" dirty="0" smtClean="0">
                <a:latin typeface="Times New Roman" pitchFamily="18" charset="0"/>
              </a:rPr>
              <a:t>(    </a:t>
            </a:r>
            <a:r>
              <a:rPr lang="en-US" altLang="zh-CN" sz="2000" b="0" dirty="0">
                <a:latin typeface="Times New Roman" pitchFamily="18" charset="0"/>
              </a:rPr>
              <a:t>x)(COMPUTER(x</a:t>
            </a:r>
            <a:r>
              <a:rPr lang="en-US" altLang="zh-CN" sz="2000" dirty="0">
                <a:latin typeface="Times New Roman" pitchFamily="18" charset="0"/>
              </a:rPr>
              <a:t>)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2000" dirty="0">
                <a:latin typeface="Times New Roman" pitchFamily="18" charset="0"/>
              </a:rPr>
              <a:t>LIKE(x, programming))</a:t>
            </a:r>
          </a:p>
        </p:txBody>
      </p:sp>
      <p:graphicFrame>
        <p:nvGraphicFramePr>
          <p:cNvPr id="49050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10819434"/>
              </p:ext>
            </p:extLst>
          </p:nvPr>
        </p:nvGraphicFramePr>
        <p:xfrm>
          <a:off x="1656519" y="6057515"/>
          <a:ext cx="284163" cy="307975"/>
        </p:xfrm>
        <a:graphic>
          <a:graphicData uri="http://schemas.openxmlformats.org/presentationml/2006/ole">
            <p:oleObj spid="_x0000_s617640" name="公式" r:id="rId4" imgW="152268" imgH="164957" progId="Equation.3">
              <p:embed/>
            </p:oleObj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52475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谓词逻辑表示方法</a:t>
            </a:r>
            <a:endParaRPr lang="en-US" altLang="zh-CN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59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B0A3-BF37-457E-9C2B-4C2579BE8038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52400"/>
            <a:ext cx="8229600" cy="741363"/>
          </a:xfrm>
        </p:spPr>
        <p:txBody>
          <a:bodyPr/>
          <a:lstStyle/>
          <a:p>
            <a:r>
              <a:rPr lang="zh-CN" altLang="en-US" sz="4000"/>
              <a:t>练习</a:t>
            </a:r>
          </a:p>
        </p:txBody>
      </p:sp>
      <p:sp>
        <p:nvSpPr>
          <p:cNvPr id="577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49275"/>
          </a:xfrm>
          <a:noFill/>
          <a:ln/>
        </p:spPr>
        <p:txBody>
          <a:bodyPr lIns="0" tIns="0" rIns="0" bIns="0"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用一阶逻辑表示如下知识：</a:t>
            </a:r>
            <a:endParaRPr lang="en-US" altLang="zh-CN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CN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"There </a:t>
            </a:r>
            <a:r>
              <a:rPr lang="en-US" altLang="zh-CN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CN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playing </a:t>
            </a:r>
            <a:r>
              <a:rPr lang="en-US" altLang="zh-CN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card that is red and is a jack"</a:t>
            </a:r>
          </a:p>
        </p:txBody>
      </p:sp>
      <p:sp>
        <p:nvSpPr>
          <p:cNvPr id="577541" name="Rectangle 5"/>
          <p:cNvSpPr>
            <a:spLocks noChangeArrowheads="1"/>
          </p:cNvSpPr>
          <p:nvPr/>
        </p:nvSpPr>
        <p:spPr bwMode="ltGray">
          <a:xfrm>
            <a:off x="609626" y="2933142"/>
            <a:ext cx="8458200" cy="48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彐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(playing-card(X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)∧ jack(X)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∧red(X))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ltGray">
          <a:xfrm>
            <a:off x="108702" y="3939290"/>
            <a:ext cx="8839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</a:pP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2. “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每个人</a:t>
            </a:r>
            <a:r>
              <a:rPr lang="zh-CN" altLang="en-US" sz="2800" b="1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都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有父亲</a:t>
            </a:r>
            <a:r>
              <a:rPr lang="en-US" altLang="zh-CN" sz="2800" b="1" dirty="0" smtClean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”</a:t>
            </a:r>
            <a:endParaRPr lang="en-US" altLang="zh-CN" sz="2800" b="1" dirty="0">
              <a:solidFill>
                <a:srgbClr val="00B050"/>
              </a:solidFill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577543" name="Rectangle 7"/>
          <p:cNvSpPr>
            <a:spLocks noChangeArrowheads="1"/>
          </p:cNvSpPr>
          <p:nvPr/>
        </p:nvSpPr>
        <p:spPr bwMode="ltGray">
          <a:xfrm>
            <a:off x="683568" y="4617132"/>
            <a:ext cx="8153400" cy="48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彐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Y(person(X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→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hasfather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(X,Y) ∧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person(Y))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604390"/>
              </p:ext>
            </p:extLst>
          </p:nvPr>
        </p:nvGraphicFramePr>
        <p:xfrm>
          <a:off x="431540" y="4725144"/>
          <a:ext cx="284163" cy="307975"/>
        </p:xfrm>
        <a:graphic>
          <a:graphicData uri="http://schemas.openxmlformats.org/presentationml/2006/ole">
            <p:oleObj spid="_x0000_s1103" name="公式" r:id="rId4" imgW="15226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1" grpId="0"/>
      <p:bldP spid="577543" grpId="0"/>
      <p:bldP spid="57754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70D-1360-4F73-9450-11F0AFE03BD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40750" cy="620712"/>
          </a:xfrm>
        </p:spPr>
        <p:txBody>
          <a:bodyPr/>
          <a:lstStyle/>
          <a:p>
            <a:r>
              <a:rPr lang="zh-CN" altLang="en-US" sz="3600" b="1" dirty="0">
                <a:latin typeface="Times New Roman" pitchFamily="18" charset="0"/>
              </a:rPr>
              <a:t>谓词逻辑表示的特征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908050"/>
            <a:ext cx="8821738" cy="56896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主要优点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</a:rPr>
              <a:t>自然</a:t>
            </a:r>
            <a:r>
              <a:rPr lang="zh-CN" altLang="en-US" sz="2400" b="1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一阶谓词逻辑是一种</a:t>
            </a:r>
            <a:r>
              <a:rPr lang="zh-CN" altLang="en-US" sz="2400" dirty="0">
                <a:solidFill>
                  <a:srgbClr val="0000FF"/>
                </a:solidFill>
              </a:rPr>
              <a:t>接近于自然语言</a:t>
            </a:r>
            <a:r>
              <a:rPr lang="zh-CN" altLang="en-US" sz="2400" dirty="0"/>
              <a:t>的形式语言系统，谓词逻辑表示法接近于人们对问题的直观理解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明确：</a:t>
            </a:r>
            <a:r>
              <a:rPr lang="zh-CN" altLang="en-US" sz="2400" dirty="0" smtClean="0">
                <a:solidFill>
                  <a:srgbClr val="0000FF"/>
                </a:solidFill>
              </a:rPr>
              <a:t>有标准</a:t>
            </a:r>
            <a:r>
              <a:rPr lang="zh-CN" altLang="en-US" sz="2400" dirty="0">
                <a:solidFill>
                  <a:srgbClr val="0000FF"/>
                </a:solidFill>
              </a:rPr>
              <a:t>的知识解释方法</a:t>
            </a:r>
            <a:r>
              <a:rPr lang="zh-CN" altLang="en-US" sz="2400" dirty="0"/>
              <a:t>，因此用这种方法表示的知识明确、易于理解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精确：</a:t>
            </a:r>
            <a:r>
              <a:rPr lang="zh-CN" altLang="en-US" sz="2400" dirty="0"/>
              <a:t>谓词逻辑的真值</a:t>
            </a:r>
            <a:r>
              <a:rPr lang="zh-CN" altLang="en-US" sz="2400" dirty="0">
                <a:solidFill>
                  <a:srgbClr val="0000FF"/>
                </a:solidFill>
              </a:rPr>
              <a:t>只有“真”与“假”</a:t>
            </a:r>
            <a:r>
              <a:rPr lang="zh-CN" altLang="en-US" sz="2400" dirty="0"/>
              <a:t>，其表示、推理都是精确的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灵活：</a:t>
            </a:r>
            <a:r>
              <a:rPr lang="zh-CN" altLang="en-US" sz="2400" dirty="0">
                <a:solidFill>
                  <a:srgbClr val="0000FF"/>
                </a:solidFill>
              </a:rPr>
              <a:t>知识和处理知识的程序是分开</a:t>
            </a:r>
            <a:r>
              <a:rPr lang="zh-CN" altLang="en-US" sz="2400" dirty="0"/>
              <a:t>的，无须考虑处理知识的细节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模块化：</a:t>
            </a:r>
            <a:r>
              <a:rPr lang="zh-CN" altLang="en-US" sz="2400" dirty="0">
                <a:solidFill>
                  <a:srgbClr val="0000FF"/>
                </a:solidFill>
              </a:rPr>
              <a:t>知识之间相对独立</a:t>
            </a:r>
            <a:r>
              <a:rPr lang="zh-CN" altLang="en-US" sz="2400" dirty="0"/>
              <a:t>，这种模块性使得添加、删除、修改知识比较容易进行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8BDF-F0B7-48C5-B5A2-8272A2481BA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1052736"/>
            <a:ext cx="8229600" cy="5256584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主要缺点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</a:rPr>
              <a:t>知识表示</a:t>
            </a:r>
            <a:r>
              <a:rPr lang="zh-CN" altLang="en-US" sz="2400" b="1" dirty="0">
                <a:solidFill>
                  <a:srgbClr val="0000FF"/>
                </a:solidFill>
              </a:rPr>
              <a:t>能力差</a:t>
            </a:r>
            <a:r>
              <a:rPr lang="zh-CN" altLang="en-US" sz="2400" dirty="0"/>
              <a:t>：</a:t>
            </a:r>
            <a:r>
              <a:rPr lang="zh-CN" altLang="en-US" sz="2400" b="1" dirty="0"/>
              <a:t>只能表示确定性知识</a:t>
            </a:r>
            <a:r>
              <a:rPr lang="zh-CN" altLang="en-US" sz="2400" dirty="0"/>
              <a:t>，而不能表示非确定性知识、过程性知识和启发式知识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知识库管理困难：</a:t>
            </a:r>
            <a:r>
              <a:rPr lang="zh-CN" altLang="en-US" sz="2400" b="1" dirty="0"/>
              <a:t>缺乏知识的组织原则</a:t>
            </a:r>
            <a:r>
              <a:rPr lang="zh-CN" altLang="en-US" sz="2400" dirty="0"/>
              <a:t>，知识库管理比较困难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存在组合爆炸：</a:t>
            </a:r>
            <a:r>
              <a:rPr lang="zh-CN" altLang="en-US" sz="2400" dirty="0"/>
              <a:t>由于难以表示启发式知识，因此只能盲目地使用推理规则，这样当系统知识量较大时，</a:t>
            </a:r>
            <a:r>
              <a:rPr lang="zh-CN" altLang="en-US" sz="2400" b="1" dirty="0"/>
              <a:t>容易发生组合爆炸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系统效率低：</a:t>
            </a:r>
            <a:r>
              <a:rPr lang="zh-CN" altLang="en-US" sz="2400" dirty="0"/>
              <a:t>它把推理演算与知识含义截然分开，抛弃了表达内容中所含有的语义信息，往往使</a:t>
            </a:r>
            <a:r>
              <a:rPr lang="zh-CN" altLang="en-US" sz="2400" b="1" dirty="0"/>
              <a:t>推理过程冗长</a:t>
            </a:r>
            <a:r>
              <a:rPr lang="zh-CN" altLang="en-US" sz="2400" dirty="0"/>
              <a:t>，降低了系统效率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40750" cy="620712"/>
          </a:xfrm>
        </p:spPr>
        <p:txBody>
          <a:bodyPr/>
          <a:lstStyle/>
          <a:p>
            <a:r>
              <a:rPr lang="zh-CN" altLang="en-US" sz="3600" b="1" dirty="0">
                <a:latin typeface="Times New Roman" pitchFamily="18" charset="0"/>
              </a:rPr>
              <a:t>谓词逻辑表示的特征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59532" y="1592796"/>
            <a:ext cx="8280920" cy="1188132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31A-329F-4A6F-99E5-548384B6330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304800"/>
            <a:ext cx="8524875" cy="1066800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提纲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8385" y="3630101"/>
            <a:ext cx="3770099" cy="19082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框架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表示法</a:t>
            </a:r>
          </a:p>
          <a:p>
            <a:pPr>
              <a:spcBef>
                <a:spcPts val="1200"/>
              </a:spcBef>
            </a:pPr>
            <a:r>
              <a:rPr lang="zh-CN" altLang="en-US" sz="24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过程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表示法</a:t>
            </a:r>
          </a:p>
        </p:txBody>
      </p:sp>
      <p:sp>
        <p:nvSpPr>
          <p:cNvPr id="472068" name="Text Box 4"/>
          <p:cNvSpPr txBox="1">
            <a:spLocks noChangeArrowheads="1"/>
          </p:cNvSpPr>
          <p:nvPr/>
        </p:nvSpPr>
        <p:spPr bwMode="auto">
          <a:xfrm>
            <a:off x="696652" y="1648115"/>
            <a:ext cx="7583760" cy="9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按照</a:t>
            </a:r>
            <a:r>
              <a:rPr lang="zh-CN" altLang="en-US" sz="26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符号主义的观点，知识是一切智能行为的基础，要使计算机具有智能，首先必须使它拥有</a:t>
            </a:r>
            <a:r>
              <a:rPr lang="zh-CN" altLang="en-US" sz="26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知识 </a:t>
            </a:r>
            <a:endParaRPr lang="zh-CN" altLang="en-US" sz="26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3869" y="3591463"/>
            <a:ext cx="435648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Times New Roman" pitchFamily="18" charset="0"/>
              </a:rPr>
              <a:t>知识与知识表示的概念</a:t>
            </a: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Times New Roman" pitchFamily="18" charset="0"/>
              </a:rPr>
              <a:t>一阶谓词逻辑表示法</a:t>
            </a: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Times New Roman" pitchFamily="18" charset="0"/>
              </a:rPr>
              <a:t>产生式表示法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Times New Roman" pitchFamily="18" charset="0"/>
              </a:rPr>
              <a:t>语义网络表示法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B679-24B2-4393-B4A2-19BEEDA6AA2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0591" y="8620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产生</a:t>
            </a:r>
            <a:r>
              <a:rPr lang="zh-CN" altLang="en-US" b="1" dirty="0">
                <a:latin typeface="Times New Roman" pitchFamily="18" charset="0"/>
              </a:rPr>
              <a:t>式表示法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16732"/>
            <a:ext cx="6012668" cy="4525963"/>
          </a:xfrm>
        </p:spPr>
        <p:txBody>
          <a:bodyPr/>
          <a:lstStyle/>
          <a:p>
            <a:r>
              <a:rPr kumimoji="1" lang="en-US" altLang="zh-CN" sz="2600" dirty="0"/>
              <a:t>1943</a:t>
            </a:r>
            <a:r>
              <a:rPr kumimoji="1" lang="zh-CN" altLang="en-US" sz="2600" dirty="0"/>
              <a:t>年</a:t>
            </a:r>
            <a:r>
              <a:rPr kumimoji="1" lang="en-US" altLang="zh-CN" sz="2600" dirty="0"/>
              <a:t>E. Post</a:t>
            </a:r>
            <a:r>
              <a:rPr kumimoji="1" lang="zh-CN" altLang="en-US" sz="2600" dirty="0"/>
              <a:t>第一次提出</a:t>
            </a:r>
          </a:p>
          <a:p>
            <a:pPr lvl="1"/>
            <a:r>
              <a:rPr kumimoji="1" lang="zh-CN" altLang="en-US" sz="2200" dirty="0">
                <a:ea typeface="楷体_GB2312" pitchFamily="49" charset="-122"/>
              </a:rPr>
              <a:t>称为“</a:t>
            </a:r>
            <a:r>
              <a:rPr kumimoji="1" lang="en-US" altLang="zh-CN" sz="22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Post</a:t>
            </a:r>
            <a:r>
              <a:rPr kumimoji="1" lang="zh-CN" altLang="en-US" sz="2200" dirty="0">
                <a:ea typeface="楷体_GB2312" pitchFamily="49" charset="-122"/>
              </a:rPr>
              <a:t>机”的计算</a:t>
            </a:r>
            <a:r>
              <a:rPr kumimoji="1" lang="zh-CN" altLang="en-US" sz="2200" dirty="0" smtClean="0">
                <a:ea typeface="楷体_GB2312" pitchFamily="49" charset="-122"/>
              </a:rPr>
              <a:t>模型</a:t>
            </a:r>
            <a:r>
              <a:rPr kumimoji="1" lang="en-US" altLang="zh-CN" sz="2200" dirty="0" smtClean="0">
                <a:ea typeface="楷体_GB2312" pitchFamily="49" charset="-122"/>
              </a:rPr>
              <a:t/>
            </a:r>
            <a:br>
              <a:rPr kumimoji="1" lang="en-US" altLang="zh-CN" sz="2200" dirty="0" smtClean="0">
                <a:ea typeface="楷体_GB2312" pitchFamily="49" charset="-122"/>
              </a:rPr>
            </a:br>
            <a:r>
              <a:rPr kumimoji="1" lang="zh-CN" altLang="en-US" sz="2200" dirty="0" smtClean="0">
                <a:ea typeface="楷体_GB2312" pitchFamily="49" charset="-122"/>
              </a:rPr>
              <a:t>（</a:t>
            </a:r>
            <a:r>
              <a:rPr kumimoji="1" lang="en-US" altLang="zh-CN" sz="2200" dirty="0">
                <a:ea typeface="楷体_GB2312" pitchFamily="49" charset="-122"/>
              </a:rPr>
              <a:t>《</a:t>
            </a:r>
            <a:r>
              <a:rPr kumimoji="1" lang="zh-CN" altLang="en-US" sz="2200" dirty="0">
                <a:ea typeface="楷体_GB2312" pitchFamily="49" charset="-122"/>
              </a:rPr>
              <a:t>计算理论</a:t>
            </a:r>
            <a:r>
              <a:rPr kumimoji="1" lang="en-US" altLang="zh-CN" sz="2200" dirty="0">
                <a:ea typeface="楷体_GB2312" pitchFamily="49" charset="-122"/>
              </a:rPr>
              <a:t>》</a:t>
            </a:r>
            <a:r>
              <a:rPr kumimoji="1" lang="zh-CN" altLang="en-US" sz="2200" dirty="0">
                <a:ea typeface="楷体_GB2312" pitchFamily="49" charset="-122"/>
              </a:rPr>
              <a:t>）</a:t>
            </a:r>
          </a:p>
          <a:p>
            <a:pPr lvl="1"/>
            <a:r>
              <a:rPr kumimoji="1" lang="zh-CN" altLang="en-US" sz="2200" dirty="0">
                <a:ea typeface="楷体_GB2312" pitchFamily="49" charset="-122"/>
              </a:rPr>
              <a:t>一种描述形式语言的语法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kumimoji="1" lang="zh-CN" altLang="en-US" sz="2600" dirty="0">
                <a:solidFill>
                  <a:srgbClr val="FF0000"/>
                </a:solidFill>
              </a:rPr>
              <a:t>产生式（</a:t>
            </a:r>
            <a:r>
              <a:rPr kumimoji="1" lang="en-US" altLang="zh-CN" sz="2600" dirty="0">
                <a:solidFill>
                  <a:srgbClr val="FF0000"/>
                </a:solidFill>
              </a:rPr>
              <a:t>Production</a:t>
            </a:r>
            <a:r>
              <a:rPr kumimoji="1" lang="zh-CN" altLang="en-US" sz="2600" dirty="0">
                <a:solidFill>
                  <a:srgbClr val="FF0000"/>
                </a:solidFill>
              </a:rPr>
              <a:t>）是目前人工智能中使用最多的一种知识表示方法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kumimoji="1" lang="zh-CN" altLang="en-US" sz="2600" dirty="0"/>
              <a:t>许多成功的应用</a:t>
            </a:r>
          </a:p>
          <a:p>
            <a:pPr lvl="1"/>
            <a:r>
              <a:rPr kumimoji="1" lang="en-US" altLang="zh-CN" sz="2200" dirty="0" err="1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Feigenbaum</a:t>
            </a:r>
            <a:r>
              <a:rPr kumimoji="1" lang="zh-CN" altLang="en-US" sz="2200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研制的化学分子结构专家系统</a:t>
            </a:r>
            <a:r>
              <a:rPr kumimoji="1" lang="en-US" altLang="zh-CN" sz="2200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DENDRAL</a:t>
            </a:r>
          </a:p>
          <a:p>
            <a:pPr lvl="1"/>
            <a:r>
              <a:rPr kumimoji="1" lang="en-US" altLang="zh-CN" sz="2200" dirty="0" err="1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Shortliffe</a:t>
            </a:r>
            <a:r>
              <a:rPr kumimoji="1" lang="zh-CN" altLang="en-US" sz="2200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研制的的诊断感染性疾病的专家系统</a:t>
            </a:r>
            <a:r>
              <a:rPr kumimoji="1" lang="en-US" altLang="zh-CN" sz="2200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MYCIN</a:t>
            </a:r>
          </a:p>
          <a:p>
            <a:pPr lvl="1"/>
            <a:r>
              <a:rPr kumimoji="1" lang="en-US" altLang="zh-CN" sz="2200" dirty="0">
                <a:latin typeface="Times New Roman" pitchFamily="18" charset="0"/>
                <a:ea typeface="楷体_GB2312" pitchFamily="49" charset="-122"/>
              </a:rPr>
              <a:t>……</a:t>
            </a:r>
          </a:p>
          <a:p>
            <a:endParaRPr kumimoji="1" lang="en-US" altLang="zh-CN" sz="2200" dirty="0">
              <a:ea typeface="楷体_GB2312" pitchFamily="49" charset="-122"/>
            </a:endParaRPr>
          </a:p>
        </p:txBody>
      </p:sp>
      <p:pic>
        <p:nvPicPr>
          <p:cNvPr id="5" name="Picture 5" descr="ke-l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16832"/>
            <a:ext cx="2556023" cy="304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A6B-F342-4C42-B247-E74391E789E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752"/>
            <a:ext cx="8642350" cy="5437187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</a:rPr>
              <a:t>规则的作用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描述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事物之间的因果关系。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规则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的产生式表示形式常称为产生式规则，简称为产生式或规则</a:t>
            </a:r>
            <a:r>
              <a:rPr lang="zh-CN" altLang="en-US" sz="2600" b="1" dirty="0">
                <a:solidFill>
                  <a:srgbClr val="0000CC"/>
                </a:solidFill>
                <a:latin typeface="Times New Roman" pitchFamily="18" charset="0"/>
              </a:rPr>
              <a:t>。</a:t>
            </a:r>
          </a:p>
          <a:p>
            <a:pPr>
              <a:spcBef>
                <a:spcPts val="24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</a:rPr>
              <a:t>产生式的基本形式</a:t>
            </a:r>
            <a:endParaRPr lang="zh-CN" altLang="en-US" sz="2800" dirty="0">
              <a:solidFill>
                <a:srgbClr val="A50021"/>
              </a:solidFill>
              <a:latin typeface="Times New Roman" pitchFamily="18" charset="0"/>
            </a:endParaRP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  <a:latin typeface="Times New Roman" pitchFamily="18" charset="0"/>
              </a:rPr>
              <a:t>	</a:t>
            </a:r>
            <a:r>
              <a:rPr lang="en-US" altLang="zh-CN" sz="2600" dirty="0" smtClean="0">
                <a:solidFill>
                  <a:srgbClr val="0000CC"/>
                </a:solidFill>
                <a:latin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0000CC"/>
                </a:solidFill>
                <a:latin typeface="Times New Roman" pitchFamily="18" charset="0"/>
              </a:rPr>
              <a:t>P</a:t>
            </a:r>
            <a:r>
              <a:rPr lang="en-US" altLang="zh-CN" sz="2600" b="1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→</a:t>
            </a:r>
            <a:r>
              <a:rPr lang="en-US" altLang="zh-CN" sz="2600" b="1" dirty="0">
                <a:solidFill>
                  <a:srgbClr val="0000CC"/>
                </a:solidFill>
                <a:latin typeface="Times New Roman" pitchFamily="18" charset="0"/>
              </a:rPr>
              <a:t>Q        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itchFamily="18" charset="0"/>
              </a:rPr>
              <a:t>或者        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itchFamily="18" charset="0"/>
              </a:rPr>
              <a:t>IF     P   THEN    Q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是产生式的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前提</a:t>
            </a:r>
            <a:r>
              <a:rPr lang="zh-CN" altLang="en-US" sz="2000" dirty="0" smtClean="0">
                <a:latin typeface="Times New Roman" pitchFamily="18" charset="0"/>
              </a:rPr>
              <a:t>（也</a:t>
            </a:r>
            <a:r>
              <a:rPr lang="zh-CN" altLang="en-US" sz="2000" dirty="0">
                <a:latin typeface="Times New Roman" pitchFamily="18" charset="0"/>
              </a:rPr>
              <a:t>称为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前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件</a:t>
            </a:r>
            <a:r>
              <a:rPr lang="zh-CN" altLang="en-US" sz="2000" dirty="0" smtClean="0">
                <a:latin typeface="Times New Roman" pitchFamily="18" charset="0"/>
              </a:rPr>
              <a:t>）：给</a:t>
            </a:r>
            <a:r>
              <a:rPr lang="zh-CN" altLang="en-US" sz="2000" dirty="0">
                <a:latin typeface="Times New Roman" pitchFamily="18" charset="0"/>
              </a:rPr>
              <a:t>出了该产生式可否使用的先决条件，由事实的逻辑组合来构成；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Q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是一组结论或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操作</a:t>
            </a:r>
            <a:r>
              <a:rPr lang="zh-CN" altLang="en-US" sz="2000" dirty="0" smtClean="0">
                <a:latin typeface="Times New Roman" pitchFamily="18" charset="0"/>
              </a:rPr>
              <a:t>（也</a:t>
            </a:r>
            <a:r>
              <a:rPr lang="zh-CN" altLang="en-US" sz="2000" dirty="0">
                <a:latin typeface="Times New Roman" pitchFamily="18" charset="0"/>
              </a:rPr>
              <a:t>称为产生式的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后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件）：</a:t>
            </a:r>
            <a:r>
              <a:rPr lang="zh-CN" altLang="en-US" sz="2000" dirty="0" smtClean="0">
                <a:latin typeface="Times New Roman" pitchFamily="18" charset="0"/>
              </a:rPr>
              <a:t>指出</a:t>
            </a:r>
            <a:r>
              <a:rPr lang="zh-CN" altLang="en-US" sz="2000" dirty="0">
                <a:latin typeface="Times New Roman" pitchFamily="18" charset="0"/>
              </a:rPr>
              <a:t>当前题</a:t>
            </a:r>
            <a:r>
              <a:rPr lang="en-US" altLang="zh-CN" sz="2000" dirty="0">
                <a:latin typeface="Times New Roman" pitchFamily="18" charset="0"/>
              </a:rPr>
              <a:t>P</a:t>
            </a:r>
            <a:r>
              <a:rPr lang="zh-CN" altLang="en-US" sz="2000" dirty="0">
                <a:latin typeface="Times New Roman" pitchFamily="18" charset="0"/>
              </a:rPr>
              <a:t>满足时，应该推出的结论或应该执行的动作</a:t>
            </a:r>
            <a:r>
              <a:rPr lang="zh-CN" altLang="en-US" sz="2200" dirty="0">
                <a:latin typeface="Times New Roman" pitchFamily="18" charset="0"/>
              </a:rPr>
              <a:t>。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0"/>
            <a:ext cx="8540750" cy="908050"/>
          </a:xfrm>
        </p:spPr>
        <p:txBody>
          <a:bodyPr/>
          <a:lstStyle/>
          <a:p>
            <a:r>
              <a:rPr lang="zh-CN" altLang="en-US" sz="3600" b="1" dirty="0" smtClean="0">
                <a:latin typeface="Times New Roman" pitchFamily="18" charset="0"/>
              </a:rPr>
              <a:t>产生</a:t>
            </a:r>
            <a:r>
              <a:rPr lang="zh-CN" altLang="en-US" sz="3600" b="1" dirty="0">
                <a:latin typeface="Times New Roman" pitchFamily="18" charset="0"/>
              </a:rPr>
              <a:t>式表示的基本</a:t>
            </a:r>
            <a:r>
              <a:rPr lang="zh-CN" altLang="en-US" sz="3600" b="1" dirty="0" smtClean="0">
                <a:latin typeface="Times New Roman" pitchFamily="18" charset="0"/>
              </a:rPr>
              <a:t>方法</a:t>
            </a:r>
            <a:r>
              <a:rPr lang="en-US" altLang="zh-CN" sz="3600" b="1" dirty="0" smtClean="0">
                <a:latin typeface="Times New Roman" pitchFamily="18" charset="0"/>
              </a:rPr>
              <a:t>—</a:t>
            </a:r>
            <a:r>
              <a:rPr lang="zh-CN" altLang="en-US" sz="2800" b="1" dirty="0" smtClean="0">
                <a:latin typeface="Times New Roman" pitchFamily="18" charset="0"/>
              </a:rPr>
              <a:t>规则的</a:t>
            </a:r>
            <a:r>
              <a:rPr lang="zh-CN" altLang="en-US" sz="2800" b="1" dirty="0">
                <a:latin typeface="Times New Roman" pitchFamily="18" charset="0"/>
              </a:rPr>
              <a:t>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086B-9BA6-4C46-8AAC-E95729148E3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76772"/>
            <a:ext cx="8229600" cy="446449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1" lang="zh-CN" altLang="en-US" sz="2800" b="1" dirty="0" smtClean="0"/>
              <a:t>用</a:t>
            </a:r>
            <a:r>
              <a:rPr kumimoji="1" lang="en-US" altLang="zh-CN" sz="2800" b="1" dirty="0"/>
              <a:t>BNF</a:t>
            </a:r>
            <a:r>
              <a:rPr kumimoji="1" lang="zh-CN" altLang="en-US" sz="2800" b="1" dirty="0"/>
              <a:t>（</a:t>
            </a:r>
            <a:r>
              <a:rPr kumimoji="1" lang="en-US" altLang="zh-CN" sz="2800" b="1" dirty="0"/>
              <a:t>Backus Normal Form</a:t>
            </a:r>
            <a:r>
              <a:rPr kumimoji="1" lang="zh-CN" altLang="en-US" sz="2800" b="1" dirty="0"/>
              <a:t>）表示的产生式形式描述及语义：</a:t>
            </a:r>
          </a:p>
          <a:p>
            <a:pPr lvl="1">
              <a:spcBef>
                <a:spcPts val="2400"/>
              </a:spcBef>
            </a:pPr>
            <a:r>
              <a:rPr kumimoji="1" lang="en-US" altLang="zh-CN" sz="2200" b="1" dirty="0" smtClean="0">
                <a:solidFill>
                  <a:srgbClr val="0000FF"/>
                </a:solidFill>
              </a:rPr>
              <a:t>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产生式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 ::=  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前提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 </a:t>
            </a:r>
            <a:r>
              <a:rPr kumimoji="1" lang="en-US" altLang="zh-CN" sz="22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 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结论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</a:t>
            </a:r>
          </a:p>
          <a:p>
            <a:pPr lvl="1">
              <a:spcBef>
                <a:spcPts val="2400"/>
              </a:spcBef>
            </a:pPr>
            <a:r>
              <a:rPr kumimoji="1" lang="en-US" altLang="zh-CN" sz="2200" b="1" dirty="0" smtClean="0">
                <a:solidFill>
                  <a:srgbClr val="0000FF"/>
                </a:solidFill>
              </a:rPr>
              <a:t>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前提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 ::= 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简单条件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 | 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复合条件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</a:t>
            </a:r>
          </a:p>
          <a:p>
            <a:pPr lvl="1">
              <a:spcBef>
                <a:spcPts val="2400"/>
              </a:spcBef>
            </a:pPr>
            <a:r>
              <a:rPr kumimoji="1" lang="en-US" altLang="zh-CN" sz="2200" b="1" dirty="0" smtClean="0">
                <a:solidFill>
                  <a:srgbClr val="0000FF"/>
                </a:solidFill>
              </a:rPr>
              <a:t>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结论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 ::= 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事实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 | 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操作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</a:t>
            </a:r>
          </a:p>
          <a:p>
            <a:pPr lvl="1">
              <a:spcBef>
                <a:spcPts val="2400"/>
              </a:spcBef>
            </a:pPr>
            <a:r>
              <a:rPr kumimoji="1" lang="en-US" altLang="zh-CN" sz="2200" b="1" dirty="0" smtClean="0">
                <a:solidFill>
                  <a:srgbClr val="0000FF"/>
                </a:solidFill>
              </a:rPr>
              <a:t>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复合条件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 ::= 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简单条件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 AND 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简单条件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 [(AND 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简 单条件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 )...] | 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简单条件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 OR 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简单条件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 [(OR 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简 单条件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 )...] </a:t>
            </a:r>
          </a:p>
          <a:p>
            <a:pPr lvl="1">
              <a:spcBef>
                <a:spcPts val="2400"/>
              </a:spcBef>
            </a:pPr>
            <a:r>
              <a:rPr kumimoji="1" lang="en-US" altLang="zh-CN" sz="2200" b="1" dirty="0" smtClean="0">
                <a:solidFill>
                  <a:srgbClr val="0000FF"/>
                </a:solidFill>
              </a:rPr>
              <a:t>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操作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 ::= 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操作名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 [(&lt;</a:t>
            </a:r>
            <a:r>
              <a:rPr kumimoji="1" lang="zh-CN" altLang="en-US" sz="2200" b="1" dirty="0">
                <a:solidFill>
                  <a:srgbClr val="0000FF"/>
                </a:solidFill>
              </a:rPr>
              <a:t>变元</a:t>
            </a:r>
            <a:r>
              <a:rPr kumimoji="1" lang="en-US" altLang="zh-CN" sz="2200" b="1" dirty="0">
                <a:solidFill>
                  <a:srgbClr val="0000FF"/>
                </a:solidFill>
              </a:rPr>
              <a:t>&gt;, ...)]</a:t>
            </a:r>
          </a:p>
          <a:p>
            <a:pPr>
              <a:lnSpc>
                <a:spcPct val="80000"/>
              </a:lnSpc>
            </a:pPr>
            <a:endParaRPr kumimoji="1" lang="en-US" altLang="zh-CN" sz="2800" b="1" i="1" dirty="0">
              <a:solidFill>
                <a:srgbClr val="0066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0"/>
            <a:ext cx="8540750" cy="908050"/>
          </a:xfrm>
        </p:spPr>
        <p:txBody>
          <a:bodyPr/>
          <a:lstStyle/>
          <a:p>
            <a:r>
              <a:rPr lang="zh-CN" altLang="en-US" sz="3600" b="1" dirty="0" smtClean="0">
                <a:latin typeface="Times New Roman" pitchFamily="18" charset="0"/>
              </a:rPr>
              <a:t>产生</a:t>
            </a:r>
            <a:r>
              <a:rPr lang="zh-CN" altLang="en-US" sz="3600" b="1" dirty="0">
                <a:latin typeface="Times New Roman" pitchFamily="18" charset="0"/>
              </a:rPr>
              <a:t>式表示的基本</a:t>
            </a:r>
            <a:r>
              <a:rPr lang="zh-CN" altLang="en-US" sz="3600" b="1" dirty="0" smtClean="0">
                <a:latin typeface="Times New Roman" pitchFamily="18" charset="0"/>
              </a:rPr>
              <a:t>方法</a:t>
            </a:r>
            <a:r>
              <a:rPr lang="en-US" altLang="zh-CN" sz="3600" b="1" dirty="0" smtClean="0">
                <a:latin typeface="Times New Roman" pitchFamily="18" charset="0"/>
              </a:rPr>
              <a:t>—</a:t>
            </a:r>
            <a:r>
              <a:rPr lang="zh-CN" altLang="en-US" sz="2800" b="1" dirty="0" smtClean="0">
                <a:latin typeface="Times New Roman" pitchFamily="18" charset="0"/>
              </a:rPr>
              <a:t>规则的</a:t>
            </a:r>
            <a:r>
              <a:rPr lang="zh-CN" altLang="en-US" sz="2800" b="1" dirty="0">
                <a:latin typeface="Times New Roman" pitchFamily="18" charset="0"/>
              </a:rPr>
              <a:t>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76772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</a:rPr>
              <a:t>产生式的含义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18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18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18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sz="18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B050"/>
                </a:solidFill>
                <a:latin typeface="Times New Roman" pitchFamily="18" charset="0"/>
              </a:rPr>
              <a:t>产生式规则的例子</a:t>
            </a:r>
          </a:p>
          <a:p>
            <a:pPr marL="800100" lvl="2" indent="0">
              <a:spcBef>
                <a:spcPts val="1800"/>
              </a:spcBef>
              <a:buNone/>
            </a:pPr>
            <a:r>
              <a:rPr lang="en-US" altLang="zh-CN" sz="2000" dirty="0">
                <a:latin typeface="Times New Roman" pitchFamily="18" charset="0"/>
              </a:rPr>
              <a:t>r</a:t>
            </a:r>
            <a:r>
              <a:rPr lang="en-US" altLang="zh-CN" sz="2000" baseline="-25000" dirty="0" smtClean="0">
                <a:latin typeface="Times New Roman" pitchFamily="18" charset="0"/>
              </a:rPr>
              <a:t>6</a:t>
            </a:r>
            <a:r>
              <a:rPr lang="en-US" altLang="zh-CN" sz="2000" dirty="0" smtClean="0">
                <a:latin typeface="Times New Roman" pitchFamily="18" charset="0"/>
              </a:rPr>
              <a:t>: IF   </a:t>
            </a: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动物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有犬齿 </a:t>
            </a: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  </a:t>
            </a:r>
            <a:r>
              <a:rPr lang="zh-CN" altLang="en-US" sz="2000" b="1" dirty="0" smtClean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AND    </a:t>
            </a: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有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爪</a:t>
            </a:r>
            <a:r>
              <a:rPr lang="zh-CN" altLang="en-US" sz="2000" dirty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rgbClr val="006600"/>
                </a:solidFill>
                <a:latin typeface="Times New Roman" pitchFamily="18" charset="0"/>
              </a:rPr>
              <a:t>   </a:t>
            </a:r>
            <a:r>
              <a:rPr lang="en-US" altLang="zh-CN" sz="2000" dirty="0" smtClean="0">
                <a:latin typeface="Times New Roman" pitchFamily="18" charset="0"/>
              </a:rPr>
              <a:t>AND  </a:t>
            </a:r>
            <a:r>
              <a:rPr lang="en-US" altLang="zh-CN" sz="2000" dirty="0" smtClean="0">
                <a:solidFill>
                  <a:srgbClr val="006600"/>
                </a:solidFill>
                <a:latin typeface="Times New Roman" pitchFamily="18" charset="0"/>
              </a:rPr>
              <a:t>  </a:t>
            </a: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眼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盯前方 </a:t>
            </a:r>
          </a:p>
          <a:p>
            <a:pPr marL="800100" lvl="2" indent="0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THEN   </a:t>
            </a: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该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动物是食肉动物 </a:t>
            </a:r>
          </a:p>
          <a:p>
            <a:pPr lvl="2" indent="-342900">
              <a:spcBef>
                <a:spcPts val="1200"/>
              </a:spcBef>
            </a:pPr>
            <a:r>
              <a:rPr lang="zh-CN" altLang="en-US" sz="2000" dirty="0" smtClean="0">
                <a:latin typeface="Times New Roman" pitchFamily="18" charset="0"/>
              </a:rPr>
              <a:t>产生</a:t>
            </a:r>
            <a:r>
              <a:rPr lang="zh-CN" altLang="en-US" sz="2000" dirty="0">
                <a:latin typeface="Times New Roman" pitchFamily="18" charset="0"/>
              </a:rPr>
              <a:t>式的</a:t>
            </a:r>
            <a:r>
              <a:rPr lang="zh-CN" altLang="en-US" sz="2000" dirty="0" smtClean="0">
                <a:latin typeface="Times New Roman" pitchFamily="18" charset="0"/>
              </a:rPr>
              <a:t>编号</a:t>
            </a:r>
            <a:r>
              <a:rPr lang="en-US" altLang="zh-CN" sz="2000" dirty="0" smtClean="0">
                <a:latin typeface="Times New Roman" pitchFamily="18" charset="0"/>
              </a:rPr>
              <a:t>: r</a:t>
            </a:r>
            <a:r>
              <a:rPr lang="en-US" altLang="zh-CN" sz="2000" baseline="-25000" dirty="0" smtClean="0">
                <a:latin typeface="Times New Roman" pitchFamily="18" charset="0"/>
              </a:rPr>
              <a:t>6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 indent="-342900">
              <a:spcBef>
                <a:spcPts val="1200"/>
              </a:spcBef>
            </a:pPr>
            <a:r>
              <a:rPr lang="zh-CN" altLang="en-US" sz="2000" dirty="0" smtClean="0">
                <a:latin typeface="Times New Roman" pitchFamily="18" charset="0"/>
              </a:rPr>
              <a:t>产生式的前提</a:t>
            </a:r>
            <a:r>
              <a:rPr lang="en-US" altLang="zh-CN" sz="2000" dirty="0" smtClean="0">
                <a:latin typeface="Times New Roman" pitchFamily="18" charset="0"/>
              </a:rPr>
              <a:t>P: “ </a:t>
            </a:r>
            <a:r>
              <a:rPr lang="zh-CN" altLang="en-US" sz="2000" dirty="0" smtClean="0">
                <a:latin typeface="Times New Roman" pitchFamily="18" charset="0"/>
              </a:rPr>
              <a:t>动物</a:t>
            </a:r>
            <a:r>
              <a:rPr lang="zh-CN" altLang="en-US" sz="2000" dirty="0">
                <a:latin typeface="Times New Roman" pitchFamily="18" charset="0"/>
              </a:rPr>
              <a:t>有犬齿 </a:t>
            </a:r>
            <a:r>
              <a:rPr lang="zh-CN" altLang="en-US" sz="2000" dirty="0" smtClean="0">
                <a:latin typeface="Times New Roman" pitchFamily="18" charset="0"/>
              </a:rPr>
              <a:t>  </a:t>
            </a:r>
            <a:r>
              <a:rPr lang="en-US" altLang="zh-CN" sz="2000" dirty="0" smtClean="0">
                <a:latin typeface="Times New Roman" pitchFamily="18" charset="0"/>
              </a:rPr>
              <a:t>AND   </a:t>
            </a:r>
            <a:r>
              <a:rPr lang="zh-CN" altLang="en-US" sz="2000" dirty="0" smtClean="0">
                <a:latin typeface="Times New Roman" pitchFamily="18" charset="0"/>
              </a:rPr>
              <a:t>有</a:t>
            </a:r>
            <a:r>
              <a:rPr lang="zh-CN" altLang="en-US" sz="2000" dirty="0">
                <a:latin typeface="Times New Roman" pitchFamily="18" charset="0"/>
              </a:rPr>
              <a:t>爪 </a:t>
            </a:r>
            <a:r>
              <a:rPr lang="zh-CN" altLang="en-US" sz="2000" dirty="0" smtClean="0">
                <a:latin typeface="Times New Roman" pitchFamily="18" charset="0"/>
              </a:rPr>
              <a:t>  </a:t>
            </a:r>
            <a:r>
              <a:rPr lang="en-US" altLang="zh-CN" sz="2000" dirty="0" smtClean="0">
                <a:latin typeface="Times New Roman" pitchFamily="18" charset="0"/>
              </a:rPr>
              <a:t>AND   </a:t>
            </a:r>
            <a:r>
              <a:rPr lang="zh-CN" altLang="en-US" sz="2000" dirty="0" smtClean="0">
                <a:latin typeface="Times New Roman" pitchFamily="18" charset="0"/>
              </a:rPr>
              <a:t>眼</a:t>
            </a:r>
            <a:r>
              <a:rPr lang="zh-CN" altLang="en-US" sz="2000" dirty="0">
                <a:latin typeface="Times New Roman" pitchFamily="18" charset="0"/>
              </a:rPr>
              <a:t>盯</a:t>
            </a:r>
            <a:r>
              <a:rPr lang="zh-CN" altLang="en-US" sz="2000" dirty="0" smtClean="0">
                <a:latin typeface="Times New Roman" pitchFamily="18" charset="0"/>
              </a:rPr>
              <a:t>前方</a:t>
            </a:r>
            <a:endParaRPr lang="en-US" altLang="zh-CN" sz="2000" dirty="0">
              <a:latin typeface="Times New Roman" pitchFamily="18" charset="0"/>
            </a:endParaRPr>
          </a:p>
          <a:p>
            <a:pPr lvl="2" indent="-342900">
              <a:spcBef>
                <a:spcPts val="1200"/>
              </a:spcBef>
            </a:pPr>
            <a:r>
              <a:rPr lang="zh-CN" altLang="en-US" sz="2000" dirty="0" smtClean="0">
                <a:latin typeface="Times New Roman" pitchFamily="18" charset="0"/>
              </a:rPr>
              <a:t>产生</a:t>
            </a:r>
            <a:r>
              <a:rPr lang="zh-CN" altLang="en-US" sz="2000" dirty="0">
                <a:latin typeface="Times New Roman" pitchFamily="18" charset="0"/>
              </a:rPr>
              <a:t>式的结论</a:t>
            </a:r>
            <a:r>
              <a:rPr lang="en-US" altLang="zh-CN" sz="2000" dirty="0" smtClean="0">
                <a:latin typeface="Times New Roman" pitchFamily="18" charset="0"/>
              </a:rPr>
              <a:t>Q:</a:t>
            </a:r>
            <a:r>
              <a:rPr lang="zh-CN" altLang="en-US" sz="2000" dirty="0" smtClean="0">
                <a:latin typeface="Times New Roman" pitchFamily="18" charset="0"/>
              </a:rPr>
              <a:t>“该动物是食肉动物”</a:t>
            </a:r>
            <a:endParaRPr lang="en-US" altLang="zh-CN" sz="2000" dirty="0" smtClean="0">
              <a:latin typeface="Times New Roman" pitchFamily="18" charset="0"/>
            </a:endParaRPr>
          </a:p>
          <a:p>
            <a:endParaRPr lang="en-US" altLang="zh-CN" sz="2800" dirty="0"/>
          </a:p>
        </p:txBody>
      </p:sp>
      <p:sp>
        <p:nvSpPr>
          <p:cNvPr id="7" name="圆角矩形 6"/>
          <p:cNvSpPr/>
          <p:nvPr/>
        </p:nvSpPr>
        <p:spPr>
          <a:xfrm>
            <a:off x="1187624" y="2024844"/>
            <a:ext cx="6624736" cy="1188132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A086-C3A1-4410-B928-0AE5FDDAA61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180690"/>
            <a:ext cx="8540750" cy="908050"/>
          </a:xfrm>
        </p:spPr>
        <p:txBody>
          <a:bodyPr/>
          <a:lstStyle/>
          <a:p>
            <a:r>
              <a:rPr lang="zh-CN" altLang="en-US" sz="3600" b="1" dirty="0" smtClean="0">
                <a:latin typeface="Times New Roman" pitchFamily="18" charset="0"/>
              </a:rPr>
              <a:t>产生</a:t>
            </a:r>
            <a:r>
              <a:rPr lang="zh-CN" altLang="en-US" sz="3600" b="1" dirty="0">
                <a:latin typeface="Times New Roman" pitchFamily="18" charset="0"/>
              </a:rPr>
              <a:t>式表示的基本</a:t>
            </a:r>
            <a:r>
              <a:rPr lang="zh-CN" altLang="en-US" sz="3600" b="1" dirty="0" smtClean="0">
                <a:latin typeface="Times New Roman" pitchFamily="18" charset="0"/>
              </a:rPr>
              <a:t>方法</a:t>
            </a:r>
            <a:r>
              <a:rPr lang="en-US" altLang="zh-CN" sz="3600" b="1" dirty="0" smtClean="0">
                <a:latin typeface="Times New Roman" pitchFamily="18" charset="0"/>
              </a:rPr>
              <a:t>—</a:t>
            </a:r>
            <a:r>
              <a:rPr lang="zh-CN" altLang="en-US" sz="2800" b="1" dirty="0" smtClean="0">
                <a:latin typeface="Times New Roman" pitchFamily="18" charset="0"/>
              </a:rPr>
              <a:t>规则的</a:t>
            </a:r>
            <a:r>
              <a:rPr lang="zh-CN" altLang="en-US" sz="2800" b="1" dirty="0">
                <a:latin typeface="Times New Roman" pitchFamily="18" charset="0"/>
              </a:rPr>
              <a:t>表示</a:t>
            </a:r>
          </a:p>
        </p:txBody>
      </p:sp>
      <p:sp>
        <p:nvSpPr>
          <p:cNvPr id="2" name="矩形 1"/>
          <p:cNvSpPr/>
          <p:nvPr/>
        </p:nvSpPr>
        <p:spPr>
          <a:xfrm>
            <a:off x="1547664" y="2136339"/>
            <a:ext cx="599441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如果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前提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P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满足，则可推出结论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Q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或执行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Q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所规定的操作</a:t>
            </a:r>
            <a:endParaRPr lang="en-US" altLang="zh-CN" sz="2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947-3232-4611-A79E-FC2A980397A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1"/>
            <a:ext cx="8540750" cy="872716"/>
          </a:xfrm>
        </p:spPr>
        <p:txBody>
          <a:bodyPr/>
          <a:lstStyle/>
          <a:p>
            <a:r>
              <a:rPr lang="zh-CN" altLang="en-US" sz="3600" b="1" dirty="0">
                <a:latin typeface="Times New Roman" pitchFamily="18" charset="0"/>
              </a:rPr>
              <a:t>产生式与蕴涵</a:t>
            </a:r>
            <a:r>
              <a:rPr lang="zh-CN" altLang="en-US" sz="3600" b="1" dirty="0" smtClean="0">
                <a:latin typeface="Times New Roman" pitchFamily="18" charset="0"/>
              </a:rPr>
              <a:t>式的</a:t>
            </a:r>
            <a:r>
              <a:rPr lang="zh-CN" altLang="en-US" sz="3600" b="1" dirty="0">
                <a:latin typeface="Times New Roman" pitchFamily="18" charset="0"/>
              </a:rPr>
              <a:t>区别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1268760"/>
            <a:ext cx="8532948" cy="514777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</a:rPr>
              <a:t>主要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</a:rPr>
              <a:t>区别：</a:t>
            </a:r>
          </a:p>
          <a:p>
            <a:pPr lvl="1">
              <a:lnSpc>
                <a:spcPct val="110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蕴涵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式表示的知识只能是精确的，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产生式表示的知识可以是不确定的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rgbClr val="00B050"/>
                </a:solidFill>
                <a:latin typeface="Times New Roman" pitchFamily="18" charset="0"/>
              </a:rPr>
              <a:t>原因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itchFamily="18" charset="0"/>
              </a:rPr>
              <a:t>: </a:t>
            </a:r>
            <a:r>
              <a:rPr lang="zh-CN" altLang="en-US" dirty="0" smtClean="0">
                <a:latin typeface="Times New Roman" pitchFamily="18" charset="0"/>
              </a:rPr>
              <a:t>蕴涵</a:t>
            </a:r>
            <a:r>
              <a:rPr lang="zh-CN" altLang="en-US" dirty="0">
                <a:latin typeface="Times New Roman" pitchFamily="18" charset="0"/>
              </a:rPr>
              <a:t>式是一个逻辑表达式，其逻辑值只有真和假。</a:t>
            </a:r>
          </a:p>
          <a:p>
            <a:pPr lvl="1">
              <a:lnSpc>
                <a:spcPct val="110000"/>
              </a:lnSpc>
              <a:spcBef>
                <a:spcPts val="24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蕴涵式的匹配一定要求是精确的，而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产生式的匹配可以是不确定的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rgbClr val="00B050"/>
                </a:solidFill>
                <a:latin typeface="Times New Roman" pitchFamily="18" charset="0"/>
              </a:rPr>
              <a:t>原因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itchFamily="18" charset="0"/>
              </a:rPr>
              <a:t>: </a:t>
            </a:r>
            <a:r>
              <a:rPr lang="zh-CN" altLang="en-US" dirty="0" smtClean="0">
                <a:latin typeface="Times New Roman" pitchFamily="18" charset="0"/>
              </a:rPr>
              <a:t>产生</a:t>
            </a:r>
            <a:r>
              <a:rPr lang="zh-CN" altLang="en-US" dirty="0">
                <a:latin typeface="Times New Roman" pitchFamily="18" charset="0"/>
              </a:rPr>
              <a:t>式的前提条件和结论都</a:t>
            </a:r>
            <a:r>
              <a:rPr lang="zh-CN" altLang="en-US" dirty="0" smtClean="0">
                <a:latin typeface="Times New Roman" pitchFamily="18" charset="0"/>
              </a:rPr>
              <a:t>可以</a:t>
            </a:r>
            <a:r>
              <a:rPr lang="en-US" altLang="zh-CN" dirty="0" smtClean="0">
                <a:latin typeface="Times New Roman" pitchFamily="18" charset="0"/>
              </a:rPr>
              <a:t/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zh-CN" altLang="en-US" dirty="0" smtClean="0">
                <a:latin typeface="Times New Roman" pitchFamily="18" charset="0"/>
              </a:rPr>
              <a:t>是</a:t>
            </a:r>
            <a:r>
              <a:rPr lang="zh-CN" altLang="en-US" dirty="0">
                <a:latin typeface="Times New Roman" pitchFamily="18" charset="0"/>
              </a:rPr>
              <a:t>不确定的，因此其匹配也可以是</a:t>
            </a:r>
            <a:r>
              <a:rPr lang="zh-CN" altLang="en-US" dirty="0" smtClean="0">
                <a:latin typeface="Times New Roman" pitchFamily="18" charset="0"/>
              </a:rPr>
              <a:t>不</a:t>
            </a:r>
            <a:r>
              <a:rPr lang="en-US" altLang="zh-CN" dirty="0" smtClean="0">
                <a:latin typeface="Times New Roman" pitchFamily="18" charset="0"/>
              </a:rPr>
              <a:t/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zh-CN" altLang="en-US" dirty="0" smtClean="0">
                <a:latin typeface="Times New Roman" pitchFamily="18" charset="0"/>
              </a:rPr>
              <a:t>确定</a:t>
            </a:r>
            <a:r>
              <a:rPr lang="zh-CN" altLang="en-US" dirty="0">
                <a:latin typeface="Times New Roman" pitchFamily="18" charset="0"/>
              </a:rPr>
              <a:t>的。</a:t>
            </a:r>
          </a:p>
        </p:txBody>
      </p:sp>
      <p:pic>
        <p:nvPicPr>
          <p:cNvPr id="5" name="Picture 2" descr="C:\Users\david\AppData\Local\Microsoft\Windows\Temporary Internet Files\Content.IE5\7KNH1OZW\MCj0435278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4833156"/>
            <a:ext cx="1427895" cy="990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D39E-8039-4A40-898A-F7DEADE44E35}" type="slidenum">
              <a:rPr lang="en-US" altLang="zh-CN"/>
              <a:pPr/>
              <a:t>35</a:t>
            </a:fld>
            <a:endParaRPr lang="en-US" altLang="zh-CN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例如：</a:t>
            </a:r>
            <a:r>
              <a:rPr kumimoji="1" lang="en-US" altLang="zh-CN" dirty="0" smtClean="0"/>
              <a:t>MYCIN</a:t>
            </a:r>
            <a:r>
              <a:rPr kumimoji="1" lang="zh-CN" altLang="en-US" dirty="0"/>
              <a:t>中有如下产生式：</a:t>
            </a:r>
          </a:p>
          <a:p>
            <a:pPr marL="400050" lvl="1" indent="0">
              <a:spcBef>
                <a:spcPts val="3600"/>
              </a:spcBef>
              <a:buNone/>
            </a:pPr>
            <a:r>
              <a:rPr kumimoji="1" lang="zh-CN" altLang="en-US" dirty="0"/>
              <a:t>	</a:t>
            </a:r>
            <a:r>
              <a:rPr kumimoji="1" lang="en-US" altLang="zh-CN" dirty="0"/>
              <a:t>IF</a:t>
            </a:r>
            <a:r>
              <a:rPr kumimoji="1" lang="en-US" altLang="zh-CN" i="1" dirty="0"/>
              <a:t> </a:t>
            </a:r>
            <a:r>
              <a:rPr kumimoji="1" lang="zh-CN" altLang="en-US" b="1" dirty="0" smtClean="0">
                <a:solidFill>
                  <a:srgbClr val="7030A0"/>
                </a:solidFill>
              </a:rPr>
              <a:t>本</a:t>
            </a:r>
            <a:r>
              <a:rPr kumimoji="1" lang="zh-CN" altLang="en-US" b="1" dirty="0">
                <a:solidFill>
                  <a:srgbClr val="7030A0"/>
                </a:solidFill>
              </a:rPr>
              <a:t>微生物的染色斑是革兰氏阴性</a:t>
            </a:r>
          </a:p>
          <a:p>
            <a:pPr marL="400050" lvl="1" indent="0">
              <a:spcBef>
                <a:spcPts val="1200"/>
              </a:spcBef>
              <a:buNone/>
            </a:pPr>
            <a:r>
              <a:rPr kumimoji="1" lang="zh-CN" altLang="en-US" b="1" dirty="0" smtClean="0">
                <a:solidFill>
                  <a:srgbClr val="7030A0"/>
                </a:solidFill>
              </a:rPr>
              <a:t>      本</a:t>
            </a:r>
            <a:r>
              <a:rPr kumimoji="1" lang="zh-CN" altLang="en-US" b="1" dirty="0">
                <a:solidFill>
                  <a:srgbClr val="7030A0"/>
                </a:solidFill>
              </a:rPr>
              <a:t>微生物的形状呈杆状</a:t>
            </a:r>
          </a:p>
          <a:p>
            <a:pPr marL="400050" lvl="1" indent="0">
              <a:spcBef>
                <a:spcPts val="1200"/>
              </a:spcBef>
              <a:buNone/>
            </a:pPr>
            <a:r>
              <a:rPr kumimoji="1" lang="zh-CN" altLang="en-US" b="1" dirty="0">
                <a:solidFill>
                  <a:srgbClr val="7030A0"/>
                </a:solidFill>
              </a:rPr>
              <a:t>  </a:t>
            </a:r>
            <a:r>
              <a:rPr kumimoji="1" lang="zh-CN" altLang="en-US" b="1" dirty="0" smtClean="0">
                <a:solidFill>
                  <a:srgbClr val="7030A0"/>
                </a:solidFill>
              </a:rPr>
              <a:t>    病人</a:t>
            </a:r>
            <a:r>
              <a:rPr kumimoji="1" lang="zh-CN" altLang="en-US" b="1" dirty="0">
                <a:solidFill>
                  <a:srgbClr val="7030A0"/>
                </a:solidFill>
              </a:rPr>
              <a:t>是中间宿主</a:t>
            </a:r>
          </a:p>
          <a:p>
            <a:pPr marL="400050" lvl="1" indent="0">
              <a:spcBef>
                <a:spcPts val="1200"/>
              </a:spcBef>
              <a:buNone/>
            </a:pPr>
            <a:r>
              <a:rPr kumimoji="1" lang="zh-CN" altLang="en-US" i="1" dirty="0"/>
              <a:t>	</a:t>
            </a:r>
            <a:r>
              <a:rPr kumimoji="1" lang="en-US" altLang="zh-CN" dirty="0"/>
              <a:t>THEN   </a:t>
            </a:r>
            <a:r>
              <a:rPr kumimoji="1" lang="zh-CN" altLang="en-US" b="1" dirty="0">
                <a:solidFill>
                  <a:srgbClr val="0000FF"/>
                </a:solidFill>
              </a:rPr>
              <a:t>该微生物是绿脓杆菌，</a:t>
            </a:r>
            <a:r>
              <a:rPr kumimoji="1" lang="zh-CN" altLang="en-US" b="1" dirty="0">
                <a:solidFill>
                  <a:srgbClr val="FF0000"/>
                </a:solidFill>
              </a:rPr>
              <a:t>置信度为</a:t>
            </a:r>
            <a:r>
              <a:rPr kumimoji="1" lang="en-US" altLang="zh-CN" b="1" dirty="0">
                <a:solidFill>
                  <a:srgbClr val="FF0000"/>
                </a:solidFill>
              </a:rPr>
              <a:t>CF=0.6</a:t>
            </a:r>
          </a:p>
          <a:p>
            <a:pPr marL="0" indent="0">
              <a:buNone/>
            </a:pPr>
            <a:endParaRPr kumimoji="1" lang="en-US" altLang="zh-CN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solidFill>
                  <a:srgbClr val="006600"/>
                </a:solidFill>
              </a:rPr>
              <a:t>   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CF</a:t>
            </a:r>
            <a:r>
              <a:rPr kumimoji="1" lang="zh-CN" altLang="en-US" sz="2400" dirty="0">
                <a:solidFill>
                  <a:srgbClr val="FF0000"/>
                </a:solidFill>
              </a:rPr>
              <a:t>为规则强度，谓词逻辑中的蕴涵式不可以这样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做</a:t>
            </a:r>
            <a:endParaRPr kumimoji="1" lang="zh-CN" altLang="en-US" sz="2400" dirty="0">
              <a:solidFill>
                <a:srgbClr val="0066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72008"/>
            <a:ext cx="8540750" cy="872716"/>
          </a:xfrm>
        </p:spPr>
        <p:txBody>
          <a:bodyPr/>
          <a:lstStyle/>
          <a:p>
            <a:r>
              <a:rPr lang="zh-CN" altLang="en-US" sz="3600" b="1" dirty="0">
                <a:latin typeface="Times New Roman" pitchFamily="18" charset="0"/>
              </a:rPr>
              <a:t>产生式与蕴涵</a:t>
            </a:r>
            <a:r>
              <a:rPr lang="zh-CN" altLang="en-US" sz="3600" b="1" dirty="0" smtClean="0">
                <a:latin typeface="Times New Roman" pitchFamily="18" charset="0"/>
              </a:rPr>
              <a:t>式的</a:t>
            </a:r>
            <a:r>
              <a:rPr lang="zh-CN" altLang="en-US" sz="3600" b="1" dirty="0">
                <a:latin typeface="Times New Roman" pitchFamily="18" charset="0"/>
              </a:rPr>
              <a:t>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25425"/>
            <a:ext cx="8540750" cy="90805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</a:rPr>
              <a:t>产生式系统</a:t>
            </a:r>
            <a:r>
              <a:rPr lang="zh-CN" altLang="en-US" sz="4000" b="1" dirty="0">
                <a:solidFill>
                  <a:srgbClr val="002060"/>
                </a:solidFill>
                <a:latin typeface="Times New Roman" pitchFamily="18" charset="0"/>
              </a:rPr>
              <a:t>的基本结构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</a:br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13787" cy="539993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A50021"/>
                </a:solidFill>
              </a:rPr>
              <a:t>综合数据库</a:t>
            </a:r>
            <a:r>
              <a:rPr lang="en-US" altLang="zh-CN" sz="240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DB(Data Base)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存放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求解问题的各种当前信息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</a:rPr>
              <a:t>问题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</a:rPr>
              <a:t>的初始状态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</a:rPr>
              <a:t>输入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</a:rPr>
              <a:t>的事实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</a:rPr>
              <a:t>中间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</a:rPr>
              <a:t>结论及最终</a:t>
            </a:r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</a:rPr>
              <a:t>结论</a:t>
            </a:r>
            <a:endParaRPr lang="zh-CN" altLang="en-US" sz="1800" dirty="0">
              <a:solidFill>
                <a:srgbClr val="0000CC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用于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推理过程的规则</a:t>
            </a: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匹配</a:t>
            </a:r>
            <a:endParaRPr lang="en-US" altLang="zh-CN" sz="2000" b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endParaRPr lang="en-US" altLang="zh-CN" sz="2000" b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endParaRPr lang="zh-CN" altLang="en-US" sz="800" b="1" dirty="0">
              <a:solidFill>
                <a:srgbClr val="006600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A50021"/>
                </a:solidFill>
              </a:rPr>
              <a:t>规则库</a:t>
            </a:r>
            <a:r>
              <a:rPr lang="en-US" altLang="zh-CN" sz="2400" dirty="0">
                <a:solidFill>
                  <a:srgbClr val="A50021"/>
                </a:solidFill>
              </a:rPr>
              <a:t>RB(Rule Base</a:t>
            </a:r>
            <a:r>
              <a:rPr lang="en-US" altLang="zh-CN" sz="2400" dirty="0" smtClean="0">
                <a:solidFill>
                  <a:srgbClr val="A50021"/>
                </a:solidFill>
              </a:rPr>
              <a:t>): 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pitchFamily="18" charset="0"/>
              </a:rPr>
              <a:t>知识库</a:t>
            </a:r>
            <a:r>
              <a:rPr lang="en-US" altLang="zh-CN" sz="2400" b="1" dirty="0">
                <a:solidFill>
                  <a:srgbClr val="006600"/>
                </a:solidFill>
                <a:latin typeface="Times New Roman" pitchFamily="18" charset="0"/>
              </a:rPr>
              <a:t>KB(Knowledge Base) ,</a:t>
            </a:r>
            <a:r>
              <a:rPr lang="zh-CN" altLang="en-US" sz="2400" b="1" dirty="0">
                <a:solidFill>
                  <a:srgbClr val="006600"/>
                </a:solidFill>
                <a:latin typeface="Times New Roman" pitchFamily="18" charset="0"/>
              </a:rPr>
              <a:t>用于存放与求解问题有关的所有规则的集合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作用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zh-CN" altLang="en-US" sz="2000" dirty="0">
                <a:latin typeface="Times New Roman" pitchFamily="18" charset="0"/>
              </a:rPr>
              <a:t>是产生式系统问题求解的基础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要求：</a:t>
            </a:r>
            <a:r>
              <a:rPr lang="zh-CN" altLang="en-US" sz="2000" dirty="0">
                <a:latin typeface="Times New Roman" pitchFamily="18" charset="0"/>
              </a:rPr>
              <a:t>知识的完整性、一致性、准确性、灵活性和知识组织的合理性</a:t>
            </a:r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5724525" y="1773238"/>
            <a:ext cx="1692275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/>
              <a:t>控 制 系 统</a:t>
            </a:r>
          </a:p>
        </p:txBody>
      </p:sp>
      <p:sp>
        <p:nvSpPr>
          <p:cNvPr id="506885" name="Rectangle 5"/>
          <p:cNvSpPr>
            <a:spLocks noChangeArrowheads="1"/>
          </p:cNvSpPr>
          <p:nvPr/>
        </p:nvSpPr>
        <p:spPr bwMode="auto">
          <a:xfrm>
            <a:off x="4643438" y="2781300"/>
            <a:ext cx="144145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/>
              <a:t>规 则 库</a:t>
            </a:r>
          </a:p>
        </p:txBody>
      </p:sp>
      <p:sp>
        <p:nvSpPr>
          <p:cNvPr id="506886" name="Rectangle 6"/>
          <p:cNvSpPr>
            <a:spLocks noChangeArrowheads="1"/>
          </p:cNvSpPr>
          <p:nvPr/>
        </p:nvSpPr>
        <p:spPr bwMode="auto">
          <a:xfrm>
            <a:off x="7019925" y="2781300"/>
            <a:ext cx="1655763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/>
              <a:t>综合数据库</a:t>
            </a:r>
          </a:p>
        </p:txBody>
      </p:sp>
      <p:sp>
        <p:nvSpPr>
          <p:cNvPr id="506887" name="Line 7"/>
          <p:cNvSpPr>
            <a:spLocks noChangeShapeType="1"/>
          </p:cNvSpPr>
          <p:nvPr/>
        </p:nvSpPr>
        <p:spPr bwMode="auto">
          <a:xfrm flipH="1">
            <a:off x="5292725" y="2024063"/>
            <a:ext cx="0" cy="75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888" name="Line 8"/>
          <p:cNvSpPr>
            <a:spLocks noChangeShapeType="1"/>
          </p:cNvSpPr>
          <p:nvPr/>
        </p:nvSpPr>
        <p:spPr bwMode="auto">
          <a:xfrm>
            <a:off x="7740650" y="19891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889" name="Line 9"/>
          <p:cNvSpPr>
            <a:spLocks noChangeShapeType="1"/>
          </p:cNvSpPr>
          <p:nvPr/>
        </p:nvSpPr>
        <p:spPr bwMode="auto">
          <a:xfrm>
            <a:off x="5292725" y="20240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890" name="Line 10"/>
          <p:cNvSpPr>
            <a:spLocks noChangeShapeType="1"/>
          </p:cNvSpPr>
          <p:nvPr/>
        </p:nvSpPr>
        <p:spPr bwMode="auto">
          <a:xfrm flipH="1">
            <a:off x="7380288" y="19891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3058" y="4030556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匹配</a:t>
            </a:r>
            <a:r>
              <a:rPr lang="zh-CN" altLang="en-US" sz="2000" u="sng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前</a:t>
            </a:r>
            <a:r>
              <a:rPr lang="zh-CN" altLang="en-US" sz="2000" u="sng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件 </a:t>
            </a:r>
            <a:r>
              <a:rPr lang="en-US" altLang="zh-CN" sz="2000" u="sng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Wingdings" pitchFamily="2" charset="2"/>
              </a:rPr>
              <a:t> </a:t>
            </a:r>
            <a:r>
              <a:rPr lang="zh-CN" altLang="en-US" sz="2000" u="sng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Wingdings" pitchFamily="2" charset="2"/>
              </a:rPr>
              <a:t>激活规则推理 </a:t>
            </a:r>
            <a:r>
              <a:rPr lang="en-US" altLang="zh-CN" sz="2000" u="sng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Wingdings" pitchFamily="2" charset="2"/>
              </a:rPr>
              <a:t> </a:t>
            </a:r>
            <a:r>
              <a:rPr lang="zh-CN" altLang="en-US" sz="2000" u="sng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Wingdings" pitchFamily="2" charset="2"/>
              </a:rPr>
              <a:t>后件作为事实加入库中</a:t>
            </a:r>
            <a:endParaRPr lang="zh-CN" altLang="en-US" sz="2000" u="sng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8BE8-8691-483B-BCB7-2CE2F7655E6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88740"/>
            <a:ext cx="8568952" cy="52562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 dirty="0">
                <a:solidFill>
                  <a:srgbClr val="A50021"/>
                </a:solidFill>
              </a:rPr>
              <a:t>控制系统</a:t>
            </a:r>
            <a:r>
              <a:rPr lang="en-US" altLang="zh-CN" sz="2400" dirty="0" smtClean="0">
                <a:solidFill>
                  <a:srgbClr val="A50021"/>
                </a:solidFill>
              </a:rPr>
              <a:t>(</a:t>
            </a:r>
            <a:r>
              <a:rPr lang="zh-CN" altLang="en-US" sz="2400" dirty="0" smtClean="0">
                <a:solidFill>
                  <a:srgbClr val="A50021"/>
                </a:solidFill>
              </a:rPr>
              <a:t>也称 “推理机”</a:t>
            </a:r>
            <a:r>
              <a:rPr lang="en-US" altLang="zh-CN" sz="2400" dirty="0" smtClean="0">
                <a:solidFill>
                  <a:srgbClr val="A50021"/>
                </a:solidFill>
              </a:rPr>
              <a:t>)</a:t>
            </a:r>
            <a:endParaRPr lang="en-US" altLang="zh-CN" sz="2400" dirty="0">
              <a:solidFill>
                <a:srgbClr val="A50021"/>
              </a:solidFill>
            </a:endParaRPr>
          </a:p>
          <a:p>
            <a:pPr lvl="1">
              <a:lnSpc>
                <a:spcPct val="105000"/>
              </a:lnSpc>
              <a:spcBef>
                <a:spcPts val="1200"/>
              </a:spcBef>
            </a:pPr>
            <a:r>
              <a:rPr lang="zh-CN" altLang="en-US" sz="2200" b="1" dirty="0" smtClean="0">
                <a:solidFill>
                  <a:srgbClr val="006600"/>
                </a:solidFill>
                <a:latin typeface="Times New Roman" pitchFamily="18" charset="0"/>
              </a:rPr>
              <a:t>控制系统</a:t>
            </a: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</a:rPr>
              <a:t>的主要作用  </a:t>
            </a:r>
          </a:p>
          <a:p>
            <a:pPr lvl="1">
              <a:lnSpc>
                <a:spcPct val="105000"/>
              </a:lnSpc>
              <a:spcBef>
                <a:spcPts val="1000"/>
              </a:spcBef>
              <a:buFontTx/>
              <a:buNone/>
            </a:pPr>
            <a:r>
              <a:rPr lang="zh-CN" altLang="en-US" sz="1800" b="1" dirty="0">
                <a:solidFill>
                  <a:srgbClr val="0000CC"/>
                </a:solidFill>
                <a:latin typeface="Times New Roman" pitchFamily="18" charset="0"/>
              </a:rPr>
              <a:t>  </a:t>
            </a:r>
            <a:r>
              <a:rPr lang="en-US" altLang="zh-CN" sz="18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</a:rPr>
              <a:t>    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</a:rPr>
              <a:t>用于控制整个产生式系统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的运行，决定问题求解过程的推理线路。</a:t>
            </a:r>
          </a:p>
          <a:p>
            <a:pPr lvl="1">
              <a:lnSpc>
                <a:spcPct val="105000"/>
              </a:lnSpc>
              <a:spcBef>
                <a:spcPts val="3000"/>
              </a:spcBef>
            </a:pPr>
            <a:r>
              <a:rPr lang="zh-CN" altLang="en-US" sz="2200" b="1" dirty="0" smtClean="0">
                <a:solidFill>
                  <a:srgbClr val="006600"/>
                </a:solidFill>
                <a:latin typeface="Times New Roman" pitchFamily="18" charset="0"/>
              </a:rPr>
              <a:t>控制系统</a:t>
            </a: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</a:rPr>
              <a:t>的主要任务</a:t>
            </a:r>
          </a:p>
          <a:p>
            <a:pPr lvl="2">
              <a:lnSpc>
                <a:spcPct val="105000"/>
              </a:lnSpc>
              <a:spcBef>
                <a:spcPts val="1200"/>
              </a:spcBef>
            </a:pPr>
            <a:r>
              <a:rPr lang="zh-CN" altLang="en-US" sz="1800" b="1" dirty="0" smtClean="0">
                <a:solidFill>
                  <a:srgbClr val="0000FF"/>
                </a:solidFill>
                <a:latin typeface="Times New Roman" pitchFamily="18" charset="0"/>
              </a:rPr>
              <a:t>选择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</a:rPr>
              <a:t>匹配：</a:t>
            </a:r>
            <a:r>
              <a:rPr lang="zh-CN" altLang="en-US" sz="1800" dirty="0">
                <a:latin typeface="Times New Roman" pitchFamily="18" charset="0"/>
              </a:rPr>
              <a:t>按一定策略从</a:t>
            </a:r>
            <a:r>
              <a:rPr lang="zh-CN" altLang="en-US" sz="1800" dirty="0" smtClean="0">
                <a:latin typeface="Times New Roman" pitchFamily="18" charset="0"/>
              </a:rPr>
              <a:t>规则库</a:t>
            </a:r>
            <a:r>
              <a:rPr lang="zh-CN" altLang="en-US" sz="1800" dirty="0">
                <a:latin typeface="Times New Roman" pitchFamily="18" charset="0"/>
              </a:rPr>
              <a:t>中</a:t>
            </a:r>
            <a:r>
              <a:rPr lang="zh-CN" altLang="en-US" sz="1800" dirty="0" smtClean="0">
                <a:latin typeface="Times New Roman" pitchFamily="18" charset="0"/>
              </a:rPr>
              <a:t>选择</a:t>
            </a:r>
            <a:r>
              <a:rPr lang="zh-CN" altLang="en-US" sz="1800" dirty="0">
                <a:latin typeface="Times New Roman" pitchFamily="18" charset="0"/>
              </a:rPr>
              <a:t>规则与综合数据库中的已知事实进行匹配</a:t>
            </a:r>
            <a:r>
              <a:rPr lang="zh-CN" altLang="en-US" sz="1800" dirty="0" smtClean="0">
                <a:latin typeface="Times New Roman" pitchFamily="18" charset="0"/>
              </a:rPr>
              <a:t>。</a:t>
            </a:r>
            <a:endParaRPr lang="en-US" altLang="zh-CN" sz="1800" dirty="0" smtClean="0">
              <a:latin typeface="Times New Roman" pitchFamily="18" charset="0"/>
            </a:endParaRPr>
          </a:p>
          <a:p>
            <a:pPr lvl="2">
              <a:lnSpc>
                <a:spcPct val="105000"/>
              </a:lnSpc>
              <a:spcBef>
                <a:spcPts val="1200"/>
              </a:spcBef>
            </a:pPr>
            <a:r>
              <a:rPr lang="zh-CN" altLang="en-US" sz="1800" b="1" dirty="0" smtClean="0">
                <a:solidFill>
                  <a:srgbClr val="0000FF"/>
                </a:solidFill>
                <a:latin typeface="Times New Roman" pitchFamily="18" charset="0"/>
              </a:rPr>
              <a:t>冲突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</a:rPr>
              <a:t>消解：</a:t>
            </a:r>
            <a:r>
              <a:rPr lang="zh-CN" altLang="en-US" sz="1800" dirty="0">
                <a:latin typeface="Times New Roman" pitchFamily="18" charset="0"/>
              </a:rPr>
              <a:t>对匹配成功的规则，按照某种策略从中选出一条规则执行。</a:t>
            </a:r>
          </a:p>
          <a:p>
            <a:pPr lvl="2">
              <a:lnSpc>
                <a:spcPct val="105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</a:rPr>
              <a:t>执行操作：</a:t>
            </a:r>
            <a:r>
              <a:rPr lang="zh-CN" altLang="en-US" sz="1800" dirty="0">
                <a:latin typeface="Times New Roman" pitchFamily="18" charset="0"/>
              </a:rPr>
              <a:t>对所执行的规则，若其后件为一个或多个结论，则把这些结论加入综合数据库；若其后件为一个或多个操作时，执行这些操作。</a:t>
            </a:r>
          </a:p>
          <a:p>
            <a:pPr lvl="2">
              <a:lnSpc>
                <a:spcPct val="105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</a:rPr>
              <a:t>终止推理：</a:t>
            </a:r>
            <a:r>
              <a:rPr lang="zh-CN" altLang="en-US" sz="1800" dirty="0">
                <a:latin typeface="Times New Roman" pitchFamily="18" charset="0"/>
              </a:rPr>
              <a:t>检查综合数据库中是否包含有目标，若有，则停止推理。</a:t>
            </a:r>
          </a:p>
          <a:p>
            <a:pPr lvl="2">
              <a:lnSpc>
                <a:spcPct val="105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</a:rPr>
              <a:t>路径解释：</a:t>
            </a:r>
            <a:r>
              <a:rPr lang="zh-CN" altLang="en-US" sz="1800" dirty="0">
                <a:latin typeface="Times New Roman" pitchFamily="18" charset="0"/>
              </a:rPr>
              <a:t>在问题求解过程中，记住应用过的规则序列，以便最终能够给出问题的解的路径。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25425"/>
            <a:ext cx="8540750" cy="90805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</a:rPr>
              <a:t>产生式系统</a:t>
            </a:r>
            <a:r>
              <a:rPr lang="zh-CN" altLang="en-US" sz="4000" b="1" dirty="0">
                <a:solidFill>
                  <a:srgbClr val="002060"/>
                </a:solidFill>
                <a:latin typeface="Times New Roman" pitchFamily="18" charset="0"/>
              </a:rPr>
              <a:t>的基本结构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</a:br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08" y="980728"/>
            <a:ext cx="8785225" cy="5364596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动物识别系统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该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</a:rPr>
              <a:t>系统可以识别老虎、金钱豹、斑马、长颈鹿、企鹅、信天翁这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</a:rPr>
              <a:t>种动物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en-US" altLang="zh-CN" sz="22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规则库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</a:rPr>
              <a:t>包含如下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</a:rPr>
              <a:t>15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</a:rPr>
              <a:t>条规则：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r</a:t>
            </a:r>
            <a:r>
              <a:rPr lang="en-US" altLang="zh-CN" sz="1800" b="1" baseline="-25000" dirty="0">
                <a:solidFill>
                  <a:srgbClr val="00B050"/>
                </a:solidFill>
                <a:latin typeface="Times New Roman" pitchFamily="18" charset="0"/>
              </a:rPr>
              <a:t>1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   IF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该动物有毛发</a:t>
            </a: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 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THEN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该动物是哺乳动物</a:t>
            </a: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    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r</a:t>
            </a:r>
            <a:r>
              <a:rPr lang="en-US" altLang="zh-CN" sz="1800" b="1" baseline="-25000" dirty="0">
                <a:solidFill>
                  <a:srgbClr val="00B050"/>
                </a:solidFill>
                <a:latin typeface="Times New Roman" pitchFamily="18" charset="0"/>
              </a:rPr>
              <a:t>2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   IF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该动物有奶</a:t>
            </a: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  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THEN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该动物是哺乳动物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r</a:t>
            </a:r>
            <a:r>
              <a:rPr lang="en-US" altLang="zh-CN" sz="1800" b="1" baseline="-25000" dirty="0">
                <a:solidFill>
                  <a:srgbClr val="00B050"/>
                </a:solidFill>
                <a:latin typeface="Times New Roman" pitchFamily="18" charset="0"/>
              </a:rPr>
              <a:t>3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   IF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该动物有羽毛</a:t>
            </a: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THEN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该动物是鸟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r</a:t>
            </a:r>
            <a:r>
              <a:rPr lang="en-US" altLang="zh-CN" sz="1800" b="1" baseline="-25000" dirty="0">
                <a:solidFill>
                  <a:srgbClr val="00B050"/>
                </a:solidFill>
                <a:latin typeface="Times New Roman" pitchFamily="18" charset="0"/>
              </a:rPr>
              <a:t>4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   IF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该动物会飞</a:t>
            </a: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会下蛋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THEN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该动物是鸟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r</a:t>
            </a:r>
            <a:r>
              <a:rPr lang="en-US" altLang="zh-CN" sz="1800" b="1" baseline="-25000" dirty="0">
                <a:solidFill>
                  <a:srgbClr val="00B050"/>
                </a:solidFill>
                <a:latin typeface="Times New Roman" pitchFamily="18" charset="0"/>
              </a:rPr>
              <a:t>5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   IF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该动物吃肉</a:t>
            </a: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 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THEN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该动物是食肉动物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r</a:t>
            </a:r>
            <a:r>
              <a:rPr lang="en-US" altLang="zh-CN" sz="1800" b="1" baseline="-25000" dirty="0">
                <a:solidFill>
                  <a:srgbClr val="00B050"/>
                </a:solidFill>
                <a:latin typeface="Times New Roman" pitchFamily="18" charset="0"/>
              </a:rPr>
              <a:t>6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   IF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</a:t>
            </a:r>
            <a:r>
              <a:rPr lang="zh-CN" altLang="en-US" sz="1800" b="1" u="sng" dirty="0" smtClean="0">
                <a:solidFill>
                  <a:srgbClr val="00B050"/>
                </a:solidFill>
                <a:latin typeface="Times New Roman" pitchFamily="18" charset="0"/>
              </a:rPr>
              <a:t>物有犬齿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有</a:t>
            </a:r>
            <a:r>
              <a:rPr lang="zh-CN" altLang="en-US" sz="1800" b="1" u="sng" dirty="0" smtClean="0">
                <a:solidFill>
                  <a:srgbClr val="00B050"/>
                </a:solidFill>
                <a:latin typeface="Times New Roman" pitchFamily="18" charset="0"/>
              </a:rPr>
              <a:t>爪</a:t>
            </a:r>
            <a:r>
              <a:rPr lang="zh-CN" altLang="en-US" sz="1800" b="1" dirty="0" smtClean="0">
                <a:solidFill>
                  <a:srgbClr val="00B050"/>
                </a:solidFill>
                <a:latin typeface="Times New Roman" pitchFamily="18" charset="0"/>
              </a:rPr>
              <a:t>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AND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眼盯</a:t>
            </a:r>
            <a:r>
              <a:rPr lang="zh-CN" altLang="en-US" sz="1800" b="1" u="sng" dirty="0" smtClean="0">
                <a:solidFill>
                  <a:srgbClr val="00B050"/>
                </a:solidFill>
                <a:latin typeface="Times New Roman" pitchFamily="18" charset="0"/>
              </a:rPr>
              <a:t>前方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itchFamily="18" charset="0"/>
              </a:rPr>
              <a:t>THEN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该动物是食肉动物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b="1" dirty="0" smtClean="0">
                <a:solidFill>
                  <a:srgbClr val="00B050"/>
                </a:solidFill>
                <a:latin typeface="Times New Roman" pitchFamily="18" charset="0"/>
              </a:rPr>
              <a:t>r</a:t>
            </a:r>
            <a:r>
              <a:rPr lang="en-US" altLang="zh-CN" sz="1800" b="1" baseline="-25000" dirty="0" smtClean="0">
                <a:solidFill>
                  <a:srgbClr val="00B050"/>
                </a:solidFill>
                <a:latin typeface="Times New Roman" pitchFamily="18" charset="0"/>
              </a:rPr>
              <a:t>7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itchFamily="18" charset="0"/>
              </a:rPr>
              <a:t> 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IF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该动物是哺乳动物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有蹄</a:t>
            </a: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THEN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该动物是有蹄类动物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r</a:t>
            </a:r>
            <a:r>
              <a:rPr lang="en-US" altLang="zh-CN" sz="1800" b="1" baseline="-25000" dirty="0">
                <a:solidFill>
                  <a:srgbClr val="00B050"/>
                </a:solidFill>
                <a:latin typeface="Times New Roman" pitchFamily="18" charset="0"/>
              </a:rPr>
              <a:t>8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   IF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该动物是哺乳动物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AND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是嚼反刍动物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THEN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该动物是有蹄类动物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r</a:t>
            </a:r>
            <a:r>
              <a:rPr lang="en-US" altLang="zh-CN" sz="1800" b="1" baseline="-25000" dirty="0">
                <a:solidFill>
                  <a:srgbClr val="00B050"/>
                </a:solidFill>
                <a:latin typeface="Times New Roman" pitchFamily="18" charset="0"/>
              </a:rPr>
              <a:t>9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   IF </a:t>
            </a: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该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动物是哺乳动物 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 smtClean="0">
                <a:solidFill>
                  <a:srgbClr val="00B050"/>
                </a:solidFill>
                <a:latin typeface="Times New Roman" pitchFamily="18" charset="0"/>
              </a:rPr>
              <a:t>是食肉动物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是</a:t>
            </a:r>
            <a:r>
              <a:rPr lang="zh-CN" altLang="en-US" sz="1800" b="1" u="sng" dirty="0" smtClean="0">
                <a:solidFill>
                  <a:srgbClr val="00B050"/>
                </a:solidFill>
                <a:latin typeface="Times New Roman" pitchFamily="18" charset="0"/>
              </a:rPr>
              <a:t>黄褐色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身上有暗斑点  </a:t>
            </a:r>
            <a:r>
              <a:rPr lang="zh-CN" altLang="en-US" sz="1800" b="1" u="sng" dirty="0" smtClean="0">
                <a:solidFill>
                  <a:srgbClr val="00B050"/>
                </a:solidFill>
                <a:latin typeface="Times New Roman" pitchFamily="18" charset="0"/>
              </a:rPr>
              <a:t>  </a:t>
            </a:r>
            <a:r>
              <a:rPr lang="en-US" altLang="zh-CN" sz="1800" b="1" u="sng" dirty="0" smtClean="0">
                <a:solidFill>
                  <a:srgbClr val="00B050"/>
                </a:solidFill>
                <a:latin typeface="Times New Roman" pitchFamily="18" charset="0"/>
              </a:rPr>
              <a:t/>
            </a:r>
            <a:br>
              <a:rPr lang="en-US" altLang="zh-CN" sz="1800" b="1" u="sng" dirty="0" smtClean="0">
                <a:solidFill>
                  <a:srgbClr val="00B050"/>
                </a:solidFill>
                <a:latin typeface="Times New Roman" pitchFamily="18" charset="0"/>
              </a:rPr>
            </a:br>
            <a:r>
              <a:rPr lang="zh-CN" altLang="en-US" sz="1800" b="1" dirty="0" smtClean="0">
                <a:solidFill>
                  <a:srgbClr val="00B050"/>
                </a:solidFill>
                <a:latin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itchFamily="18" charset="0"/>
              </a:rPr>
              <a:t>THEN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该动物是金钱豹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25425"/>
            <a:ext cx="8540750" cy="90805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</a:rPr>
              <a:t>产生式系统的例子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</a:br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99D3-F91F-49EA-9C77-4ACBA35F823A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1376363"/>
            <a:ext cx="8750300" cy="5481637"/>
          </a:xfrm>
        </p:spPr>
        <p:txBody>
          <a:bodyPr/>
          <a:lstStyle/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r</a:t>
            </a:r>
            <a:r>
              <a:rPr lang="en-US" altLang="zh-CN" sz="1800" b="1" baseline="-25000" dirty="0">
                <a:solidFill>
                  <a:srgbClr val="00B050"/>
                </a:solidFill>
                <a:latin typeface="Times New Roman" pitchFamily="18" charset="0"/>
              </a:rPr>
              <a:t>10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 IF  </a:t>
            </a:r>
            <a:r>
              <a:rPr lang="zh-CN" altLang="en-US" sz="1800" b="1" u="sng" dirty="0" smtClean="0">
                <a:solidFill>
                  <a:srgbClr val="00B050"/>
                </a:solidFill>
                <a:latin typeface="Times New Roman" pitchFamily="18" charset="0"/>
              </a:rPr>
              <a:t>该动物是哺乳动物</a:t>
            </a: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是食肉动物 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是黄褐色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身上有黑色条纹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THEN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该动物是虎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r</a:t>
            </a:r>
            <a:r>
              <a:rPr lang="en-US" altLang="zh-CN" sz="1800" b="1" baseline="-25000" dirty="0">
                <a:solidFill>
                  <a:srgbClr val="00B050"/>
                </a:solidFill>
                <a:latin typeface="Times New Roman" pitchFamily="18" charset="0"/>
              </a:rPr>
              <a:t>11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  IF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该动物是有蹄类动物 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有长脖子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有长腿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身上有暗斑点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THEN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该动物是长颈鹿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r</a:t>
            </a:r>
            <a:r>
              <a:rPr lang="en-US" altLang="zh-CN" sz="1800" b="1" baseline="-25000" dirty="0">
                <a:solidFill>
                  <a:srgbClr val="00B050"/>
                </a:solidFill>
                <a:latin typeface="Times New Roman" pitchFamily="18" charset="0"/>
              </a:rPr>
              <a:t>12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  IF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动物是有蹄类动物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AND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身上有黑色条纹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THEN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该动物是斑马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r</a:t>
            </a:r>
            <a:r>
              <a:rPr lang="en-US" altLang="zh-CN" sz="1800" b="1" baseline="-25000" dirty="0">
                <a:solidFill>
                  <a:srgbClr val="00B050"/>
                </a:solidFill>
                <a:latin typeface="Times New Roman" pitchFamily="18" charset="0"/>
              </a:rPr>
              <a:t>13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  IF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该动物是鸟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有长脖子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有长腿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不会飞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有黑白二色  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THEN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该动物是鸵鸟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r</a:t>
            </a:r>
            <a:r>
              <a:rPr lang="en-US" altLang="zh-CN" sz="1800" b="1" baseline="-25000" dirty="0">
                <a:solidFill>
                  <a:srgbClr val="00B050"/>
                </a:solidFill>
                <a:latin typeface="Times New Roman" pitchFamily="18" charset="0"/>
              </a:rPr>
              <a:t>14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  IF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该动物是鸟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会游泳</a:t>
            </a: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不会飞 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AND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有黑白二色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itchFamily="18" charset="0"/>
              </a:rPr>
              <a:t>THEN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该动物是企鹅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r</a:t>
            </a:r>
            <a:r>
              <a:rPr lang="en-US" altLang="zh-CN" sz="1800" b="1" baseline="-25000" dirty="0">
                <a:solidFill>
                  <a:srgbClr val="00B050"/>
                </a:solidFill>
                <a:latin typeface="Times New Roman" pitchFamily="18" charset="0"/>
              </a:rPr>
              <a:t>15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  </a:t>
            </a:r>
            <a:r>
              <a:rPr lang="en-US" altLang="zh-CN" sz="1800" b="1" u="sng" dirty="0">
                <a:solidFill>
                  <a:srgbClr val="00B050"/>
                </a:solidFill>
                <a:latin typeface="Times New Roman" pitchFamily="18" charset="0"/>
              </a:rPr>
              <a:t>IF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该动物是鸟</a:t>
            </a: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 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AND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善飞  </a:t>
            </a: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itchFamily="18" charset="0"/>
              </a:rPr>
              <a:t>THEN  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该动物是信天翁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endParaRPr lang="zh-CN" altLang="en-US" sz="1800" b="1" dirty="0">
              <a:solidFill>
                <a:srgbClr val="00B050"/>
              </a:solidFill>
              <a:latin typeface="Times New Roman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200" b="1" dirty="0" smtClean="0">
                <a:latin typeface="Times New Roman" pitchFamily="18" charset="0"/>
              </a:rPr>
              <a:t>初始</a:t>
            </a:r>
            <a:r>
              <a:rPr lang="zh-CN" altLang="en-US" sz="2200" b="1" dirty="0">
                <a:latin typeface="Times New Roman" pitchFamily="18" charset="0"/>
              </a:rPr>
              <a:t>综合数据库包含的事实有</a:t>
            </a:r>
            <a:r>
              <a:rPr lang="zh-CN" altLang="en-US" sz="2200" b="1" dirty="0" smtClean="0">
                <a:latin typeface="Times New Roman" pitchFamily="18" charset="0"/>
              </a:rPr>
              <a:t>：</a:t>
            </a:r>
            <a:endParaRPr lang="en-US" altLang="zh-CN" sz="2200" b="1" dirty="0" smtClean="0"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zh-CN" altLang="en-US" sz="800" b="1" dirty="0">
              <a:latin typeface="Times New Roman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    动物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</a:rPr>
              <a:t>有暗斑点，有长脖子，有长腿，有奶，有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蹄</a:t>
            </a:r>
            <a:endParaRPr lang="zh-CN" altLang="en-US" sz="2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850" y="225425"/>
            <a:ext cx="8540750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2060"/>
                </a:solidFill>
                <a:latin typeface="Times New Roman" pitchFamily="18" charset="0"/>
              </a:rPr>
              <a:t>产生式系统的例子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/>
            </a:r>
            <a:b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</a:rPr>
            </a:br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EF04-DDE7-4E48-BEA4-7EAA989C956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40750" cy="98107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什么</a:t>
            </a:r>
            <a:r>
              <a:rPr lang="zh-CN" altLang="en-US" b="1" dirty="0">
                <a:latin typeface="Times New Roman" pitchFamily="18" charset="0"/>
              </a:rPr>
              <a:t>是</a:t>
            </a:r>
            <a:r>
              <a:rPr lang="zh-CN" altLang="en-US" b="1" dirty="0" smtClean="0">
                <a:latin typeface="Times New Roman" pitchFamily="18" charset="0"/>
              </a:rPr>
              <a:t>知识？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024" y="1371600"/>
            <a:ext cx="8604448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Times New Roman" pitchFamily="18" charset="0"/>
              </a:rPr>
              <a:t>知识</a:t>
            </a:r>
            <a:r>
              <a:rPr lang="zh-CN" altLang="en-US" b="1" dirty="0">
                <a:latin typeface="Times New Roman" pitchFamily="18" charset="0"/>
              </a:rPr>
              <a:t>是人们在改造客观世界的实践中积累起来的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认识</a:t>
            </a:r>
            <a:r>
              <a:rPr lang="zh-CN" altLang="en-US" b="1" dirty="0">
                <a:latin typeface="Times New Roman" pitchFamily="18" charset="0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经验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认识</a:t>
            </a:r>
            <a:r>
              <a:rPr lang="zh-CN" altLang="en-US" dirty="0">
                <a:latin typeface="Times New Roman" pitchFamily="18" charset="0"/>
              </a:rPr>
              <a:t>：包括对事物现象、本质、属性、状态、关系、联系和运动等的认识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经验</a:t>
            </a:r>
            <a:r>
              <a:rPr lang="zh-CN" altLang="en-US" dirty="0">
                <a:latin typeface="Times New Roman" pitchFamily="18" charset="0"/>
              </a:rPr>
              <a:t>：包括解决问题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  <a:endParaRPr lang="en-US" altLang="zh-CN" dirty="0" smtClean="0">
              <a:latin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200" dirty="0" smtClean="0">
                <a:latin typeface="Times New Roman" pitchFamily="18" charset="0"/>
              </a:rPr>
              <a:t>微观</a:t>
            </a:r>
            <a:r>
              <a:rPr lang="zh-CN" altLang="en-US" sz="2200" dirty="0">
                <a:latin typeface="Times New Roman" pitchFamily="18" charset="0"/>
              </a:rPr>
              <a:t>方法：如步骤、操作、规则、过程、技巧等</a:t>
            </a:r>
          </a:p>
          <a:p>
            <a:pPr lvl="2">
              <a:lnSpc>
                <a:spcPct val="150000"/>
              </a:lnSpc>
            </a:pPr>
            <a:r>
              <a:rPr lang="zh-CN" altLang="en-US" sz="2200" dirty="0">
                <a:latin typeface="Times New Roman" pitchFamily="18" charset="0"/>
              </a:rPr>
              <a:t>宏观方法：如战略、战术、计谋、策略等</a:t>
            </a:r>
            <a:endParaRPr lang="zh-CN" altLang="en-US" sz="2200" dirty="0"/>
          </a:p>
        </p:txBody>
      </p:sp>
      <p:sp>
        <p:nvSpPr>
          <p:cNvPr id="7" name="AutoShape 13" descr="data:image/jpg;base64,/9j/4AAQSkZJRgABAQAAAQABAAD/2wCEAAkGBhQSERQUEhQVFBUWFxcUFxcUFxQUFxcUFRcXFBUXFxUXHCYfFxokGRQUHy8gIycpLSwsFR4xNTAqNSYrLCkBCQoKDgwOGg8PGiwlHCQsKSwuKiwsLCwpLy4tLCkvKSwqLSwsLCwqLC8sLCwsLC8sLCw0LCwuKS8pLCwsLCwpLP/AABEIAOEA4QMBIgACEQEDEQH/xAAcAAACAgMBAQAAAAAAAAAAAAAABQQGAgMHAQj/xABEEAACAQMDAQUFBAYHBwUAAAABAgMABBEFEiExBhNBUWEHInGBkRQyQqEjUrHB0fAVJDNicpKyFjRDY4Kz8RcYU1TC/8QAGAEBAAMBAAAAAAAAAAAAAAAAAAECAwT/xAAvEQACAgAEAwcEAgMBAAAAAAAAAQIRAxIhMUFRoSJhcYGRsfAEEzLRweFSovFC/9oADAMBAAIRAxEAPwDh9FFFAFFFFAFFFFAFFAFSYLEtQEatqWzHwpxa6R6U1g0sCpoFci0snrUyHRc+GflmrVaWSjw59fCpkkIwf3VAKimjelbBo3pVjFrW8WQ258atQKsdG9K1vo3pVpFr4Yrz7Ng/CpoFOl0b0qJJpRHSrxJb5Ne/YVYcj5nrVWqBzyS0YVqIq7XmlL4eNKbrSPSoBXqKl3GnlelRSMUB5RRRQBRRRQBRRRQBRRRQBRRRQBRRRQBWcURbpWy3tixp/YaZ6UBCstLp5a6aBUu3tMUxt4sfOrUCLHb1ONvHDGJrl+6j/DxmSQjwjTx+J4FS7O3RQ0kvEUSmR/VV/CPUnA+dcw7Q69JdzNLJ8FUfdRB91FHgAK00irZhJuUskdOb/hFmvPaQqki2tYwP158yufXaCFHw5qIvtOus8pbsPIwIB9Rg/nSLRez8925WCMuQMschVUebMeBUzXOxVzaIJJUUpnG+N1kUE9AxU+786jNOrWxRwwVLK9+96lw0PthbXTBJUFtKeAQSYWPkc8xk+eSPhTmeyKsVIwRxiuM11zsTqpu7MbzmSBhESepjIzGT5kYZfkKlPN4lqeE1r2Xp4G8W/jWcVgznCjJ6nw48SSeAKZd1xivUhA3B13KyMjDplXUqefDrSNXqaTclF5dxSbaMHH2i2DdMd/Fn4daxutLdACRwejAhlPwYcGtp7JWJ937IoHTIeUN9Sx5+VICjaVfRxK7SWdztyj84Vm2HjoHVuQw6/Or1E5vuYkXr/HRpvqTu4GDkVFa3HORmn15ZbHZf1SR9DiockFZtUdadq0Vy508Gkl9pXpVzlt6i3MG7qKo0WOfTW5WtVWq/0zrVeurMqaqCNRRRQBRRRQBRRRQBRRRQBW+2tyxrXFFuOKsemWFAbNO07incFvXtvBTCCGtEqIPIbepqwc9MVvsYhmpjRAkYpxAn7SWcj6fOkKM7M8I2oCxK7iTgDnqFqj2vs2vn6w92POV0j/InP5V1iBCOhI+BxUhIKu8rqzDJNN5Wqfd3ITdl+z5tLQQsULl2dzGSQeAE5IGcAH6mpOtwL9jut/3TBIT8QMp894WtXajtXFYCPvI5JGkDFdpVR7pwQWOfQ9PGubdqO3814vdhVhhzkopJLEdN7nlseXA9Ks2o7+hkk5RcYrd6vzKtXRPY9kvdDqO7jPzEmB+Raud13H2Udl2t7ZpJRteYh8HqsYB2A+p3Fv8ALWUN7NsbVKPFtdHY5+z+lYtBTh7fk1qa3qVqbN0KfshJ/PngADqSfAetUiYDU9Tj7vm2tAu6Twbaxdsf4390egzU/Wb2XUbprG2bu4I/95lHO7BwVHmN3ugeJ5PFWuw0aO3iWKFdiLzjqWbxZj+JvX6VpSSOFuWLLT/l8fGtl6kG6QszMepJP1NQ5IKdSQVGkgqh2pJKkJZLfg8VDlhqyyoNvypNq1xBbAG6l2EjIjUb5SPPZ+EerEVEVZWc1DcSTwUl1DT+vFW+xn78borCbuz0knnSAH1UFeflmt952aDAGMMrHpGzJIHxyRHKnus2PwnB9Ku8JtaGC+rw7p6en7OS3loVNRatmqaf14+XlVZuYNprnOs00UUUAUUUUAUAUVJsYNzUAw0qy6VbIrUAAD51B02zwucelO7O3yaslxBJtLEbC7uscYIUs2eWPRVUcux8hTttGRFJLSe6Mt7iMVHiWRHLgDx93jxqMNNikNs0hfNs7SIq42uTgjfnpgqOR4cVIgJD7gfeznI8+tbpwS5nDJY05OnVdx79mHulSGRhlWUhlYeYI61JhgpVpsojv7m1XiN40u0UdI5GC96q+StuJx6CrJFFnwqJRp6G2BiOcddzGGKp1rbjPNZpFnwxU1LXGM1mbnM/bPp/9WikH4JSPlIn8Y/zrkCqTwOfhX1Zddm47pdkyq6ZB2sMgkdOPr9a1ppVlbDCiOP/AAqqD6qBn61alI5c0sK7qr3bopPYD2dWgihuGVnkZFf9LzsYjJCpjAwcjJz0q/i28qm2cSEZTB8T5+mc81KW2xST4I0wYJLM3b57in7NWq4tzt46+FPBbelUf2odqX0+APEgZmZVGc7Ru3HJwQeidM+PpSO9k41ZGnx09SF2E7FGxWYSMJGkfeXAK8AYUHPjlnPU9afPb1A9nvaB7+1EsihWywOMkEqQMjPODnzPINWpbHxpN0yMBdnzd+3ArUsFR3gGDnr4VYLuzA6Utlhqq1Nio9qNbFlbtNgGQnZEDyN5GSxHiFHOPMiknZrspsH2u8He3Mn6RVk94JnkO4P3nOcgHgcU87SaQJrzTxIMxK0xwejSqiyRqf8AFs+e0im0ibixYjxZmbgKByzE+AFbVVUcCalKTk9OPhbSXS2I76RnOWJJ9ay01gGVOSshCsAeck8MPJlOCD6VMntlKqybsMu7DAKwU/dyMnGRg48iKXy3S20b3T/diGVH68x/s1Hz5PoDVUmpGs5Qlg6LR7L2F3aaAMVk4zIpLY6GRGaNyPiyE/OqPqlj1roMloRb2yP94QqW890hMp/11XNUtOtUxNZM0+nv7asobLg15U7UbfBzUGsjcKKKKAKe6Ra9KT2yZYVbdKhwKlAaWsfGPCm9qmMdOag2yUzt0q5AzikHHrUuzhBYbvH5fn4D18Kh26U0TmpjoyslmTQp7K6NKJ57u6AWac7BGvIjiRsBc+eUA+C+tWqKKtcS5/L+GfoAPkPLlhaRbunOOavOuBz/AE6cU1JU79uXcbEtsY8anRQ5ryCGmEMNZnUJu1Opm0s5pAM7EZvjtUtjPqQB8Ca+WdU1aW4kaSZy7E+PQegHQAeQr607Racs1tKjAlSrZCgsSCpDAAAknBOPXFfOGt+yy9glKJE0q591lwDjw3KTlT8as03HQ53KMMRufk/ce+xjtdLHc/Z3YtEVZ1BydhT3mA9CoPHmAa+grDUFlQ7FfjjLxyR58cr3ijcPhXIvZD7MJYJftNyArYwqgg7QcFskcFjjGB0BOfCu1VEtknuThU5ScdvliywuzKxHdTR45zKgUH4EE5NQNQitbstBIUkYZBjYDOFPPuOPeGfEA+h5qxYrwiqptam0oqSpirTdHjhQJEoVQOgAAAHgAAAByennUoKMeArAaWRKXWV9rZLRth0yRwUJ96P4A49BWqG/R3eMEh0PvKwKnHg4B+8h8GHHzo3m3JjFRVIj3aZ6fOls0NWBhgHHjXPNW7Ys18LK3A3ld8jtnbHHjd0BBdiMYGQPeGc1aEbMsXFWGrYy1a0SRdrDjg9SpBBypVhyrA8gj95pW+lZGZZJZFHO2Zk7skcgvtRd+Dz7xI9DU+40RiPemm9djiL/ALaj9tJL/sBbMf0qyyH/AJk8zftat01FUn86nDOE8SWZwr54oX6z2stINxlnEjfqQkSOT5Fh7q/M/Kq5YLLqkyzzp3VjAcpGM4duu0E/fY8bm8Bx5CrVF2QsojlLWLI8X3yfk7EflW67Ynr0HAAAAA8gBwB8Kpa+fybLCnLfT008EvcX311uLM3UnPHr4D4UivVyc+H0pzcJS+5PGKyrWzsSSVIp+r2vWq2y4NXjUo8r8Kp99FhqoyxGoooqAT9LiyauNhDx+dVnR4+lW22HSrRBPt0pxaRjHPWltutMrdasQTbdKZ2yVDt1plbpUgkd0Sp28HHBxnB8DjxwcHHpSH2daPfwvMbyUyBmG33+889zZ/CDlfd9OnFWy0hz0prHEc81ZTpUYTwc0s18unsSLeHjNSlFYIK1/YGaZJC2EjUlUGQTI3u7m8wEyAPNifAVmdBs0y1kUO0zAs54ReUjUZAVSQCxPUk9T0AAFS2jB6gH4gGsqqPaPXpJGeG3MixRMqXVxCA0iFyMQQA8d7hlLPz3YYYBY+7W61JUXJ5UNdS7VQxSdyoeecAHubde8kUHoXOQkI9ZGUVHa+1FlLLbW0C8n+sXDu4HmUhjKj5OacaJpcMEKpboqIfe45LFuS7Pkl2PUsSSfM1PqCCn6Xq+oyxLKsNpIpz7ve3Fu4xwRh4nGfjipUXbBEYJeRS2bEgAzbTCzHoFuYyY8nwDFWPlTzS4isSBhggYINbri3V1KuoZWBDKwDKQeCCDwR6URMmm3WxiK13MaD3iFBAI3HGQDgkbvAEgcegqm29+LB5O67xrCNgkquCfshOffhbJL24/Gv8Aw85XgMocds7aWWzkFu2HKttYHoSjBWyPAEg58OvhVoVJlMbNhxbrU3aVqPer767ZFJVl5IyPxIT95DwQfXB5FJ4exkUd1JdAfpHCqTznauNo8h0XOOu0Vzr2VadqFtNKbhZu7XB2HMjM24BmjGTkBN2cdcgcnFdpZa1fZ2OeNY35a1xW3AS3EVLrhM0/uLc4PlSe4WqI6RLcR0vaMZ5ptcJSy4SpAoukGTildwlOJ1pZcLQCS8TOaqOrw1dbhKrGuQYJ/nrVJElcor3ZXtVBYdGTpVotVz0qt6MOlWa1FXQGVuKaW3FLrU9KbLIDirEE63Wmdt/OKXW69Kx17R2urZ4VkaNmwQylhgqfxBeSpBYY9R5VMVbM8WTjG0WSz1KNWwWGfLPP0606t5g/Q9PqPiK4unsPUr/vMm/z2LjPw3Z/OofZ/tHd6RfJa3bl4mICsSSFDHCupPO3PDKemD0Iqcq+OzBY01vr5NPyvc+gQPLwrDR7JooUR23OAS7ZJBkYl3xnw3McemKh3pkkgPckq77cYO0j3138+YG76U6B5rNnWmmrQo7Uaq9vbM0QBmcrDCD0M8zCOLP90M24+imtfe22k2Sd65EaFVaQhnZ5ZG96RtoJLO7FifNqj9opQb3T1YgIrXFyxYgD9DD3S5J44Nzn5Cl/tSs2vdMaO1Ikd3hdQrop2h1YsCxA6c1QtTqyc/a+ztmuv0x2WwVpwscjpC7sFwHVSMktzGMkEE8c0wh7ZWjvEqzAmWA3SHDBTAvVy5GFx4gkEYrnV12NvYdO1HTEhadGIltZwYg0u+WN3SbLAmRcE7iOQp6YUVHT2YXaXc8KDFo1ncxW7llxE1z75hbB3bRIX6A8N60IL9pftNsLiURRTEswYpmOVBLszu7pmUByMdByfDNe/wC3FncfZUjuMfbN/dYSQNIsZKuA2B3R3DGTg8HHOCKjbaRe3X9FW0lkbVbCWGWWZniZW+zrtCwhCSQ+M+nHlSa49nd9G108MOTaSo2nAMg3I9088gGW93Cvg5xnHFAdb0HVLe7tw9vh4DujHuMqkISjAKwGVyCOmOKV9lcwPPYsTi3KtATnJtJt3dLknnu2SWL4Rr51o7J6DLZx2sRuY0hit1SS37tMmcgtI/fbsgF2Jxitl1eRnVLV42Vt8N1bvtIPvRtDKgOOhGJf8xoTT3LGsYHQAeeABmlmnXTOG3jDJLJGcAgEK52EZ5wU2n501qBHqG6WaPb/AGfd85zkOpbpjjBBFWsjY9upuKRXC05uBSe+Bwcc/wAPjVorgVlLKmyva5q8Nsu6eRYx0G4nJI6hVAJb5ClWn63BdBmt5Vk28so3KwHmVYA49RRpnZvLNcXipJcPng4kjhT8McQOV4GMt6/Gk/arS0tpre9gURusyRyhAFV45MjlRxnAIPnkeVbZVscH3cRrPw8q/fn0GVwM0ruBTq/iwzAeBI+hxSe4FZPR0d0ZZkmK5zg5qva8cnPpVju246dKrurjiqMuVnZRW3FFVA60Y9Ks1s3hVV0ZulWm1Ix61ZAbWy8Zz8qa2AyRSa2NNrZ8YwT61YgsFuoqRAMGl0FznHFRdT7X2tplZplD/qLl3+ar935kUjFlJYkY6P8Ast9qM1x32yzrNe20UXvSYIOOv6Rl2D4nBb/qqXf+1iafMOnQOzNxuZdx+IjXI/zEj0pr7PPZrIJ/td62+YksATu2serFvxP4DHC/HArRLQ5p4jclpqtlxfDyR0tGlS0Bjy0g2kADcSO8G7A8cru+tWJhURlGAE4wMDPQeXHlWOj3jSwRu67XIw64Iw6kq4APhuBx6YrKTt2dUI5YqPJCjtDCPtuns4DI7XFswYAgmWHvVBB4OTbY+Ypf7UpjaaYXtsRMskCKyquQpdVI5B8OKedqtMee2YRY76NkngJ6d/CwkjB8gxXYfRzXhgtdWsk71N8Mu1ijFkZXRuUbaQQyOpUjPVTVDS3VCD2tatPBHZi3eZGlu0iYQbBI6Mr5VN427iQMZ4zikGpXl4kdjF39/A1xfdy7XBtzN3ZjX7vdgrtzkjPOc+lWW39mmmMHhS1zEHDs3fXGO+jDIAp35JUO4JBABOOSDtmP7LtOMIhNvmMSGUKZZziQqELbu8z90AYzihBQ73trewC6svtO9kvrWzS8dU3Rx3KuzlgPdLJ3e3J/WPTAxtv+0k9omp263d48kMBmjN1CqSLslWJpI5wf0kbFuMp06HrnokPYSxS1a0W2jEDnLJydzce8WJ3FhgYbORgUuPs6063icLa5V0MMpDysxiZldtxL7mAMaHjkAccZFALPZzFPKe8uRfMGhQ/1wWpiZm2ndH3Y35wDjd4N503uLGMaparGqrshurh9oAyztDEpJHUnfJ/lPlUns92JsbJjNaxiMsm0t3srgxkhvxuVx7qnI8q1dlH7+Se+P3ZyscGf/qQ7u7fpx3kjyyD+6yUJt7FkcUpjsis80hIIk7vAGcgRqV5+ZNNetKtMgkCsZDljJI+M7gqlzsUHyCBfnmpRBndKQPjSm4br601vZ80olYc5+VWIFsq9ecVTu3nFlI2M7JIJD/hWTB/1Crbcmld2isrK43K4KMp6MjDB58P4gVpF0zLGi5Q07n6GN4QxLDBDe8D5q3vKfoRSDUFwanoIra3SPvQkSfo0e4cZYk5258h4AcAVB1GBlJyB9QRzzkeYqJRqV8CmBNOKg90JbmkGsZHBqwTkjmq5rcufpWbOkQZorXuoqoGWjSdKtlueapGlSYOKuFjJwM+VWiB3bNTO3NJ7d6eWYIj3bTtzjdjjPlmr+BVtLcWdrdfkhEdtagm6uMY2/ejjbgY8mbnnwAz41s7PezG3jANx/WJTy2Se7DeIAGC/xJ58qdwTAlSVUsoKo5ALoG4YK3UAjwphbvWja4HLDCk28/Tj/S5DHTrGONdsaKi/qqqqv0UAH50/siPPFIbd6aQtg81m23udMYRh+KHKHitYv2WdI2X3HU7XGTiRckq3gAU5B/usPKvIJBj1qQGqpclVUte0Z4WllgEjQTkNdQwHEocFSbi3/vkKA6DlgMr733rBpV3IyssygOhxuX7ki9Q6jJI44Knoc9Rg1NqrVkxk4tNbkbQ76GWBGt3WSLAVSuPw8YIAG1h0KkAjyFT6r1/2TieQzRNJazt96W3IUvjp3sbAxzf9ak+RFaTb6mo2iW0uFxjMkc1s+PVo2dc+oVagge6bMWiRmOSRkmpEkgUFmIAAJJJwABySSegqo6XYanHGsQazQD8bm5unPjnB7r9vhUkdjxKQ19NJeEHIjcLHbAg5B+zJ7r4/5hfFETJJNpO0KIrQ38kqwu405yO8Yjas+0sWhtsYIgYsd8n4uVUkEkMe0nb200/CzMEwMKvI4AHCqoJIGR4YqzqMVzr2m+zw6lNFhjGFyxIAJIIVSBkgDlV+taYcUY/UTlo/LRcKFGoe3u1ZSqGVc499I+cAgkDc46gEZx40y0z202MpwZO7J/XDR/mcr9Wqv/8At8hx/bS5+Kfs2fvqm9rvY/PaI0kTd8igkjG1wo6kAEhgPHBz6VenyRhdbykvFKvY70NQSRdyMCCMjGOnmCOCPUVEvDjxzXz12G7cSWUqqzFoGPvr12543p5EeXiODXeWnDAHwPiPHPOR6Y5+dV0atG0ZO8kt/ci3DUsuGqbcSeVL2mANDUUa1pkN1EIrgPhW3q0ZAYEjDDkEEEAfStGoTg4CjaiqqKM5wqKFXJ8TgdalXUmSTSu4erZm1RmsKKlmF921VjWZetWG6frVS1eWspGoq317WFFVButJMNVu0ybIqmA1YNHuulSgXXS4t7qmQu4gZJwB6k0s1fXb3+lEhtleLbiGKJx7rpnJeRTwwblifAfCttrJT+DVHVQDgkAqrMAWQNwwVuoBHGK2i0tDmxsOUnaSfc/cayyLu93HGASudpYD3ioJ4XOcVKt5KSwSUwt5ahu3ZtCOWKiP7LmmSnBpFbTlTU+O5J61XUsO4Jqm/bFUe8QP58uppCLg9B1/np4fWtlrp+45clj5Z4/n8/WrqKq5M554s82XDjb58Cdd6vGysoMnIxuQ7CPVWByDWuz7QsiYkzKRn38BSV8NwUYLeZGAfIVNgRV4CgfLn69al7waXDl1IyY7/wDaXl+xM/byBD+lDRerhlH+Z1Vfzp5YalFMAY3BzyPUeY8x6jNRpdOSQEFAc9cDH1x1+dc47daYdLj+12Z7vawLxdI5FLBTlBwrgsCGXB61NQltoUcsfD/KmvT51OskUVSvZ92vW+iMqyyMTwUkKHu2HJUbVHmOTnI+BqwW+kxxuZFBLtkFmd3bBOSMuxwMgcDjgVk40dUJqatG6PVw0jIqSELkNIV2oGBxtBbBc9eVBHHWtUGmKkjyHLSP1dzkhM5VF8FQeQ+JyealBc1HkuKFzOWWleoSZVvhn5jkVtnuKrHbDtQlnbvK5GRwq+LydVUfkT5DPmKvHcxxmlB34Hz12ntljvLhE+6s0ij0AY4Fdy7MTE2NsW6mGP8A0gD8gK4bpWnSXt0sa8vK5LN4AE7nc+gGTXe8KiKiDCooRf8ACoCr+QFFs2UrtxjxS19jCeSl0zc8VIuX9c0vuM4zUHQRbh6WXD1KnkpZcyUAv1GbANU/UJctT7V7rrVZdsnNZskxoooqAFS9Pn2moleg4oC8adc5A9KdQ3BbFUnSr7pVr0+YHB4+dWTA9gBwKmQS1Dhm4rKOXn+FSnZA6jnz1qfFLj1pNanNS4Zf59asRsPUlxUuC928/uJH1rnWudq5jM1pp6d5Ov8AaSHBSLHUDPu5HizcA9POk7+za8uPeub0Fj1GZZcfM4X6VfJzOV47b7Onq36I7D/TSZ5YfUVt/wBoIh/xF+o/jXGP/RRj926U/GM/uetM3sTuB0niPxWUfsU0pcuqI+7L/L/WX7O1z9s7eJdzTIoHiXQftNcY9qvtLW9HcW5zGCC78gNt6KueSM8knGSB5Voj9ityfvTRAeYEp/8AyKtPZ32MwRESTsZyOQpG1P8AICS3zI+BqKru8xmzPVt9yVLr+zL2C6VJHHJKwKrIwKZ4yqqylvgS2B57T5V1l7mk8JVF2qMD5DpwOn7Kz+0881V9x0YcWk2927GJviOKitITUOW554rVeamsUTOzABVLMeuABkn6CorkWlJRTbFnartVFZRGSU+iqMbnb9VR+0ngfQHheq6rc6tdABSxPEcS/dRep5P1LGsNc1ebU7wYBJdu7ij/AFVJ90fHxJ88musdm+zcdjFsTDSMB3sni58h5IPAePU+l9/D3OftWm/yey4JfPU1dkuycdhEeQ8zAd4/p12J/dB6nx+FM5Xzn0rK5OKXzTVDdm8IZfHizGaWoVxdHGKzecc5pfJLz/GqlzXODzSa/m25pxPOMelVHWtQBJx0/nmqZiRRqdzk4pfWTvk5rGoAUUUUAUUUUBtt5tpqzaZf9KqlSbO62mgOhQXhOOaYK4HQ5qp6fqGadQT1dED+KfHQ1Ns7rayt5EH6HNIIp6nW9wB1+VWToiStUzf2Z0s2z3keDl5e/R//AJYDnGD4lGPI8M5p7FcUrtNSZeh4znB5GfMeR9RTBdZB+9Gp9f8AyDWryy40ccVi4VrLmXjRPhuTnjqfKpXfHcVJ+PofL91KzqbY90BAfLrWpbiqNRrQ2g8STuSpctx0JxnGeKy+1eGeKTrcVkLiqG42W6wc1g91nml32oY9a1m4qQMTc1UvaVqBXTpQDje0cfyYlm/7f505aesJLggYOCD4MAwPyPFTFriZYsXJUua6HOfZHYAzTTH/AIUYVfRpSRn47Q/1rojTdcmowkRQwSONNxBYoioW25xnaBnqfrUeSejqkkRhqVuUlq/b5Zumuc+NQ3ucZ9a0yTVGuLgeFVNgnmqBPPxRNPSi/v8AGeaMGOpalgEZ4qq3dxuNbb683HAqFWZIUUUUAUUUUAUUUUAUUUUBKtLwqasNhqVVSt0FyVoC/QXPrU6Of1qm2GrYxT2LUFbGOKumB1r3aSOyEAa3aYSp3hfvNg+8VKrhTyMc586Yi5Ro4pY92yVN6hvvDkqVOOuCDz40ptNZZV2Ha6ZztkRZFz5gMDg1um1NpCCxHAAAACgAdAAOAPStW1RywhNTt7a8d+WnAbi9JGKyW4pQk/HWtguaodI3FxWaz+tKRcVKgkGKhugS/tFeNdUukn5OKwNxUgZwOWdVXqSAPiapvaD2nuk7JbRxGNGK7pF3tJg4J6+6CegH1qxWmobJEf8AVIOPMA1StY9nNyZma2Xv4WYsjIy5AJyA6kgqR0qyuuzuc2Jlz1ibV5WXDTNbW7thcKvdsHMciAkqHADArnnBB6Hpg1hJPUSwsBZ2i25ZWlZzLLtO5VbAVUDDqQByR4mtElxSRfB/HuvTwJMk3XmoUtzWN1eIo5PPpVevtV9ays3Jl9qXXFVy8vix4rVcXZao9RYCiiioAUUUUAUUUUAUUUUAUUUUAUUUUB6rY6VNt9RI61BooCy2ur+tNLbUFPU4qjqxHSpEV8wqbBexc88HNbRdVS4dXqbFrPrU2C2xT5OM16LvHjVZTWK2rq4/k1NgsJuvWvGuhVf/AKXFa21iloFjWTI61Ga7x41XpNa9ahTavUZgWKbUR/4pdc6v60hl1BjUdnJ61FgnXOpk9Kgu5PWsaKgBRRRQBRRRQBRRRQBRRRQBRRRQBRRRQBRRRQBRRRQBRRRQBXqUUUBIStooooD01qeiigI71jRRQBRRRQBRRRQBRRRQBRRRQBRRRQBRRRQH/9k="/>
          <p:cNvSpPr>
            <a:spLocks noChangeAspect="1" noChangeArrowheads="1"/>
          </p:cNvSpPr>
          <p:nvPr/>
        </p:nvSpPr>
        <p:spPr bwMode="auto">
          <a:xfrm>
            <a:off x="17992" y="177281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74126" name="Picture 14" descr="C:\Users\david\AppData\Local\Microsoft\Windows\Temporary Internet Files\Content.IE5\MT6HAOLL\MC90041656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2340" y="5445224"/>
            <a:ext cx="1228954" cy="124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917F-8028-42A3-BC37-4F47C3D967C7}" type="slidenum">
              <a:rPr lang="en-US" altLang="zh-CN"/>
              <a:pPr/>
              <a:t>40</a:t>
            </a:fld>
            <a:endParaRPr lang="en-US" altLang="zh-CN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3"/>
            <a:ext cx="8785225" cy="4428492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系统的推理过程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zh-CN" altLang="en-US" sz="2000" dirty="0" smtClean="0">
                <a:latin typeface="Times New Roman" pitchFamily="18" charset="0"/>
              </a:rPr>
              <a:t>先</a:t>
            </a:r>
            <a:r>
              <a:rPr lang="zh-CN" altLang="en-US" sz="2000" dirty="0">
                <a:latin typeface="Times New Roman" pitchFamily="18" charset="0"/>
              </a:rPr>
              <a:t>从规则库中取出第一条规则</a:t>
            </a:r>
            <a:r>
              <a:rPr lang="en-US" altLang="zh-CN" sz="2000" dirty="0">
                <a:latin typeface="Times New Roman" pitchFamily="18" charset="0"/>
              </a:rPr>
              <a:t>r</a:t>
            </a:r>
            <a:r>
              <a:rPr lang="en-US" altLang="zh-CN" sz="2000" baseline="-25000" dirty="0">
                <a:latin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</a:rPr>
              <a:t>，检查其前提是否可与综合数据库中的已知事实相</a:t>
            </a:r>
            <a:r>
              <a:rPr lang="zh-CN" altLang="en-US" sz="2000" dirty="0" smtClean="0">
                <a:latin typeface="Times New Roman" pitchFamily="18" charset="0"/>
              </a:rPr>
              <a:t>匹配： </a:t>
            </a:r>
            <a:r>
              <a:rPr lang="en-US" altLang="zh-CN" sz="2000" dirty="0">
                <a:latin typeface="Times New Roman" pitchFamily="18" charset="0"/>
              </a:rPr>
              <a:t>r</a:t>
            </a:r>
            <a:r>
              <a:rPr lang="en-US" altLang="zh-CN" sz="2000" baseline="-25000" dirty="0">
                <a:latin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</a:rPr>
              <a:t>的前提是“有毛发”，但事实库中无此事实，故匹配失败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zh-CN" altLang="en-US" sz="2000" dirty="0" smtClean="0">
                <a:latin typeface="Times New Roman" pitchFamily="18" charset="0"/>
              </a:rPr>
              <a:t>然后</a:t>
            </a:r>
            <a:r>
              <a:rPr lang="zh-CN" altLang="en-US" sz="2000" dirty="0">
                <a:latin typeface="Times New Roman" pitchFamily="18" charset="0"/>
              </a:rPr>
              <a:t>取</a:t>
            </a:r>
            <a:r>
              <a:rPr lang="en-US" altLang="zh-CN" sz="2000" dirty="0">
                <a:latin typeface="Times New Roman" pitchFamily="18" charset="0"/>
              </a:rPr>
              <a:t>r</a:t>
            </a:r>
            <a:r>
              <a:rPr lang="en-US" altLang="zh-CN" sz="2000" baseline="-25000" dirty="0">
                <a:latin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</a:rPr>
              <a:t>，该前提可与已知事实“有奶”相匹配，</a:t>
            </a:r>
            <a:r>
              <a:rPr lang="en-US" altLang="zh-CN" sz="2000" dirty="0">
                <a:latin typeface="Times New Roman" pitchFamily="18" charset="0"/>
              </a:rPr>
              <a:t>r</a:t>
            </a:r>
            <a:r>
              <a:rPr lang="en-US" altLang="zh-CN" sz="2000" baseline="-25000" dirty="0">
                <a:latin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</a:rPr>
              <a:t>被执行，并将其结论“该动物是哺乳动物”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作为新的事实加入到综合数据库中</a:t>
            </a:r>
            <a:r>
              <a:rPr lang="zh-CN" altLang="en-US" sz="2000" dirty="0">
                <a:latin typeface="Times New Roman" pitchFamily="18" charset="0"/>
              </a:rPr>
              <a:t>。此时，综合数据库的内容变为</a:t>
            </a:r>
            <a:r>
              <a:rPr lang="zh-CN" altLang="en-US" sz="2000" dirty="0" smtClean="0">
                <a:latin typeface="Times New Roman" pitchFamily="18" charset="0"/>
              </a:rPr>
              <a:t>： 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</a:rPr>
              <a:t>动物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</a:rPr>
              <a:t>有暗斑，有长脖子，有长腿，有奶，有蹄，是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</a:rPr>
              <a:t>哺乳动物</a:t>
            </a:r>
            <a:endParaRPr lang="zh-CN" altLang="en-US" sz="20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zh-CN" altLang="en-US" sz="2000" dirty="0" smtClean="0">
                <a:latin typeface="Times New Roman" pitchFamily="18" charset="0"/>
              </a:rPr>
              <a:t>再</a:t>
            </a:r>
            <a:r>
              <a:rPr lang="zh-CN" altLang="en-US" sz="2000" dirty="0">
                <a:latin typeface="Times New Roman" pitchFamily="18" charset="0"/>
              </a:rPr>
              <a:t>从规则库中取</a:t>
            </a:r>
            <a:r>
              <a:rPr lang="en-US" altLang="zh-CN" sz="2000" dirty="0">
                <a:latin typeface="Times New Roman" pitchFamily="18" charset="0"/>
              </a:rPr>
              <a:t>r</a:t>
            </a:r>
            <a:r>
              <a:rPr lang="en-US" altLang="zh-CN" sz="2000" baseline="-25000" dirty="0">
                <a:latin typeface="Times New Roman" pitchFamily="18" charset="0"/>
              </a:rPr>
              <a:t>3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</a:rPr>
              <a:t>r</a:t>
            </a:r>
            <a:r>
              <a:rPr lang="en-US" altLang="zh-CN" sz="2000" baseline="-25000" dirty="0">
                <a:latin typeface="Times New Roman" pitchFamily="18" charset="0"/>
              </a:rPr>
              <a:t>4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</a:rPr>
              <a:t>r</a:t>
            </a:r>
            <a:r>
              <a:rPr lang="en-US" altLang="zh-CN" sz="2000" baseline="-25000" dirty="0">
                <a:latin typeface="Times New Roman" pitchFamily="18" charset="0"/>
              </a:rPr>
              <a:t>5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</a:rPr>
              <a:t>r</a:t>
            </a:r>
            <a:r>
              <a:rPr lang="en-US" altLang="zh-CN" sz="2000" baseline="-25000" dirty="0">
                <a:latin typeface="Times New Roman" pitchFamily="18" charset="0"/>
              </a:rPr>
              <a:t>6</a:t>
            </a:r>
            <a:r>
              <a:rPr lang="zh-CN" altLang="en-US" sz="2000" dirty="0">
                <a:latin typeface="Times New Roman" pitchFamily="18" charset="0"/>
              </a:rPr>
              <a:t>进行匹配，均失败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25425"/>
            <a:ext cx="8540750" cy="90805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</a:rPr>
              <a:t>产生式系统的例子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71B0-97B7-4DFB-9A7C-D5CAE3DB22D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itchFamily="18" charset="0"/>
              </a:rPr>
              <a:t>系统的推理过程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zh-CN" altLang="en-US" sz="2000" dirty="0">
                <a:latin typeface="Times New Roman" pitchFamily="18" charset="0"/>
              </a:rPr>
              <a:t>接着取</a:t>
            </a:r>
            <a:r>
              <a:rPr lang="en-US" altLang="zh-CN" sz="2000" dirty="0">
                <a:latin typeface="Times New Roman" pitchFamily="18" charset="0"/>
              </a:rPr>
              <a:t>r</a:t>
            </a:r>
            <a:r>
              <a:rPr lang="en-US" altLang="zh-CN" sz="2000" baseline="-25000" dirty="0">
                <a:latin typeface="Times New Roman" pitchFamily="18" charset="0"/>
              </a:rPr>
              <a:t>7</a:t>
            </a:r>
            <a:r>
              <a:rPr lang="zh-CN" altLang="en-US" sz="2000" dirty="0">
                <a:latin typeface="Times New Roman" pitchFamily="18" charset="0"/>
              </a:rPr>
              <a:t>，该前提与已知事实“是哺乳动物”相匹配，</a:t>
            </a:r>
            <a:r>
              <a:rPr lang="en-US" altLang="zh-CN" sz="2000" dirty="0">
                <a:latin typeface="Times New Roman" pitchFamily="18" charset="0"/>
              </a:rPr>
              <a:t>r</a:t>
            </a:r>
            <a:r>
              <a:rPr lang="en-US" altLang="zh-CN" sz="2000" baseline="-25000" dirty="0">
                <a:latin typeface="Times New Roman" pitchFamily="18" charset="0"/>
              </a:rPr>
              <a:t>7</a:t>
            </a:r>
            <a:r>
              <a:rPr lang="zh-CN" altLang="en-US" sz="2000" dirty="0">
                <a:latin typeface="Times New Roman" pitchFamily="18" charset="0"/>
              </a:rPr>
              <a:t>被执行，并将其结论“该动物是有蹄类动物” 作为新的事实加入到综合数据库中。此时，综合数据库的内容变为：</a:t>
            </a:r>
            <a:r>
              <a:rPr lang="en-US" altLang="zh-CN" sz="2000" dirty="0">
                <a:solidFill>
                  <a:srgbClr val="00B050"/>
                </a:solidFill>
                <a:latin typeface="Times New Roman" pitchFamily="18" charset="0"/>
              </a:rPr>
              <a:t>	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</a:rPr>
              <a:t>动物有暗斑，有长脖子，有长腿，有奶，有蹄，是哺乳动物，是有蹄类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</a:rPr>
              <a:t>动物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zh-CN" altLang="en-US" sz="2000" dirty="0" smtClean="0">
                <a:latin typeface="Times New Roman" pitchFamily="18" charset="0"/>
              </a:rPr>
              <a:t>此后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</a:rPr>
              <a:t>r</a:t>
            </a:r>
            <a:r>
              <a:rPr lang="en-US" altLang="zh-CN" sz="2000" baseline="-25000" dirty="0">
                <a:latin typeface="Times New Roman" pitchFamily="18" charset="0"/>
              </a:rPr>
              <a:t>8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</a:rPr>
              <a:t>r</a:t>
            </a:r>
            <a:r>
              <a:rPr lang="en-US" altLang="zh-CN" sz="2000" baseline="-25000" dirty="0">
                <a:latin typeface="Times New Roman" pitchFamily="18" charset="0"/>
              </a:rPr>
              <a:t>9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</a:rPr>
              <a:t>r</a:t>
            </a:r>
            <a:r>
              <a:rPr lang="en-US" altLang="zh-CN" sz="2000" baseline="-25000" dirty="0">
                <a:latin typeface="Times New Roman" pitchFamily="18" charset="0"/>
              </a:rPr>
              <a:t>10</a:t>
            </a:r>
            <a:r>
              <a:rPr lang="zh-CN" altLang="en-US" sz="2000" dirty="0">
                <a:latin typeface="Times New Roman" pitchFamily="18" charset="0"/>
              </a:rPr>
              <a:t>均匹配失败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zh-CN" altLang="en-US" sz="2000" dirty="0" smtClean="0">
                <a:latin typeface="Times New Roman" pitchFamily="18" charset="0"/>
              </a:rPr>
              <a:t>接着</a:t>
            </a:r>
            <a:r>
              <a:rPr lang="zh-CN" altLang="en-US" sz="2000" dirty="0">
                <a:latin typeface="Times New Roman" pitchFamily="18" charset="0"/>
              </a:rPr>
              <a:t>取</a:t>
            </a:r>
            <a:r>
              <a:rPr lang="en-US" altLang="zh-CN" sz="2000" dirty="0">
                <a:latin typeface="Times New Roman" pitchFamily="18" charset="0"/>
              </a:rPr>
              <a:t>r</a:t>
            </a:r>
            <a:r>
              <a:rPr lang="en-US" altLang="zh-CN" sz="2000" baseline="-25000" dirty="0">
                <a:latin typeface="Times New Roman" pitchFamily="18" charset="0"/>
              </a:rPr>
              <a:t>11</a:t>
            </a:r>
            <a:r>
              <a:rPr lang="zh-CN" altLang="en-US" sz="2000" dirty="0">
                <a:latin typeface="Times New Roman" pitchFamily="18" charset="0"/>
              </a:rPr>
              <a:t>，该前提 “该动物是有蹄类动物  </a:t>
            </a:r>
            <a:r>
              <a:rPr lang="en-US" altLang="zh-CN" sz="2000" dirty="0">
                <a:latin typeface="Times New Roman" pitchFamily="18" charset="0"/>
              </a:rPr>
              <a:t>AND  </a:t>
            </a:r>
            <a:r>
              <a:rPr lang="zh-CN" altLang="en-US" sz="2000" dirty="0">
                <a:latin typeface="Times New Roman" pitchFamily="18" charset="0"/>
              </a:rPr>
              <a:t>有长脖子  </a:t>
            </a:r>
            <a:r>
              <a:rPr lang="en-US" altLang="zh-CN" sz="2000" dirty="0">
                <a:latin typeface="Times New Roman" pitchFamily="18" charset="0"/>
              </a:rPr>
              <a:t>AND  </a:t>
            </a:r>
            <a:r>
              <a:rPr lang="zh-CN" altLang="en-US" sz="2000" dirty="0">
                <a:latin typeface="Times New Roman" pitchFamily="18" charset="0"/>
              </a:rPr>
              <a:t>有长腿  </a:t>
            </a:r>
            <a:r>
              <a:rPr lang="en-US" altLang="zh-CN" sz="2000" dirty="0">
                <a:latin typeface="Times New Roman" pitchFamily="18" charset="0"/>
              </a:rPr>
              <a:t>AND  </a:t>
            </a:r>
            <a:r>
              <a:rPr lang="zh-CN" altLang="en-US" sz="2000" dirty="0">
                <a:latin typeface="Times New Roman" pitchFamily="18" charset="0"/>
              </a:rPr>
              <a:t>身上有暗斑” 与已知事实相匹配，</a:t>
            </a:r>
            <a:r>
              <a:rPr lang="en-US" altLang="zh-CN" sz="2000" dirty="0">
                <a:latin typeface="Times New Roman" pitchFamily="18" charset="0"/>
              </a:rPr>
              <a:t>r</a:t>
            </a:r>
            <a:r>
              <a:rPr lang="en-US" altLang="zh-CN" sz="2000" baseline="-25000" dirty="0">
                <a:latin typeface="Times New Roman" pitchFamily="18" charset="0"/>
              </a:rPr>
              <a:t>11</a:t>
            </a:r>
            <a:r>
              <a:rPr lang="zh-CN" altLang="en-US" sz="2000" dirty="0">
                <a:latin typeface="Times New Roman" pitchFamily="18" charset="0"/>
              </a:rPr>
              <a:t>被执行，并推出“该动物是长颈鹿”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由于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“长颈鹿”已是目标集合中的一个结论，即已推出最终结果，故问题求解过程结束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。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25425"/>
            <a:ext cx="8540750" cy="908050"/>
          </a:xfrm>
        </p:spPr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Times New Roman" pitchFamily="18" charset="0"/>
              </a:rPr>
              <a:t>产生式系统的例子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06E-20CA-4E24-B7B7-792A92C95418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产生式系统的适用领域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kumimoji="1" lang="zh-CN" altLang="en-US" sz="2400" dirty="0" smtClean="0">
                <a:solidFill>
                  <a:srgbClr val="0000FF"/>
                </a:solidFill>
              </a:rPr>
              <a:t>由</a:t>
            </a:r>
            <a:r>
              <a:rPr kumimoji="1" lang="zh-CN" altLang="en-US" sz="2400" dirty="0">
                <a:solidFill>
                  <a:srgbClr val="0000FF"/>
                </a:solidFill>
              </a:rPr>
              <a:t>许多相对独立的知识元组成的领域知识，彼此之间关系不</a:t>
            </a:r>
            <a:r>
              <a:rPr kumimoji="1" lang="zh-CN" altLang="en-US" sz="2400" dirty="0" smtClean="0">
                <a:solidFill>
                  <a:srgbClr val="0000FF"/>
                </a:solidFill>
              </a:rPr>
              <a:t>密切</a:t>
            </a:r>
            <a:r>
              <a:rPr kumimoji="1" lang="zh-CN" altLang="en-US" sz="2400" b="0" dirty="0" smtClean="0"/>
              <a:t>。</a:t>
            </a:r>
            <a:endParaRPr kumimoji="1" lang="en-US" altLang="zh-CN" sz="2400" b="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200" b="0" dirty="0" smtClean="0"/>
              <a:t>如</a:t>
            </a:r>
            <a:r>
              <a:rPr kumimoji="1" lang="zh-CN" altLang="en-US" sz="2200" b="0" dirty="0"/>
              <a:t>：化学反应方面的知识。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kumimoji="1" lang="zh-CN" altLang="en-US" sz="2400" dirty="0" smtClean="0">
                <a:solidFill>
                  <a:srgbClr val="0000FF"/>
                </a:solidFill>
              </a:rPr>
              <a:t>具有</a:t>
            </a:r>
            <a:r>
              <a:rPr kumimoji="1" lang="zh-CN" altLang="en-US" sz="2400" dirty="0">
                <a:solidFill>
                  <a:srgbClr val="0000FF"/>
                </a:solidFill>
              </a:rPr>
              <a:t>经验性及不确定性的知识，而且相关领域中对这些知识没有严格、统一的理论</a:t>
            </a:r>
            <a:r>
              <a:rPr kumimoji="1" lang="zh-CN" altLang="en-US" sz="2400" b="0" dirty="0" smtClean="0"/>
              <a:t>。</a:t>
            </a:r>
            <a:endParaRPr kumimoji="1" lang="en-US" altLang="zh-CN" sz="2400" b="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200" dirty="0"/>
              <a:t>如：医疗诊断、故障诊断等方面的知识。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kumimoji="1" lang="zh-CN" altLang="en-US" sz="2400" dirty="0" smtClean="0">
                <a:solidFill>
                  <a:srgbClr val="0000FF"/>
                </a:solidFill>
              </a:rPr>
              <a:t>领域</a:t>
            </a:r>
            <a:r>
              <a:rPr kumimoji="1" lang="zh-CN" altLang="en-US" sz="2400" dirty="0">
                <a:solidFill>
                  <a:srgbClr val="0000FF"/>
                </a:solidFill>
              </a:rPr>
              <a:t>问题的求解过程可被表示为一系列相对独立的操作，而且每个操作可被表示为一条或多条产生式规则</a:t>
            </a:r>
            <a:r>
              <a:rPr kumimoji="1" lang="zh-CN" altLang="en-US" sz="2400" b="0" dirty="0"/>
              <a:t>。</a:t>
            </a:r>
          </a:p>
          <a:p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06E-20CA-4E24-B7B7-792A92C95418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产生式系统总结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kumimoji="1" lang="zh-CN" altLang="en-US" sz="2400" dirty="0" smtClean="0">
                <a:solidFill>
                  <a:srgbClr val="0000FF"/>
                </a:solidFill>
              </a:rPr>
              <a:t>本质上是不严格的、不精确的推理系统</a:t>
            </a:r>
            <a:r>
              <a:rPr kumimoji="1" lang="zh-CN" altLang="en-US" sz="2400" b="0" dirty="0" smtClean="0"/>
              <a:t>。</a:t>
            </a:r>
            <a:endParaRPr kumimoji="1" lang="en-US" altLang="zh-CN" sz="2400" b="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200" dirty="0" smtClean="0"/>
              <a:t>方便计算机化</a:t>
            </a:r>
            <a:r>
              <a:rPr kumimoji="1" lang="zh-CN" altLang="en-US" sz="2200" b="0" dirty="0" smtClean="0"/>
              <a:t>。</a:t>
            </a:r>
            <a:endParaRPr kumimoji="1" lang="en-US" altLang="zh-CN" sz="2200" b="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200" dirty="0" smtClean="0"/>
              <a:t>规则往往包含置信度，用于冲突消解</a:t>
            </a:r>
            <a:endParaRPr kumimoji="1" lang="zh-CN" altLang="en-US" sz="2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4761" y="224644"/>
            <a:ext cx="8229600" cy="77787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语义网络</a:t>
            </a:r>
            <a:r>
              <a:rPr lang="zh-CN" altLang="en-US" b="1" dirty="0">
                <a:latin typeface="Times New Roman" pitchFamily="18" charset="0"/>
              </a:rPr>
              <a:t>表示法</a:t>
            </a:r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323528" y="1268760"/>
            <a:ext cx="7912414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kumimoji="1" lang="en-US" altLang="zh-CN" sz="2400" dirty="0" smtClean="0">
                <a:latin typeface="Times New Roman"/>
                <a:ea typeface="幼圆" pitchFamily="49" charset="-122"/>
                <a:cs typeface="Times New Roman"/>
              </a:rPr>
              <a:t>1968</a:t>
            </a:r>
            <a:r>
              <a:rPr kumimoji="1" lang="zh-CN" altLang="en-US" sz="2400" dirty="0" smtClean="0">
                <a:latin typeface="Times New Roman"/>
                <a:ea typeface="幼圆" pitchFamily="49" charset="-122"/>
                <a:cs typeface="Times New Roman"/>
              </a:rPr>
              <a:t>年</a:t>
            </a:r>
            <a:r>
              <a:rPr kumimoji="1" lang="en-US" altLang="zh-CN" sz="2400" dirty="0" err="1">
                <a:solidFill>
                  <a:srgbClr val="0000FF"/>
                </a:solidFill>
                <a:latin typeface="Times New Roman"/>
                <a:ea typeface="幼圆" pitchFamily="49" charset="-122"/>
                <a:cs typeface="Times New Roman"/>
              </a:rPr>
              <a:t>M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Times New Roman"/>
                <a:ea typeface="幼圆" pitchFamily="49" charset="-122"/>
                <a:cs typeface="Times New Roman"/>
              </a:rPr>
              <a:t>.R.Quillian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/>
                <a:ea typeface="幼圆" pitchFamily="49" charset="-122"/>
                <a:cs typeface="Times New Roman"/>
              </a:rPr>
              <a:t>在其博士论文中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Times New Roman"/>
                <a:ea typeface="幼圆" pitchFamily="49" charset="-122"/>
                <a:cs typeface="Times New Roman"/>
              </a:rPr>
              <a:t>最先提出语义网络（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/>
                <a:ea typeface="幼圆" pitchFamily="49" charset="-122"/>
                <a:cs typeface="Times New Roman"/>
              </a:rPr>
              <a:t>semantic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Times New Roman"/>
                <a:ea typeface="幼圆" pitchFamily="49" charset="-122"/>
                <a:cs typeface="Times New Roman"/>
              </a:rPr>
              <a:t> 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/>
                <a:ea typeface="幼圆" pitchFamily="49" charset="-122"/>
                <a:cs typeface="Times New Roman"/>
              </a:rPr>
              <a:t>network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Times New Roman"/>
                <a:ea typeface="幼圆" pitchFamily="49" charset="-122"/>
                <a:cs typeface="Times New Roman"/>
              </a:rPr>
              <a:t>）</a:t>
            </a:r>
            <a:r>
              <a:rPr kumimoji="1" lang="zh-CN" altLang="en-US" sz="2400" dirty="0" smtClean="0">
                <a:latin typeface="Times New Roman"/>
                <a:ea typeface="幼圆" pitchFamily="49" charset="-122"/>
                <a:cs typeface="Times New Roman"/>
              </a:rPr>
              <a:t>，</a:t>
            </a:r>
            <a:r>
              <a:rPr kumimoji="1" lang="zh-CN" altLang="en-US" sz="2400" dirty="0">
                <a:latin typeface="Times New Roman"/>
                <a:ea typeface="幼圆" pitchFamily="49" charset="-122"/>
                <a:cs typeface="Times New Roman"/>
              </a:rPr>
              <a:t>把它作为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/>
                <a:ea typeface="幼圆" pitchFamily="49" charset="-122"/>
                <a:cs typeface="Times New Roman"/>
              </a:rPr>
              <a:t>人类联想记忆的一个显式心理学模型</a:t>
            </a:r>
            <a:r>
              <a:rPr kumimoji="1" lang="zh-CN" altLang="en-US" sz="2400" dirty="0">
                <a:latin typeface="Times New Roman"/>
                <a:ea typeface="幼圆" pitchFamily="49" charset="-122"/>
                <a:cs typeface="Times New Roman"/>
              </a:rPr>
              <a:t>，并在他设计的可教式语言理解器</a:t>
            </a:r>
            <a:r>
              <a:rPr kumimoji="1" lang="en-US" altLang="zh-CN" sz="2400" dirty="0">
                <a:latin typeface="Times New Roman"/>
                <a:ea typeface="幼圆" pitchFamily="49" charset="-122"/>
                <a:cs typeface="Times New Roman"/>
              </a:rPr>
              <a:t>TLC (Teachable Language </a:t>
            </a:r>
            <a:r>
              <a:rPr kumimoji="1" lang="en-US" altLang="zh-CN" sz="2400" dirty="0" err="1" smtClean="0">
                <a:latin typeface="Times New Roman"/>
                <a:ea typeface="幼圆" pitchFamily="49" charset="-122"/>
                <a:cs typeface="Times New Roman"/>
              </a:rPr>
              <a:t>Comprehender</a:t>
            </a:r>
            <a:r>
              <a:rPr kumimoji="1" lang="en-US" altLang="zh-CN" sz="2400" dirty="0" smtClean="0">
                <a:latin typeface="Times New Roman"/>
                <a:ea typeface="幼圆" pitchFamily="49" charset="-122"/>
                <a:cs typeface="Times New Roman"/>
              </a:rPr>
              <a:t>)</a:t>
            </a:r>
            <a:r>
              <a:rPr kumimoji="1" lang="zh-CN" altLang="en-US" sz="2400" dirty="0">
                <a:latin typeface="Times New Roman"/>
                <a:ea typeface="幼圆" pitchFamily="49" charset="-122"/>
                <a:cs typeface="Times New Roman"/>
              </a:rPr>
              <a:t>中用作知识表示方法。</a:t>
            </a:r>
            <a:r>
              <a:rPr lang="zh-CN" altLang="en-US" sz="2400" b="1" dirty="0">
                <a:solidFill>
                  <a:srgbClr val="0000CC"/>
                </a:solidFill>
                <a:latin typeface="Times New Roman"/>
                <a:ea typeface="幼圆" pitchFamily="49" charset="-122"/>
                <a:cs typeface="Times New Roman"/>
              </a:rPr>
              <a:t> </a:t>
            </a:r>
          </a:p>
        </p:txBody>
      </p:sp>
      <p:pic>
        <p:nvPicPr>
          <p:cNvPr id="627714" name="Picture 2" descr="http://www.sciopsy.com/brain76398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240981"/>
            <a:ext cx="1957400" cy="19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04761" y="4024957"/>
            <a:ext cx="5488118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altLang="zh-CN" sz="2400" dirty="0">
                <a:latin typeface="Times New Roman"/>
                <a:ea typeface="幼圆" pitchFamily="49" charset="-122"/>
                <a:cs typeface="Times New Roman"/>
              </a:rPr>
              <a:t>1972</a:t>
            </a:r>
            <a:r>
              <a:rPr lang="zh-CN" altLang="en-US" sz="2400" dirty="0">
                <a:latin typeface="Times New Roman"/>
                <a:ea typeface="幼圆" pitchFamily="49" charset="-122"/>
                <a:cs typeface="Times New Roman"/>
              </a:rPr>
              <a:t>年，西蒙在他的自然语言理解系统中也采用了语义网络表示法</a:t>
            </a:r>
            <a:r>
              <a:rPr lang="zh-CN" altLang="en-US" sz="2400" dirty="0" smtClean="0">
                <a:latin typeface="Times New Roman"/>
                <a:ea typeface="幼圆" pitchFamily="49" charset="-122"/>
                <a:cs typeface="Times New Roman"/>
              </a:rPr>
              <a:t>。</a:t>
            </a:r>
            <a:endParaRPr lang="zh-CN" altLang="en-US" sz="2400" dirty="0">
              <a:latin typeface="Times New Roman"/>
              <a:ea typeface="幼圆" pitchFamily="49" charset="-122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4760" y="5330506"/>
            <a:ext cx="6227479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altLang="zh-CN" sz="2400" dirty="0">
                <a:latin typeface="Times New Roman"/>
                <a:ea typeface="幼圆" pitchFamily="49" charset="-122"/>
                <a:cs typeface="Times New Roman"/>
              </a:rPr>
              <a:t>1975</a:t>
            </a:r>
            <a:r>
              <a:rPr lang="zh-CN" altLang="en-US" sz="2400" dirty="0">
                <a:latin typeface="Times New Roman"/>
                <a:ea typeface="幼圆" pitchFamily="49" charset="-122"/>
                <a:cs typeface="Times New Roman"/>
              </a:rPr>
              <a:t>年，亨德里克</a:t>
            </a:r>
            <a:r>
              <a:rPr lang="en-US" altLang="zh-CN" sz="2400" dirty="0">
                <a:latin typeface="Times New Roman"/>
                <a:ea typeface="幼圆" pitchFamily="49" charset="-122"/>
                <a:cs typeface="Times New Roman"/>
              </a:rPr>
              <a:t>(G.G</a:t>
            </a:r>
            <a:r>
              <a:rPr lang="en-US" altLang="zh-CN" sz="2400" dirty="0" smtClean="0">
                <a:latin typeface="Times New Roman"/>
                <a:ea typeface="幼圆" pitchFamily="49" charset="-122"/>
                <a:cs typeface="Times New Roman"/>
              </a:rPr>
              <a:t>.</a:t>
            </a:r>
            <a:r>
              <a:rPr lang="zh-CN" altLang="en-US" sz="2400" dirty="0" smtClean="0">
                <a:latin typeface="Times New Roman"/>
                <a:ea typeface="幼圆" pitchFamily="49" charset="-122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ea typeface="幼圆" pitchFamily="49" charset="-122"/>
                <a:cs typeface="Times New Roman"/>
              </a:rPr>
              <a:t>Hendrix</a:t>
            </a:r>
            <a:r>
              <a:rPr lang="en-US" altLang="zh-CN" sz="2400" dirty="0">
                <a:latin typeface="Times New Roman"/>
                <a:ea typeface="幼圆" pitchFamily="49" charset="-122"/>
                <a:cs typeface="Times New Roman"/>
              </a:rPr>
              <a:t>)</a:t>
            </a:r>
            <a:r>
              <a:rPr lang="zh-CN" altLang="en-US" sz="2400" dirty="0">
                <a:latin typeface="Times New Roman"/>
                <a:ea typeface="幼圆" pitchFamily="49" charset="-122"/>
                <a:cs typeface="Times New Roman"/>
              </a:rPr>
              <a:t>又对全称量词的表示提出了语义网络分区技术。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3176972"/>
            <a:ext cx="8964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zh-CN" dirty="0" smtClean="0">
                <a:solidFill>
                  <a:srgbClr val="33CC33"/>
                </a:solidFill>
              </a:rPr>
              <a:t>M.</a:t>
            </a:r>
            <a:r>
              <a:rPr lang="zh-CN" altLang="en-US" dirty="0" smtClean="0">
                <a:solidFill>
                  <a:srgbClr val="33CC33"/>
                </a:solidFill>
              </a:rPr>
              <a:t> </a:t>
            </a:r>
            <a:r>
              <a:rPr lang="en-US" altLang="zh-CN" dirty="0" smtClean="0">
                <a:solidFill>
                  <a:srgbClr val="33CC33"/>
                </a:solidFill>
              </a:rPr>
              <a:t>R.</a:t>
            </a:r>
            <a:r>
              <a:rPr lang="zh-CN" altLang="en-US" dirty="0" smtClean="0">
                <a:solidFill>
                  <a:srgbClr val="33CC33"/>
                </a:solidFill>
              </a:rPr>
              <a:t> </a:t>
            </a:r>
            <a:r>
              <a:rPr lang="en-US" altLang="zh-CN" dirty="0" err="1" smtClean="0">
                <a:solidFill>
                  <a:srgbClr val="33CC33"/>
                </a:solidFill>
              </a:rPr>
              <a:t>Quillian</a:t>
            </a:r>
            <a:r>
              <a:rPr lang="en-US" altLang="zh-CN" dirty="0" smtClean="0">
                <a:solidFill>
                  <a:srgbClr val="33CC33"/>
                </a:solidFill>
              </a:rPr>
              <a:t>.</a:t>
            </a:r>
            <a:r>
              <a:rPr lang="zh-CN" altLang="en-US" dirty="0" smtClean="0">
                <a:solidFill>
                  <a:srgbClr val="33CC33"/>
                </a:solidFill>
              </a:rPr>
              <a:t> </a:t>
            </a:r>
            <a:r>
              <a:rPr lang="en-US" altLang="zh-CN" dirty="0" smtClean="0">
                <a:solidFill>
                  <a:srgbClr val="33CC33"/>
                </a:solidFill>
                <a:hlinkClick r:id="rId4"/>
              </a:rPr>
              <a:t>The </a:t>
            </a:r>
            <a:r>
              <a:rPr lang="en-US" altLang="zh-CN" dirty="0">
                <a:solidFill>
                  <a:srgbClr val="33CC33"/>
                </a:solidFill>
                <a:hlinkClick r:id="rId4"/>
              </a:rPr>
              <a:t>teachable language comprehender: a simulation program </a:t>
            </a:r>
            <a:r>
              <a:rPr lang="en-US" altLang="zh-CN" dirty="0" smtClean="0">
                <a:solidFill>
                  <a:srgbClr val="33CC33"/>
                </a:solidFill>
                <a:hlinkClick r:id="rId4"/>
              </a:rPr>
              <a:t/>
            </a:r>
            <a:br>
              <a:rPr lang="en-US" altLang="zh-CN" dirty="0" smtClean="0">
                <a:solidFill>
                  <a:srgbClr val="33CC33"/>
                </a:solidFill>
                <a:hlinkClick r:id="rId4"/>
              </a:rPr>
            </a:br>
            <a:r>
              <a:rPr lang="en-US" altLang="zh-CN" dirty="0" smtClean="0">
                <a:solidFill>
                  <a:srgbClr val="33CC33"/>
                </a:solidFill>
                <a:hlinkClick r:id="rId4"/>
              </a:rPr>
              <a:t>and theory </a:t>
            </a:r>
            <a:r>
              <a:rPr lang="en-US" altLang="zh-CN" dirty="0">
                <a:solidFill>
                  <a:srgbClr val="33CC33"/>
                </a:solidFill>
                <a:hlinkClick r:id="rId4"/>
              </a:rPr>
              <a:t>of </a:t>
            </a:r>
            <a:r>
              <a:rPr lang="en-US" altLang="zh-CN" dirty="0" smtClean="0">
                <a:solidFill>
                  <a:srgbClr val="33CC33"/>
                </a:solidFill>
                <a:hlinkClick r:id="rId4"/>
              </a:rPr>
              <a:t>language</a:t>
            </a:r>
            <a:r>
              <a:rPr lang="en-US" altLang="zh-CN" dirty="0" smtClean="0">
                <a:solidFill>
                  <a:srgbClr val="33CC33"/>
                </a:solidFill>
              </a:rPr>
              <a:t>.</a:t>
            </a:r>
            <a:r>
              <a:rPr lang="zh-CN" altLang="en-US" dirty="0" smtClean="0">
                <a:solidFill>
                  <a:srgbClr val="33CC33"/>
                </a:solidFill>
              </a:rPr>
              <a:t> </a:t>
            </a:r>
            <a:r>
              <a:rPr lang="en-US" altLang="zh-CN" b="1" dirty="0" smtClean="0">
                <a:solidFill>
                  <a:srgbClr val="33CC33"/>
                </a:solidFill>
              </a:rPr>
              <a:t>Communications</a:t>
            </a:r>
            <a:r>
              <a:rPr lang="zh-CN" altLang="en-US" b="1" dirty="0" smtClean="0">
                <a:solidFill>
                  <a:srgbClr val="33CC33"/>
                </a:solidFill>
              </a:rPr>
              <a:t> </a:t>
            </a:r>
            <a:r>
              <a:rPr lang="en-US" altLang="zh-CN" b="1" dirty="0" smtClean="0">
                <a:solidFill>
                  <a:srgbClr val="33CC33"/>
                </a:solidFill>
              </a:rPr>
              <a:t>of</a:t>
            </a:r>
            <a:r>
              <a:rPr lang="zh-CN" altLang="en-US" b="1" dirty="0" smtClean="0">
                <a:solidFill>
                  <a:srgbClr val="33CC33"/>
                </a:solidFill>
              </a:rPr>
              <a:t> </a:t>
            </a:r>
            <a:r>
              <a:rPr lang="en-US" altLang="zh-CN" b="1" dirty="0" smtClean="0">
                <a:solidFill>
                  <a:srgbClr val="33CC33"/>
                </a:solidFill>
              </a:rPr>
              <a:t>ACM</a:t>
            </a:r>
            <a:r>
              <a:rPr lang="en-US" altLang="zh-CN" dirty="0" smtClean="0">
                <a:solidFill>
                  <a:srgbClr val="33CC33"/>
                </a:solidFill>
              </a:rPr>
              <a:t>,</a:t>
            </a:r>
            <a:r>
              <a:rPr lang="zh-CN" altLang="en-US" dirty="0" smtClean="0">
                <a:solidFill>
                  <a:srgbClr val="33CC33"/>
                </a:solidFill>
              </a:rPr>
              <a:t> </a:t>
            </a:r>
            <a:r>
              <a:rPr lang="en-US" altLang="zh-CN" dirty="0" smtClean="0">
                <a:solidFill>
                  <a:srgbClr val="33CC33"/>
                </a:solidFill>
              </a:rPr>
              <a:t>1969,</a:t>
            </a:r>
            <a:r>
              <a:rPr lang="zh-CN" altLang="en-US" dirty="0" smtClean="0">
                <a:solidFill>
                  <a:srgbClr val="33CC33"/>
                </a:solidFill>
              </a:rPr>
              <a:t> </a:t>
            </a:r>
            <a:r>
              <a:rPr lang="en-US" altLang="zh-CN" dirty="0" smtClean="0">
                <a:solidFill>
                  <a:srgbClr val="33CC33"/>
                </a:solidFill>
              </a:rPr>
              <a:t>12(8):459-476.</a:t>
            </a:r>
            <a:endParaRPr lang="zh-CN" altLang="en-US" dirty="0">
              <a:solidFill>
                <a:srgbClr val="33CC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3662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什么</a:t>
            </a:r>
            <a:r>
              <a:rPr lang="zh-CN" altLang="en-US" b="1" dirty="0">
                <a:latin typeface="Times New Roman" pitchFamily="18" charset="0"/>
              </a:rPr>
              <a:t>是</a:t>
            </a:r>
            <a:r>
              <a:rPr lang="zh-CN" altLang="en-US" b="1" dirty="0" smtClean="0">
                <a:latin typeface="Times New Roman" pitchFamily="18" charset="0"/>
              </a:rPr>
              <a:t>语义网络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516" y="1160748"/>
            <a:ext cx="8316924" cy="5516562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sz="2200" b="1" dirty="0" smtClean="0">
                <a:solidFill>
                  <a:srgbClr val="A50021"/>
                </a:solidFill>
                <a:latin typeface="Times New Roman" pitchFamily="18" charset="0"/>
              </a:rPr>
              <a:t>语义网络 </a:t>
            </a:r>
            <a:r>
              <a:rPr lang="en-US" altLang="zh-CN" sz="2200" b="1" dirty="0">
                <a:solidFill>
                  <a:srgbClr val="A50021"/>
                </a:solidFill>
                <a:latin typeface="Times New Roman" pitchFamily="18" charset="0"/>
              </a:rPr>
              <a:t>(</a:t>
            </a:r>
            <a:r>
              <a:rPr lang="zh-CN" altLang="en-US" sz="2200" b="1" dirty="0">
                <a:solidFill>
                  <a:srgbClr val="A50021"/>
                </a:solidFill>
                <a:latin typeface="Times New Roman" pitchFamily="18" charset="0"/>
              </a:rPr>
              <a:t>联想网络</a:t>
            </a:r>
            <a:r>
              <a:rPr lang="en-US" altLang="zh-CN" sz="2200" b="1" dirty="0" smtClean="0">
                <a:solidFill>
                  <a:srgbClr val="A50021"/>
                </a:solidFill>
                <a:latin typeface="Times New Roman" pitchFamily="18" charset="0"/>
              </a:rPr>
              <a:t>)</a:t>
            </a:r>
            <a:r>
              <a:rPr lang="zh-CN" altLang="en-US" sz="2200" b="1" dirty="0" smtClean="0">
                <a:solidFill>
                  <a:srgbClr val="A50021"/>
                </a:solidFill>
                <a:latin typeface="Times New Roman" pitchFamily="18" charset="0"/>
              </a:rPr>
              <a:t>：</a:t>
            </a:r>
            <a:r>
              <a:rPr lang="zh-CN" altLang="en-US" sz="2200" b="1" dirty="0" smtClean="0">
                <a:solidFill>
                  <a:srgbClr val="0000CC"/>
                </a:solidFill>
                <a:latin typeface="Times New Roman" pitchFamily="18" charset="0"/>
              </a:rPr>
              <a:t>是</a:t>
            </a: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</a:rPr>
              <a:t>一种用实体及其语义关系来表达知识的有向图。</a:t>
            </a:r>
          </a:p>
          <a:p>
            <a:pPr lvl="1"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结点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代表实体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，表示各种事物、概念、情况、属性、状态、事件、动作等；</a:t>
            </a:r>
          </a:p>
          <a:p>
            <a:pPr lvl="1"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弧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称为</a:t>
            </a:r>
            <a:r>
              <a:rPr kumimoji="1" lang="zh-CN" altLang="en-US" sz="2000" b="1" dirty="0">
                <a:solidFill>
                  <a:schemeClr val="tx2"/>
                </a:solidFill>
              </a:rPr>
              <a:t>联想弧</a:t>
            </a:r>
            <a:r>
              <a:rPr kumimoji="1" lang="en-US" altLang="zh-CN" sz="2000" dirty="0"/>
              <a:t>)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代表语义关系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，表示它所连结的两个实体之间的语义联系，它必须带有标识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</a:rPr>
              <a:t>。</a:t>
            </a:r>
            <a:endParaRPr lang="en-US" altLang="zh-CN" sz="20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lvl="1">
              <a:spcBef>
                <a:spcPct val="10000"/>
              </a:spcBef>
            </a:pPr>
            <a:endParaRPr lang="zh-CN" altLang="en-US" sz="18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lang="zh-CN" altLang="en-US" sz="2200" dirty="0">
                <a:solidFill>
                  <a:srgbClr val="A50021"/>
                </a:solidFill>
                <a:latin typeface="Times New Roman" pitchFamily="18" charset="0"/>
              </a:rPr>
              <a:t>语义基</a:t>
            </a:r>
            <a:r>
              <a:rPr lang="zh-CN" altLang="en-US" sz="2200" dirty="0" smtClean="0">
                <a:solidFill>
                  <a:srgbClr val="A50021"/>
                </a:solidFill>
                <a:latin typeface="Times New Roman" pitchFamily="18" charset="0"/>
              </a:rPr>
              <a:t>元</a:t>
            </a:r>
            <a:endParaRPr lang="en-US" altLang="zh-CN" sz="20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marL="457200" lvl="1" indent="0">
              <a:spcBef>
                <a:spcPct val="10000"/>
              </a:spcBef>
              <a:buNone/>
            </a:pP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</a:rPr>
              <a:t> 语义网络中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最基本的语义单元称为语义基元，可用三元组表示为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</a:rPr>
              <a:t>：</a:t>
            </a:r>
            <a: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</a:rPr>
              <a:t/>
            </a:r>
            <a:br>
              <a:rPr lang="en-US" altLang="zh-CN" sz="2000" b="1" dirty="0" smtClean="0">
                <a:solidFill>
                  <a:srgbClr val="0000CC"/>
                </a:solidFill>
                <a:latin typeface="Times New Roman" pitchFamily="18" charset="0"/>
              </a:rPr>
            </a:b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</a:rPr>
              <a:t>（结点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，弧，结点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）</a:t>
            </a:r>
          </a:p>
          <a:p>
            <a:pPr>
              <a:spcBef>
                <a:spcPts val="1800"/>
              </a:spcBef>
            </a:pPr>
            <a:r>
              <a:rPr lang="zh-CN" altLang="en-US" sz="2200" dirty="0">
                <a:solidFill>
                  <a:srgbClr val="A50021"/>
                </a:solidFill>
                <a:latin typeface="Times New Roman" pitchFamily="18" charset="0"/>
              </a:rPr>
              <a:t>基本网元</a:t>
            </a:r>
          </a:p>
          <a:p>
            <a:pPr marL="457200" lvl="1" indent="0">
              <a:spcBef>
                <a:spcPct val="10000"/>
              </a:spcBef>
              <a:buNone/>
            </a:pP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</a:rPr>
              <a:t>指一个语义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基元对应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</a:rPr>
              <a:t>的有向图</a:t>
            </a:r>
            <a:endParaRPr lang="en-US" altLang="zh-CN" sz="20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marL="457200" lvl="1" indent="0">
              <a:spcBef>
                <a:spcPct val="10000"/>
              </a:spcBef>
              <a:buNone/>
            </a:pPr>
            <a:endParaRPr lang="zh-CN" altLang="en-US" sz="8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lvl="1">
              <a:spcBef>
                <a:spcPct val="10000"/>
              </a:spcBef>
            </a:pPr>
            <a:r>
              <a:rPr lang="zh-CN" altLang="en-US" sz="1800" dirty="0" smtClean="0">
                <a:latin typeface="Times New Roman" pitchFamily="18" charset="0"/>
              </a:rPr>
              <a:t>例如</a:t>
            </a:r>
            <a:r>
              <a:rPr lang="zh-CN" altLang="en-US" sz="1800" dirty="0">
                <a:latin typeface="Times New Roman" pitchFamily="18" charset="0"/>
              </a:rPr>
              <a:t>：若有语义基元（</a:t>
            </a:r>
            <a:r>
              <a:rPr lang="en-US" altLang="zh-CN" sz="1800" dirty="0">
                <a:latin typeface="Times New Roman" pitchFamily="18" charset="0"/>
              </a:rPr>
              <a:t>A, R, B</a:t>
            </a:r>
            <a:r>
              <a:rPr lang="zh-CN" altLang="en-US" sz="1800" dirty="0">
                <a:latin typeface="Times New Roman" pitchFamily="18" charset="0"/>
              </a:rPr>
              <a:t>），其中，</a:t>
            </a:r>
            <a:r>
              <a:rPr lang="en-US" altLang="zh-CN" sz="1800" dirty="0">
                <a:latin typeface="Times New Roman" pitchFamily="18" charset="0"/>
              </a:rPr>
              <a:t>A</a:t>
            </a:r>
            <a:r>
              <a:rPr lang="zh-CN" altLang="en-US" sz="1800" dirty="0">
                <a:latin typeface="Times New Roman" pitchFamily="18" charset="0"/>
              </a:rPr>
              <a:t>、</a:t>
            </a:r>
            <a:r>
              <a:rPr lang="en-US" altLang="zh-CN" sz="1800" dirty="0">
                <a:latin typeface="Times New Roman" pitchFamily="18" charset="0"/>
              </a:rPr>
              <a:t>B</a:t>
            </a:r>
            <a:r>
              <a:rPr lang="zh-CN" altLang="en-US" sz="1800" dirty="0">
                <a:latin typeface="Times New Roman" pitchFamily="18" charset="0"/>
              </a:rPr>
              <a:t>分别表示两个结点，</a:t>
            </a:r>
            <a:r>
              <a:rPr lang="en-US" altLang="zh-CN" sz="1800" dirty="0">
                <a:latin typeface="Times New Roman" pitchFamily="18" charset="0"/>
              </a:rPr>
              <a:t>R</a:t>
            </a:r>
            <a:r>
              <a:rPr lang="zh-CN" altLang="en-US" sz="1800" dirty="0">
                <a:latin typeface="Times New Roman" pitchFamily="18" charset="0"/>
              </a:rPr>
              <a:t>表示</a:t>
            </a:r>
            <a:r>
              <a:rPr lang="en-US" altLang="zh-CN" sz="1800" dirty="0">
                <a:latin typeface="Times New Roman" pitchFamily="18" charset="0"/>
              </a:rPr>
              <a:t>A</a:t>
            </a:r>
            <a:r>
              <a:rPr lang="zh-CN" altLang="en-US" sz="1800" dirty="0">
                <a:latin typeface="Times New Roman" pitchFamily="18" charset="0"/>
              </a:rPr>
              <a:t>与</a:t>
            </a:r>
            <a:r>
              <a:rPr lang="en-US" altLang="zh-CN" sz="1800" dirty="0">
                <a:latin typeface="Times New Roman" pitchFamily="18" charset="0"/>
              </a:rPr>
              <a:t>B</a:t>
            </a:r>
            <a:r>
              <a:rPr lang="zh-CN" altLang="en-US" sz="1800" dirty="0">
                <a:latin typeface="Times New Roman" pitchFamily="18" charset="0"/>
              </a:rPr>
              <a:t>之间的某种语义联系，则它所对应的基本网</a:t>
            </a:r>
            <a:r>
              <a:rPr lang="zh-CN" altLang="en-US" sz="1800" dirty="0" smtClean="0">
                <a:latin typeface="Times New Roman" pitchFamily="18" charset="0"/>
              </a:rPr>
              <a:t>元为：    </a:t>
            </a:r>
            <a:endParaRPr lang="zh-CN" altLang="en-US" sz="1800" dirty="0">
              <a:latin typeface="Times New Roman" pitchFamily="18" charset="0"/>
            </a:endParaRPr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5291038" y="5085122"/>
            <a:ext cx="1008063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524293" name="Rectangle 5"/>
          <p:cNvSpPr>
            <a:spLocks noChangeArrowheads="1"/>
          </p:cNvSpPr>
          <p:nvPr/>
        </p:nvSpPr>
        <p:spPr bwMode="auto">
          <a:xfrm>
            <a:off x="7164288" y="5085122"/>
            <a:ext cx="1081088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524294" name="Line 6"/>
          <p:cNvSpPr>
            <a:spLocks noChangeShapeType="1"/>
          </p:cNvSpPr>
          <p:nvPr/>
        </p:nvSpPr>
        <p:spPr bwMode="auto">
          <a:xfrm>
            <a:off x="6299101" y="5337535"/>
            <a:ext cx="865187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6551513" y="4977172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220" y="6054149"/>
            <a:ext cx="2133600" cy="476250"/>
          </a:xfrm>
        </p:spPr>
        <p:txBody>
          <a:bodyPr/>
          <a:lstStyle/>
          <a:p>
            <a:fld id="{E610B713-EE22-42C5-A85B-4813E224F0E1}" type="slidenum">
              <a:rPr lang="en-US" altLang="zh-CN"/>
              <a:pPr/>
              <a:t>46</a:t>
            </a:fld>
            <a:endParaRPr lang="en-US" altLang="zh-CN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911" y="1124744"/>
            <a:ext cx="7740477" cy="5697537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A50021"/>
                </a:solidFill>
              </a:rPr>
              <a:t>例：</a:t>
            </a:r>
            <a:r>
              <a:rPr lang="zh-CN" altLang="en-US" sz="2200" b="1" dirty="0" smtClean="0">
                <a:solidFill>
                  <a:srgbClr val="0000CC"/>
                </a:solidFill>
              </a:rPr>
              <a:t>用于</a:t>
            </a:r>
            <a:r>
              <a:rPr lang="zh-CN" altLang="en-US" sz="2200" b="1" dirty="0">
                <a:solidFill>
                  <a:srgbClr val="0000CC"/>
                </a:solidFill>
              </a:rPr>
              <a:t>一网络表示“鸵鸟是一种鸟”</a:t>
            </a:r>
          </a:p>
          <a:p>
            <a:endParaRPr lang="zh-CN" altLang="en-US" sz="2400" b="1" dirty="0">
              <a:solidFill>
                <a:srgbClr val="0000CC"/>
              </a:solidFill>
            </a:endParaRPr>
          </a:p>
          <a:p>
            <a:endParaRPr lang="zh-CN" altLang="en-US" sz="3200" b="1" dirty="0">
              <a:solidFill>
                <a:srgbClr val="0000CC"/>
              </a:solidFill>
            </a:endParaRPr>
          </a:p>
          <a:p>
            <a:r>
              <a:rPr lang="zh-CN" altLang="en-US" sz="2400" b="1" dirty="0" smtClean="0">
                <a:solidFill>
                  <a:srgbClr val="A50021"/>
                </a:solidFill>
              </a:rPr>
              <a:t>语义网络与产生式对应的表示能力</a:t>
            </a:r>
          </a:p>
          <a:p>
            <a:pPr lvl="1"/>
            <a:r>
              <a:rPr lang="zh-CN" altLang="en-US" sz="2200" b="1" dirty="0" smtClean="0">
                <a:solidFill>
                  <a:srgbClr val="006600"/>
                </a:solidFill>
              </a:rPr>
              <a:t>事实的表示：</a:t>
            </a:r>
          </a:p>
          <a:p>
            <a:pPr lvl="1"/>
            <a:r>
              <a:rPr lang="zh-CN" altLang="en-US" sz="2200" dirty="0" smtClean="0"/>
              <a:t>例</a:t>
            </a:r>
            <a:r>
              <a:rPr lang="zh-CN" altLang="en-US" sz="2200" dirty="0"/>
              <a:t>：</a:t>
            </a:r>
            <a:r>
              <a:rPr lang="zh-CN" altLang="en-US" sz="2200" b="1" dirty="0">
                <a:solidFill>
                  <a:srgbClr val="0000FF"/>
                </a:solidFill>
              </a:rPr>
              <a:t>“雪的颜色是白的”</a:t>
            </a:r>
          </a:p>
          <a:p>
            <a:endParaRPr lang="zh-CN" altLang="en-US" sz="2400" b="1" dirty="0">
              <a:solidFill>
                <a:srgbClr val="0000CC"/>
              </a:solidFill>
            </a:endParaRPr>
          </a:p>
          <a:p>
            <a:endParaRPr lang="zh-CN" altLang="en-US" sz="3200" b="1" dirty="0">
              <a:solidFill>
                <a:srgbClr val="0000CC"/>
              </a:solidFill>
            </a:endParaRPr>
          </a:p>
          <a:p>
            <a:pPr lvl="1"/>
            <a:r>
              <a:rPr lang="zh-CN" altLang="en-US" sz="2200" b="1" dirty="0" smtClean="0">
                <a:solidFill>
                  <a:srgbClr val="006600"/>
                </a:solidFill>
              </a:rPr>
              <a:t>规则</a:t>
            </a:r>
            <a:r>
              <a:rPr lang="zh-CN" altLang="en-US" sz="2200" b="1" dirty="0">
                <a:solidFill>
                  <a:srgbClr val="006600"/>
                </a:solidFill>
              </a:rPr>
              <a:t>的表示：</a:t>
            </a:r>
          </a:p>
          <a:p>
            <a:pPr lvl="1"/>
            <a:r>
              <a:rPr lang="zh-CN" altLang="en-US" sz="2200" b="1" dirty="0" smtClean="0">
                <a:solidFill>
                  <a:srgbClr val="0000CC"/>
                </a:solidFill>
              </a:rPr>
              <a:t>例</a:t>
            </a:r>
            <a:r>
              <a:rPr lang="zh-CN" altLang="en-US" sz="2200" b="1" dirty="0">
                <a:solidFill>
                  <a:srgbClr val="0000CC"/>
                </a:solidFill>
              </a:rPr>
              <a:t>：规则</a:t>
            </a:r>
            <a:r>
              <a:rPr lang="en-US" altLang="zh-CN" sz="2200" b="1" dirty="0">
                <a:solidFill>
                  <a:srgbClr val="0000CC"/>
                </a:solidFill>
              </a:rPr>
              <a:t>R</a:t>
            </a:r>
            <a:r>
              <a:rPr lang="zh-CN" altLang="en-US" sz="2200" b="1" dirty="0">
                <a:solidFill>
                  <a:srgbClr val="0000CC"/>
                </a:solidFill>
              </a:rPr>
              <a:t>的含义是“如果   </a:t>
            </a:r>
            <a:r>
              <a:rPr lang="en-US" altLang="zh-CN" sz="2200" b="1" dirty="0">
                <a:solidFill>
                  <a:srgbClr val="0000CC"/>
                </a:solidFill>
              </a:rPr>
              <a:t>A   </a:t>
            </a:r>
            <a:r>
              <a:rPr lang="zh-CN" altLang="en-US" sz="2200" b="1" dirty="0">
                <a:solidFill>
                  <a:srgbClr val="0000CC"/>
                </a:solidFill>
              </a:rPr>
              <a:t>则    </a:t>
            </a:r>
            <a:r>
              <a:rPr lang="en-US" altLang="zh-CN" sz="2200" b="1" dirty="0">
                <a:solidFill>
                  <a:srgbClr val="0000CC"/>
                </a:solidFill>
              </a:rPr>
              <a:t>B ”</a:t>
            </a:r>
          </a:p>
          <a:p>
            <a:pPr>
              <a:lnSpc>
                <a:spcPct val="105000"/>
              </a:lnSpc>
            </a:pPr>
            <a:endParaRPr lang="en-US" altLang="zh-CN" sz="2400" b="1" dirty="0">
              <a:solidFill>
                <a:srgbClr val="0000CC"/>
              </a:solidFill>
            </a:endParaRPr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2124075" y="1773634"/>
            <a:ext cx="1079500" cy="50323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鸵鸟</a:t>
            </a:r>
          </a:p>
        </p:txBody>
      </p:sp>
      <p:sp>
        <p:nvSpPr>
          <p:cNvPr id="525317" name="Rectangle 5"/>
          <p:cNvSpPr>
            <a:spLocks noChangeArrowheads="1"/>
          </p:cNvSpPr>
          <p:nvPr/>
        </p:nvSpPr>
        <p:spPr bwMode="auto">
          <a:xfrm>
            <a:off x="4716463" y="1773634"/>
            <a:ext cx="1079500" cy="50323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鸟</a:t>
            </a:r>
          </a:p>
        </p:txBody>
      </p:sp>
      <p:sp>
        <p:nvSpPr>
          <p:cNvPr id="525318" name="Line 6"/>
          <p:cNvSpPr>
            <a:spLocks noChangeShapeType="1"/>
          </p:cNvSpPr>
          <p:nvPr/>
        </p:nvSpPr>
        <p:spPr bwMode="auto">
          <a:xfrm>
            <a:off x="3203575" y="1989534"/>
            <a:ext cx="1512888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5319" name="Text Box 7"/>
          <p:cNvSpPr txBox="1">
            <a:spLocks noChangeArrowheads="1"/>
          </p:cNvSpPr>
          <p:nvPr/>
        </p:nvSpPr>
        <p:spPr bwMode="auto">
          <a:xfrm>
            <a:off x="3492500" y="1629172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</a:rPr>
              <a:t>是一种</a:t>
            </a:r>
          </a:p>
        </p:txBody>
      </p:sp>
      <p:sp>
        <p:nvSpPr>
          <p:cNvPr id="525320" name="Rectangle 8"/>
          <p:cNvSpPr>
            <a:spLocks noChangeArrowheads="1"/>
          </p:cNvSpPr>
          <p:nvPr/>
        </p:nvSpPr>
        <p:spPr bwMode="auto">
          <a:xfrm>
            <a:off x="2088244" y="4005374"/>
            <a:ext cx="1081088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雪</a:t>
            </a:r>
          </a:p>
        </p:txBody>
      </p:sp>
      <p:sp>
        <p:nvSpPr>
          <p:cNvPr id="525321" name="Rectangle 9"/>
          <p:cNvSpPr>
            <a:spLocks noChangeArrowheads="1"/>
          </p:cNvSpPr>
          <p:nvPr/>
        </p:nvSpPr>
        <p:spPr bwMode="auto">
          <a:xfrm>
            <a:off x="4752069" y="4040299"/>
            <a:ext cx="1008063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白</a:t>
            </a:r>
          </a:p>
        </p:txBody>
      </p:sp>
      <p:sp>
        <p:nvSpPr>
          <p:cNvPr id="525322" name="Line 10"/>
          <p:cNvSpPr>
            <a:spLocks noChangeShapeType="1"/>
          </p:cNvSpPr>
          <p:nvPr/>
        </p:nvSpPr>
        <p:spPr bwMode="auto">
          <a:xfrm>
            <a:off x="3167744" y="4292712"/>
            <a:ext cx="158432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5323" name="Text Box 11"/>
          <p:cNvSpPr txBox="1">
            <a:spLocks noChangeArrowheads="1"/>
          </p:cNvSpPr>
          <p:nvPr/>
        </p:nvSpPr>
        <p:spPr bwMode="auto">
          <a:xfrm>
            <a:off x="3564619" y="3824399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</a:rPr>
              <a:t>颜色</a:t>
            </a:r>
          </a:p>
        </p:txBody>
      </p:sp>
      <p:sp>
        <p:nvSpPr>
          <p:cNvPr id="525324" name="Rectangle 12"/>
          <p:cNvSpPr>
            <a:spLocks noChangeArrowheads="1"/>
          </p:cNvSpPr>
          <p:nvPr/>
        </p:nvSpPr>
        <p:spPr bwMode="auto">
          <a:xfrm>
            <a:off x="2124075" y="5825703"/>
            <a:ext cx="1152525" cy="50323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525325" name="Rectangle 13"/>
          <p:cNvSpPr>
            <a:spLocks noChangeArrowheads="1"/>
          </p:cNvSpPr>
          <p:nvPr/>
        </p:nvSpPr>
        <p:spPr bwMode="auto">
          <a:xfrm>
            <a:off x="4716463" y="5825703"/>
            <a:ext cx="1079500" cy="50323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525326" name="Line 14"/>
          <p:cNvSpPr>
            <a:spLocks noChangeShapeType="1"/>
          </p:cNvSpPr>
          <p:nvPr/>
        </p:nvSpPr>
        <p:spPr bwMode="auto">
          <a:xfrm>
            <a:off x="3276600" y="6113041"/>
            <a:ext cx="14398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5327" name="Text Box 15"/>
          <p:cNvSpPr txBox="1">
            <a:spLocks noChangeArrowheads="1"/>
          </p:cNvSpPr>
          <p:nvPr/>
        </p:nvSpPr>
        <p:spPr bwMode="auto">
          <a:xfrm>
            <a:off x="3779838" y="5717753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"/>
            <a:ext cx="8229600" cy="93662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什么</a:t>
            </a:r>
            <a:r>
              <a:rPr lang="zh-CN" altLang="en-US" b="1" dirty="0">
                <a:latin typeface="Times New Roman" pitchFamily="18" charset="0"/>
              </a:rPr>
              <a:t>是</a:t>
            </a:r>
            <a:r>
              <a:rPr lang="zh-CN" altLang="en-US" b="1" dirty="0" smtClean="0">
                <a:latin typeface="Times New Roman" pitchFamily="18" charset="0"/>
              </a:rPr>
              <a:t>语义网络</a:t>
            </a:r>
            <a:endParaRPr lang="en-US" altLang="zh-CN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5396"/>
            <a:ext cx="8229600" cy="1125538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语义网络中的基本语义关系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" y="827745"/>
            <a:ext cx="8605081" cy="55895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rgbClr val="A50021"/>
                </a:solidFill>
                <a:latin typeface="Times New Roman" pitchFamily="18" charset="0"/>
              </a:rPr>
              <a:t>实例关系： </a:t>
            </a:r>
            <a:r>
              <a:rPr lang="en-US" altLang="zh-CN" sz="2000" b="1" dirty="0">
                <a:solidFill>
                  <a:srgbClr val="A50021"/>
                </a:solidFill>
                <a:latin typeface="Times New Roman" pitchFamily="18" charset="0"/>
              </a:rPr>
              <a:t>ISA</a:t>
            </a:r>
          </a:p>
          <a:p>
            <a:pPr marL="400050" lvl="1" indent="0">
              <a:spcBef>
                <a:spcPts val="432"/>
              </a:spcBef>
              <a:buNone/>
            </a:pPr>
            <a:r>
              <a:rPr lang="zh-CN" altLang="en-US" sz="1800" dirty="0" smtClean="0">
                <a:latin typeface="Times New Roman" pitchFamily="18" charset="0"/>
              </a:rPr>
              <a:t>    体现</a:t>
            </a:r>
            <a:r>
              <a:rPr lang="zh-CN" altLang="en-US" sz="1800" dirty="0">
                <a:latin typeface="Times New Roman" pitchFamily="18" charset="0"/>
              </a:rPr>
              <a:t>的是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</a:rPr>
              <a:t>“具体与抽象”的概念</a:t>
            </a:r>
            <a:r>
              <a:rPr lang="zh-CN" altLang="en-US" sz="1800" dirty="0">
                <a:latin typeface="Times New Roman" pitchFamily="18" charset="0"/>
              </a:rPr>
              <a:t>，含义为“是一个”，表示一个事物是另一个事物的一个实例</a:t>
            </a:r>
            <a:r>
              <a:rPr lang="zh-CN" altLang="en-US" sz="1800" dirty="0" smtClean="0">
                <a:latin typeface="Times New Roman" pitchFamily="18" charset="0"/>
              </a:rPr>
              <a:t>。</a:t>
            </a:r>
            <a:endParaRPr lang="en-US" altLang="zh-CN" sz="1800" dirty="0" smtClean="0">
              <a:latin typeface="Times New Roman" pitchFamily="18" charset="0"/>
            </a:endParaRPr>
          </a:p>
          <a:p>
            <a:pPr marL="400050" lvl="1" indent="0">
              <a:buNone/>
            </a:pPr>
            <a:endParaRPr lang="zh-CN" altLang="en-US" sz="24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marL="609600" indent="-609600"/>
            <a:endParaRPr lang="zh-CN" altLang="en-US" sz="9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r>
              <a:rPr lang="zh-CN" altLang="en-US" sz="2000" b="1" dirty="0" smtClean="0">
                <a:solidFill>
                  <a:srgbClr val="A50021"/>
                </a:solidFill>
                <a:latin typeface="Times New Roman" pitchFamily="18" charset="0"/>
              </a:rPr>
              <a:t>分类关</a:t>
            </a:r>
            <a:r>
              <a:rPr lang="zh-CN" altLang="en-US" sz="2000" b="1" dirty="0">
                <a:solidFill>
                  <a:srgbClr val="A50021"/>
                </a:solidFill>
                <a:latin typeface="Times New Roman" pitchFamily="18" charset="0"/>
              </a:rPr>
              <a:t>系： </a:t>
            </a:r>
            <a:r>
              <a:rPr lang="en-US" altLang="zh-CN" sz="2000" b="1" dirty="0">
                <a:solidFill>
                  <a:srgbClr val="A50021"/>
                </a:solidFill>
                <a:latin typeface="Times New Roman" pitchFamily="18" charset="0"/>
              </a:rPr>
              <a:t>AKO</a:t>
            </a:r>
          </a:p>
          <a:p>
            <a:pPr marL="400050" lvl="1" indent="0">
              <a:buNone/>
            </a:pPr>
            <a:r>
              <a:rPr lang="zh-CN" altLang="en-US" sz="1800" dirty="0" smtClean="0">
                <a:latin typeface="Times New Roman" pitchFamily="18" charset="0"/>
              </a:rPr>
              <a:t>     亦称泛化关</a:t>
            </a:r>
            <a:r>
              <a:rPr lang="zh-CN" altLang="en-US" sz="1800" dirty="0">
                <a:latin typeface="Times New Roman" pitchFamily="18" charset="0"/>
              </a:rPr>
              <a:t>系，体现的是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</a:rPr>
              <a:t>“子类与超类”</a:t>
            </a:r>
            <a:r>
              <a:rPr lang="zh-CN" altLang="en-US" sz="1800" dirty="0">
                <a:latin typeface="Times New Roman" pitchFamily="18" charset="0"/>
              </a:rPr>
              <a:t>的概念，含义为“是一种”，表示一个事物是另一个事物的一种类型</a:t>
            </a:r>
            <a:r>
              <a:rPr lang="zh-CN" altLang="en-US" sz="1800" dirty="0" smtClean="0">
                <a:latin typeface="Times New Roman" pitchFamily="18" charset="0"/>
              </a:rPr>
              <a:t>。</a:t>
            </a:r>
            <a:endParaRPr lang="zh-CN" altLang="en-US" sz="1800" dirty="0">
              <a:latin typeface="Times New Roman" pitchFamily="18" charset="0"/>
            </a:endParaRPr>
          </a:p>
          <a:p>
            <a:pPr marL="609600" indent="-609600"/>
            <a:endParaRPr lang="zh-CN" altLang="en-US" sz="20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marL="609600" indent="-609600"/>
            <a:endParaRPr lang="zh-CN" altLang="en-US" sz="1400" b="1" dirty="0">
              <a:solidFill>
                <a:srgbClr val="0000CC"/>
              </a:solidFill>
              <a:latin typeface="Times New Roman" pitchFamily="18" charset="0"/>
            </a:endParaRPr>
          </a:p>
          <a:p>
            <a:r>
              <a:rPr lang="zh-CN" altLang="en-US" sz="2000" b="1" dirty="0">
                <a:solidFill>
                  <a:srgbClr val="A50021"/>
                </a:solidFill>
                <a:latin typeface="Times New Roman" pitchFamily="18" charset="0"/>
              </a:rPr>
              <a:t>成员关系： </a:t>
            </a:r>
            <a:r>
              <a:rPr lang="en-US" altLang="zh-CN" sz="2000" dirty="0">
                <a:solidFill>
                  <a:srgbClr val="A50021"/>
                </a:solidFill>
                <a:latin typeface="Times New Roman" pitchFamily="18" charset="0"/>
              </a:rPr>
              <a:t>A-Member-of</a:t>
            </a:r>
          </a:p>
          <a:p>
            <a:pPr marL="400050" lvl="1" indent="0">
              <a:buNone/>
            </a:pPr>
            <a:r>
              <a:rPr lang="zh-CN" altLang="en-US" sz="1800" dirty="0" smtClean="0">
                <a:latin typeface="Times New Roman" pitchFamily="18" charset="0"/>
              </a:rPr>
              <a:t>     体现</a:t>
            </a:r>
            <a:r>
              <a:rPr lang="zh-CN" altLang="en-US" sz="1800" dirty="0">
                <a:latin typeface="Times New Roman" pitchFamily="18" charset="0"/>
              </a:rPr>
              <a:t>的是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</a:rPr>
              <a:t>“个体与集体”</a:t>
            </a:r>
            <a:r>
              <a:rPr lang="zh-CN" altLang="en-US" sz="1800" dirty="0">
                <a:latin typeface="Times New Roman" pitchFamily="18" charset="0"/>
              </a:rPr>
              <a:t>的关系，含义为“是一员”，表示一个事物是另一个事物的一个成员</a:t>
            </a:r>
            <a:r>
              <a:rPr lang="zh-CN" altLang="en-US" sz="1800" dirty="0" smtClean="0">
                <a:latin typeface="Times New Roman" pitchFamily="18" charset="0"/>
              </a:rPr>
              <a:t>。</a:t>
            </a:r>
            <a:endParaRPr lang="zh-CN" altLang="en-US" sz="1800" dirty="0">
              <a:latin typeface="Times New Roman" pitchFamily="18" charset="0"/>
            </a:endParaRPr>
          </a:p>
          <a:p>
            <a:pPr marL="609600" indent="-609600"/>
            <a:endParaRPr lang="zh-CN" altLang="en-US" sz="20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marL="609600" indent="-609600"/>
            <a:endParaRPr lang="zh-CN" altLang="en-US" sz="2000" b="1" dirty="0">
              <a:solidFill>
                <a:srgbClr val="0000CC"/>
              </a:solidFill>
              <a:latin typeface="Times New Roman" pitchFamily="18" charset="0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主要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特征</a:t>
            </a:r>
          </a:p>
          <a:p>
            <a:pPr marL="400050" lvl="1" indent="0">
              <a:buNone/>
            </a:pPr>
            <a:r>
              <a:rPr lang="zh-CN" altLang="en-US" sz="1800" b="1" dirty="0" smtClean="0">
                <a:solidFill>
                  <a:srgbClr val="0000FF"/>
                </a:solidFill>
                <a:latin typeface="Times New Roman" pitchFamily="18" charset="0"/>
              </a:rPr>
              <a:t>  最主要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</a:rPr>
              <a:t>特征是属性的继承性，处在具体层的结点可以继承抽象层结点的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itchFamily="18" charset="0"/>
              </a:rPr>
              <a:t>所有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</a:rPr>
              <a:t>属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itchFamily="18" charset="0"/>
              </a:rPr>
              <a:t>性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3453940" y="3392425"/>
            <a:ext cx="1081088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鸟</a:t>
            </a:r>
          </a:p>
        </p:txBody>
      </p:sp>
      <p:sp>
        <p:nvSpPr>
          <p:cNvPr id="526341" name="Rectangle 5"/>
          <p:cNvSpPr>
            <a:spLocks noChangeArrowheads="1"/>
          </p:cNvSpPr>
          <p:nvPr/>
        </p:nvSpPr>
        <p:spPr bwMode="auto">
          <a:xfrm>
            <a:off x="6190790" y="3394013"/>
            <a:ext cx="1296988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动物</a:t>
            </a:r>
          </a:p>
        </p:txBody>
      </p:sp>
      <p:sp>
        <p:nvSpPr>
          <p:cNvPr id="526342" name="Line 6"/>
          <p:cNvSpPr>
            <a:spLocks noChangeShapeType="1"/>
          </p:cNvSpPr>
          <p:nvPr/>
        </p:nvSpPr>
        <p:spPr bwMode="auto">
          <a:xfrm>
            <a:off x="4535028" y="3644838"/>
            <a:ext cx="1655762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343" name="Text Box 7"/>
          <p:cNvSpPr txBox="1">
            <a:spLocks noChangeArrowheads="1"/>
          </p:cNvSpPr>
          <p:nvPr/>
        </p:nvSpPr>
        <p:spPr bwMode="auto">
          <a:xfrm>
            <a:off x="4895390" y="332098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</a:rPr>
              <a:t>AKO</a:t>
            </a:r>
          </a:p>
        </p:txBody>
      </p:sp>
      <p:sp>
        <p:nvSpPr>
          <p:cNvPr id="526344" name="Line 8"/>
          <p:cNvSpPr>
            <a:spLocks noChangeShapeType="1"/>
          </p:cNvSpPr>
          <p:nvPr/>
        </p:nvSpPr>
        <p:spPr bwMode="auto">
          <a:xfrm>
            <a:off x="4607582" y="5372261"/>
            <a:ext cx="1728787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345" name="Rectangle 9"/>
          <p:cNvSpPr>
            <a:spLocks noChangeArrowheads="1"/>
          </p:cNvSpPr>
          <p:nvPr/>
        </p:nvSpPr>
        <p:spPr bwMode="auto">
          <a:xfrm>
            <a:off x="3310594" y="5121436"/>
            <a:ext cx="1296988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张强</a:t>
            </a:r>
          </a:p>
        </p:txBody>
      </p:sp>
      <p:sp>
        <p:nvSpPr>
          <p:cNvPr id="526346" name="Rectangle 10"/>
          <p:cNvSpPr>
            <a:spLocks noChangeArrowheads="1"/>
          </p:cNvSpPr>
          <p:nvPr/>
        </p:nvSpPr>
        <p:spPr bwMode="auto">
          <a:xfrm>
            <a:off x="6334782" y="5121436"/>
            <a:ext cx="1225550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0000CC"/>
                </a:solidFill>
              </a:rPr>
              <a:t>ACM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526347" name="Text Box 11"/>
          <p:cNvSpPr txBox="1">
            <a:spLocks noChangeArrowheads="1"/>
          </p:cNvSpPr>
          <p:nvPr/>
        </p:nvSpPr>
        <p:spPr bwMode="auto">
          <a:xfrm>
            <a:off x="4680607" y="5048411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</a:rPr>
              <a:t>A-Member-of</a:t>
            </a:r>
          </a:p>
        </p:txBody>
      </p:sp>
      <p:sp>
        <p:nvSpPr>
          <p:cNvPr id="526348" name="Rectangle 12"/>
          <p:cNvSpPr>
            <a:spLocks noChangeArrowheads="1"/>
          </p:cNvSpPr>
          <p:nvPr/>
        </p:nvSpPr>
        <p:spPr bwMode="auto">
          <a:xfrm>
            <a:off x="6335799" y="1773064"/>
            <a:ext cx="1152525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人</a:t>
            </a:r>
          </a:p>
        </p:txBody>
      </p:sp>
      <p:sp>
        <p:nvSpPr>
          <p:cNvPr id="526349" name="Line 13"/>
          <p:cNvSpPr>
            <a:spLocks noChangeShapeType="1"/>
          </p:cNvSpPr>
          <p:nvPr/>
        </p:nvSpPr>
        <p:spPr bwMode="auto">
          <a:xfrm>
            <a:off x="4535574" y="1988964"/>
            <a:ext cx="180022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350" name="Rectangle 14"/>
          <p:cNvSpPr>
            <a:spLocks noChangeArrowheads="1"/>
          </p:cNvSpPr>
          <p:nvPr/>
        </p:nvSpPr>
        <p:spPr bwMode="auto">
          <a:xfrm>
            <a:off x="3311612" y="1773064"/>
            <a:ext cx="1223962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李刚</a:t>
            </a:r>
          </a:p>
        </p:txBody>
      </p:sp>
      <p:sp>
        <p:nvSpPr>
          <p:cNvPr id="526351" name="Text Box 15"/>
          <p:cNvSpPr txBox="1">
            <a:spLocks noChangeArrowheads="1"/>
          </p:cNvSpPr>
          <p:nvPr/>
        </p:nvSpPr>
        <p:spPr bwMode="auto">
          <a:xfrm>
            <a:off x="5075324" y="1628601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</a:rPr>
              <a:t>ISA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4511-BCAC-49CA-A0EB-21B9FDCCC2DF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6" y="1268413"/>
            <a:ext cx="8892480" cy="558958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属性关系</a:t>
            </a:r>
          </a:p>
          <a:p>
            <a:pPr marL="400050" lvl="1" indent="0">
              <a:lnSpc>
                <a:spcPct val="115000"/>
              </a:lnSpc>
              <a:spcBef>
                <a:spcPct val="25000"/>
              </a:spcBef>
              <a:buNone/>
            </a:pP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</a:rPr>
              <a:t>指事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物和其属性之间的关系。常用的属性关系有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</a:rPr>
              <a:t>：</a:t>
            </a:r>
          </a:p>
          <a:p>
            <a:pPr marL="685800" lvl="1">
              <a:lnSpc>
                <a:spcPct val="115000"/>
              </a:lnSpc>
              <a:spcBef>
                <a:spcPct val="25000"/>
              </a:spcBef>
            </a:pPr>
            <a:r>
              <a:rPr lang="en-US" altLang="zh-CN" sz="1800" dirty="0" smtClean="0">
                <a:solidFill>
                  <a:srgbClr val="006600"/>
                </a:solidFill>
                <a:latin typeface="Times New Roman" pitchFamily="18" charset="0"/>
              </a:rPr>
              <a:t>Have</a:t>
            </a:r>
            <a:r>
              <a:rPr lang="zh-CN" altLang="en-US" sz="1800" dirty="0">
                <a:solidFill>
                  <a:srgbClr val="006600"/>
                </a:solidFill>
                <a:latin typeface="Times New Roman" pitchFamily="18" charset="0"/>
              </a:rPr>
              <a:t>：</a:t>
            </a:r>
            <a:r>
              <a:rPr lang="zh-CN" altLang="en-US" sz="1800" dirty="0">
                <a:latin typeface="Times New Roman" pitchFamily="18" charset="0"/>
              </a:rPr>
              <a:t>含义为“有”，表示一个结点具有另一个结点所描述的属性</a:t>
            </a:r>
          </a:p>
          <a:p>
            <a:pPr marL="685800" lvl="1">
              <a:lnSpc>
                <a:spcPct val="115000"/>
              </a:lnSpc>
              <a:spcBef>
                <a:spcPct val="25000"/>
              </a:spcBef>
            </a:pPr>
            <a:r>
              <a:rPr lang="en-US" altLang="zh-CN" sz="1800" dirty="0" smtClean="0">
                <a:solidFill>
                  <a:srgbClr val="006600"/>
                </a:solidFill>
                <a:latin typeface="Times New Roman" pitchFamily="18" charset="0"/>
              </a:rPr>
              <a:t>Can</a:t>
            </a:r>
            <a:r>
              <a:rPr lang="zh-CN" altLang="en-US" sz="1800" dirty="0">
                <a:solidFill>
                  <a:srgbClr val="006600"/>
                </a:solidFill>
                <a:latin typeface="Times New Roman" pitchFamily="18" charset="0"/>
              </a:rPr>
              <a:t>：</a:t>
            </a:r>
            <a:r>
              <a:rPr lang="zh-CN" altLang="en-US" sz="1800" dirty="0">
                <a:latin typeface="Times New Roman" pitchFamily="18" charset="0"/>
              </a:rPr>
              <a:t>含义为 “能”、“会”，表示一个结点能做另一个结点的事情</a:t>
            </a:r>
          </a:p>
          <a:p>
            <a:pPr marL="685800" lvl="1">
              <a:lnSpc>
                <a:spcPct val="115000"/>
              </a:lnSpc>
              <a:spcBef>
                <a:spcPct val="25000"/>
              </a:spcBef>
            </a:pPr>
            <a:r>
              <a:rPr lang="zh-CN" altLang="en-US" sz="1800" b="1" dirty="0" smtClean="0">
                <a:solidFill>
                  <a:srgbClr val="33CC33"/>
                </a:solidFill>
                <a:latin typeface="Times New Roman" pitchFamily="18" charset="0"/>
              </a:rPr>
              <a:t>例如</a:t>
            </a:r>
            <a:r>
              <a:rPr lang="zh-CN" altLang="en-US" sz="1800" b="1" dirty="0">
                <a:solidFill>
                  <a:srgbClr val="33CC33"/>
                </a:solidFill>
                <a:latin typeface="Times New Roman" pitchFamily="18" charset="0"/>
              </a:rPr>
              <a:t>：“鸟有翅膀”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endParaRPr lang="zh-CN" altLang="en-US" sz="2000" b="1" dirty="0">
              <a:solidFill>
                <a:srgbClr val="33CC33"/>
              </a:solidFill>
              <a:latin typeface="Times New Roman" pitchFamily="18" charset="0"/>
            </a:endParaRPr>
          </a:p>
          <a:p>
            <a:pPr>
              <a:lnSpc>
                <a:spcPct val="115000"/>
              </a:lnSpc>
              <a:spcBef>
                <a:spcPct val="25000"/>
              </a:spcBef>
            </a:pPr>
            <a:endParaRPr lang="zh-CN" altLang="en-US" sz="2000" b="1" dirty="0">
              <a:solidFill>
                <a:srgbClr val="0000CC"/>
              </a:solidFill>
            </a:endParaRPr>
          </a:p>
          <a:p>
            <a:pPr>
              <a:lnSpc>
                <a:spcPct val="115000"/>
              </a:lnSpc>
              <a:spcBef>
                <a:spcPct val="25000"/>
              </a:spcBef>
            </a:pPr>
            <a:endParaRPr lang="zh-CN" altLang="en-US" sz="2000" b="1" dirty="0">
              <a:solidFill>
                <a:srgbClr val="0000CC"/>
              </a:solidFill>
            </a:endParaRPr>
          </a:p>
          <a:p>
            <a:pPr marL="685800" lvl="1">
              <a:lnSpc>
                <a:spcPct val="115000"/>
              </a:lnSpc>
              <a:spcBef>
                <a:spcPct val="25000"/>
              </a:spcBef>
            </a:pPr>
            <a:r>
              <a:rPr lang="en-US" altLang="zh-CN" sz="1800" b="1" dirty="0" smtClean="0">
                <a:solidFill>
                  <a:srgbClr val="006600"/>
                </a:solidFill>
                <a:latin typeface="Times New Roman" pitchFamily="18" charset="0"/>
              </a:rPr>
              <a:t>Age</a:t>
            </a:r>
            <a:r>
              <a:rPr lang="en-US" altLang="zh-CN" sz="1800" b="1" dirty="0">
                <a:solidFill>
                  <a:srgbClr val="006600"/>
                </a:solidFill>
                <a:latin typeface="Times New Roman" pitchFamily="18" charset="0"/>
              </a:rPr>
              <a:t>:</a:t>
            </a:r>
            <a:r>
              <a:rPr lang="en-US" altLang="zh-CN" sz="1800" b="1" dirty="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lang="zh-CN" altLang="en-US" sz="1800" dirty="0">
                <a:latin typeface="Times New Roman" pitchFamily="18" charset="0"/>
              </a:rPr>
              <a:t>含义为 “年龄” ，表示一个结点是另一个结点在年龄方面的属性</a:t>
            </a:r>
          </a:p>
          <a:p>
            <a:pPr marL="0" indent="0">
              <a:lnSpc>
                <a:spcPct val="115000"/>
              </a:lnSpc>
              <a:spcBef>
                <a:spcPct val="25000"/>
              </a:spcBef>
              <a:buNone/>
            </a:pPr>
            <a:r>
              <a:rPr lang="en-US" altLang="zh-CN" sz="1800" dirty="0">
                <a:solidFill>
                  <a:srgbClr val="33CC33"/>
                </a:solidFill>
                <a:latin typeface="Times New Roman" pitchFamily="18" charset="0"/>
                <a:ea typeface="仿宋_GB2312" pitchFamily="49" charset="-122"/>
              </a:rPr>
              <a:t>	</a:t>
            </a:r>
            <a:r>
              <a:rPr lang="zh-CN" altLang="en-US" sz="1800" dirty="0">
                <a:solidFill>
                  <a:srgbClr val="33CC33"/>
                </a:solidFill>
                <a:latin typeface="Times New Roman" pitchFamily="18" charset="0"/>
                <a:ea typeface="仿宋_GB2312" pitchFamily="49" charset="-122"/>
              </a:rPr>
              <a:t>例如：“张强</a:t>
            </a:r>
            <a:r>
              <a:rPr lang="en-US" altLang="zh-CN" sz="1800" dirty="0">
                <a:solidFill>
                  <a:srgbClr val="33CC33"/>
                </a:solidFill>
                <a:latin typeface="Times New Roman" pitchFamily="18" charset="0"/>
                <a:ea typeface="仿宋_GB2312" pitchFamily="49" charset="-122"/>
              </a:rPr>
              <a:t>18</a:t>
            </a:r>
            <a:r>
              <a:rPr lang="zh-CN" altLang="en-US" sz="1800" dirty="0">
                <a:solidFill>
                  <a:srgbClr val="33CC33"/>
                </a:solidFill>
                <a:latin typeface="Times New Roman" pitchFamily="18" charset="0"/>
                <a:ea typeface="仿宋_GB2312" pitchFamily="49" charset="-122"/>
              </a:rPr>
              <a:t>岁”</a:t>
            </a:r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2232025" y="3645272"/>
            <a:ext cx="1081088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鸟</a:t>
            </a:r>
          </a:p>
        </p:txBody>
      </p:sp>
      <p:sp>
        <p:nvSpPr>
          <p:cNvPr id="527365" name="Rectangle 5"/>
          <p:cNvSpPr>
            <a:spLocks noChangeArrowheads="1"/>
          </p:cNvSpPr>
          <p:nvPr/>
        </p:nvSpPr>
        <p:spPr bwMode="auto">
          <a:xfrm>
            <a:off x="4681538" y="3645272"/>
            <a:ext cx="1008062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翅膀</a:t>
            </a:r>
          </a:p>
        </p:txBody>
      </p:sp>
      <p:sp>
        <p:nvSpPr>
          <p:cNvPr id="527366" name="Line 6"/>
          <p:cNvSpPr>
            <a:spLocks noChangeShapeType="1"/>
          </p:cNvSpPr>
          <p:nvPr/>
        </p:nvSpPr>
        <p:spPr bwMode="auto">
          <a:xfrm>
            <a:off x="3313113" y="3861172"/>
            <a:ext cx="136842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7367" name="Text Box 7"/>
          <p:cNvSpPr txBox="1">
            <a:spLocks noChangeArrowheads="1"/>
          </p:cNvSpPr>
          <p:nvPr/>
        </p:nvSpPr>
        <p:spPr bwMode="auto">
          <a:xfrm>
            <a:off x="3529013" y="3461122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Have</a:t>
            </a:r>
          </a:p>
        </p:txBody>
      </p:sp>
      <p:sp>
        <p:nvSpPr>
          <p:cNvPr id="527368" name="Rectangle 8"/>
          <p:cNvSpPr>
            <a:spLocks noChangeArrowheads="1"/>
          </p:cNvSpPr>
          <p:nvPr/>
        </p:nvSpPr>
        <p:spPr bwMode="auto">
          <a:xfrm>
            <a:off x="2268538" y="5809394"/>
            <a:ext cx="1081087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张强</a:t>
            </a:r>
          </a:p>
        </p:txBody>
      </p:sp>
      <p:sp>
        <p:nvSpPr>
          <p:cNvPr id="527369" name="Rectangle 9"/>
          <p:cNvSpPr>
            <a:spLocks noChangeArrowheads="1"/>
          </p:cNvSpPr>
          <p:nvPr/>
        </p:nvSpPr>
        <p:spPr bwMode="auto">
          <a:xfrm>
            <a:off x="4718050" y="5809394"/>
            <a:ext cx="1008063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CC"/>
                </a:solidFill>
              </a:rPr>
              <a:t>18</a:t>
            </a:r>
          </a:p>
        </p:txBody>
      </p:sp>
      <p:sp>
        <p:nvSpPr>
          <p:cNvPr id="527370" name="Line 10"/>
          <p:cNvSpPr>
            <a:spLocks noChangeShapeType="1"/>
          </p:cNvSpPr>
          <p:nvPr/>
        </p:nvSpPr>
        <p:spPr bwMode="auto">
          <a:xfrm>
            <a:off x="3349625" y="6025294"/>
            <a:ext cx="136842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3708400" y="5625244"/>
            <a:ext cx="646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Age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5396"/>
            <a:ext cx="8229600" cy="1125538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语义网络中的基本语义关系</a:t>
            </a:r>
            <a:endParaRPr lang="en-US" altLang="zh-CN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921536"/>
            <a:ext cx="2133600" cy="476250"/>
          </a:xfrm>
        </p:spPr>
        <p:txBody>
          <a:bodyPr/>
          <a:lstStyle/>
          <a:p>
            <a:fld id="{36FF1608-0E0D-43E7-90CC-3CF7F2933A9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44724"/>
            <a:ext cx="8568444" cy="55895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包含关系</a:t>
            </a:r>
            <a:endParaRPr lang="zh-CN" altLang="en-US" sz="2400" b="1" dirty="0">
              <a:solidFill>
                <a:srgbClr val="A50021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</a:rPr>
              <a:t>指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具有组织或结构特征的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“部分与整体”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之间的关系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</a:rPr>
              <a:t>。</a:t>
            </a:r>
            <a:endParaRPr lang="en-US" altLang="zh-CN" sz="20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常用</a:t>
            </a:r>
            <a:r>
              <a:rPr lang="zh-CN" altLang="en-US" sz="2000" dirty="0">
                <a:latin typeface="Times New Roman" pitchFamily="18" charset="0"/>
              </a:rPr>
              <a:t>的包含关系是：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800" b="1" dirty="0" smtClean="0">
                <a:solidFill>
                  <a:srgbClr val="006600"/>
                </a:solidFill>
                <a:latin typeface="Times New Roman" pitchFamily="18" charset="0"/>
              </a:rPr>
              <a:t>      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</a:rPr>
              <a:t>Part-of </a:t>
            </a:r>
            <a:r>
              <a:rPr lang="zh-CN" altLang="en-US" sz="1800" b="1" dirty="0">
                <a:solidFill>
                  <a:srgbClr val="006600"/>
                </a:solidFill>
                <a:latin typeface="Times New Roman" pitchFamily="18" charset="0"/>
              </a:rPr>
              <a:t>：</a:t>
            </a:r>
            <a:r>
              <a:rPr lang="zh-CN" altLang="en-US" sz="1800" dirty="0">
                <a:latin typeface="Times New Roman" pitchFamily="18" charset="0"/>
              </a:rPr>
              <a:t>含义为“是一部分”，表示一个事物是另一个事物的一部分。</a:t>
            </a:r>
          </a:p>
          <a:p>
            <a:pPr lvl="2">
              <a:lnSpc>
                <a:spcPct val="110000"/>
              </a:lnSpc>
            </a:pPr>
            <a:r>
              <a:rPr lang="zh-CN" altLang="en-US" sz="1600" dirty="0" smtClean="0">
                <a:latin typeface="Times New Roman" pitchFamily="18" charset="0"/>
              </a:rPr>
              <a:t>“</a:t>
            </a:r>
            <a:r>
              <a:rPr lang="zh-CN" altLang="en-US" sz="1600" dirty="0">
                <a:latin typeface="Times New Roman" pitchFamily="18" charset="0"/>
              </a:rPr>
              <a:t>大脑是人体的一部分”</a:t>
            </a:r>
          </a:p>
          <a:p>
            <a:pPr>
              <a:lnSpc>
                <a:spcPct val="110000"/>
              </a:lnSpc>
            </a:pPr>
            <a:endParaRPr lang="zh-CN" altLang="en-US" sz="2000" b="0" dirty="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sz="2000" b="0" dirty="0">
              <a:latin typeface="Times New Roman" pitchFamily="18" charset="0"/>
            </a:endParaRPr>
          </a:p>
          <a:p>
            <a:pPr lvl="2">
              <a:lnSpc>
                <a:spcPct val="110000"/>
              </a:lnSpc>
            </a:pPr>
            <a:r>
              <a:rPr lang="zh-CN" altLang="en-US" sz="1600" dirty="0" smtClean="0">
                <a:latin typeface="Times New Roman" pitchFamily="18" charset="0"/>
              </a:rPr>
              <a:t>“</a:t>
            </a:r>
            <a:r>
              <a:rPr lang="zh-CN" altLang="en-US" sz="1600" dirty="0">
                <a:latin typeface="Times New Roman" pitchFamily="18" charset="0"/>
              </a:rPr>
              <a:t>黑板是墙体的一部分”</a:t>
            </a:r>
          </a:p>
          <a:p>
            <a:pPr>
              <a:lnSpc>
                <a:spcPct val="110000"/>
              </a:lnSpc>
            </a:pPr>
            <a:endParaRPr lang="zh-CN" altLang="en-US" sz="20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sz="36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聚类关系与实例、分类、成员关系的主要区别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聚类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关系一般不具备属性的继承性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。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2987265" y="3037086"/>
            <a:ext cx="1150938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0000CC"/>
                </a:solidFill>
              </a:rPr>
              <a:t>大脑</a:t>
            </a: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5687603" y="3037086"/>
            <a:ext cx="936625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人体</a:t>
            </a:r>
          </a:p>
        </p:txBody>
      </p:sp>
      <p:sp>
        <p:nvSpPr>
          <p:cNvPr id="528390" name="Line 6"/>
          <p:cNvSpPr>
            <a:spLocks noChangeShapeType="1"/>
          </p:cNvSpPr>
          <p:nvPr/>
        </p:nvSpPr>
        <p:spPr bwMode="auto">
          <a:xfrm>
            <a:off x="4103278" y="3252986"/>
            <a:ext cx="158432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4392203" y="2852936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Part-of</a:t>
            </a:r>
          </a:p>
        </p:txBody>
      </p:sp>
      <p:sp>
        <p:nvSpPr>
          <p:cNvPr id="528392" name="Rectangle 8"/>
          <p:cNvSpPr>
            <a:spLocks noChangeArrowheads="1"/>
          </p:cNvSpPr>
          <p:nvPr/>
        </p:nvSpPr>
        <p:spPr bwMode="auto">
          <a:xfrm>
            <a:off x="2987265" y="4585085"/>
            <a:ext cx="1116013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黑板</a:t>
            </a:r>
          </a:p>
        </p:txBody>
      </p:sp>
      <p:sp>
        <p:nvSpPr>
          <p:cNvPr id="528393" name="Rectangle 9"/>
          <p:cNvSpPr>
            <a:spLocks noChangeArrowheads="1"/>
          </p:cNvSpPr>
          <p:nvPr/>
        </p:nvSpPr>
        <p:spPr bwMode="auto">
          <a:xfrm>
            <a:off x="5616165" y="4585085"/>
            <a:ext cx="1008063" cy="43338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墙体</a:t>
            </a:r>
          </a:p>
        </p:txBody>
      </p:sp>
      <p:sp>
        <p:nvSpPr>
          <p:cNvPr id="528394" name="Line 10"/>
          <p:cNvSpPr>
            <a:spLocks noChangeShapeType="1"/>
          </p:cNvSpPr>
          <p:nvPr/>
        </p:nvSpPr>
        <p:spPr bwMode="auto">
          <a:xfrm>
            <a:off x="4103278" y="4800985"/>
            <a:ext cx="1512887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395" name="Text Box 11"/>
          <p:cNvSpPr txBox="1">
            <a:spLocks noChangeArrowheads="1"/>
          </p:cNvSpPr>
          <p:nvPr/>
        </p:nvSpPr>
        <p:spPr bwMode="auto">
          <a:xfrm>
            <a:off x="4392203" y="4440622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Part-of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5396"/>
            <a:ext cx="8229600" cy="1125538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语义网络中的基本语义关系</a:t>
            </a:r>
            <a:endParaRPr lang="en-US" altLang="zh-CN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6F6B-9F30-408D-B0A1-D6D2CE294873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59" y="1319789"/>
            <a:ext cx="8229600" cy="1151911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</a:rPr>
              <a:t>有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</a:rPr>
              <a:t>代表性的定义</a:t>
            </a:r>
          </a:p>
          <a:p>
            <a:endParaRPr lang="en-US" altLang="zh-CN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40750" cy="98107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什么</a:t>
            </a:r>
            <a:r>
              <a:rPr lang="zh-CN" altLang="en-US" b="1" dirty="0">
                <a:latin typeface="Times New Roman" pitchFamily="18" charset="0"/>
              </a:rPr>
              <a:t>是</a:t>
            </a:r>
            <a:r>
              <a:rPr lang="zh-CN" altLang="en-US" b="1" dirty="0" smtClean="0">
                <a:latin typeface="Times New Roman" pitchFamily="18" charset="0"/>
              </a:rPr>
              <a:t>知识？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88224" y="2923110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--- </a:t>
            </a:r>
            <a:r>
              <a:rPr lang="en-US" altLang="zh-CN" b="1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Feigenbaum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5596" y="2240868"/>
            <a:ext cx="7668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知识是经过剪裁、塑造、解释、选择和转换了的信息</a:t>
            </a:r>
            <a:endParaRPr lang="en-US" altLang="zh-CN" sz="2400" b="1" dirty="0" smtClean="0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5596" y="3681028"/>
            <a:ext cx="5753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知识由特定领域的描述、关系和过程组成</a:t>
            </a:r>
          </a:p>
        </p:txBody>
      </p:sp>
      <p:sp>
        <p:nvSpPr>
          <p:cNvPr id="8" name="矩形 7"/>
          <p:cNvSpPr/>
          <p:nvPr/>
        </p:nvSpPr>
        <p:spPr>
          <a:xfrm>
            <a:off x="935596" y="4977172"/>
            <a:ext cx="3435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知识</a:t>
            </a:r>
            <a:r>
              <a:rPr lang="en-US" altLang="zh-CN" sz="2400" b="1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zh-CN" altLang="en-US" sz="2400" b="1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事实</a:t>
            </a:r>
            <a:r>
              <a:rPr lang="en-US" altLang="zh-CN" sz="2400" b="1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400" b="1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信念</a:t>
            </a:r>
            <a:r>
              <a:rPr lang="en-US" altLang="zh-CN" sz="2400" b="1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+</a:t>
            </a:r>
            <a:r>
              <a:rPr lang="zh-CN" altLang="en-US" sz="2400" b="1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启发式</a:t>
            </a:r>
          </a:p>
        </p:txBody>
      </p:sp>
      <p:sp>
        <p:nvSpPr>
          <p:cNvPr id="9" name="矩形 8"/>
          <p:cNvSpPr/>
          <p:nvPr/>
        </p:nvSpPr>
        <p:spPr>
          <a:xfrm>
            <a:off x="6638737" y="5699656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--- </a:t>
            </a:r>
            <a:r>
              <a:rPr lang="en-US" altLang="zh-CN" b="1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Heyes</a:t>
            </a:r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-Roth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625913" y="4329100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---Bernstein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101" y="1268413"/>
            <a:ext cx="8964613" cy="5589587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时间关系</a:t>
            </a:r>
          </a:p>
          <a:p>
            <a:pPr lvl="1" indent="-342900">
              <a:lnSpc>
                <a:spcPct val="105000"/>
              </a:lnSpc>
              <a:spcBef>
                <a:spcPts val="1200"/>
              </a:spcBef>
            </a:pPr>
            <a:r>
              <a:rPr lang="zh-CN" altLang="en-US" sz="2200" b="1" dirty="0" smtClean="0">
                <a:solidFill>
                  <a:srgbClr val="0000CC"/>
                </a:solidFill>
                <a:latin typeface="Times New Roman" pitchFamily="18" charset="0"/>
              </a:rPr>
              <a:t>不同</a:t>
            </a: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</a:rPr>
              <a:t>事件在其发生时间方面的先后次序关系。</a:t>
            </a:r>
          </a:p>
          <a:p>
            <a:pPr lvl="2" indent="-342900">
              <a:lnSpc>
                <a:spcPct val="105000"/>
              </a:lnSpc>
              <a:spcBef>
                <a:spcPts val="1200"/>
              </a:spcBef>
            </a:pPr>
            <a:r>
              <a:rPr lang="zh-CN" altLang="en-US" sz="2000" dirty="0">
                <a:latin typeface="Times New Roman" pitchFamily="18" charset="0"/>
              </a:rPr>
              <a:t>常用的时间关系有：</a:t>
            </a:r>
          </a:p>
          <a:p>
            <a:pPr lvl="2" indent="-342900">
              <a:lnSpc>
                <a:spcPct val="105000"/>
              </a:lnSpc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Times New Roman" pitchFamily="18" charset="0"/>
              </a:rPr>
              <a:t>Before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：</a:t>
            </a:r>
            <a:r>
              <a:rPr lang="zh-CN" altLang="en-US" sz="2000" dirty="0">
                <a:latin typeface="Times New Roman" pitchFamily="18" charset="0"/>
              </a:rPr>
              <a:t>含义为“在前”，表示一个事件在另一个事件之前发生</a:t>
            </a:r>
          </a:p>
          <a:p>
            <a:pPr lvl="2" indent="-342900">
              <a:lnSpc>
                <a:spcPct val="105000"/>
              </a:lnSpc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Times New Roman" pitchFamily="18" charset="0"/>
              </a:rPr>
              <a:t>After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</a:rPr>
              <a:t>: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</a:rPr>
              <a:t>含义为“在后”，表示一个事件在另一个事件之后</a:t>
            </a:r>
            <a:r>
              <a:rPr lang="zh-CN" altLang="en-US" sz="2000" dirty="0" smtClean="0">
                <a:latin typeface="Times New Roman" pitchFamily="18" charset="0"/>
              </a:rPr>
              <a:t>发生</a:t>
            </a:r>
            <a:endParaRPr lang="en-US" altLang="zh-CN" sz="2000" dirty="0" smtClean="0">
              <a:latin typeface="Times New Roman" pitchFamily="18" charset="0"/>
            </a:endParaRPr>
          </a:p>
          <a:p>
            <a:pPr marL="1409700" lvl="2" indent="-609600">
              <a:lnSpc>
                <a:spcPct val="105000"/>
              </a:lnSpc>
            </a:pPr>
            <a:endParaRPr lang="zh-CN" altLang="en-US" sz="2000" dirty="0">
              <a:latin typeface="Times New Roman" pitchFamily="18" charset="0"/>
            </a:endParaRPr>
          </a:p>
          <a:p>
            <a:pPr marL="400050" lvl="1" indent="0">
              <a:lnSpc>
                <a:spcPct val="105000"/>
              </a:lnSpc>
              <a:buNone/>
            </a:pPr>
            <a:r>
              <a:rPr lang="en-US" altLang="zh-CN" sz="2200" dirty="0">
                <a:solidFill>
                  <a:srgbClr val="006600"/>
                </a:solidFill>
                <a:latin typeface="Times New Roman" pitchFamily="18" charset="0"/>
              </a:rPr>
              <a:t>	</a:t>
            </a:r>
            <a:r>
              <a:rPr lang="en-US" altLang="zh-CN" sz="2200" dirty="0" smtClean="0">
                <a:solidFill>
                  <a:srgbClr val="006600"/>
                </a:solidFill>
                <a:latin typeface="Times New Roman" pitchFamily="18" charset="0"/>
              </a:rPr>
              <a:t>	</a:t>
            </a:r>
            <a:r>
              <a:rPr lang="zh-CN" altLang="en-US" sz="2200" b="1" dirty="0" smtClean="0">
                <a:solidFill>
                  <a:srgbClr val="006600"/>
                </a:solidFill>
                <a:latin typeface="Times New Roman" pitchFamily="18" charset="0"/>
              </a:rPr>
              <a:t>例如</a:t>
            </a: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</a:rPr>
              <a:t>：</a:t>
            </a: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</a:rPr>
              <a:t>“北京奥运会在悉尼奥运会之后”</a:t>
            </a:r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1957933" y="5085060"/>
            <a:ext cx="1352550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北京奥运会</a:t>
            </a:r>
          </a:p>
        </p:txBody>
      </p:sp>
      <p:sp>
        <p:nvSpPr>
          <p:cNvPr id="529413" name="Rectangle 5"/>
          <p:cNvSpPr>
            <a:spLocks noChangeArrowheads="1"/>
          </p:cNvSpPr>
          <p:nvPr/>
        </p:nvSpPr>
        <p:spPr bwMode="auto">
          <a:xfrm>
            <a:off x="5090071" y="5085060"/>
            <a:ext cx="1354137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悉尼奥运会</a:t>
            </a:r>
          </a:p>
        </p:txBody>
      </p:sp>
      <p:sp>
        <p:nvSpPr>
          <p:cNvPr id="529414" name="Line 6"/>
          <p:cNvSpPr>
            <a:spLocks noChangeShapeType="1"/>
          </p:cNvSpPr>
          <p:nvPr/>
        </p:nvSpPr>
        <p:spPr bwMode="auto">
          <a:xfrm>
            <a:off x="3310483" y="5300960"/>
            <a:ext cx="174942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9415" name="Text Box 7"/>
          <p:cNvSpPr txBox="1">
            <a:spLocks noChangeArrowheads="1"/>
          </p:cNvSpPr>
          <p:nvPr/>
        </p:nvSpPr>
        <p:spPr bwMode="auto">
          <a:xfrm>
            <a:off x="3708946" y="4869160"/>
            <a:ext cx="1033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After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5396"/>
            <a:ext cx="8229600" cy="1125538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语义网络中的基本语义关系</a:t>
            </a:r>
            <a:endParaRPr lang="en-US" altLang="zh-CN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3A45-8295-434B-ACAA-8B5C33FA7F90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892" y="1268760"/>
            <a:ext cx="9000616" cy="55895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位置关系</a:t>
            </a:r>
          </a:p>
          <a:p>
            <a:pPr lvl="1" indent="-342900">
              <a:lnSpc>
                <a:spcPct val="110000"/>
              </a:lnSpc>
            </a:pPr>
            <a:r>
              <a:rPr lang="zh-CN" altLang="en-US" sz="2200" b="1" dirty="0" smtClean="0">
                <a:solidFill>
                  <a:srgbClr val="0000CC"/>
                </a:solidFill>
                <a:latin typeface="Times New Roman" pitchFamily="18" charset="0"/>
              </a:rPr>
              <a:t>指</a:t>
            </a: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</a:rPr>
              <a:t>不同事物在位置方面的关</a:t>
            </a:r>
            <a:r>
              <a:rPr lang="zh-CN" altLang="en-US" sz="2200" b="1" dirty="0" smtClean="0">
                <a:solidFill>
                  <a:srgbClr val="0000CC"/>
                </a:solidFill>
                <a:latin typeface="Times New Roman" pitchFamily="18" charset="0"/>
              </a:rPr>
              <a:t>系</a:t>
            </a:r>
            <a:endParaRPr lang="en-US" altLang="zh-CN" sz="22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lvl="1" indent="-342900">
              <a:lnSpc>
                <a:spcPct val="110000"/>
              </a:lnSpc>
            </a:pPr>
            <a:r>
              <a:rPr lang="zh-CN" altLang="en-US" sz="2200" dirty="0" smtClean="0">
                <a:latin typeface="Times New Roman" pitchFamily="18" charset="0"/>
              </a:rPr>
              <a:t>常用</a:t>
            </a:r>
            <a:r>
              <a:rPr lang="zh-CN" altLang="en-US" sz="2200" dirty="0">
                <a:latin typeface="Times New Roman" pitchFamily="18" charset="0"/>
              </a:rPr>
              <a:t>的位置关系有： </a:t>
            </a:r>
          </a:p>
          <a:p>
            <a:pPr lvl="2" indent="-342900">
              <a:lnSpc>
                <a:spcPct val="110000"/>
              </a:lnSpc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Times New Roman" pitchFamily="18" charset="0"/>
              </a:rPr>
              <a:t>Located-on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：</a:t>
            </a:r>
            <a:r>
              <a:rPr lang="zh-CN" altLang="en-US" sz="2000" dirty="0">
                <a:latin typeface="Times New Roman" pitchFamily="18" charset="0"/>
              </a:rPr>
              <a:t>含义为“在上”，表示某一物体在另一物体之上</a:t>
            </a:r>
          </a:p>
          <a:p>
            <a:pPr lvl="2" indent="-342900">
              <a:lnSpc>
                <a:spcPct val="110000"/>
              </a:lnSpc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Times New Roman" pitchFamily="18" charset="0"/>
              </a:rPr>
              <a:t>Located-at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：</a:t>
            </a:r>
            <a:r>
              <a:rPr lang="zh-CN" altLang="en-US" sz="2000" dirty="0">
                <a:latin typeface="Times New Roman" pitchFamily="18" charset="0"/>
              </a:rPr>
              <a:t>含义为“在”，表示某一物体所在的位置</a:t>
            </a:r>
          </a:p>
          <a:p>
            <a:pPr lvl="2" indent="-342900">
              <a:lnSpc>
                <a:spcPct val="110000"/>
              </a:lnSpc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Times New Roman" pitchFamily="18" charset="0"/>
              </a:rPr>
              <a:t>Located-under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：</a:t>
            </a:r>
            <a:r>
              <a:rPr lang="zh-CN" altLang="en-US" sz="2000" dirty="0">
                <a:latin typeface="Times New Roman" pitchFamily="18" charset="0"/>
              </a:rPr>
              <a:t>含义为“在下”，表示某一物体在另一物体之下</a:t>
            </a:r>
          </a:p>
          <a:p>
            <a:pPr lvl="2" indent="-342900">
              <a:lnSpc>
                <a:spcPct val="110000"/>
              </a:lnSpc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Times New Roman" pitchFamily="18" charset="0"/>
              </a:rPr>
              <a:t>Located-inside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：</a:t>
            </a:r>
            <a:r>
              <a:rPr lang="zh-CN" altLang="en-US" sz="2000" dirty="0">
                <a:latin typeface="Times New Roman" pitchFamily="18" charset="0"/>
              </a:rPr>
              <a:t>含义为“在内”，表示某一物体在另一物体之内；</a:t>
            </a:r>
          </a:p>
          <a:p>
            <a:pPr lvl="2" indent="-342900">
              <a:lnSpc>
                <a:spcPct val="110000"/>
              </a:lnSpc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Times New Roman" pitchFamily="18" charset="0"/>
              </a:rPr>
              <a:t>Located-outside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：</a:t>
            </a:r>
            <a:r>
              <a:rPr lang="zh-CN" altLang="en-US" sz="2000" dirty="0">
                <a:latin typeface="Times New Roman" pitchFamily="18" charset="0"/>
              </a:rPr>
              <a:t>含义为“在外”，表示某一物体在另一物体之外。</a:t>
            </a:r>
            <a:endParaRPr lang="en-US" altLang="zh-CN" sz="2000" dirty="0">
              <a:latin typeface="Times New Roman" pitchFamily="18" charset="0"/>
            </a:endParaRPr>
          </a:p>
          <a:p>
            <a:pPr marL="1543050" lvl="3" indent="-285750">
              <a:lnSpc>
                <a:spcPct val="110000"/>
              </a:lnSpc>
              <a:spcBef>
                <a:spcPts val="1200"/>
              </a:spcBef>
            </a:pPr>
            <a:r>
              <a:rPr lang="zh-CN" altLang="en-US" sz="1800" b="1" dirty="0" smtClean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latin typeface="Times New Roman" pitchFamily="18" charset="0"/>
              </a:rPr>
              <a:t>例如，</a:t>
            </a:r>
            <a:r>
              <a:rPr lang="zh-CN" altLang="en-US" sz="1800" b="1" dirty="0">
                <a:solidFill>
                  <a:srgbClr val="0000CC"/>
                </a:solidFill>
                <a:latin typeface="Times New Roman" pitchFamily="18" charset="0"/>
              </a:rPr>
              <a:t>“书在桌子上”</a:t>
            </a:r>
          </a:p>
          <a:p>
            <a:pPr marL="609600" indent="-609600">
              <a:lnSpc>
                <a:spcPct val="110000"/>
              </a:lnSpc>
            </a:pPr>
            <a:endParaRPr lang="en-US" altLang="zh-CN" sz="20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530436" name="Rectangle 4"/>
          <p:cNvSpPr>
            <a:spLocks noChangeArrowheads="1"/>
          </p:cNvSpPr>
          <p:nvPr/>
        </p:nvSpPr>
        <p:spPr bwMode="auto">
          <a:xfrm>
            <a:off x="2268959" y="5877520"/>
            <a:ext cx="1008063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书</a:t>
            </a:r>
          </a:p>
        </p:txBody>
      </p:sp>
      <p:sp>
        <p:nvSpPr>
          <p:cNvPr id="530437" name="Line 5"/>
          <p:cNvSpPr>
            <a:spLocks noChangeShapeType="1"/>
          </p:cNvSpPr>
          <p:nvPr/>
        </p:nvSpPr>
        <p:spPr bwMode="auto">
          <a:xfrm>
            <a:off x="3277022" y="6093420"/>
            <a:ext cx="19431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0438" name="Rectangle 6"/>
          <p:cNvSpPr>
            <a:spLocks noChangeArrowheads="1"/>
          </p:cNvSpPr>
          <p:nvPr/>
        </p:nvSpPr>
        <p:spPr bwMode="auto">
          <a:xfrm>
            <a:off x="5220122" y="5877520"/>
            <a:ext cx="1008062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桌子</a:t>
            </a:r>
          </a:p>
        </p:txBody>
      </p:sp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3492922" y="5661620"/>
            <a:ext cx="1439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Located-on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5396"/>
            <a:ext cx="8229600" cy="1125538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语义网络中的基本语义关系</a:t>
            </a:r>
            <a:endParaRPr lang="en-US" altLang="zh-CN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3922-1A97-4898-8FAF-FE5AC434615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87" y="1557338"/>
            <a:ext cx="8964613" cy="39243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600" b="1" dirty="0">
                <a:solidFill>
                  <a:srgbClr val="A50021"/>
                </a:solidFill>
                <a:latin typeface="Times New Roman" pitchFamily="18" charset="0"/>
              </a:rPr>
              <a:t>相近关系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指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不同事物在形状、内容等方面相似或接近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dirty="0" smtClean="0">
                <a:latin typeface="Times New Roman" pitchFamily="18" charset="0"/>
              </a:rPr>
              <a:t>常用</a:t>
            </a:r>
            <a:r>
              <a:rPr lang="zh-CN" altLang="en-US" sz="2400" dirty="0">
                <a:latin typeface="Times New Roman" pitchFamily="18" charset="0"/>
              </a:rPr>
              <a:t>的相近关系有：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en-US" altLang="zh-CN" sz="2200" b="1" dirty="0" smtClean="0">
                <a:solidFill>
                  <a:srgbClr val="006600"/>
                </a:solidFill>
                <a:latin typeface="Times New Roman" pitchFamily="18" charset="0"/>
              </a:rPr>
              <a:t>Similar-to</a:t>
            </a: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</a:rPr>
              <a:t>：</a:t>
            </a:r>
            <a:r>
              <a:rPr lang="zh-CN" altLang="en-US" sz="2200" dirty="0">
                <a:latin typeface="Times New Roman" pitchFamily="18" charset="0"/>
              </a:rPr>
              <a:t>含义为“相似”，表示某一事物与另一事物相似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en-US" altLang="zh-CN" sz="2200" b="1" dirty="0" smtClean="0">
                <a:solidFill>
                  <a:srgbClr val="006600"/>
                </a:solidFill>
                <a:latin typeface="Times New Roman" pitchFamily="18" charset="0"/>
              </a:rPr>
              <a:t>Near-to</a:t>
            </a: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</a:rPr>
              <a:t>：</a:t>
            </a:r>
            <a:r>
              <a:rPr lang="zh-CN" altLang="en-US" sz="2200" dirty="0">
                <a:latin typeface="Times New Roman" pitchFamily="18" charset="0"/>
              </a:rPr>
              <a:t>含义为“接近”，表示某一事物与另一事物接近</a:t>
            </a:r>
          </a:p>
          <a:p>
            <a:pPr marL="914400" lvl="2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200" b="1" dirty="0" smtClean="0">
                <a:solidFill>
                  <a:srgbClr val="006600"/>
                </a:solidFill>
                <a:latin typeface="Times New Roman" pitchFamily="18" charset="0"/>
              </a:rPr>
              <a:t>    例如</a:t>
            </a:r>
            <a:r>
              <a:rPr lang="zh-CN" altLang="en-US" sz="2200" b="1" dirty="0">
                <a:solidFill>
                  <a:srgbClr val="006600"/>
                </a:solidFill>
                <a:latin typeface="Times New Roman" pitchFamily="18" charset="0"/>
              </a:rPr>
              <a:t>，</a:t>
            </a: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</a:rPr>
              <a:t>“猫似虎” </a:t>
            </a:r>
            <a:endParaRPr lang="zh-CN" altLang="en-US" sz="2200" b="1" dirty="0">
              <a:solidFill>
                <a:srgbClr val="0000CC"/>
              </a:solidFill>
            </a:endParaRP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5329151" y="5301456"/>
            <a:ext cx="935037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CC"/>
                </a:solidFill>
              </a:rPr>
              <a:t>虎</a:t>
            </a: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2403388" y="5230019"/>
            <a:ext cx="1008063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CC"/>
                </a:solidFill>
              </a:rPr>
              <a:t>猫</a:t>
            </a:r>
          </a:p>
        </p:txBody>
      </p:sp>
      <p:sp>
        <p:nvSpPr>
          <p:cNvPr id="531462" name="Line 6"/>
          <p:cNvSpPr>
            <a:spLocks noChangeShapeType="1"/>
          </p:cNvSpPr>
          <p:nvPr/>
        </p:nvSpPr>
        <p:spPr bwMode="auto">
          <a:xfrm>
            <a:off x="3411451" y="5517356"/>
            <a:ext cx="189865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1463" name="Text Box 7"/>
          <p:cNvSpPr txBox="1">
            <a:spLocks noChangeArrowheads="1"/>
          </p:cNvSpPr>
          <p:nvPr/>
        </p:nvSpPr>
        <p:spPr bwMode="auto">
          <a:xfrm>
            <a:off x="3771813" y="5085556"/>
            <a:ext cx="1296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Similar-to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6798"/>
            <a:ext cx="8229600" cy="1125538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语义网络中的基本语义关系</a:t>
            </a:r>
            <a:endParaRPr lang="en-US" altLang="zh-CN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353052" cy="55895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二元关系</a:t>
            </a:r>
          </a:p>
          <a:p>
            <a:pPr lvl="1">
              <a:lnSpc>
                <a:spcPct val="110000"/>
              </a:lnSpc>
            </a:pP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可用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</a:rPr>
              <a:t>二元谓词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</a:rPr>
              <a:t>P(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itchFamily="18" charset="0"/>
              </a:rPr>
              <a:t>x,y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</a:rPr>
              <a:t>表示的关系</a:t>
            </a:r>
            <a:r>
              <a:rPr lang="zh-CN" altLang="en-US" sz="2200" dirty="0" smtClean="0">
                <a:latin typeface="Times New Roman" pitchFamily="18" charset="0"/>
              </a:rPr>
              <a:t>。</a:t>
            </a:r>
            <a:r>
              <a:rPr lang="en-US" altLang="zh-CN" sz="2200" dirty="0" err="1" smtClean="0">
                <a:latin typeface="Times New Roman" pitchFamily="18" charset="0"/>
              </a:rPr>
              <a:t>x,y</a:t>
            </a:r>
            <a:r>
              <a:rPr lang="zh-CN" altLang="en-US" sz="2200" dirty="0">
                <a:latin typeface="Times New Roman" pitchFamily="18" charset="0"/>
              </a:rPr>
              <a:t>为实体，</a:t>
            </a:r>
            <a:r>
              <a:rPr lang="en-US" altLang="zh-CN" sz="2200" dirty="0">
                <a:latin typeface="Times New Roman" pitchFamily="18" charset="0"/>
              </a:rPr>
              <a:t>P</a:t>
            </a:r>
            <a:r>
              <a:rPr lang="zh-CN" altLang="en-US" sz="2200" dirty="0">
                <a:latin typeface="Times New Roman" pitchFamily="18" charset="0"/>
              </a:rPr>
              <a:t>为实体之间的关系。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200" b="1" dirty="0" smtClean="0">
                <a:solidFill>
                  <a:srgbClr val="006600"/>
                </a:solidFill>
                <a:latin typeface="Times New Roman" pitchFamily="18" charset="0"/>
              </a:rPr>
              <a:t>    </a:t>
            </a:r>
            <a:endParaRPr lang="en-US" altLang="zh-CN" sz="2200" b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例：</a:t>
            </a:r>
            <a:r>
              <a:rPr lang="en-US" altLang="zh-CN" sz="2000" b="1" dirty="0" smtClean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用语义网络表示：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         动物能运动、会吃。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  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鸟是一种动物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，鸟有翅膀、会飞。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  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鱼是一种动物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，鱼生活在水中、会游泳</a:t>
            </a: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。</a:t>
            </a:r>
            <a:endParaRPr lang="zh-CN" altLang="en-US" sz="2000" b="1" dirty="0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25538"/>
          </a:xfrm>
        </p:spPr>
        <p:txBody>
          <a:bodyPr/>
          <a:lstStyle/>
          <a:p>
            <a:r>
              <a:rPr lang="zh-CN" altLang="en-US" b="1" dirty="0" smtClean="0"/>
              <a:t>事物</a:t>
            </a:r>
            <a:r>
              <a:rPr lang="zh-CN" altLang="en-US" b="1" dirty="0"/>
              <a:t>和概念的</a:t>
            </a:r>
            <a:r>
              <a:rPr lang="zh-CN" altLang="en-US" b="1" dirty="0" smtClean="0"/>
              <a:t>表示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BE60-C1DE-4F7C-93D9-A4CBD632E279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8893175" cy="5661025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3923233" y="2240248"/>
            <a:ext cx="1152525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动物</a:t>
            </a:r>
          </a:p>
        </p:txBody>
      </p:sp>
      <p:sp>
        <p:nvSpPr>
          <p:cNvPr id="534533" name="Rectangle 5"/>
          <p:cNvSpPr>
            <a:spLocks noChangeArrowheads="1"/>
          </p:cNvSpPr>
          <p:nvPr/>
        </p:nvSpPr>
        <p:spPr bwMode="auto">
          <a:xfrm>
            <a:off x="5291658" y="1160748"/>
            <a:ext cx="1008062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吃</a:t>
            </a:r>
          </a:p>
        </p:txBody>
      </p:sp>
      <p:sp>
        <p:nvSpPr>
          <p:cNvPr id="534534" name="Rectangle 6"/>
          <p:cNvSpPr>
            <a:spLocks noChangeArrowheads="1"/>
          </p:cNvSpPr>
          <p:nvPr/>
        </p:nvSpPr>
        <p:spPr bwMode="auto">
          <a:xfrm>
            <a:off x="2554808" y="1160748"/>
            <a:ext cx="936625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运动</a:t>
            </a:r>
          </a:p>
        </p:txBody>
      </p:sp>
      <p:sp>
        <p:nvSpPr>
          <p:cNvPr id="534535" name="Rectangle 7"/>
          <p:cNvSpPr>
            <a:spLocks noChangeArrowheads="1"/>
          </p:cNvSpPr>
          <p:nvPr/>
        </p:nvSpPr>
        <p:spPr bwMode="auto">
          <a:xfrm>
            <a:off x="1186383" y="2960973"/>
            <a:ext cx="865187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翅膀</a:t>
            </a:r>
          </a:p>
        </p:txBody>
      </p:sp>
      <p:sp>
        <p:nvSpPr>
          <p:cNvPr id="534536" name="Rectangle 8"/>
          <p:cNvSpPr>
            <a:spLocks noChangeArrowheads="1"/>
          </p:cNvSpPr>
          <p:nvPr/>
        </p:nvSpPr>
        <p:spPr bwMode="auto">
          <a:xfrm>
            <a:off x="7091883" y="2816510"/>
            <a:ext cx="1152525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水中</a:t>
            </a: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2554808" y="3969035"/>
            <a:ext cx="935037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鸟</a:t>
            </a:r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5436120" y="3969035"/>
            <a:ext cx="1008063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鱼</a:t>
            </a:r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1186383" y="5264435"/>
            <a:ext cx="936625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飞</a:t>
            </a:r>
          </a:p>
        </p:txBody>
      </p:sp>
      <p:sp>
        <p:nvSpPr>
          <p:cNvPr id="534540" name="Rectangle 12"/>
          <p:cNvSpPr>
            <a:spLocks noChangeArrowheads="1"/>
          </p:cNvSpPr>
          <p:nvPr/>
        </p:nvSpPr>
        <p:spPr bwMode="auto">
          <a:xfrm>
            <a:off x="7091883" y="5119973"/>
            <a:ext cx="1152525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游泳</a:t>
            </a:r>
          </a:p>
        </p:txBody>
      </p:sp>
      <p:sp>
        <p:nvSpPr>
          <p:cNvPr id="534541" name="Line 13"/>
          <p:cNvSpPr>
            <a:spLocks noChangeShapeType="1"/>
          </p:cNvSpPr>
          <p:nvPr/>
        </p:nvSpPr>
        <p:spPr bwMode="auto">
          <a:xfrm flipH="1" flipV="1">
            <a:off x="2915170" y="1592548"/>
            <a:ext cx="1512888" cy="6477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542" name="Line 14"/>
          <p:cNvSpPr>
            <a:spLocks noChangeShapeType="1"/>
          </p:cNvSpPr>
          <p:nvPr/>
        </p:nvSpPr>
        <p:spPr bwMode="auto">
          <a:xfrm flipV="1">
            <a:off x="4428058" y="1592548"/>
            <a:ext cx="1366837" cy="6477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543" name="Line 15"/>
          <p:cNvSpPr>
            <a:spLocks noChangeShapeType="1"/>
          </p:cNvSpPr>
          <p:nvPr/>
        </p:nvSpPr>
        <p:spPr bwMode="auto">
          <a:xfrm flipV="1">
            <a:off x="2915170" y="2672048"/>
            <a:ext cx="1439863" cy="129698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544" name="Line 16"/>
          <p:cNvSpPr>
            <a:spLocks noChangeShapeType="1"/>
          </p:cNvSpPr>
          <p:nvPr/>
        </p:nvSpPr>
        <p:spPr bwMode="auto">
          <a:xfrm flipH="1" flipV="1">
            <a:off x="4499495" y="2672048"/>
            <a:ext cx="1439863" cy="122396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545" name="Line 17"/>
          <p:cNvSpPr>
            <a:spLocks noChangeShapeType="1"/>
          </p:cNvSpPr>
          <p:nvPr/>
        </p:nvSpPr>
        <p:spPr bwMode="auto">
          <a:xfrm flipH="1" flipV="1">
            <a:off x="1619770" y="3392773"/>
            <a:ext cx="935038" cy="71913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546" name="Line 18"/>
          <p:cNvSpPr>
            <a:spLocks noChangeShapeType="1"/>
          </p:cNvSpPr>
          <p:nvPr/>
        </p:nvSpPr>
        <p:spPr bwMode="auto">
          <a:xfrm flipH="1">
            <a:off x="1619770" y="4184935"/>
            <a:ext cx="935038" cy="10795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547" name="Line 19"/>
          <p:cNvSpPr>
            <a:spLocks noChangeShapeType="1"/>
          </p:cNvSpPr>
          <p:nvPr/>
        </p:nvSpPr>
        <p:spPr bwMode="auto">
          <a:xfrm flipV="1">
            <a:off x="6444183" y="3319748"/>
            <a:ext cx="1223962" cy="79216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548" name="Line 20"/>
          <p:cNvSpPr>
            <a:spLocks noChangeShapeType="1"/>
          </p:cNvSpPr>
          <p:nvPr/>
        </p:nvSpPr>
        <p:spPr bwMode="auto">
          <a:xfrm>
            <a:off x="6444183" y="4184935"/>
            <a:ext cx="1223962" cy="935038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549" name="Text Box 21"/>
          <p:cNvSpPr txBox="1">
            <a:spLocks noChangeArrowheads="1"/>
          </p:cNvSpPr>
          <p:nvPr/>
        </p:nvSpPr>
        <p:spPr bwMode="auto">
          <a:xfrm>
            <a:off x="2843733" y="1737010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Can</a:t>
            </a:r>
          </a:p>
        </p:txBody>
      </p:sp>
      <p:sp>
        <p:nvSpPr>
          <p:cNvPr id="534550" name="Text Box 22"/>
          <p:cNvSpPr txBox="1">
            <a:spLocks noChangeArrowheads="1"/>
          </p:cNvSpPr>
          <p:nvPr/>
        </p:nvSpPr>
        <p:spPr bwMode="auto">
          <a:xfrm>
            <a:off x="5147195" y="180844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Can</a:t>
            </a:r>
          </a:p>
        </p:txBody>
      </p:sp>
      <p:sp>
        <p:nvSpPr>
          <p:cNvPr id="534551" name="Text Box 23"/>
          <p:cNvSpPr txBox="1">
            <a:spLocks noChangeArrowheads="1"/>
          </p:cNvSpPr>
          <p:nvPr/>
        </p:nvSpPr>
        <p:spPr bwMode="auto">
          <a:xfrm>
            <a:off x="2770708" y="2960973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AKO</a:t>
            </a:r>
          </a:p>
        </p:txBody>
      </p:sp>
      <p:sp>
        <p:nvSpPr>
          <p:cNvPr id="534552" name="Text Box 24"/>
          <p:cNvSpPr txBox="1">
            <a:spLocks noChangeArrowheads="1"/>
          </p:cNvSpPr>
          <p:nvPr/>
        </p:nvSpPr>
        <p:spPr bwMode="auto">
          <a:xfrm>
            <a:off x="7163320" y="3608673"/>
            <a:ext cx="684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Live</a:t>
            </a:r>
          </a:p>
        </p:txBody>
      </p: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1259408" y="3608673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Have</a:t>
            </a:r>
          </a:p>
        </p:txBody>
      </p:sp>
      <p:sp>
        <p:nvSpPr>
          <p:cNvPr id="534554" name="Text Box 26"/>
          <p:cNvSpPr txBox="1">
            <a:spLocks noChangeArrowheads="1"/>
          </p:cNvSpPr>
          <p:nvPr/>
        </p:nvSpPr>
        <p:spPr bwMode="auto">
          <a:xfrm>
            <a:off x="1402283" y="4545298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Can</a:t>
            </a:r>
          </a:p>
        </p:txBody>
      </p:sp>
      <p:sp>
        <p:nvSpPr>
          <p:cNvPr id="534555" name="Text Box 27"/>
          <p:cNvSpPr txBox="1">
            <a:spLocks noChangeArrowheads="1"/>
          </p:cNvSpPr>
          <p:nvPr/>
        </p:nvSpPr>
        <p:spPr bwMode="auto">
          <a:xfrm>
            <a:off x="5363095" y="3032410"/>
            <a:ext cx="1081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AKO</a:t>
            </a:r>
          </a:p>
        </p:txBody>
      </p:sp>
      <p:sp>
        <p:nvSpPr>
          <p:cNvPr id="534556" name="Text Box 28"/>
          <p:cNvSpPr txBox="1">
            <a:spLocks noChangeArrowheads="1"/>
          </p:cNvSpPr>
          <p:nvPr/>
        </p:nvSpPr>
        <p:spPr bwMode="auto">
          <a:xfrm>
            <a:off x="7307783" y="440083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5E4B-0B9A-4316-8F21-DA0B2E5EFC4B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9388"/>
            <a:ext cx="8893175" cy="4427884"/>
          </a:xfrm>
        </p:spPr>
        <p:txBody>
          <a:bodyPr/>
          <a:lstStyle/>
          <a:p>
            <a:pPr marL="400050" lvl="1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altLang="zh-CN" sz="2200" dirty="0">
                <a:solidFill>
                  <a:srgbClr val="00B050"/>
                </a:solidFill>
                <a:latin typeface="Times New Roman" pitchFamily="18" charset="0"/>
              </a:rPr>
              <a:t>   </a:t>
            </a:r>
            <a:r>
              <a:rPr lang="zh-CN" altLang="en-US" sz="2200" b="1" dirty="0" smtClean="0">
                <a:solidFill>
                  <a:srgbClr val="00B050"/>
                </a:solidFill>
                <a:latin typeface="Times New Roman" pitchFamily="18" charset="0"/>
              </a:rPr>
              <a:t>例：用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语义网络表示：</a:t>
            </a:r>
          </a:p>
          <a:p>
            <a:pPr marL="400050" lvl="1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        王强</a:t>
            </a:r>
            <a:r>
              <a:rPr lang="zh-CN" altLang="en-US" sz="2200" b="1" dirty="0" smtClean="0">
                <a:solidFill>
                  <a:srgbClr val="00B050"/>
                </a:solidFill>
                <a:latin typeface="Times New Roman" pitchFamily="18" charset="0"/>
              </a:rPr>
              <a:t>是联想公司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的经理；</a:t>
            </a:r>
          </a:p>
          <a:p>
            <a:pPr marL="400050" lvl="1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        </a:t>
            </a:r>
            <a:r>
              <a:rPr lang="zh-CN" altLang="en-US" sz="2200" b="1" dirty="0" smtClean="0">
                <a:solidFill>
                  <a:srgbClr val="00B050"/>
                </a:solidFill>
                <a:latin typeface="Times New Roman" pitchFamily="18" charset="0"/>
              </a:rPr>
              <a:t>联想公司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在中关村；</a:t>
            </a:r>
          </a:p>
          <a:p>
            <a:pPr marL="400050" lvl="1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        王强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</a:rPr>
              <a:t>28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岁。</a:t>
            </a:r>
            <a:endParaRPr lang="zh-CN" altLang="en-US" sz="2200" dirty="0">
              <a:solidFill>
                <a:srgbClr val="00B05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solidFill>
                <a:srgbClr val="0066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/>
              <a:t> </a:t>
            </a:r>
            <a:endParaRPr lang="zh-CN" altLang="en-US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628987" y="4066207"/>
            <a:ext cx="7777163" cy="1998774"/>
            <a:chOff x="611261" y="3626470"/>
            <a:chExt cx="7777163" cy="1998774"/>
          </a:xfrm>
        </p:grpSpPr>
        <p:sp>
          <p:nvSpPr>
            <p:cNvPr id="535556" name="Rectangle 4"/>
            <p:cNvSpPr>
              <a:spLocks noChangeArrowheads="1"/>
            </p:cNvSpPr>
            <p:nvPr/>
          </p:nvSpPr>
          <p:spPr bwMode="auto">
            <a:xfrm>
              <a:off x="611261" y="4040919"/>
              <a:ext cx="936625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中关村</a:t>
              </a:r>
            </a:p>
          </p:txBody>
        </p:sp>
        <p:sp>
          <p:nvSpPr>
            <p:cNvPr id="535557" name="Rectangle 5"/>
            <p:cNvSpPr>
              <a:spLocks noChangeArrowheads="1"/>
            </p:cNvSpPr>
            <p:nvPr/>
          </p:nvSpPr>
          <p:spPr bwMode="auto">
            <a:xfrm>
              <a:off x="2698824" y="4040919"/>
              <a:ext cx="1150937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rgbClr val="0000CC"/>
                  </a:solidFill>
                </a:rPr>
                <a:t>联想公司</a:t>
              </a:r>
              <a:endParaRPr lang="zh-CN" alt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535558" name="Rectangle 6"/>
            <p:cNvSpPr>
              <a:spLocks noChangeArrowheads="1"/>
            </p:cNvSpPr>
            <p:nvPr/>
          </p:nvSpPr>
          <p:spPr bwMode="auto">
            <a:xfrm>
              <a:off x="5148336" y="4040919"/>
              <a:ext cx="1008063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王强</a:t>
              </a:r>
            </a:p>
          </p:txBody>
        </p:sp>
        <p:sp>
          <p:nvSpPr>
            <p:cNvPr id="535559" name="Rectangle 7"/>
            <p:cNvSpPr>
              <a:spLocks noChangeArrowheads="1"/>
            </p:cNvSpPr>
            <p:nvPr/>
          </p:nvSpPr>
          <p:spPr bwMode="auto">
            <a:xfrm>
              <a:off x="7451799" y="3969481"/>
              <a:ext cx="936625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经理</a:t>
              </a:r>
            </a:p>
          </p:txBody>
        </p:sp>
        <p:sp>
          <p:nvSpPr>
            <p:cNvPr id="535560" name="Rectangle 8"/>
            <p:cNvSpPr>
              <a:spLocks noChangeArrowheads="1"/>
            </p:cNvSpPr>
            <p:nvPr/>
          </p:nvSpPr>
          <p:spPr bwMode="auto">
            <a:xfrm>
              <a:off x="5148336" y="5193444"/>
              <a:ext cx="1079500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CC"/>
                  </a:solidFill>
                </a:rPr>
                <a:t>28</a:t>
              </a:r>
              <a:r>
                <a:rPr lang="zh-CN" altLang="en-US" b="1">
                  <a:solidFill>
                    <a:srgbClr val="0000CC"/>
                  </a:solidFill>
                </a:rPr>
                <a:t>岁</a:t>
              </a:r>
            </a:p>
          </p:txBody>
        </p:sp>
        <p:sp>
          <p:nvSpPr>
            <p:cNvPr id="535561" name="Line 9"/>
            <p:cNvSpPr>
              <a:spLocks noChangeShapeType="1"/>
            </p:cNvSpPr>
            <p:nvPr/>
          </p:nvSpPr>
          <p:spPr bwMode="auto">
            <a:xfrm flipH="1">
              <a:off x="1547886" y="4256819"/>
              <a:ext cx="115093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62" name="Line 10"/>
            <p:cNvSpPr>
              <a:spLocks noChangeShapeType="1"/>
            </p:cNvSpPr>
            <p:nvPr/>
          </p:nvSpPr>
          <p:spPr bwMode="auto">
            <a:xfrm flipH="1">
              <a:off x="3851349" y="4256819"/>
              <a:ext cx="12954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63" name="Line 11"/>
            <p:cNvSpPr>
              <a:spLocks noChangeShapeType="1"/>
            </p:cNvSpPr>
            <p:nvPr/>
          </p:nvSpPr>
          <p:spPr bwMode="auto">
            <a:xfrm>
              <a:off x="6156399" y="4256819"/>
              <a:ext cx="1296987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64" name="Line 12"/>
            <p:cNvSpPr>
              <a:spLocks noChangeShapeType="1"/>
            </p:cNvSpPr>
            <p:nvPr/>
          </p:nvSpPr>
          <p:spPr bwMode="auto">
            <a:xfrm>
              <a:off x="5580136" y="4472719"/>
              <a:ext cx="0" cy="720725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65" name="Text Box 13"/>
            <p:cNvSpPr txBox="1">
              <a:spLocks noChangeArrowheads="1"/>
            </p:cNvSpPr>
            <p:nvPr/>
          </p:nvSpPr>
          <p:spPr bwMode="auto">
            <a:xfrm>
              <a:off x="1619324" y="3898044"/>
              <a:ext cx="1081087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Located-at-</a:t>
              </a:r>
            </a:p>
          </p:txBody>
        </p:sp>
        <p:sp>
          <p:nvSpPr>
            <p:cNvPr id="535566" name="Text Box 14"/>
            <p:cNvSpPr txBox="1">
              <a:spLocks noChangeArrowheads="1"/>
            </p:cNvSpPr>
            <p:nvPr/>
          </p:nvSpPr>
          <p:spPr bwMode="auto">
            <a:xfrm>
              <a:off x="3995811" y="3898044"/>
              <a:ext cx="12239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CC"/>
                  </a:solidFill>
                </a:rPr>
                <a:t>Work-for</a:t>
              </a:r>
            </a:p>
          </p:txBody>
        </p:sp>
        <p:sp>
          <p:nvSpPr>
            <p:cNvPr id="535567" name="Text Box 15"/>
            <p:cNvSpPr txBox="1">
              <a:spLocks noChangeArrowheads="1"/>
            </p:cNvSpPr>
            <p:nvPr/>
          </p:nvSpPr>
          <p:spPr bwMode="auto">
            <a:xfrm>
              <a:off x="6407751" y="3626470"/>
              <a:ext cx="8011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0000CC"/>
                  </a:solidFill>
                </a:rPr>
                <a:t>ISA</a:t>
              </a:r>
              <a:endParaRPr lang="en-US" altLang="zh-CN" b="1" dirty="0">
                <a:solidFill>
                  <a:srgbClr val="0000CC"/>
                </a:solidFill>
              </a:endParaRPr>
            </a:p>
          </p:txBody>
        </p:sp>
        <p:sp>
          <p:nvSpPr>
            <p:cNvPr id="535568" name="Text Box 16"/>
            <p:cNvSpPr txBox="1">
              <a:spLocks noChangeArrowheads="1"/>
            </p:cNvSpPr>
            <p:nvPr/>
          </p:nvSpPr>
          <p:spPr bwMode="auto">
            <a:xfrm>
              <a:off x="5651574" y="4690206"/>
              <a:ext cx="7207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Age</a:t>
              </a: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EBE-29DA-4FB0-A4FA-1C026C2FEFA3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7" y="576263"/>
            <a:ext cx="8893175" cy="5805487"/>
          </a:xfrm>
        </p:spPr>
        <p:txBody>
          <a:bodyPr/>
          <a:lstStyle/>
          <a:p>
            <a:pPr marL="400050" lvl="1" indent="0">
              <a:buNone/>
            </a:pP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例：用于语义网络完整表示：</a:t>
            </a:r>
            <a:endParaRPr lang="en-US" altLang="zh-CN" sz="2000" b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</a:rPr>
              <a:t>	</a:t>
            </a: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李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新的汽车的款式是</a:t>
            </a: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“大众”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、银灰色。</a:t>
            </a:r>
          </a:p>
          <a:p>
            <a:pPr marL="457200" lvl="1" indent="0">
              <a:buNone/>
            </a:pP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       王红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的汽车的款式是</a:t>
            </a: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“别克”</a:t>
            </a: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</a:rPr>
              <a:t>、红色</a:t>
            </a:r>
            <a:r>
              <a:rPr lang="zh-CN" altLang="en-US" sz="2000" b="1" dirty="0" smtClean="0">
                <a:solidFill>
                  <a:srgbClr val="006600"/>
                </a:solidFill>
                <a:latin typeface="Times New Roman" pitchFamily="18" charset="0"/>
              </a:rPr>
              <a:t>。</a:t>
            </a:r>
            <a:endParaRPr lang="en-US" altLang="zh-CN" sz="2000" b="1" dirty="0" smtClean="0">
              <a:solidFill>
                <a:srgbClr val="006600"/>
              </a:solidFill>
              <a:latin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6600"/>
                </a:solidFill>
                <a:latin typeface="Times New Roman" pitchFamily="18" charset="0"/>
              </a:rPr>
              <a:t>       </a:t>
            </a:r>
            <a:r>
              <a:rPr lang="zh-CN" altLang="en-US" sz="1800" b="1" dirty="0" smtClean="0">
                <a:solidFill>
                  <a:srgbClr val="0000CC"/>
                </a:solidFill>
                <a:latin typeface="Times New Roman" pitchFamily="18" charset="0"/>
              </a:rPr>
              <a:t>       </a:t>
            </a:r>
            <a:endParaRPr lang="zh-CN" altLang="en-US" sz="18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8313" y="1916112"/>
            <a:ext cx="7559675" cy="4321175"/>
            <a:chOff x="468313" y="2276475"/>
            <a:chExt cx="7559675" cy="4321175"/>
          </a:xfrm>
        </p:grpSpPr>
        <p:sp>
          <p:nvSpPr>
            <p:cNvPr id="536580" name="Rectangle 4"/>
            <p:cNvSpPr>
              <a:spLocks noChangeArrowheads="1"/>
            </p:cNvSpPr>
            <p:nvPr/>
          </p:nvSpPr>
          <p:spPr bwMode="auto">
            <a:xfrm>
              <a:off x="3995738" y="2276475"/>
              <a:ext cx="1223962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 smtClean="0">
                  <a:solidFill>
                    <a:srgbClr val="0000CC"/>
                  </a:solidFill>
                </a:rPr>
                <a:t>大众</a:t>
              </a:r>
              <a:endParaRPr lang="zh-CN" alt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536581" name="Rectangle 5"/>
            <p:cNvSpPr>
              <a:spLocks noChangeArrowheads="1"/>
            </p:cNvSpPr>
            <p:nvPr/>
          </p:nvSpPr>
          <p:spPr bwMode="auto">
            <a:xfrm>
              <a:off x="1547813" y="3213100"/>
              <a:ext cx="1152525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李新</a:t>
              </a:r>
            </a:p>
          </p:txBody>
        </p:sp>
        <p:sp>
          <p:nvSpPr>
            <p:cNvPr id="536582" name="Rectangle 6"/>
            <p:cNvSpPr>
              <a:spLocks noChangeArrowheads="1"/>
            </p:cNvSpPr>
            <p:nvPr/>
          </p:nvSpPr>
          <p:spPr bwMode="auto">
            <a:xfrm>
              <a:off x="3995738" y="3213100"/>
              <a:ext cx="1223962" cy="431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汽车</a:t>
              </a:r>
              <a:r>
                <a:rPr lang="en-US" altLang="zh-CN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536583" name="Rectangle 7"/>
            <p:cNvSpPr>
              <a:spLocks noChangeArrowheads="1"/>
            </p:cNvSpPr>
            <p:nvPr/>
          </p:nvSpPr>
          <p:spPr bwMode="auto">
            <a:xfrm>
              <a:off x="6732588" y="3213100"/>
              <a:ext cx="1295400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银灰色</a:t>
              </a:r>
            </a:p>
          </p:txBody>
        </p:sp>
        <p:sp>
          <p:nvSpPr>
            <p:cNvPr id="536584" name="Rectangle 8"/>
            <p:cNvSpPr>
              <a:spLocks noChangeArrowheads="1"/>
            </p:cNvSpPr>
            <p:nvPr/>
          </p:nvSpPr>
          <p:spPr bwMode="auto">
            <a:xfrm>
              <a:off x="539750" y="4076700"/>
              <a:ext cx="503238" cy="5032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人</a:t>
              </a:r>
            </a:p>
          </p:txBody>
        </p:sp>
        <p:sp>
          <p:nvSpPr>
            <p:cNvPr id="536585" name="Rectangle 9"/>
            <p:cNvSpPr>
              <a:spLocks noChangeArrowheads="1"/>
            </p:cNvSpPr>
            <p:nvPr/>
          </p:nvSpPr>
          <p:spPr bwMode="auto">
            <a:xfrm>
              <a:off x="3995738" y="4221163"/>
              <a:ext cx="1152525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汽车</a:t>
              </a:r>
            </a:p>
          </p:txBody>
        </p:sp>
        <p:sp>
          <p:nvSpPr>
            <p:cNvPr id="536586" name="Rectangle 10"/>
            <p:cNvSpPr>
              <a:spLocks noChangeArrowheads="1"/>
            </p:cNvSpPr>
            <p:nvPr/>
          </p:nvSpPr>
          <p:spPr bwMode="auto">
            <a:xfrm>
              <a:off x="6732588" y="4221163"/>
              <a:ext cx="1295400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交通工具</a:t>
              </a:r>
            </a:p>
          </p:txBody>
        </p:sp>
        <p:sp>
          <p:nvSpPr>
            <p:cNvPr id="536587" name="Rectangle 11"/>
            <p:cNvSpPr>
              <a:spLocks noChangeArrowheads="1"/>
            </p:cNvSpPr>
            <p:nvPr/>
          </p:nvSpPr>
          <p:spPr bwMode="auto">
            <a:xfrm>
              <a:off x="1476375" y="5157788"/>
              <a:ext cx="1079500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王红</a:t>
              </a:r>
            </a:p>
          </p:txBody>
        </p:sp>
        <p:sp>
          <p:nvSpPr>
            <p:cNvPr id="536588" name="Rectangle 12"/>
            <p:cNvSpPr>
              <a:spLocks noChangeArrowheads="1"/>
            </p:cNvSpPr>
            <p:nvPr/>
          </p:nvSpPr>
          <p:spPr bwMode="auto">
            <a:xfrm>
              <a:off x="3995738" y="5157788"/>
              <a:ext cx="1223962" cy="431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汽车</a:t>
              </a:r>
              <a:r>
                <a:rPr lang="en-US" altLang="zh-CN" b="1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536589" name="Rectangle 13"/>
            <p:cNvSpPr>
              <a:spLocks noChangeArrowheads="1"/>
            </p:cNvSpPr>
            <p:nvPr/>
          </p:nvSpPr>
          <p:spPr bwMode="auto">
            <a:xfrm>
              <a:off x="6877050" y="5157788"/>
              <a:ext cx="1150938" cy="43338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红色</a:t>
              </a:r>
            </a:p>
          </p:txBody>
        </p:sp>
        <p:sp>
          <p:nvSpPr>
            <p:cNvPr id="536590" name="Rectangle 14"/>
            <p:cNvSpPr>
              <a:spLocks noChangeArrowheads="1"/>
            </p:cNvSpPr>
            <p:nvPr/>
          </p:nvSpPr>
          <p:spPr bwMode="auto">
            <a:xfrm>
              <a:off x="3995738" y="6165850"/>
              <a:ext cx="1223962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rgbClr val="0000CC"/>
                  </a:solidFill>
                </a:rPr>
                <a:t>别克</a:t>
              </a:r>
              <a:endParaRPr lang="zh-CN" alt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536591" name="Line 15"/>
            <p:cNvSpPr>
              <a:spLocks noChangeShapeType="1"/>
            </p:cNvSpPr>
            <p:nvPr/>
          </p:nvSpPr>
          <p:spPr bwMode="auto">
            <a:xfrm flipH="1" flipV="1">
              <a:off x="4572000" y="2708275"/>
              <a:ext cx="0" cy="504825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592" name="Line 16"/>
            <p:cNvSpPr>
              <a:spLocks noChangeShapeType="1"/>
            </p:cNvSpPr>
            <p:nvPr/>
          </p:nvSpPr>
          <p:spPr bwMode="auto">
            <a:xfrm flipH="1">
              <a:off x="2700338" y="3429000"/>
              <a:ext cx="12954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593" name="Line 17"/>
            <p:cNvSpPr>
              <a:spLocks noChangeShapeType="1"/>
            </p:cNvSpPr>
            <p:nvPr/>
          </p:nvSpPr>
          <p:spPr bwMode="auto">
            <a:xfrm>
              <a:off x="5219700" y="3429000"/>
              <a:ext cx="151288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594" name="Line 18"/>
            <p:cNvSpPr>
              <a:spLocks noChangeShapeType="1"/>
            </p:cNvSpPr>
            <p:nvPr/>
          </p:nvSpPr>
          <p:spPr bwMode="auto">
            <a:xfrm>
              <a:off x="4572000" y="3644900"/>
              <a:ext cx="0" cy="57626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595" name="Line 19"/>
            <p:cNvSpPr>
              <a:spLocks noChangeShapeType="1"/>
            </p:cNvSpPr>
            <p:nvPr/>
          </p:nvSpPr>
          <p:spPr bwMode="auto">
            <a:xfrm flipV="1">
              <a:off x="4572000" y="4652963"/>
              <a:ext cx="0" cy="504825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596" name="Line 20"/>
            <p:cNvSpPr>
              <a:spLocks noChangeShapeType="1"/>
            </p:cNvSpPr>
            <p:nvPr/>
          </p:nvSpPr>
          <p:spPr bwMode="auto">
            <a:xfrm>
              <a:off x="5148263" y="4437063"/>
              <a:ext cx="1584325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597" name="Line 21"/>
            <p:cNvSpPr>
              <a:spLocks noChangeShapeType="1"/>
            </p:cNvSpPr>
            <p:nvPr/>
          </p:nvSpPr>
          <p:spPr bwMode="auto">
            <a:xfrm flipH="1">
              <a:off x="2555875" y="5373688"/>
              <a:ext cx="1439863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598" name="Line 22"/>
            <p:cNvSpPr>
              <a:spLocks noChangeShapeType="1"/>
            </p:cNvSpPr>
            <p:nvPr/>
          </p:nvSpPr>
          <p:spPr bwMode="auto">
            <a:xfrm>
              <a:off x="5219700" y="5373688"/>
              <a:ext cx="165735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599" name="Line 23"/>
            <p:cNvSpPr>
              <a:spLocks noChangeShapeType="1"/>
            </p:cNvSpPr>
            <p:nvPr/>
          </p:nvSpPr>
          <p:spPr bwMode="auto">
            <a:xfrm flipH="1">
              <a:off x="4572000" y="5589588"/>
              <a:ext cx="0" cy="57626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600" name="Text Box 24"/>
            <p:cNvSpPr txBox="1">
              <a:spLocks noChangeArrowheads="1"/>
            </p:cNvSpPr>
            <p:nvPr/>
          </p:nvSpPr>
          <p:spPr bwMode="auto">
            <a:xfrm>
              <a:off x="4716463" y="2781300"/>
              <a:ext cx="1008062" cy="296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Brand</a:t>
              </a:r>
            </a:p>
          </p:txBody>
        </p:sp>
        <p:sp>
          <p:nvSpPr>
            <p:cNvPr id="536601" name="Text Box 25"/>
            <p:cNvSpPr txBox="1">
              <a:spLocks noChangeArrowheads="1"/>
            </p:cNvSpPr>
            <p:nvPr/>
          </p:nvSpPr>
          <p:spPr bwMode="auto">
            <a:xfrm>
              <a:off x="2843213" y="2997200"/>
              <a:ext cx="10080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Owner</a:t>
              </a:r>
            </a:p>
          </p:txBody>
        </p:sp>
        <p:sp>
          <p:nvSpPr>
            <p:cNvPr id="536602" name="Text Box 26"/>
            <p:cNvSpPr txBox="1">
              <a:spLocks noChangeArrowheads="1"/>
            </p:cNvSpPr>
            <p:nvPr/>
          </p:nvSpPr>
          <p:spPr bwMode="auto">
            <a:xfrm>
              <a:off x="5580063" y="3068638"/>
              <a:ext cx="720725" cy="296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Color</a:t>
              </a:r>
            </a:p>
          </p:txBody>
        </p:sp>
        <p:sp>
          <p:nvSpPr>
            <p:cNvPr id="536603" name="Text Box 27"/>
            <p:cNvSpPr txBox="1">
              <a:spLocks noChangeArrowheads="1"/>
            </p:cNvSpPr>
            <p:nvPr/>
          </p:nvSpPr>
          <p:spPr bwMode="auto">
            <a:xfrm>
              <a:off x="4716463" y="3789363"/>
              <a:ext cx="5762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ISA</a:t>
              </a:r>
            </a:p>
          </p:txBody>
        </p:sp>
        <p:sp>
          <p:nvSpPr>
            <p:cNvPr id="536604" name="Text Box 28"/>
            <p:cNvSpPr txBox="1">
              <a:spLocks noChangeArrowheads="1"/>
            </p:cNvSpPr>
            <p:nvPr/>
          </p:nvSpPr>
          <p:spPr bwMode="auto">
            <a:xfrm>
              <a:off x="4716463" y="4724400"/>
              <a:ext cx="7191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ISA</a:t>
              </a:r>
            </a:p>
          </p:txBody>
        </p:sp>
        <p:sp>
          <p:nvSpPr>
            <p:cNvPr id="536605" name="Text Box 29"/>
            <p:cNvSpPr txBox="1">
              <a:spLocks noChangeArrowheads="1"/>
            </p:cNvSpPr>
            <p:nvPr/>
          </p:nvSpPr>
          <p:spPr bwMode="auto">
            <a:xfrm>
              <a:off x="5580063" y="4076700"/>
              <a:ext cx="7921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AKO</a:t>
              </a:r>
            </a:p>
          </p:txBody>
        </p:sp>
        <p:sp>
          <p:nvSpPr>
            <p:cNvPr id="536606" name="Text Box 30"/>
            <p:cNvSpPr txBox="1">
              <a:spLocks noChangeArrowheads="1"/>
            </p:cNvSpPr>
            <p:nvPr/>
          </p:nvSpPr>
          <p:spPr bwMode="auto">
            <a:xfrm>
              <a:off x="5580063" y="5013325"/>
              <a:ext cx="1008062" cy="296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Color</a:t>
              </a:r>
            </a:p>
          </p:txBody>
        </p:sp>
        <p:sp>
          <p:nvSpPr>
            <p:cNvPr id="536607" name="Text Box 31"/>
            <p:cNvSpPr txBox="1">
              <a:spLocks noChangeArrowheads="1"/>
            </p:cNvSpPr>
            <p:nvPr/>
          </p:nvSpPr>
          <p:spPr bwMode="auto">
            <a:xfrm>
              <a:off x="2843213" y="4941888"/>
              <a:ext cx="9366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Owner</a:t>
              </a:r>
            </a:p>
          </p:txBody>
        </p:sp>
        <p:sp>
          <p:nvSpPr>
            <p:cNvPr id="536608" name="Text Box 32"/>
            <p:cNvSpPr txBox="1">
              <a:spLocks noChangeArrowheads="1"/>
            </p:cNvSpPr>
            <p:nvPr/>
          </p:nvSpPr>
          <p:spPr bwMode="auto">
            <a:xfrm>
              <a:off x="4643438" y="5734050"/>
              <a:ext cx="10810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Brand</a:t>
              </a:r>
            </a:p>
          </p:txBody>
        </p:sp>
        <p:sp>
          <p:nvSpPr>
            <p:cNvPr id="536609" name="Line 33"/>
            <p:cNvSpPr>
              <a:spLocks noChangeShapeType="1"/>
            </p:cNvSpPr>
            <p:nvPr/>
          </p:nvSpPr>
          <p:spPr bwMode="auto">
            <a:xfrm flipH="1">
              <a:off x="827088" y="3429000"/>
              <a:ext cx="720725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610" name="Line 34"/>
            <p:cNvSpPr>
              <a:spLocks noChangeShapeType="1"/>
            </p:cNvSpPr>
            <p:nvPr/>
          </p:nvSpPr>
          <p:spPr bwMode="auto">
            <a:xfrm flipH="1">
              <a:off x="755650" y="5373688"/>
              <a:ext cx="720725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611" name="Line 35"/>
            <p:cNvSpPr>
              <a:spLocks noChangeShapeType="1"/>
            </p:cNvSpPr>
            <p:nvPr/>
          </p:nvSpPr>
          <p:spPr bwMode="auto">
            <a:xfrm>
              <a:off x="827088" y="3429000"/>
              <a:ext cx="0" cy="6477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612" name="Line 36"/>
            <p:cNvSpPr>
              <a:spLocks noChangeShapeType="1"/>
            </p:cNvSpPr>
            <p:nvPr/>
          </p:nvSpPr>
          <p:spPr bwMode="auto">
            <a:xfrm flipV="1">
              <a:off x="755650" y="4581525"/>
              <a:ext cx="0" cy="79216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613" name="Text Box 37"/>
            <p:cNvSpPr txBox="1">
              <a:spLocks noChangeArrowheads="1"/>
            </p:cNvSpPr>
            <p:nvPr/>
          </p:nvSpPr>
          <p:spPr bwMode="auto">
            <a:xfrm>
              <a:off x="539750" y="2997200"/>
              <a:ext cx="647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ISA</a:t>
              </a:r>
            </a:p>
          </p:txBody>
        </p:sp>
        <p:sp>
          <p:nvSpPr>
            <p:cNvPr id="536614" name="Text Box 38"/>
            <p:cNvSpPr txBox="1">
              <a:spLocks noChangeArrowheads="1"/>
            </p:cNvSpPr>
            <p:nvPr/>
          </p:nvSpPr>
          <p:spPr bwMode="auto">
            <a:xfrm>
              <a:off x="468313" y="5445125"/>
              <a:ext cx="7207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ISA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6E7B-EFB8-4FFE-B295-56F136FED014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16832"/>
            <a:ext cx="8353623" cy="46529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500" b="1" dirty="0">
                <a:solidFill>
                  <a:srgbClr val="A50021"/>
                </a:solidFill>
                <a:latin typeface="Times New Roman" pitchFamily="18" charset="0"/>
              </a:rPr>
              <a:t>多元关系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zh-CN" altLang="en-US" sz="2200" b="1" dirty="0" smtClean="0">
                <a:solidFill>
                  <a:srgbClr val="0000CC"/>
                </a:solidFill>
                <a:latin typeface="Times New Roman" pitchFamily="18" charset="0"/>
              </a:rPr>
              <a:t>可用</a:t>
            </a: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</a:rPr>
              <a:t>多元谓词</a:t>
            </a:r>
            <a:r>
              <a:rPr lang="en-US" altLang="zh-CN" sz="2200" b="1" dirty="0">
                <a:solidFill>
                  <a:srgbClr val="0000CC"/>
                </a:solidFill>
                <a:latin typeface="Times New Roman" pitchFamily="18" charset="0"/>
              </a:rPr>
              <a:t>P(x</a:t>
            </a:r>
            <a:r>
              <a:rPr lang="en-US" altLang="zh-CN" sz="2200" b="1" baseline="-25000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lang="en-US" altLang="zh-CN" sz="2200" b="1" dirty="0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en-US" altLang="zh-CN" sz="2200" b="1" baseline="-25000" dirty="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lang="en-US" altLang="zh-CN" sz="2200" b="1" dirty="0">
                <a:solidFill>
                  <a:srgbClr val="0000CC"/>
                </a:solidFill>
                <a:latin typeface="Times New Roman" pitchFamily="18" charset="0"/>
              </a:rPr>
              <a:t>……)</a:t>
            </a: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</a:rPr>
              <a:t>表示的关系。</a:t>
            </a:r>
            <a:r>
              <a:rPr lang="zh-CN" altLang="en-US" sz="2200" dirty="0">
                <a:latin typeface="Times New Roman" pitchFamily="18" charset="0"/>
              </a:rPr>
              <a:t>其中，个体</a:t>
            </a:r>
            <a:r>
              <a:rPr lang="en-US" altLang="zh-CN" sz="2200" dirty="0">
                <a:latin typeface="Times New Roman" pitchFamily="18" charset="0"/>
              </a:rPr>
              <a:t>x</a:t>
            </a:r>
            <a:r>
              <a:rPr lang="en-US" altLang="zh-CN" sz="2200" baseline="-25000" dirty="0">
                <a:latin typeface="Times New Roman" pitchFamily="18" charset="0"/>
              </a:rPr>
              <a:t>1</a:t>
            </a:r>
            <a:r>
              <a:rPr lang="zh-CN" altLang="en-US" sz="2200" dirty="0">
                <a:latin typeface="Times New Roman" pitchFamily="18" charset="0"/>
              </a:rPr>
              <a:t>，</a:t>
            </a:r>
            <a:r>
              <a:rPr lang="en-US" altLang="zh-CN" sz="2200" dirty="0">
                <a:latin typeface="Times New Roman" pitchFamily="18" charset="0"/>
              </a:rPr>
              <a:t>x</a:t>
            </a:r>
            <a:r>
              <a:rPr lang="en-US" altLang="zh-CN" sz="2200" baseline="-25000" dirty="0">
                <a:latin typeface="Times New Roman" pitchFamily="18" charset="0"/>
              </a:rPr>
              <a:t>2</a:t>
            </a:r>
            <a:r>
              <a:rPr lang="zh-CN" altLang="en-US" sz="2200" dirty="0">
                <a:latin typeface="Times New Roman" pitchFamily="18" charset="0"/>
              </a:rPr>
              <a:t>，</a:t>
            </a:r>
            <a:r>
              <a:rPr lang="en-US" altLang="zh-CN" sz="2200" dirty="0">
                <a:latin typeface="Times New Roman" pitchFamily="18" charset="0"/>
              </a:rPr>
              <a:t>……</a:t>
            </a:r>
            <a:r>
              <a:rPr lang="zh-CN" altLang="en-US" sz="2200" dirty="0">
                <a:latin typeface="Times New Roman" pitchFamily="18" charset="0"/>
              </a:rPr>
              <a:t>为实体，谓词</a:t>
            </a:r>
            <a:r>
              <a:rPr lang="en-US" altLang="zh-CN" sz="2200" dirty="0">
                <a:latin typeface="Times New Roman" pitchFamily="18" charset="0"/>
              </a:rPr>
              <a:t>P</a:t>
            </a:r>
            <a:r>
              <a:rPr lang="zh-CN" altLang="en-US" sz="2200" dirty="0">
                <a:latin typeface="Times New Roman" pitchFamily="18" charset="0"/>
              </a:rPr>
              <a:t>说明这些实体之间的关系。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zh-CN" altLang="en-US" sz="2200" b="1" dirty="0" smtClean="0">
                <a:solidFill>
                  <a:srgbClr val="0000CC"/>
                </a:solidFill>
                <a:latin typeface="Times New Roman" pitchFamily="18" charset="0"/>
              </a:rPr>
              <a:t>用</a:t>
            </a: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</a:rPr>
              <a:t>语义网络表示多元关系时，可把它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</a:rPr>
              <a:t>转化为一个或多个二员关系的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</a:rPr>
              <a:t>组合</a:t>
            </a:r>
            <a:r>
              <a:rPr lang="zh-CN" altLang="en-US" sz="2200" b="1" dirty="0" smtClean="0">
                <a:solidFill>
                  <a:srgbClr val="0000CC"/>
                </a:solidFill>
                <a:latin typeface="Times New Roman" pitchFamily="18" charset="0"/>
              </a:rPr>
              <a:t>。</a:t>
            </a:r>
            <a:r>
              <a:rPr lang="zh-CN" altLang="en-US" sz="2200" b="1" dirty="0" smtClean="0">
                <a:solidFill>
                  <a:srgbClr val="0000CC"/>
                </a:solidFill>
              </a:rPr>
              <a:t>     </a:t>
            </a:r>
            <a:endParaRPr lang="zh-CN" altLang="en-US" sz="2200" b="1" dirty="0">
              <a:solidFill>
                <a:srgbClr val="0000CC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事物</a:t>
            </a:r>
            <a:r>
              <a:rPr lang="zh-CN" altLang="en-US" b="1" dirty="0"/>
              <a:t>和概念的</a:t>
            </a:r>
            <a:r>
              <a:rPr lang="zh-CN" altLang="en-US" b="1" dirty="0" smtClean="0"/>
              <a:t>表示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28" y="1219392"/>
            <a:ext cx="8353623" cy="5062910"/>
          </a:xfrm>
        </p:spPr>
        <p:txBody>
          <a:bodyPr/>
          <a:lstStyle/>
          <a:p>
            <a:pPr marL="0" indent="0">
              <a:lnSpc>
                <a:spcPct val="105000"/>
              </a:lnSpc>
              <a:buNone/>
            </a:pPr>
            <a:endParaRPr lang="en-US" altLang="zh-CN" sz="2200" b="1" dirty="0" smtClean="0">
              <a:solidFill>
                <a:srgbClr val="006600"/>
              </a:solidFill>
            </a:endParaRPr>
          </a:p>
          <a:p>
            <a:pPr marL="400050" lvl="1" indent="0">
              <a:lnSpc>
                <a:spcPct val="105000"/>
              </a:lnSpc>
              <a:buNone/>
            </a:pPr>
            <a:r>
              <a:rPr lang="zh-CN" altLang="en-US" sz="2000" b="1" dirty="0" smtClean="0">
                <a:solidFill>
                  <a:srgbClr val="00B050"/>
                </a:solidFill>
              </a:rPr>
              <a:t>例：用</a:t>
            </a:r>
            <a:r>
              <a:rPr lang="zh-CN" altLang="en-US" sz="2000" b="1" dirty="0">
                <a:solidFill>
                  <a:srgbClr val="00B050"/>
                </a:solidFill>
              </a:rPr>
              <a:t>语义网络表示：</a:t>
            </a:r>
          </a:p>
          <a:p>
            <a:pPr marL="457200" lvl="1" indent="0">
              <a:lnSpc>
                <a:spcPct val="105000"/>
              </a:lnSpc>
              <a:buNone/>
            </a:pPr>
            <a:r>
              <a:rPr lang="zh-CN" altLang="en-US" sz="2200" b="1" dirty="0" smtClean="0">
                <a:solidFill>
                  <a:srgbClr val="00B050"/>
                </a:solidFill>
              </a:rPr>
              <a:t>“小燕子有一个巢</a:t>
            </a:r>
            <a:r>
              <a:rPr lang="zh-CN" altLang="en-US" sz="2200" b="1" dirty="0">
                <a:solidFill>
                  <a:srgbClr val="00B050"/>
                </a:solidFill>
              </a:rPr>
              <a:t>”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zh-CN" altLang="en-US" sz="2000" b="1" dirty="0" smtClean="0">
                <a:solidFill>
                  <a:srgbClr val="0000CC"/>
                </a:solidFill>
              </a:rPr>
              <a:t>　　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1540" y="3331164"/>
            <a:ext cx="6985000" cy="2806676"/>
            <a:chOff x="899592" y="3331164"/>
            <a:chExt cx="6985000" cy="2806676"/>
          </a:xfrm>
        </p:grpSpPr>
        <p:grpSp>
          <p:nvGrpSpPr>
            <p:cNvPr id="4" name="组合 3"/>
            <p:cNvGrpSpPr/>
            <p:nvPr/>
          </p:nvGrpSpPr>
          <p:grpSpPr>
            <a:xfrm>
              <a:off x="899592" y="4121715"/>
              <a:ext cx="6985000" cy="2016125"/>
              <a:chOff x="899592" y="3537111"/>
              <a:chExt cx="6985000" cy="2016125"/>
            </a:xfrm>
          </p:grpSpPr>
          <p:sp>
            <p:nvSpPr>
              <p:cNvPr id="44" name="Rectangle 4"/>
              <p:cNvSpPr>
                <a:spLocks noChangeArrowheads="1"/>
              </p:cNvSpPr>
              <p:nvPr/>
            </p:nvSpPr>
            <p:spPr bwMode="auto">
              <a:xfrm>
                <a:off x="899592" y="3753011"/>
                <a:ext cx="1225550" cy="4318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b="1"/>
                  <a:t>小燕子</a:t>
                </a:r>
              </a:p>
            </p:txBody>
          </p:sp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3636442" y="3753011"/>
                <a:ext cx="1223962" cy="4318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b="1" dirty="0"/>
                  <a:t>燕子</a:t>
                </a:r>
              </a:p>
            </p:txBody>
          </p:sp>
          <p:sp>
            <p:nvSpPr>
              <p:cNvPr id="46" name="Rectangle 6"/>
              <p:cNvSpPr>
                <a:spLocks noChangeArrowheads="1"/>
              </p:cNvSpPr>
              <p:nvPr/>
            </p:nvSpPr>
            <p:spPr bwMode="auto">
              <a:xfrm>
                <a:off x="6589192" y="3679986"/>
                <a:ext cx="1295400" cy="5048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b="1"/>
                  <a:t>鸟</a:t>
                </a:r>
              </a:p>
            </p:txBody>
          </p:sp>
          <p:sp>
            <p:nvSpPr>
              <p:cNvPr id="47" name="Text Box 7"/>
              <p:cNvSpPr txBox="1">
                <a:spLocks noChangeArrowheads="1"/>
              </p:cNvSpPr>
              <p:nvPr/>
            </p:nvSpPr>
            <p:spPr bwMode="auto">
              <a:xfrm>
                <a:off x="3636442" y="5048411"/>
                <a:ext cx="122396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48" name="Rectangle 8"/>
              <p:cNvSpPr>
                <a:spLocks noChangeArrowheads="1"/>
              </p:cNvSpPr>
              <p:nvPr/>
            </p:nvSpPr>
            <p:spPr bwMode="auto">
              <a:xfrm>
                <a:off x="3636442" y="5048411"/>
                <a:ext cx="1225550" cy="5048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b="1"/>
                  <a:t>巢</a:t>
                </a:r>
              </a:p>
            </p:txBody>
          </p:sp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6660629" y="5048411"/>
                <a:ext cx="1223963" cy="5048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b="1"/>
                  <a:t>鸟窝</a:t>
                </a:r>
              </a:p>
            </p:txBody>
          </p:sp>
          <p:sp>
            <p:nvSpPr>
              <p:cNvPr id="50" name="Line 10"/>
              <p:cNvSpPr>
                <a:spLocks noChangeShapeType="1"/>
              </p:cNvSpPr>
              <p:nvPr/>
            </p:nvSpPr>
            <p:spPr bwMode="auto">
              <a:xfrm>
                <a:off x="2125142" y="3968911"/>
                <a:ext cx="1511300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"/>
              <p:cNvSpPr>
                <a:spLocks noChangeShapeType="1"/>
              </p:cNvSpPr>
              <p:nvPr/>
            </p:nvSpPr>
            <p:spPr bwMode="auto">
              <a:xfrm>
                <a:off x="4860404" y="3968911"/>
                <a:ext cx="172878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12"/>
              <p:cNvSpPr>
                <a:spLocks noChangeShapeType="1"/>
              </p:cNvSpPr>
              <p:nvPr/>
            </p:nvSpPr>
            <p:spPr bwMode="auto">
              <a:xfrm>
                <a:off x="1475854" y="5337336"/>
                <a:ext cx="216058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13"/>
              <p:cNvSpPr>
                <a:spLocks noChangeShapeType="1"/>
              </p:cNvSpPr>
              <p:nvPr/>
            </p:nvSpPr>
            <p:spPr bwMode="auto">
              <a:xfrm>
                <a:off x="4860404" y="5264311"/>
                <a:ext cx="1800225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4"/>
              <p:cNvSpPr>
                <a:spLocks noChangeShapeType="1"/>
              </p:cNvSpPr>
              <p:nvPr/>
            </p:nvSpPr>
            <p:spPr bwMode="auto">
              <a:xfrm>
                <a:off x="1475854" y="4184811"/>
                <a:ext cx="0" cy="1152525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Text Box 15"/>
              <p:cNvSpPr txBox="1">
                <a:spLocks noChangeArrowheads="1"/>
              </p:cNvSpPr>
              <p:nvPr/>
            </p:nvSpPr>
            <p:spPr bwMode="auto">
              <a:xfrm>
                <a:off x="2268017" y="3537111"/>
                <a:ext cx="100806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ISA</a:t>
                </a:r>
              </a:p>
            </p:txBody>
          </p:sp>
          <p:sp>
            <p:nvSpPr>
              <p:cNvPr id="56" name="Text Box 16"/>
              <p:cNvSpPr txBox="1">
                <a:spLocks noChangeArrowheads="1"/>
              </p:cNvSpPr>
              <p:nvPr/>
            </p:nvSpPr>
            <p:spPr bwMode="auto">
              <a:xfrm>
                <a:off x="5292204" y="3537111"/>
                <a:ext cx="719138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AKO</a:t>
                </a:r>
              </a:p>
            </p:txBody>
          </p:sp>
          <p:sp>
            <p:nvSpPr>
              <p:cNvPr id="57" name="Text Box 17"/>
              <p:cNvSpPr txBox="1">
                <a:spLocks noChangeArrowheads="1"/>
              </p:cNvSpPr>
              <p:nvPr/>
            </p:nvSpPr>
            <p:spPr bwMode="auto">
              <a:xfrm>
                <a:off x="1764779" y="4905536"/>
                <a:ext cx="1008063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Owns</a:t>
                </a:r>
              </a:p>
            </p:txBody>
          </p:sp>
          <p:sp>
            <p:nvSpPr>
              <p:cNvPr id="58" name="Text Box 18"/>
              <p:cNvSpPr txBox="1">
                <a:spLocks noChangeArrowheads="1"/>
              </p:cNvSpPr>
              <p:nvPr/>
            </p:nvSpPr>
            <p:spPr bwMode="auto">
              <a:xfrm>
                <a:off x="5292204" y="4832511"/>
                <a:ext cx="792163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AKO</a:t>
                </a: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59632" y="3331164"/>
              <a:ext cx="55983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6287" y="152636"/>
            <a:ext cx="8229600" cy="981075"/>
          </a:xfrm>
        </p:spPr>
        <p:txBody>
          <a:bodyPr/>
          <a:lstStyle/>
          <a:p>
            <a:r>
              <a:rPr lang="zh-CN" altLang="en-US" sz="4000" b="1" dirty="0" smtClean="0">
                <a:latin typeface="Times New Roman" pitchFamily="18" charset="0"/>
              </a:rPr>
              <a:t>情况</a:t>
            </a:r>
            <a:r>
              <a:rPr lang="zh-CN" altLang="en-US" sz="4000" b="1" dirty="0">
                <a:latin typeface="Times New Roman" pitchFamily="18" charset="0"/>
              </a:rPr>
              <a:t>和动作的</a:t>
            </a:r>
            <a:r>
              <a:rPr lang="zh-CN" altLang="en-US" sz="4000" b="1" dirty="0" smtClean="0">
                <a:latin typeface="Times New Roman" pitchFamily="18" charset="0"/>
              </a:rPr>
              <a:t>表示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28" y="1219392"/>
            <a:ext cx="8353623" cy="506291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 dirty="0" smtClean="0">
                <a:solidFill>
                  <a:srgbClr val="A50021"/>
                </a:solidFill>
              </a:rPr>
              <a:t>情况表示</a:t>
            </a:r>
            <a:r>
              <a:rPr lang="zh-CN" altLang="en-US" sz="2400" b="1" dirty="0">
                <a:solidFill>
                  <a:srgbClr val="A50021"/>
                </a:solidFill>
              </a:rPr>
              <a:t>方法</a:t>
            </a:r>
            <a:r>
              <a:rPr lang="zh-CN" altLang="en-US" sz="2400" b="1" dirty="0" smtClean="0">
                <a:solidFill>
                  <a:srgbClr val="A50021"/>
                </a:solidFill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增加情况结点</a:t>
            </a:r>
            <a:endParaRPr lang="en-US" altLang="zh-CN" sz="2400" dirty="0"/>
          </a:p>
          <a:p>
            <a:pPr marL="0" indent="0">
              <a:lnSpc>
                <a:spcPct val="105000"/>
              </a:lnSpc>
              <a:buNone/>
            </a:pPr>
            <a:endParaRPr lang="en-US" altLang="zh-CN" sz="2200" b="1" dirty="0" smtClean="0">
              <a:solidFill>
                <a:srgbClr val="006600"/>
              </a:solidFill>
            </a:endParaRPr>
          </a:p>
          <a:p>
            <a:pPr marL="400050" lvl="1" indent="0">
              <a:lnSpc>
                <a:spcPct val="105000"/>
              </a:lnSpc>
              <a:buNone/>
            </a:pPr>
            <a:r>
              <a:rPr lang="zh-CN" altLang="en-US" sz="2000" b="1" dirty="0" smtClean="0">
                <a:solidFill>
                  <a:srgbClr val="00B050"/>
                </a:solidFill>
              </a:rPr>
              <a:t>例：用</a:t>
            </a:r>
            <a:r>
              <a:rPr lang="zh-CN" altLang="en-US" sz="2000" b="1" dirty="0">
                <a:solidFill>
                  <a:srgbClr val="00B050"/>
                </a:solidFill>
              </a:rPr>
              <a:t>语义网络表示：</a:t>
            </a:r>
          </a:p>
          <a:p>
            <a:pPr marL="457200" lvl="1" indent="0">
              <a:lnSpc>
                <a:spcPct val="105000"/>
              </a:lnSpc>
              <a:buNone/>
            </a:pPr>
            <a:r>
              <a:rPr lang="zh-CN" altLang="en-US" sz="2200" b="1" dirty="0" smtClean="0">
                <a:solidFill>
                  <a:srgbClr val="00B050"/>
                </a:solidFill>
              </a:rPr>
              <a:t>“小燕子从</a:t>
            </a:r>
            <a:r>
              <a:rPr lang="zh-CN" altLang="en-US" sz="2200" b="1" dirty="0">
                <a:solidFill>
                  <a:srgbClr val="00B050"/>
                </a:solidFill>
              </a:rPr>
              <a:t>春天到秋天占有一个巢”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zh-CN" altLang="en-US" sz="2000" b="1" dirty="0" smtClean="0">
                <a:solidFill>
                  <a:srgbClr val="0000CC"/>
                </a:solidFill>
              </a:rPr>
              <a:t>　　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1540" y="3331164"/>
            <a:ext cx="6985000" cy="2806676"/>
            <a:chOff x="899592" y="3331164"/>
            <a:chExt cx="6985000" cy="2806676"/>
          </a:xfrm>
        </p:grpSpPr>
        <p:grpSp>
          <p:nvGrpSpPr>
            <p:cNvPr id="4" name="组合 3"/>
            <p:cNvGrpSpPr/>
            <p:nvPr/>
          </p:nvGrpSpPr>
          <p:grpSpPr>
            <a:xfrm>
              <a:off x="899592" y="4121715"/>
              <a:ext cx="6985000" cy="2016125"/>
              <a:chOff x="899592" y="3537111"/>
              <a:chExt cx="6985000" cy="2016125"/>
            </a:xfrm>
          </p:grpSpPr>
          <p:sp>
            <p:nvSpPr>
              <p:cNvPr id="44" name="Rectangle 4"/>
              <p:cNvSpPr>
                <a:spLocks noChangeArrowheads="1"/>
              </p:cNvSpPr>
              <p:nvPr/>
            </p:nvSpPr>
            <p:spPr bwMode="auto">
              <a:xfrm>
                <a:off x="899592" y="3753011"/>
                <a:ext cx="1225550" cy="4318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b="1"/>
                  <a:t>小燕子</a:t>
                </a:r>
              </a:p>
            </p:txBody>
          </p:sp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3636442" y="3753011"/>
                <a:ext cx="1223962" cy="4318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b="1" dirty="0"/>
                  <a:t>燕子</a:t>
                </a:r>
              </a:p>
            </p:txBody>
          </p:sp>
          <p:sp>
            <p:nvSpPr>
              <p:cNvPr id="46" name="Rectangle 6"/>
              <p:cNvSpPr>
                <a:spLocks noChangeArrowheads="1"/>
              </p:cNvSpPr>
              <p:nvPr/>
            </p:nvSpPr>
            <p:spPr bwMode="auto">
              <a:xfrm>
                <a:off x="6589192" y="3679986"/>
                <a:ext cx="1295400" cy="5048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b="1"/>
                  <a:t>鸟</a:t>
                </a:r>
              </a:p>
            </p:txBody>
          </p:sp>
          <p:sp>
            <p:nvSpPr>
              <p:cNvPr id="47" name="Text Box 7"/>
              <p:cNvSpPr txBox="1">
                <a:spLocks noChangeArrowheads="1"/>
              </p:cNvSpPr>
              <p:nvPr/>
            </p:nvSpPr>
            <p:spPr bwMode="auto">
              <a:xfrm>
                <a:off x="3636442" y="5048411"/>
                <a:ext cx="122396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48" name="Rectangle 8"/>
              <p:cNvSpPr>
                <a:spLocks noChangeArrowheads="1"/>
              </p:cNvSpPr>
              <p:nvPr/>
            </p:nvSpPr>
            <p:spPr bwMode="auto">
              <a:xfrm>
                <a:off x="3636442" y="5048411"/>
                <a:ext cx="1225550" cy="5048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b="1"/>
                  <a:t>巢</a:t>
                </a:r>
              </a:p>
            </p:txBody>
          </p:sp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6660629" y="5048411"/>
                <a:ext cx="1223963" cy="5048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b="1"/>
                  <a:t>鸟窝</a:t>
                </a:r>
              </a:p>
            </p:txBody>
          </p:sp>
          <p:sp>
            <p:nvSpPr>
              <p:cNvPr id="50" name="Line 10"/>
              <p:cNvSpPr>
                <a:spLocks noChangeShapeType="1"/>
              </p:cNvSpPr>
              <p:nvPr/>
            </p:nvSpPr>
            <p:spPr bwMode="auto">
              <a:xfrm>
                <a:off x="2125142" y="3968911"/>
                <a:ext cx="1511300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"/>
              <p:cNvSpPr>
                <a:spLocks noChangeShapeType="1"/>
              </p:cNvSpPr>
              <p:nvPr/>
            </p:nvSpPr>
            <p:spPr bwMode="auto">
              <a:xfrm>
                <a:off x="4860404" y="3968911"/>
                <a:ext cx="172878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12"/>
              <p:cNvSpPr>
                <a:spLocks noChangeShapeType="1"/>
              </p:cNvSpPr>
              <p:nvPr/>
            </p:nvSpPr>
            <p:spPr bwMode="auto">
              <a:xfrm>
                <a:off x="1475854" y="5337336"/>
                <a:ext cx="216058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13"/>
              <p:cNvSpPr>
                <a:spLocks noChangeShapeType="1"/>
              </p:cNvSpPr>
              <p:nvPr/>
            </p:nvSpPr>
            <p:spPr bwMode="auto">
              <a:xfrm>
                <a:off x="4860404" y="5264311"/>
                <a:ext cx="1800225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4"/>
              <p:cNvSpPr>
                <a:spLocks noChangeShapeType="1"/>
              </p:cNvSpPr>
              <p:nvPr/>
            </p:nvSpPr>
            <p:spPr bwMode="auto">
              <a:xfrm>
                <a:off x="1475854" y="4184811"/>
                <a:ext cx="0" cy="1152525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Text Box 15"/>
              <p:cNvSpPr txBox="1">
                <a:spLocks noChangeArrowheads="1"/>
              </p:cNvSpPr>
              <p:nvPr/>
            </p:nvSpPr>
            <p:spPr bwMode="auto">
              <a:xfrm>
                <a:off x="2268017" y="3537111"/>
                <a:ext cx="100806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ISA</a:t>
                </a:r>
              </a:p>
            </p:txBody>
          </p:sp>
          <p:sp>
            <p:nvSpPr>
              <p:cNvPr id="56" name="Text Box 16"/>
              <p:cNvSpPr txBox="1">
                <a:spLocks noChangeArrowheads="1"/>
              </p:cNvSpPr>
              <p:nvPr/>
            </p:nvSpPr>
            <p:spPr bwMode="auto">
              <a:xfrm>
                <a:off x="5292204" y="3537111"/>
                <a:ext cx="719138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AKO</a:t>
                </a:r>
              </a:p>
            </p:txBody>
          </p:sp>
          <p:sp>
            <p:nvSpPr>
              <p:cNvPr id="57" name="Text Box 17"/>
              <p:cNvSpPr txBox="1">
                <a:spLocks noChangeArrowheads="1"/>
              </p:cNvSpPr>
              <p:nvPr/>
            </p:nvSpPr>
            <p:spPr bwMode="auto">
              <a:xfrm>
                <a:off x="1764779" y="4905536"/>
                <a:ext cx="1008063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Owns</a:t>
                </a:r>
              </a:p>
            </p:txBody>
          </p:sp>
          <p:sp>
            <p:nvSpPr>
              <p:cNvPr id="58" name="Text Box 18"/>
              <p:cNvSpPr txBox="1">
                <a:spLocks noChangeArrowheads="1"/>
              </p:cNvSpPr>
              <p:nvPr/>
            </p:nvSpPr>
            <p:spPr bwMode="auto">
              <a:xfrm>
                <a:off x="5292204" y="4832511"/>
                <a:ext cx="792163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AKO</a:t>
                </a: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259632" y="3331164"/>
              <a:ext cx="55983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itchFamily="49" charset="-122"/>
                  <a:ea typeface="幼圆" pitchFamily="49" charset="-122"/>
                </a:rPr>
                <a:t>把“占有”作为一种关系，并用一条弧来</a:t>
              </a:r>
              <a:r>
                <a:rPr lang="zh-CN" altLang="en-US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itchFamily="49" charset="-122"/>
                  <a:ea typeface="幼圆" pitchFamily="49" charset="-122"/>
                </a:rPr>
                <a:t>表示？</a:t>
              </a:r>
              <a:endPara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endParaRPr>
            </a:p>
          </p:txBody>
        </p:sp>
      </p:grpSp>
      <p:pic>
        <p:nvPicPr>
          <p:cNvPr id="62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92380" y="4697977"/>
            <a:ext cx="80486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3004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6489-2E95-4909-B640-7E559E3198F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</a:rPr>
              <a:t>知识、信息、数据及其关系</a:t>
            </a:r>
          </a:p>
          <a:p>
            <a:pPr lvl="1">
              <a:spcBef>
                <a:spcPts val="1200"/>
              </a:spcBef>
            </a:pPr>
            <a:r>
              <a:rPr lang="zh-CN" altLang="en-US" b="1" dirty="0" smtClean="0">
                <a:solidFill>
                  <a:srgbClr val="0000FF"/>
                </a:solidFill>
              </a:rPr>
              <a:t>数据</a:t>
            </a:r>
            <a:r>
              <a:rPr lang="zh-CN" altLang="en-US" dirty="0"/>
              <a:t>是信息的载体，本身无确切含义，其关联构成信息</a:t>
            </a:r>
          </a:p>
          <a:p>
            <a:pPr lvl="1">
              <a:spcBef>
                <a:spcPts val="1200"/>
              </a:spcBef>
            </a:pPr>
            <a:r>
              <a:rPr lang="zh-CN" altLang="en-US" b="1" dirty="0" smtClean="0">
                <a:solidFill>
                  <a:srgbClr val="0000FF"/>
                </a:solidFill>
              </a:rPr>
              <a:t>信息</a:t>
            </a:r>
            <a:r>
              <a:rPr lang="zh-CN" altLang="en-US" dirty="0"/>
              <a:t>是数据的关联，赋予数据</a:t>
            </a:r>
            <a:r>
              <a:rPr lang="zh-CN" altLang="en-US" dirty="0" smtClean="0"/>
              <a:t>特定的含义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b="1" dirty="0" smtClean="0">
                <a:solidFill>
                  <a:srgbClr val="0000FF"/>
                </a:solidFill>
              </a:rPr>
              <a:t>知识</a:t>
            </a:r>
            <a:r>
              <a:rPr lang="zh-CN" altLang="en-US" dirty="0"/>
              <a:t>可以是对信息的关联，也可以是对已有知识的再</a:t>
            </a:r>
            <a:r>
              <a:rPr lang="zh-CN" altLang="en-US" dirty="0" smtClean="0"/>
              <a:t>认识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常用的关联方式：</a:t>
            </a:r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</a:rPr>
              <a:t>if …… then ……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5407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smtClean="0">
                <a:latin typeface="Times New Roman" pitchFamily="18" charset="0"/>
              </a:rPr>
              <a:t>什么是知识？</a:t>
            </a:r>
            <a:endParaRPr lang="zh-CN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B99D-7AD6-44E9-BF99-AC979F3B7665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5" name="灯片编号占位符 5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199B28C7-5506-499D-81DD-D0E9D2425738}" type="slidenum">
              <a:rPr lang="en-US" altLang="zh-CN" smtClean="0"/>
              <a:pPr/>
              <a:t>60</a:t>
            </a:fld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468313" y="2852738"/>
            <a:ext cx="7702550" cy="3744912"/>
            <a:chOff x="468313" y="2852738"/>
            <a:chExt cx="7702550" cy="374491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87450" y="2997200"/>
              <a:ext cx="1152525" cy="4333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0000CC"/>
                  </a:solidFill>
                </a:rPr>
                <a:t>小燕子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140200" y="2997200"/>
              <a:ext cx="1079500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燕子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019925" y="2997200"/>
              <a:ext cx="1150938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鸟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140200" y="3716338"/>
              <a:ext cx="1079500" cy="43338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巢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019925" y="3716338"/>
              <a:ext cx="1150938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鸟窝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140200" y="4581525"/>
              <a:ext cx="1081088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春天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019925" y="4581525"/>
              <a:ext cx="1150938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时间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140200" y="5373688"/>
              <a:ext cx="1081088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秋天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140200" y="6165850"/>
              <a:ext cx="1223963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情况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116013" y="4581525"/>
              <a:ext cx="1150937" cy="431800"/>
            </a:xfrm>
            <a:prstGeom prst="rect">
              <a:avLst/>
            </a:prstGeom>
            <a:solidFill>
              <a:srgbClr val="FFEEDD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占有权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187450" y="6165850"/>
              <a:ext cx="1079500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占有资格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339975" y="3213100"/>
              <a:ext cx="1800225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19700" y="3213100"/>
              <a:ext cx="1800225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1476375" y="3429000"/>
              <a:ext cx="0" cy="1152525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476375" y="5013325"/>
              <a:ext cx="0" cy="1152525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268538" y="4797425"/>
              <a:ext cx="187166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835150" y="3933825"/>
              <a:ext cx="230505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835150" y="5589588"/>
              <a:ext cx="230505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5219700" y="3933825"/>
              <a:ext cx="1800225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5219700" y="4797425"/>
              <a:ext cx="1800225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7596188" y="5013325"/>
              <a:ext cx="0" cy="57626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268538" y="6381750"/>
              <a:ext cx="187166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1835150" y="5013325"/>
              <a:ext cx="0" cy="576263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V="1">
              <a:off x="1835150" y="3933825"/>
              <a:ext cx="0" cy="6477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5219700" y="5589588"/>
              <a:ext cx="237648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2771775" y="2852738"/>
              <a:ext cx="7207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0000CC"/>
                  </a:solidFill>
                </a:rPr>
                <a:t>ISA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5580063" y="2852738"/>
              <a:ext cx="7921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CC"/>
                  </a:solidFill>
                </a:rPr>
                <a:t>AKO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2555875" y="3500438"/>
              <a:ext cx="10080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err="1">
                  <a:solidFill>
                    <a:srgbClr val="FF0000"/>
                  </a:solidFill>
                </a:rPr>
                <a:t>Ownee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2627313" y="4437063"/>
              <a:ext cx="86518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Start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5580063" y="3500438"/>
              <a:ext cx="7207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AKO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5580063" y="4437063"/>
              <a:ext cx="7207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AKO</a:t>
              </a: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2627313" y="5229225"/>
              <a:ext cx="6492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End</a:t>
              </a: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5724525" y="5229225"/>
              <a:ext cx="7921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AKO</a:t>
              </a:r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2700338" y="6021388"/>
              <a:ext cx="7921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AKO</a:t>
              </a: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468313" y="3789363"/>
              <a:ext cx="10080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Owner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539750" y="5373688"/>
              <a:ext cx="7905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AKO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637186" y="1936907"/>
            <a:ext cx="7931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对有修饰的词单独作为一个结点，用于表示这种修饰关系</a:t>
            </a:r>
            <a:r>
              <a:rPr lang="zh-CN" altLang="en-US" b="1" dirty="0" smtClean="0">
                <a:solidFill>
                  <a:srgbClr val="FF0000"/>
                </a:solidFill>
              </a:rPr>
              <a:t>。因此，需要</a:t>
            </a:r>
            <a:r>
              <a:rPr lang="zh-CN" altLang="en-US" b="1" dirty="0">
                <a:solidFill>
                  <a:srgbClr val="FF0000"/>
                </a:solidFill>
              </a:rPr>
              <a:t>设立一个“占有权”结点，表示占有物和占有时间等。 </a:t>
            </a:r>
          </a:p>
          <a:p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116012" y="152636"/>
            <a:ext cx="6673815" cy="447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006600"/>
                </a:solidFill>
                <a:latin typeface="仿宋" pitchFamily="49" charset="-122"/>
                <a:ea typeface="仿宋" pitchFamily="49" charset="-122"/>
              </a:rPr>
              <a:t>“小燕子这只燕子</a:t>
            </a:r>
            <a:r>
              <a:rPr lang="zh-CN" altLang="en-US" sz="2200" b="1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从春天到秋天</a:t>
            </a:r>
            <a:r>
              <a:rPr lang="zh-CN" altLang="en-US" sz="2200" b="1" dirty="0">
                <a:solidFill>
                  <a:srgbClr val="006600"/>
                </a:solidFill>
                <a:latin typeface="仿宋" pitchFamily="49" charset="-122"/>
                <a:ea typeface="仿宋" pitchFamily="49" charset="-122"/>
              </a:rPr>
              <a:t>占有一个巢”</a:t>
            </a:r>
          </a:p>
        </p:txBody>
      </p:sp>
      <p:sp>
        <p:nvSpPr>
          <p:cNvPr id="45" name="下箭头 44"/>
          <p:cNvSpPr/>
          <p:nvPr/>
        </p:nvSpPr>
        <p:spPr>
          <a:xfrm>
            <a:off x="4140200" y="600451"/>
            <a:ext cx="312719" cy="460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663788" y="1101105"/>
            <a:ext cx="363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修饰“占有”这种状态（情况）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8" name="下箭头 47"/>
          <p:cNvSpPr/>
          <p:nvPr/>
        </p:nvSpPr>
        <p:spPr>
          <a:xfrm>
            <a:off x="4140200" y="1470437"/>
            <a:ext cx="312719" cy="460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681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125538"/>
            <a:ext cx="8677275" cy="57324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rgbClr val="A50021"/>
                </a:solidFill>
                <a:latin typeface="Times New Roman" pitchFamily="18" charset="0"/>
              </a:rPr>
              <a:t>表示</a:t>
            </a:r>
            <a:r>
              <a:rPr lang="zh-CN" altLang="en-US" sz="2200" dirty="0" smtClean="0">
                <a:solidFill>
                  <a:srgbClr val="A50021"/>
                </a:solidFill>
                <a:latin typeface="Times New Roman" pitchFamily="18" charset="0"/>
              </a:rPr>
              <a:t>方法：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itchFamily="18" charset="0"/>
              </a:rPr>
              <a:t>设立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</a:rPr>
              <a:t>一个事件或动作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itchFamily="18" charset="0"/>
              </a:rPr>
              <a:t>结点</a:t>
            </a:r>
            <a:endParaRPr lang="en-US" altLang="zh-CN" sz="22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sz="800" dirty="0">
              <a:solidFill>
                <a:srgbClr val="0000FF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1800" b="1" dirty="0">
                <a:solidFill>
                  <a:srgbClr val="A50021"/>
                </a:solidFill>
                <a:latin typeface="Times New Roman" pitchFamily="18" charset="0"/>
              </a:rPr>
              <a:t>动作结点：</a:t>
            </a:r>
            <a:r>
              <a:rPr lang="zh-CN" altLang="en-US" sz="1800" b="1" dirty="0">
                <a:solidFill>
                  <a:srgbClr val="0000CC"/>
                </a:solidFill>
                <a:latin typeface="Times New Roman" pitchFamily="18" charset="0"/>
              </a:rPr>
              <a:t>由一些向外引出的弧来指出动作的主体与客体。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1800" b="1" dirty="0" smtClean="0">
                <a:solidFill>
                  <a:srgbClr val="00B050"/>
                </a:solidFill>
                <a:latin typeface="Times New Roman" pitchFamily="18" charset="0"/>
              </a:rPr>
              <a:t>例：用于</a:t>
            </a: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语义网络表示：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800" b="1" dirty="0" smtClean="0">
                <a:solidFill>
                  <a:srgbClr val="00B050"/>
                </a:solidFill>
                <a:latin typeface="Times New Roman" pitchFamily="18" charset="0"/>
              </a:rPr>
              <a:t>“</a:t>
            </a: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常河给江涛一张磁盘”</a:t>
            </a:r>
          </a:p>
          <a:p>
            <a:pPr>
              <a:lnSpc>
                <a:spcPct val="110000"/>
              </a:lnSpc>
            </a:pPr>
            <a:endParaRPr lang="zh-CN" altLang="en-US" sz="20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sz="2000" b="1" dirty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1800" b="1" dirty="0">
                <a:solidFill>
                  <a:srgbClr val="A50021"/>
                </a:solidFill>
              </a:rPr>
              <a:t>事件结点</a:t>
            </a:r>
            <a:r>
              <a:rPr lang="zh-CN" altLang="en-US" sz="1800" b="1" dirty="0" smtClean="0">
                <a:solidFill>
                  <a:srgbClr val="A50021"/>
                </a:solidFill>
              </a:rPr>
              <a:t>：</a:t>
            </a:r>
            <a:endParaRPr lang="zh-CN" altLang="en-US" sz="1800" b="1" dirty="0">
              <a:solidFill>
                <a:srgbClr val="A50021"/>
              </a:solidFill>
            </a:endParaRP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5364163" y="2168860"/>
            <a:ext cx="1295400" cy="3603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一张磁盘</a:t>
            </a:r>
          </a:p>
        </p:txBody>
      </p:sp>
      <p:sp>
        <p:nvSpPr>
          <p:cNvPr id="540677" name="Rectangle 5"/>
          <p:cNvSpPr>
            <a:spLocks noChangeArrowheads="1"/>
          </p:cNvSpPr>
          <p:nvPr/>
        </p:nvSpPr>
        <p:spPr bwMode="auto">
          <a:xfrm>
            <a:off x="3419475" y="2961023"/>
            <a:ext cx="1081088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常河</a:t>
            </a:r>
          </a:p>
        </p:txBody>
      </p:sp>
      <p:sp>
        <p:nvSpPr>
          <p:cNvPr id="540678" name="Rectangle 6"/>
          <p:cNvSpPr>
            <a:spLocks noChangeArrowheads="1"/>
          </p:cNvSpPr>
          <p:nvPr/>
        </p:nvSpPr>
        <p:spPr bwMode="auto">
          <a:xfrm>
            <a:off x="5508625" y="2961023"/>
            <a:ext cx="936625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给</a:t>
            </a:r>
          </a:p>
        </p:txBody>
      </p:sp>
      <p:sp>
        <p:nvSpPr>
          <p:cNvPr id="540679" name="Rectangle 7"/>
          <p:cNvSpPr>
            <a:spLocks noChangeArrowheads="1"/>
          </p:cNvSpPr>
          <p:nvPr/>
        </p:nvSpPr>
        <p:spPr bwMode="auto">
          <a:xfrm>
            <a:off x="7740650" y="2961023"/>
            <a:ext cx="1008063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江涛</a:t>
            </a:r>
          </a:p>
        </p:txBody>
      </p:sp>
      <p:sp>
        <p:nvSpPr>
          <p:cNvPr id="540680" name="Line 8"/>
          <p:cNvSpPr>
            <a:spLocks noChangeShapeType="1"/>
          </p:cNvSpPr>
          <p:nvPr/>
        </p:nvSpPr>
        <p:spPr bwMode="auto">
          <a:xfrm flipV="1">
            <a:off x="5940425" y="252763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0681" name="Line 9"/>
          <p:cNvSpPr>
            <a:spLocks noChangeShapeType="1"/>
          </p:cNvSpPr>
          <p:nvPr/>
        </p:nvSpPr>
        <p:spPr bwMode="auto">
          <a:xfrm flipH="1">
            <a:off x="4500563" y="3176923"/>
            <a:ext cx="1008062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0682" name="Line 10"/>
          <p:cNvSpPr>
            <a:spLocks noChangeShapeType="1"/>
          </p:cNvSpPr>
          <p:nvPr/>
        </p:nvSpPr>
        <p:spPr bwMode="auto">
          <a:xfrm>
            <a:off x="6443663" y="3176923"/>
            <a:ext cx="1296987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0683" name="Text Box 11"/>
          <p:cNvSpPr txBox="1">
            <a:spLocks noChangeArrowheads="1"/>
          </p:cNvSpPr>
          <p:nvPr/>
        </p:nvSpPr>
        <p:spPr bwMode="auto">
          <a:xfrm>
            <a:off x="5940425" y="2600660"/>
            <a:ext cx="792163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Gift</a:t>
            </a:r>
          </a:p>
        </p:txBody>
      </p:sp>
      <p:sp>
        <p:nvSpPr>
          <p:cNvPr id="540684" name="Text Box 12"/>
          <p:cNvSpPr txBox="1">
            <a:spLocks noChangeArrowheads="1"/>
          </p:cNvSpPr>
          <p:nvPr/>
        </p:nvSpPr>
        <p:spPr bwMode="auto">
          <a:xfrm>
            <a:off x="6516688" y="2816560"/>
            <a:ext cx="10795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Receiver</a:t>
            </a:r>
          </a:p>
        </p:txBody>
      </p:sp>
      <p:sp>
        <p:nvSpPr>
          <p:cNvPr id="540685" name="Text Box 13"/>
          <p:cNvSpPr txBox="1">
            <a:spLocks noChangeArrowheads="1"/>
          </p:cNvSpPr>
          <p:nvPr/>
        </p:nvSpPr>
        <p:spPr bwMode="auto">
          <a:xfrm>
            <a:off x="4716463" y="2816560"/>
            <a:ext cx="719137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Giver</a:t>
            </a:r>
          </a:p>
        </p:txBody>
      </p:sp>
      <p:sp>
        <p:nvSpPr>
          <p:cNvPr id="540686" name="Rectangle 14"/>
          <p:cNvSpPr>
            <a:spLocks noChangeArrowheads="1"/>
          </p:cNvSpPr>
          <p:nvPr/>
        </p:nvSpPr>
        <p:spPr bwMode="auto">
          <a:xfrm>
            <a:off x="3446276" y="4096345"/>
            <a:ext cx="1295400" cy="4333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一张磁盘</a:t>
            </a:r>
          </a:p>
        </p:txBody>
      </p:sp>
      <p:sp>
        <p:nvSpPr>
          <p:cNvPr id="540687" name="Rectangle 15"/>
          <p:cNvSpPr>
            <a:spLocks noChangeArrowheads="1"/>
          </p:cNvSpPr>
          <p:nvPr/>
        </p:nvSpPr>
        <p:spPr bwMode="auto">
          <a:xfrm>
            <a:off x="3446276" y="4961533"/>
            <a:ext cx="1295400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给予事件</a:t>
            </a:r>
          </a:p>
        </p:txBody>
      </p:sp>
      <p:sp>
        <p:nvSpPr>
          <p:cNvPr id="540688" name="Rectangle 16"/>
          <p:cNvSpPr>
            <a:spLocks noChangeArrowheads="1"/>
          </p:cNvSpPr>
          <p:nvPr/>
        </p:nvSpPr>
        <p:spPr bwMode="auto">
          <a:xfrm>
            <a:off x="3446276" y="5753695"/>
            <a:ext cx="1295400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给</a:t>
            </a:r>
          </a:p>
        </p:txBody>
      </p:sp>
      <p:sp>
        <p:nvSpPr>
          <p:cNvPr id="540689" name="Rectangle 17"/>
          <p:cNvSpPr>
            <a:spLocks noChangeArrowheads="1"/>
          </p:cNvSpPr>
          <p:nvPr/>
        </p:nvSpPr>
        <p:spPr bwMode="auto">
          <a:xfrm>
            <a:off x="1357126" y="4961533"/>
            <a:ext cx="863600" cy="43338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常河</a:t>
            </a:r>
          </a:p>
        </p:txBody>
      </p:sp>
      <p:sp>
        <p:nvSpPr>
          <p:cNvPr id="540690" name="Rectangle 18"/>
          <p:cNvSpPr>
            <a:spLocks noChangeArrowheads="1"/>
          </p:cNvSpPr>
          <p:nvPr/>
        </p:nvSpPr>
        <p:spPr bwMode="auto">
          <a:xfrm>
            <a:off x="6181539" y="4961533"/>
            <a:ext cx="1008062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江涛</a:t>
            </a:r>
          </a:p>
        </p:txBody>
      </p:sp>
      <p:sp>
        <p:nvSpPr>
          <p:cNvPr id="540691" name="Line 19"/>
          <p:cNvSpPr>
            <a:spLocks noChangeShapeType="1"/>
          </p:cNvSpPr>
          <p:nvPr/>
        </p:nvSpPr>
        <p:spPr bwMode="auto">
          <a:xfrm flipV="1">
            <a:off x="4093976" y="4529733"/>
            <a:ext cx="0" cy="431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0692" name="Line 20"/>
          <p:cNvSpPr>
            <a:spLocks noChangeShapeType="1"/>
          </p:cNvSpPr>
          <p:nvPr/>
        </p:nvSpPr>
        <p:spPr bwMode="auto">
          <a:xfrm>
            <a:off x="4093976" y="5393333"/>
            <a:ext cx="0" cy="36036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0693" name="Line 21"/>
          <p:cNvSpPr>
            <a:spLocks noChangeShapeType="1"/>
          </p:cNvSpPr>
          <p:nvPr/>
        </p:nvSpPr>
        <p:spPr bwMode="auto">
          <a:xfrm flipH="1">
            <a:off x="2220726" y="5177433"/>
            <a:ext cx="122555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0694" name="Line 22"/>
          <p:cNvSpPr>
            <a:spLocks noChangeShapeType="1"/>
          </p:cNvSpPr>
          <p:nvPr/>
        </p:nvSpPr>
        <p:spPr bwMode="auto">
          <a:xfrm>
            <a:off x="4741676" y="5177433"/>
            <a:ext cx="14398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0695" name="Text Box 23"/>
          <p:cNvSpPr txBox="1">
            <a:spLocks noChangeArrowheads="1"/>
          </p:cNvSpPr>
          <p:nvPr/>
        </p:nvSpPr>
        <p:spPr bwMode="auto">
          <a:xfrm>
            <a:off x="4165414" y="4601170"/>
            <a:ext cx="720725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Gift</a:t>
            </a:r>
          </a:p>
        </p:txBody>
      </p:sp>
      <p:sp>
        <p:nvSpPr>
          <p:cNvPr id="540696" name="Text Box 24"/>
          <p:cNvSpPr txBox="1">
            <a:spLocks noChangeArrowheads="1"/>
          </p:cNvSpPr>
          <p:nvPr/>
        </p:nvSpPr>
        <p:spPr bwMode="auto">
          <a:xfrm>
            <a:off x="4886139" y="481707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Receiver</a:t>
            </a:r>
          </a:p>
        </p:txBody>
      </p:sp>
      <p:sp>
        <p:nvSpPr>
          <p:cNvPr id="540697" name="Text Box 25"/>
          <p:cNvSpPr txBox="1">
            <a:spLocks noChangeArrowheads="1"/>
          </p:cNvSpPr>
          <p:nvPr/>
        </p:nvSpPr>
        <p:spPr bwMode="auto">
          <a:xfrm>
            <a:off x="2438214" y="481707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Giver</a:t>
            </a:r>
          </a:p>
        </p:txBody>
      </p: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4309876" y="5393333"/>
            <a:ext cx="1008063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Action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6287" y="152636"/>
            <a:ext cx="8229600" cy="981075"/>
          </a:xfrm>
        </p:spPr>
        <p:txBody>
          <a:bodyPr/>
          <a:lstStyle/>
          <a:p>
            <a:r>
              <a:rPr lang="zh-CN" altLang="en-US" sz="4000" b="1" dirty="0" smtClean="0">
                <a:latin typeface="Times New Roman" pitchFamily="18" charset="0"/>
              </a:rPr>
              <a:t>情况</a:t>
            </a:r>
            <a:r>
              <a:rPr lang="zh-CN" altLang="en-US" sz="4000" b="1" dirty="0">
                <a:latin typeface="Times New Roman" pitchFamily="18" charset="0"/>
              </a:rPr>
              <a:t>和动作的</a:t>
            </a:r>
            <a:r>
              <a:rPr lang="zh-CN" altLang="en-US" sz="4000" b="1" dirty="0" smtClean="0">
                <a:latin typeface="Times New Roman" pitchFamily="18" charset="0"/>
              </a:rPr>
              <a:t>表示</a:t>
            </a:r>
            <a:endParaRPr lang="en-US" altLang="zh-CN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024" y="1341438"/>
            <a:ext cx="8712460" cy="55165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itchFamily="18" charset="0"/>
              </a:rPr>
              <a:t>否定的分类：</a:t>
            </a:r>
            <a:endParaRPr lang="en-US" altLang="zh-CN" sz="2400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基本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</a:rPr>
              <a:t>语义关系</a:t>
            </a:r>
            <a:r>
              <a:rPr lang="zh-CN" altLang="en-US" sz="2200" dirty="0">
                <a:latin typeface="Times New Roman" pitchFamily="18" charset="0"/>
              </a:rPr>
              <a:t>的</a:t>
            </a:r>
            <a:r>
              <a:rPr lang="zh-CN" altLang="en-US" sz="2200" dirty="0" smtClean="0">
                <a:latin typeface="Times New Roman" pitchFamily="18" charset="0"/>
              </a:rPr>
              <a:t>否定</a:t>
            </a:r>
            <a:endParaRPr lang="en-US" altLang="zh-CN" sz="2200" dirty="0" smtClean="0">
              <a:latin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</a:rPr>
              <a:t>一般语义关系</a:t>
            </a:r>
            <a:r>
              <a:rPr lang="zh-CN" altLang="en-US" sz="2200" dirty="0">
                <a:latin typeface="Times New Roman" pitchFamily="18" charset="0"/>
              </a:rPr>
              <a:t>的否定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基本语义关系的否定的</a:t>
            </a: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表示：</a:t>
            </a:r>
            <a:endParaRPr lang="zh-CN" altLang="en-US" sz="2400" b="1" dirty="0">
              <a:solidFill>
                <a:srgbClr val="A50021"/>
              </a:solidFill>
              <a:latin typeface="Times New Roman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在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有向弧上直接标注该基本语义关系的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否定</a:t>
            </a:r>
            <a:endParaRPr lang="zh-CN" altLang="en-US" sz="24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marL="800100" lvl="2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</a:rPr>
              <a:t>    例</a:t>
            </a: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</a:rPr>
              <a:t>2-15:  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</a:rPr>
              <a:t>用语义网络表示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</a:rPr>
              <a:t>：“书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</a:rPr>
              <a:t>不在桌子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</a:rPr>
              <a:t>上”</a:t>
            </a:r>
            <a:endParaRPr lang="zh-CN" altLang="en-US" sz="2000" b="1" dirty="0">
              <a:solidFill>
                <a:srgbClr val="00B050"/>
              </a:solidFill>
              <a:latin typeface="Times New Roman" pitchFamily="18" charset="0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1590-283D-468B-A8E2-F3A8B0C05981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9697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逻辑</a:t>
            </a:r>
            <a:r>
              <a:rPr lang="zh-CN" altLang="en-US" b="1" dirty="0">
                <a:latin typeface="Times New Roman" pitchFamily="18" charset="0"/>
              </a:rPr>
              <a:t>关系的</a:t>
            </a:r>
            <a:r>
              <a:rPr lang="zh-CN" altLang="en-US" b="1" dirty="0" smtClean="0">
                <a:latin typeface="Times New Roman" pitchFamily="18" charset="0"/>
              </a:rPr>
              <a:t>表示</a:t>
            </a:r>
            <a:r>
              <a:rPr lang="en-US" altLang="zh-CN" b="1" dirty="0" smtClean="0">
                <a:latin typeface="Times New Roman" pitchFamily="18" charset="0"/>
              </a:rPr>
              <a:t>--</a:t>
            </a:r>
            <a:r>
              <a:rPr lang="zh-CN" altLang="en-US" sz="3200" b="1" dirty="0" smtClean="0">
                <a:latin typeface="Times New Roman" pitchFamily="18" charset="0"/>
              </a:rPr>
              <a:t>否定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2519722" y="5650892"/>
            <a:ext cx="576262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CC"/>
                </a:solidFill>
              </a:rPr>
              <a:t>书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5256572" y="5650892"/>
            <a:ext cx="863600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CC"/>
                </a:solidFill>
              </a:rPr>
              <a:t>桌子</a:t>
            </a:r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>
            <a:off x="3095984" y="5868380"/>
            <a:ext cx="2160588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3240447" y="5434992"/>
            <a:ext cx="172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rgbClr val="0000CC"/>
                </a:solidFill>
              </a:rPr>
              <a:t>¬Located-on</a:t>
            </a:r>
            <a:endParaRPr lang="en-US" altLang="zh-CN" sz="200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73E6-3C51-4D75-AC32-FE2E1C90ACDC}" type="slidenum">
              <a:rPr lang="en-US" altLang="zh-CN"/>
              <a:pPr/>
              <a:t>63</a:t>
            </a:fld>
            <a:endParaRPr lang="en-US" altLang="zh-CN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964612" cy="5327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一般语义关系的否定的表示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200" b="1" dirty="0" smtClean="0">
                <a:solidFill>
                  <a:srgbClr val="0000CC"/>
                </a:solidFill>
                <a:latin typeface="Times New Roman" pitchFamily="18" charset="0"/>
              </a:rPr>
              <a:t>   对</a:t>
            </a: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</a:rPr>
              <a:t>一般语义关系的否定</a:t>
            </a:r>
            <a:r>
              <a:rPr lang="zh-CN" altLang="en-US" sz="2200" b="1" dirty="0" smtClean="0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</a:rPr>
              <a:t>需要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</a:rPr>
              <a:t>引进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</a:rPr>
              <a:t>“非”结点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</a:rPr>
              <a:t>来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</a:rPr>
              <a:t>表示</a:t>
            </a:r>
            <a:endParaRPr lang="en-US" altLang="zh-CN" sz="22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457200" lvl="1" indent="0">
              <a:buNone/>
            </a:pPr>
            <a:endParaRPr lang="zh-CN" altLang="en-US" sz="8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400050" lvl="1" indent="0">
              <a:buNone/>
            </a:pP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</a:rPr>
              <a:t>例：</a:t>
            </a:r>
            <a:r>
              <a:rPr lang="zh-CN" altLang="en-US" sz="2000" b="1" u="sng" dirty="0" smtClean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zh-CN" altLang="en-US" sz="2000" b="1" u="sng" dirty="0">
                <a:solidFill>
                  <a:srgbClr val="00B050"/>
                </a:solidFill>
                <a:latin typeface="Times New Roman" pitchFamily="18" charset="0"/>
              </a:rPr>
              <a:t>用语义网络表示</a:t>
            </a:r>
            <a:r>
              <a:rPr lang="zh-CN" altLang="en-US" sz="2000" b="1" u="sng" dirty="0" smtClean="0">
                <a:solidFill>
                  <a:srgbClr val="00B050"/>
                </a:solidFill>
                <a:latin typeface="Times New Roman" pitchFamily="18" charset="0"/>
              </a:rPr>
              <a:t>： </a:t>
            </a:r>
            <a:r>
              <a:rPr lang="zh-CN" altLang="en-US" sz="2000" b="1" u="sng" dirty="0">
                <a:solidFill>
                  <a:srgbClr val="00B050"/>
                </a:solidFill>
                <a:latin typeface="Times New Roman" pitchFamily="18" charset="0"/>
              </a:rPr>
              <a:t>常河没有给江涛一张磁盘</a:t>
            </a:r>
          </a:p>
          <a:p>
            <a:pPr marL="400050" lvl="1" indent="0">
              <a:buNone/>
            </a:pPr>
            <a:endParaRPr lang="en-US" altLang="zh-CN" sz="800" b="1" dirty="0" smtClean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3851275" y="3789363"/>
            <a:ext cx="1152525" cy="3762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</a:rPr>
              <a:t>一张磁盘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3851275" y="4868863"/>
            <a:ext cx="1152525" cy="3762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</a:rPr>
              <a:t>     </a:t>
            </a:r>
            <a:r>
              <a:rPr lang="zh-CN" altLang="en-US" b="1">
                <a:solidFill>
                  <a:srgbClr val="0000CC"/>
                </a:solidFill>
              </a:rPr>
              <a:t>给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3924300" y="5949950"/>
            <a:ext cx="1152525" cy="37623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     </a:t>
            </a:r>
            <a:r>
              <a:rPr lang="zh-CN" altLang="en-US" b="1">
                <a:solidFill>
                  <a:srgbClr val="0000CC"/>
                </a:solidFill>
              </a:rPr>
              <a:t>非</a:t>
            </a:r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1476375" y="4868863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1331913" y="4797425"/>
            <a:ext cx="936625" cy="37623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</a:rPr>
              <a:t>常河</a:t>
            </a:r>
          </a:p>
        </p:txBody>
      </p:sp>
      <p:sp>
        <p:nvSpPr>
          <p:cNvPr id="543753" name="Text Box 9"/>
          <p:cNvSpPr txBox="1">
            <a:spLocks noChangeArrowheads="1"/>
          </p:cNvSpPr>
          <p:nvPr/>
        </p:nvSpPr>
        <p:spPr bwMode="auto">
          <a:xfrm>
            <a:off x="6372225" y="4868863"/>
            <a:ext cx="936625" cy="3762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</a:rPr>
              <a:t>江涛</a:t>
            </a:r>
          </a:p>
        </p:txBody>
      </p:sp>
      <p:sp>
        <p:nvSpPr>
          <p:cNvPr id="543754" name="Line 10"/>
          <p:cNvSpPr>
            <a:spLocks noChangeShapeType="1"/>
          </p:cNvSpPr>
          <p:nvPr/>
        </p:nvSpPr>
        <p:spPr bwMode="auto">
          <a:xfrm>
            <a:off x="5003800" y="5084763"/>
            <a:ext cx="136842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755" name="Line 11"/>
          <p:cNvSpPr>
            <a:spLocks noChangeShapeType="1"/>
          </p:cNvSpPr>
          <p:nvPr/>
        </p:nvSpPr>
        <p:spPr bwMode="auto">
          <a:xfrm flipH="1">
            <a:off x="2268538" y="5013325"/>
            <a:ext cx="1582737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756" name="Line 12"/>
          <p:cNvSpPr>
            <a:spLocks noChangeShapeType="1"/>
          </p:cNvSpPr>
          <p:nvPr/>
        </p:nvSpPr>
        <p:spPr bwMode="auto">
          <a:xfrm flipV="1">
            <a:off x="4500563" y="4149725"/>
            <a:ext cx="0" cy="719138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757" name="Line 13"/>
          <p:cNvSpPr>
            <a:spLocks noChangeShapeType="1"/>
          </p:cNvSpPr>
          <p:nvPr/>
        </p:nvSpPr>
        <p:spPr bwMode="auto">
          <a:xfrm flipV="1">
            <a:off x="4500563" y="5229225"/>
            <a:ext cx="0" cy="7207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758" name="Rectangle 14"/>
          <p:cNvSpPr>
            <a:spLocks noChangeArrowheads="1"/>
          </p:cNvSpPr>
          <p:nvPr/>
        </p:nvSpPr>
        <p:spPr bwMode="auto">
          <a:xfrm>
            <a:off x="4643438" y="42926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Gift</a:t>
            </a:r>
          </a:p>
        </p:txBody>
      </p:sp>
      <p:sp>
        <p:nvSpPr>
          <p:cNvPr id="543759" name="Rectangle 15"/>
          <p:cNvSpPr>
            <a:spLocks noChangeArrowheads="1"/>
          </p:cNvSpPr>
          <p:nvPr/>
        </p:nvSpPr>
        <p:spPr bwMode="auto">
          <a:xfrm>
            <a:off x="2843213" y="45085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Giver</a:t>
            </a:r>
          </a:p>
        </p:txBody>
      </p:sp>
      <p:sp>
        <p:nvSpPr>
          <p:cNvPr id="543760" name="Rectangle 16"/>
          <p:cNvSpPr>
            <a:spLocks noChangeArrowheads="1"/>
          </p:cNvSpPr>
          <p:nvPr/>
        </p:nvSpPr>
        <p:spPr bwMode="auto">
          <a:xfrm>
            <a:off x="5219700" y="4581525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Receiver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9697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逻辑</a:t>
            </a:r>
            <a:r>
              <a:rPr lang="zh-CN" altLang="en-US" b="1" dirty="0">
                <a:latin typeface="Times New Roman" pitchFamily="18" charset="0"/>
              </a:rPr>
              <a:t>关系的</a:t>
            </a:r>
            <a:r>
              <a:rPr lang="zh-CN" altLang="en-US" b="1" dirty="0" smtClean="0">
                <a:latin typeface="Times New Roman" pitchFamily="18" charset="0"/>
              </a:rPr>
              <a:t>表示</a:t>
            </a:r>
            <a:r>
              <a:rPr lang="en-US" altLang="zh-CN" b="1" dirty="0" smtClean="0">
                <a:latin typeface="Times New Roman" pitchFamily="18" charset="0"/>
              </a:rPr>
              <a:t>--</a:t>
            </a:r>
            <a:r>
              <a:rPr lang="zh-CN" altLang="en-US" sz="3200" b="1" dirty="0" smtClean="0">
                <a:latin typeface="Times New Roman" pitchFamily="18" charset="0"/>
              </a:rPr>
              <a:t>否定</a:t>
            </a:r>
            <a:endParaRPr lang="en-US" altLang="zh-CN" sz="3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52513"/>
          </a:xfrm>
        </p:spPr>
        <p:txBody>
          <a:bodyPr/>
          <a:lstStyle/>
          <a:p>
            <a:r>
              <a:rPr lang="zh-CN" altLang="en-US" b="1" dirty="0" smtClean="0"/>
              <a:t>逻辑</a:t>
            </a:r>
            <a:r>
              <a:rPr lang="zh-CN" altLang="en-US" b="1" dirty="0"/>
              <a:t>关系的</a:t>
            </a:r>
            <a:r>
              <a:rPr lang="zh-CN" altLang="en-US" b="1" dirty="0" smtClean="0"/>
              <a:t>表示</a:t>
            </a:r>
            <a:r>
              <a:rPr lang="en-US" altLang="zh-CN" b="1" dirty="0" smtClean="0"/>
              <a:t>--</a:t>
            </a:r>
            <a:r>
              <a:rPr lang="zh-CN" altLang="en-US" sz="3200" b="1" dirty="0" smtClean="0"/>
              <a:t>蕴含</a:t>
            </a:r>
            <a:endParaRPr lang="zh-CN" altLang="en-US" sz="3200" b="1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44000" cy="573246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A50021"/>
                </a:solidFill>
                <a:latin typeface="Times New Roman" pitchFamily="18" charset="0"/>
              </a:rPr>
              <a:t>蕴含关系通过增加“蕴含关系结点”来</a:t>
            </a:r>
            <a:r>
              <a:rPr lang="zh-CN" altLang="en-US" sz="2000" b="1" dirty="0">
                <a:solidFill>
                  <a:srgbClr val="A50021"/>
                </a:solidFill>
                <a:latin typeface="Times New Roman" pitchFamily="18" charset="0"/>
              </a:rPr>
              <a:t>实现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 smtClean="0">
                <a:latin typeface="Times New Roman" pitchFamily="18" charset="0"/>
              </a:rPr>
              <a:t>在</a:t>
            </a:r>
            <a:r>
              <a:rPr lang="zh-CN" altLang="en-US" sz="1800" dirty="0">
                <a:latin typeface="Times New Roman" pitchFamily="18" charset="0"/>
              </a:rPr>
              <a:t>蕴含关系中，</a:t>
            </a:r>
            <a:r>
              <a:rPr lang="zh-CN" altLang="en-US" sz="1800" b="1" dirty="0">
                <a:solidFill>
                  <a:srgbClr val="FF0000"/>
                </a:solidFill>
                <a:latin typeface="Times New Roman" pitchFamily="18" charset="0"/>
              </a:rPr>
              <a:t>有两条指向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蕴含结点</a:t>
            </a:r>
            <a:r>
              <a:rPr lang="zh-CN" altLang="en-US" sz="1800" b="1" dirty="0">
                <a:solidFill>
                  <a:srgbClr val="FF0000"/>
                </a:solidFill>
                <a:latin typeface="Times New Roman" pitchFamily="18" charset="0"/>
              </a:rPr>
              <a:t>的弧</a:t>
            </a:r>
            <a:r>
              <a:rPr lang="zh-CN" altLang="en-US" sz="1800" dirty="0">
                <a:latin typeface="Times New Roman" pitchFamily="18" charset="0"/>
              </a:rPr>
              <a:t>，一条代表前提条件，标记为</a:t>
            </a:r>
            <a:r>
              <a:rPr lang="en-US" altLang="zh-CN" sz="1800" dirty="0">
                <a:latin typeface="Times New Roman" pitchFamily="18" charset="0"/>
              </a:rPr>
              <a:t>ANTE</a:t>
            </a:r>
            <a:r>
              <a:rPr lang="zh-CN" altLang="en-US" sz="1800" dirty="0">
                <a:latin typeface="Times New Roman" pitchFamily="18" charset="0"/>
              </a:rPr>
              <a:t>；另一条代表结论，标记为</a:t>
            </a:r>
            <a:r>
              <a:rPr lang="en-US" altLang="zh-CN" sz="1800" dirty="0">
                <a:latin typeface="Times New Roman" pitchFamily="18" charset="0"/>
              </a:rPr>
              <a:t>CONSE</a:t>
            </a:r>
            <a:r>
              <a:rPr lang="zh-CN" altLang="en-US" sz="1800" dirty="0">
                <a:latin typeface="Times New Roman" pitchFamily="18" charset="0"/>
              </a:rPr>
              <a:t>。</a:t>
            </a:r>
          </a:p>
          <a:p>
            <a:pPr marL="400050" lvl="1" indent="0">
              <a:spcBef>
                <a:spcPts val="1800"/>
              </a:spcBef>
              <a:buNone/>
            </a:pPr>
            <a:r>
              <a:rPr lang="zh-CN" altLang="en-US" sz="1800" b="1" dirty="0" smtClean="0">
                <a:solidFill>
                  <a:srgbClr val="00B050"/>
                </a:solidFill>
                <a:latin typeface="Times New Roman" pitchFamily="18" charset="0"/>
              </a:rPr>
              <a:t>例： 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用语义网络表示如下知识</a:t>
            </a:r>
            <a:r>
              <a:rPr lang="zh-CN" altLang="en-US" sz="1800" b="1" u="sng" dirty="0" smtClean="0">
                <a:solidFill>
                  <a:srgbClr val="00B050"/>
                </a:solidFill>
                <a:latin typeface="Times New Roman" pitchFamily="18" charset="0"/>
              </a:rPr>
              <a:t>：“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如果学校</a:t>
            </a:r>
            <a:r>
              <a:rPr lang="zh-CN" altLang="en-US" sz="1800" b="1" u="sng" dirty="0" smtClean="0">
                <a:solidFill>
                  <a:srgbClr val="00B050"/>
                </a:solidFill>
                <a:latin typeface="Times New Roman" pitchFamily="18" charset="0"/>
              </a:rPr>
              <a:t>组织机器人</a:t>
            </a:r>
            <a:r>
              <a:rPr lang="zh-CN" altLang="en-US" sz="1800" b="1" u="sng" dirty="0">
                <a:solidFill>
                  <a:srgbClr val="00B050"/>
                </a:solidFill>
                <a:latin typeface="Times New Roman" pitchFamily="18" charset="0"/>
              </a:rPr>
              <a:t>竞赛活动，那么李强就参加比赛</a:t>
            </a:r>
            <a:r>
              <a:rPr lang="zh-CN" altLang="en-US" sz="1800" b="1" dirty="0">
                <a:solidFill>
                  <a:srgbClr val="00B050"/>
                </a:solidFill>
                <a:latin typeface="Times New Roman" pitchFamily="18" charset="0"/>
              </a:rPr>
              <a:t>”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1800" dirty="0" smtClean="0">
                <a:latin typeface="Times New Roman" pitchFamily="18" charset="0"/>
              </a:rPr>
              <a:t>在</a:t>
            </a:r>
            <a:r>
              <a:rPr lang="zh-CN" altLang="en-US" sz="1800" dirty="0">
                <a:latin typeface="Times New Roman" pitchFamily="18" charset="0"/>
              </a:rPr>
              <a:t>前提条件中，机器人竞赛的组织者是学校，参赛对象是学生操纵的机器人，而机器人只不过是一种智能机器。</a:t>
            </a:r>
          </a:p>
          <a:p>
            <a:endParaRPr lang="en-US" altLang="zh-CN" sz="2000" b="1" dirty="0"/>
          </a:p>
        </p:txBody>
      </p:sp>
      <p:sp>
        <p:nvSpPr>
          <p:cNvPr id="544772" name="Line 4"/>
          <p:cNvSpPr>
            <a:spLocks noChangeShapeType="1"/>
          </p:cNvSpPr>
          <p:nvPr/>
        </p:nvSpPr>
        <p:spPr bwMode="auto">
          <a:xfrm flipH="1">
            <a:off x="2555875" y="5265738"/>
            <a:ext cx="6778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4773" name="Text Box 5"/>
          <p:cNvSpPr txBox="1">
            <a:spLocks noChangeArrowheads="1"/>
          </p:cNvSpPr>
          <p:nvPr/>
        </p:nvSpPr>
        <p:spPr bwMode="auto">
          <a:xfrm>
            <a:off x="5054625" y="5937250"/>
            <a:ext cx="658813" cy="3698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bIns="10800"/>
          <a:lstStyle/>
          <a:p>
            <a:pPr algn="just"/>
            <a:r>
              <a:rPr lang="zh-CN" altLang="en-US" b="1">
                <a:solidFill>
                  <a:srgbClr val="0000CC"/>
                </a:solidFill>
                <a:latin typeface="Times New Roman" pitchFamily="18" charset="0"/>
              </a:rPr>
              <a:t>学校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544774" name="Text Box 6"/>
          <p:cNvSpPr txBox="1">
            <a:spLocks noChangeArrowheads="1"/>
          </p:cNvSpPr>
          <p:nvPr/>
        </p:nvSpPr>
        <p:spPr bwMode="auto">
          <a:xfrm>
            <a:off x="3429000" y="4057650"/>
            <a:ext cx="604838" cy="36353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54000" bIns="10800"/>
          <a:lstStyle/>
          <a:p>
            <a:pPr algn="just"/>
            <a:r>
              <a:rPr lang="zh-CN" altLang="en-US" b="1">
                <a:solidFill>
                  <a:srgbClr val="0000CC"/>
                </a:solidFill>
                <a:latin typeface="Times New Roman" pitchFamily="18" charset="0"/>
              </a:rPr>
              <a:t>比赛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4959350" y="4089400"/>
            <a:ext cx="692150" cy="38893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54000" bIns="10800"/>
          <a:lstStyle/>
          <a:p>
            <a:pPr algn="just"/>
            <a:r>
              <a:rPr lang="zh-CN" altLang="en-US" b="1">
                <a:solidFill>
                  <a:srgbClr val="0000CC"/>
                </a:solidFill>
                <a:latin typeface="Times New Roman" pitchFamily="18" charset="0"/>
              </a:rPr>
              <a:t>活动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1492250" y="5092700"/>
            <a:ext cx="1030288" cy="36353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/>
          <a:p>
            <a:pPr algn="just"/>
            <a:r>
              <a:rPr lang="zh-CN" altLang="en-US" b="1">
                <a:solidFill>
                  <a:srgbClr val="0000CC"/>
                </a:solidFill>
                <a:latin typeface="Times New Roman" pitchFamily="18" charset="0"/>
              </a:rPr>
              <a:t>机器人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544777" name="Text Box 9"/>
          <p:cNvSpPr txBox="1">
            <a:spLocks noChangeArrowheads="1"/>
          </p:cNvSpPr>
          <p:nvPr/>
        </p:nvSpPr>
        <p:spPr bwMode="auto">
          <a:xfrm>
            <a:off x="3203575" y="5087938"/>
            <a:ext cx="972381" cy="537306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54000" bIns="10800"/>
          <a:lstStyle>
            <a:defPPr>
              <a:defRPr lang="zh-CN"/>
            </a:defPPr>
            <a:lvl1pPr algn="just">
              <a:defRPr b="1">
                <a:solidFill>
                  <a:srgbClr val="0000CC"/>
                </a:solidFill>
                <a:latin typeface="Times New Roman" pitchFamily="18" charset="0"/>
              </a:defRPr>
            </a:lvl1pPr>
          </a:lstStyle>
          <a:p>
            <a:pPr algn="ctr"/>
            <a:r>
              <a:rPr lang="zh-CN" altLang="en-US" dirty="0"/>
              <a:t>机器人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竞赛</a:t>
            </a:r>
          </a:p>
        </p:txBody>
      </p:sp>
      <p:sp>
        <p:nvSpPr>
          <p:cNvPr id="544778" name="Text Box 10"/>
          <p:cNvSpPr txBox="1">
            <a:spLocks noChangeArrowheads="1"/>
          </p:cNvSpPr>
          <p:nvPr/>
        </p:nvSpPr>
        <p:spPr bwMode="auto">
          <a:xfrm>
            <a:off x="6399534" y="5092700"/>
            <a:ext cx="636588" cy="331788"/>
          </a:xfrm>
          <a:prstGeom prst="rect">
            <a:avLst/>
          </a:prstGeom>
          <a:solidFill>
            <a:srgbClr val="FF6600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 lIns="54000" tIns="10800" rIns="54000" bIns="10800"/>
          <a:lstStyle/>
          <a:p>
            <a:pPr algn="just"/>
            <a:r>
              <a:rPr lang="zh-CN" altLang="en-US" b="1">
                <a:solidFill>
                  <a:srgbClr val="0000CC"/>
                </a:solidFill>
                <a:latin typeface="Times New Roman" pitchFamily="18" charset="0"/>
              </a:rPr>
              <a:t>蕴含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544779" name="Text Box 11"/>
          <p:cNvSpPr txBox="1">
            <a:spLocks noChangeArrowheads="1"/>
          </p:cNvSpPr>
          <p:nvPr/>
        </p:nvSpPr>
        <p:spPr bwMode="auto">
          <a:xfrm>
            <a:off x="7837809" y="5060950"/>
            <a:ext cx="982663" cy="363538"/>
          </a:xfrm>
          <a:prstGeom prst="rect">
            <a:avLst/>
          </a:prstGeom>
          <a:solidFill>
            <a:srgbClr val="FF6600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 lIns="54000" tIns="10800" rIns="54000" bIns="10800"/>
          <a:lstStyle/>
          <a:p>
            <a:pPr algn="just"/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参加比赛</a:t>
            </a:r>
            <a:endParaRPr lang="zh-CN" altLang="en-US" sz="1600" b="1">
              <a:solidFill>
                <a:srgbClr val="0000CC"/>
              </a:solidFill>
            </a:endParaRPr>
          </a:p>
        </p:txBody>
      </p:sp>
      <p:sp>
        <p:nvSpPr>
          <p:cNvPr id="544780" name="Text Box 12"/>
          <p:cNvSpPr txBox="1">
            <a:spLocks noChangeArrowheads="1"/>
          </p:cNvSpPr>
          <p:nvPr/>
        </p:nvSpPr>
        <p:spPr bwMode="auto">
          <a:xfrm>
            <a:off x="1562100" y="5969000"/>
            <a:ext cx="925513" cy="3317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54000" bIns="10800"/>
          <a:lstStyle/>
          <a:p>
            <a:pPr algn="ctr"/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</a:rPr>
              <a:t>学生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544781" name="Text Box 13"/>
          <p:cNvSpPr txBox="1">
            <a:spLocks noChangeArrowheads="1"/>
          </p:cNvSpPr>
          <p:nvPr/>
        </p:nvSpPr>
        <p:spPr bwMode="auto">
          <a:xfrm>
            <a:off x="1457325" y="4033838"/>
            <a:ext cx="1046163" cy="3587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54000" bIns="10800"/>
          <a:lstStyle/>
          <a:p>
            <a:pPr algn="just"/>
            <a:r>
              <a:rPr lang="zh-CN" altLang="en-US" b="1">
                <a:solidFill>
                  <a:srgbClr val="0000CC"/>
                </a:solidFill>
                <a:latin typeface="Times New Roman" pitchFamily="18" charset="0"/>
              </a:rPr>
              <a:t>智能机器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544782" name="Line 14"/>
          <p:cNvSpPr>
            <a:spLocks noChangeShapeType="1"/>
          </p:cNvSpPr>
          <p:nvPr/>
        </p:nvSpPr>
        <p:spPr bwMode="auto">
          <a:xfrm flipV="1">
            <a:off x="2006600" y="4397375"/>
            <a:ext cx="3175" cy="6953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4783" name="Line 15"/>
          <p:cNvSpPr>
            <a:spLocks noChangeShapeType="1"/>
          </p:cNvSpPr>
          <p:nvPr/>
        </p:nvSpPr>
        <p:spPr bwMode="auto">
          <a:xfrm flipV="1">
            <a:off x="3765550" y="4483100"/>
            <a:ext cx="0" cy="573088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4784" name="Line 16"/>
          <p:cNvSpPr>
            <a:spLocks noChangeShapeType="1"/>
          </p:cNvSpPr>
          <p:nvPr/>
        </p:nvSpPr>
        <p:spPr bwMode="auto">
          <a:xfrm flipH="1">
            <a:off x="1990725" y="5484813"/>
            <a:ext cx="0" cy="48418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4785" name="Line 17"/>
          <p:cNvSpPr>
            <a:spLocks noChangeShapeType="1"/>
          </p:cNvSpPr>
          <p:nvPr/>
        </p:nvSpPr>
        <p:spPr bwMode="auto">
          <a:xfrm flipH="1">
            <a:off x="5355171" y="5553236"/>
            <a:ext cx="8917" cy="384014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4786" name="Line 18"/>
          <p:cNvSpPr>
            <a:spLocks noChangeShapeType="1"/>
          </p:cNvSpPr>
          <p:nvPr/>
        </p:nvSpPr>
        <p:spPr bwMode="auto">
          <a:xfrm>
            <a:off x="5940747" y="5229225"/>
            <a:ext cx="4318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4787" name="Line 19"/>
          <p:cNvSpPr>
            <a:spLocks noChangeShapeType="1"/>
          </p:cNvSpPr>
          <p:nvPr/>
        </p:nvSpPr>
        <p:spPr bwMode="auto">
          <a:xfrm flipH="1" flipV="1">
            <a:off x="7018659" y="5273675"/>
            <a:ext cx="8001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8145214" y="5907088"/>
            <a:ext cx="603250" cy="3635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54000" bIns="10800"/>
          <a:lstStyle/>
          <a:p>
            <a:pPr algn="just"/>
            <a:r>
              <a:rPr lang="zh-CN" altLang="en-US" b="1">
                <a:solidFill>
                  <a:srgbClr val="0000CC"/>
                </a:solidFill>
                <a:latin typeface="Times New Roman" pitchFamily="18" charset="0"/>
              </a:rPr>
              <a:t>李强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143508" y="5953125"/>
            <a:ext cx="630237" cy="3635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54000" bIns="10800"/>
          <a:lstStyle/>
          <a:p>
            <a:pPr algn="ctr"/>
            <a:r>
              <a:rPr lang="zh-CN" altLang="en-US" b="1" dirty="0" smtClean="0">
                <a:solidFill>
                  <a:srgbClr val="0000CC"/>
                </a:solidFill>
              </a:rPr>
              <a:t>人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544790" name="Line 22"/>
          <p:cNvSpPr>
            <a:spLocks noChangeShapeType="1"/>
          </p:cNvSpPr>
          <p:nvPr/>
        </p:nvSpPr>
        <p:spPr bwMode="auto">
          <a:xfrm flipH="1">
            <a:off x="8604448" y="5445224"/>
            <a:ext cx="0" cy="4540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4791" name="Line 23"/>
          <p:cNvSpPr>
            <a:spLocks noChangeShapeType="1"/>
          </p:cNvSpPr>
          <p:nvPr/>
        </p:nvSpPr>
        <p:spPr bwMode="auto">
          <a:xfrm flipH="1">
            <a:off x="773744" y="6134894"/>
            <a:ext cx="78835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4792" name="Line 24"/>
          <p:cNvSpPr>
            <a:spLocks noChangeShapeType="1"/>
          </p:cNvSpPr>
          <p:nvPr/>
        </p:nvSpPr>
        <p:spPr bwMode="auto">
          <a:xfrm flipV="1">
            <a:off x="4051300" y="4240213"/>
            <a:ext cx="90805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4793" name="Text Box 25"/>
          <p:cNvSpPr txBox="1">
            <a:spLocks noChangeArrowheads="1"/>
          </p:cNvSpPr>
          <p:nvPr/>
        </p:nvSpPr>
        <p:spPr bwMode="auto">
          <a:xfrm>
            <a:off x="2627313" y="4941888"/>
            <a:ext cx="576262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/>
          <a:p>
            <a:pPr algn="just"/>
            <a:r>
              <a:rPr lang="en-US" altLang="zh-CN" sz="1600" b="1">
                <a:solidFill>
                  <a:srgbClr val="0000CC"/>
                </a:solidFill>
                <a:latin typeface="Times New Roman" pitchFamily="18" charset="0"/>
              </a:rPr>
              <a:t>Racer</a:t>
            </a:r>
            <a:endParaRPr lang="en-US" altLang="zh-CN" sz="1600" b="1">
              <a:solidFill>
                <a:srgbClr val="0000CC"/>
              </a:solidFill>
            </a:endParaRPr>
          </a:p>
        </p:txBody>
      </p:sp>
      <p:sp>
        <p:nvSpPr>
          <p:cNvPr id="544794" name="Text Box 26"/>
          <p:cNvSpPr txBox="1">
            <a:spLocks noChangeArrowheads="1"/>
          </p:cNvSpPr>
          <p:nvPr/>
        </p:nvSpPr>
        <p:spPr bwMode="auto">
          <a:xfrm>
            <a:off x="2095500" y="4578350"/>
            <a:ext cx="676275" cy="2905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/>
          <a:p>
            <a:pPr algn="just"/>
            <a:r>
              <a:rPr lang="en-US" altLang="zh-CN" sz="1600" b="1">
                <a:solidFill>
                  <a:srgbClr val="0000CC"/>
                </a:solidFill>
                <a:latin typeface="Times New Roman" pitchFamily="18" charset="0"/>
              </a:rPr>
              <a:t>AKO</a:t>
            </a:r>
            <a:endParaRPr lang="en-US" altLang="zh-CN" sz="1600" b="1">
              <a:solidFill>
                <a:srgbClr val="0000CC"/>
              </a:solidFill>
            </a:endParaRPr>
          </a:p>
        </p:txBody>
      </p:sp>
      <p:sp>
        <p:nvSpPr>
          <p:cNvPr id="544795" name="Text Box 27"/>
          <p:cNvSpPr txBox="1">
            <a:spLocks noChangeArrowheads="1"/>
          </p:cNvSpPr>
          <p:nvPr/>
        </p:nvSpPr>
        <p:spPr bwMode="auto">
          <a:xfrm>
            <a:off x="5441541" y="5625244"/>
            <a:ext cx="1182687" cy="330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000" tIns="10800" rIns="18000" bIns="10800"/>
          <a:lstStyle/>
          <a:p>
            <a:pPr algn="just"/>
            <a:r>
              <a:rPr lang="en-US" altLang="zh-CN" sz="1600" b="1" dirty="0">
                <a:solidFill>
                  <a:srgbClr val="0000CC"/>
                </a:solidFill>
                <a:latin typeface="Times New Roman" pitchFamily="18" charset="0"/>
              </a:rPr>
              <a:t>Constitution</a:t>
            </a:r>
            <a:endParaRPr lang="en-US" altLang="zh-CN" sz="1600" b="1" dirty="0">
              <a:solidFill>
                <a:srgbClr val="0000CC"/>
              </a:solidFill>
            </a:endParaRPr>
          </a:p>
        </p:txBody>
      </p:sp>
      <p:sp>
        <p:nvSpPr>
          <p:cNvPr id="544796" name="Text Box 28"/>
          <p:cNvSpPr txBox="1">
            <a:spLocks noChangeArrowheads="1"/>
          </p:cNvSpPr>
          <p:nvPr/>
        </p:nvSpPr>
        <p:spPr bwMode="auto">
          <a:xfrm>
            <a:off x="2051720" y="5625244"/>
            <a:ext cx="1224136" cy="4320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000" tIns="10800" rIns="18000" bIns="10800"/>
          <a:lstStyle/>
          <a:p>
            <a:pPr algn="just"/>
            <a:r>
              <a:rPr lang="en-US" altLang="zh-CN" sz="1600" b="1" dirty="0">
                <a:solidFill>
                  <a:srgbClr val="0000CC"/>
                </a:solidFill>
                <a:latin typeface="Times New Roman" pitchFamily="18" charset="0"/>
              </a:rPr>
              <a:t>Manipulator</a:t>
            </a:r>
            <a:endParaRPr lang="en-US" altLang="zh-CN" sz="1600" b="1" dirty="0">
              <a:solidFill>
                <a:srgbClr val="0000CC"/>
              </a:solidFill>
            </a:endParaRPr>
          </a:p>
        </p:txBody>
      </p:sp>
      <p:sp>
        <p:nvSpPr>
          <p:cNvPr id="544797" name="Text Box 29"/>
          <p:cNvSpPr txBox="1">
            <a:spLocks noChangeArrowheads="1"/>
          </p:cNvSpPr>
          <p:nvPr/>
        </p:nvSpPr>
        <p:spPr bwMode="auto">
          <a:xfrm>
            <a:off x="5832797" y="4725144"/>
            <a:ext cx="649287" cy="314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/>
          <a:p>
            <a:pPr algn="just"/>
            <a:r>
              <a:rPr lang="en-US" altLang="zh-CN" sz="1600" b="1" dirty="0">
                <a:solidFill>
                  <a:srgbClr val="0000CC"/>
                </a:solidFill>
                <a:latin typeface="Times New Roman" pitchFamily="18" charset="0"/>
              </a:rPr>
              <a:t>ANTE</a:t>
            </a:r>
            <a:endParaRPr lang="en-US" altLang="zh-CN" sz="1600" b="1" dirty="0">
              <a:solidFill>
                <a:srgbClr val="0000CC"/>
              </a:solidFill>
            </a:endParaRPr>
          </a:p>
        </p:txBody>
      </p:sp>
      <p:sp>
        <p:nvSpPr>
          <p:cNvPr id="544798" name="Text Box 30"/>
          <p:cNvSpPr txBox="1">
            <a:spLocks noChangeArrowheads="1"/>
          </p:cNvSpPr>
          <p:nvPr/>
        </p:nvSpPr>
        <p:spPr bwMode="auto">
          <a:xfrm>
            <a:off x="7091684" y="4725144"/>
            <a:ext cx="792163" cy="314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/>
          <a:p>
            <a:pPr algn="just"/>
            <a:r>
              <a:rPr lang="en-US" altLang="zh-CN" sz="1600" b="1" dirty="0">
                <a:solidFill>
                  <a:srgbClr val="0000CC"/>
                </a:solidFill>
                <a:latin typeface="Times New Roman" pitchFamily="18" charset="0"/>
              </a:rPr>
              <a:t>CONSE</a:t>
            </a:r>
            <a:endParaRPr lang="en-US" altLang="zh-CN" sz="1600" b="1" dirty="0">
              <a:solidFill>
                <a:srgbClr val="0000CC"/>
              </a:solidFill>
            </a:endParaRPr>
          </a:p>
        </p:txBody>
      </p:sp>
      <p:sp>
        <p:nvSpPr>
          <p:cNvPr id="544799" name="Text Box 31"/>
          <p:cNvSpPr txBox="1">
            <a:spLocks noChangeArrowheads="1"/>
          </p:cNvSpPr>
          <p:nvPr/>
        </p:nvSpPr>
        <p:spPr bwMode="auto">
          <a:xfrm>
            <a:off x="7324476" y="5786437"/>
            <a:ext cx="374650" cy="3016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/>
          <a:p>
            <a:pPr algn="just"/>
            <a:r>
              <a:rPr lang="en-US" altLang="zh-CN" sz="1600" b="1" dirty="0">
                <a:solidFill>
                  <a:srgbClr val="0000CC"/>
                </a:solidFill>
                <a:latin typeface="Times New Roman" pitchFamily="18" charset="0"/>
              </a:rPr>
              <a:t>ISA</a:t>
            </a:r>
            <a:endParaRPr lang="en-US" altLang="zh-CN" sz="1600" b="1" dirty="0">
              <a:solidFill>
                <a:srgbClr val="0000CC"/>
              </a:solidFill>
            </a:endParaRPr>
          </a:p>
        </p:txBody>
      </p:sp>
      <p:sp>
        <p:nvSpPr>
          <p:cNvPr id="544800" name="Text Box 32"/>
          <p:cNvSpPr txBox="1">
            <a:spLocks noChangeArrowheads="1"/>
          </p:cNvSpPr>
          <p:nvPr/>
        </p:nvSpPr>
        <p:spPr bwMode="auto">
          <a:xfrm>
            <a:off x="3821113" y="4633913"/>
            <a:ext cx="514350" cy="363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/>
          <a:p>
            <a:pPr algn="just"/>
            <a:r>
              <a:rPr lang="en-US" altLang="zh-CN" sz="1600" b="1" dirty="0">
                <a:solidFill>
                  <a:srgbClr val="0000CC"/>
                </a:solidFill>
                <a:latin typeface="Times New Roman" pitchFamily="18" charset="0"/>
              </a:rPr>
              <a:t>AKO</a:t>
            </a:r>
            <a:endParaRPr lang="en-US" altLang="zh-CN" sz="1600" b="1" dirty="0">
              <a:solidFill>
                <a:srgbClr val="0000CC"/>
              </a:solidFill>
            </a:endParaRPr>
          </a:p>
        </p:txBody>
      </p:sp>
      <p:sp>
        <p:nvSpPr>
          <p:cNvPr id="544801" name="Text Box 33"/>
          <p:cNvSpPr txBox="1">
            <a:spLocks noChangeArrowheads="1"/>
          </p:cNvSpPr>
          <p:nvPr/>
        </p:nvSpPr>
        <p:spPr bwMode="auto">
          <a:xfrm>
            <a:off x="4176713" y="3938588"/>
            <a:ext cx="549275" cy="273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/>
          <a:p>
            <a:pPr algn="just"/>
            <a:r>
              <a:rPr lang="en-US" altLang="zh-CN" sz="1600" b="1">
                <a:solidFill>
                  <a:srgbClr val="0000CC"/>
                </a:solidFill>
                <a:latin typeface="Times New Roman" pitchFamily="18" charset="0"/>
              </a:rPr>
              <a:t>AKO</a:t>
            </a:r>
            <a:endParaRPr lang="en-US" altLang="zh-CN" sz="1600" b="1">
              <a:solidFill>
                <a:srgbClr val="0000CC"/>
              </a:solidFill>
            </a:endParaRPr>
          </a:p>
        </p:txBody>
      </p:sp>
      <p:sp>
        <p:nvSpPr>
          <p:cNvPr id="544802" name="Text Box 34"/>
          <p:cNvSpPr txBox="1">
            <a:spLocks noChangeArrowheads="1"/>
          </p:cNvSpPr>
          <p:nvPr/>
        </p:nvSpPr>
        <p:spPr bwMode="auto">
          <a:xfrm>
            <a:off x="7884368" y="5516563"/>
            <a:ext cx="701675" cy="331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000" tIns="10800" rIns="18000" bIns="10800"/>
          <a:lstStyle/>
          <a:p>
            <a:pPr algn="just"/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</a:rPr>
              <a:t>Joiner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980596" y="5711825"/>
            <a:ext cx="511654" cy="317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/>
          <a:p>
            <a:pPr algn="just"/>
            <a:r>
              <a:rPr lang="en-US" altLang="zh-CN" sz="1600" b="1" dirty="0" smtClean="0">
                <a:solidFill>
                  <a:srgbClr val="0000CC"/>
                </a:solidFill>
              </a:rPr>
              <a:t>AKO</a:t>
            </a:r>
            <a:endParaRPr lang="en-US" altLang="zh-CN" sz="1600" b="1" dirty="0">
              <a:solidFill>
                <a:srgbClr val="0000CC"/>
              </a:solidFill>
            </a:endParaRPr>
          </a:p>
        </p:txBody>
      </p:sp>
      <p:cxnSp>
        <p:nvCxnSpPr>
          <p:cNvPr id="5" name="肘形连接符 4"/>
          <p:cNvCxnSpPr>
            <a:stCxn id="544788" idx="1"/>
          </p:cNvCxnSpPr>
          <p:nvPr/>
        </p:nvCxnSpPr>
        <p:spPr>
          <a:xfrm rot="10800000" flipV="1">
            <a:off x="1979712" y="6088856"/>
            <a:ext cx="6165502" cy="544499"/>
          </a:xfrm>
          <a:prstGeom prst="bentConnector3">
            <a:avLst>
              <a:gd name="adj1" fmla="val 22535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44780" idx="2"/>
          </p:cNvCxnSpPr>
          <p:nvPr/>
        </p:nvCxnSpPr>
        <p:spPr>
          <a:xfrm flipV="1">
            <a:off x="2006599" y="6300788"/>
            <a:ext cx="18258" cy="33256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4859908" y="5013176"/>
            <a:ext cx="1044240" cy="54006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 lIns="54000" tIns="10800" rIns="54000" bIns="10800"/>
          <a:lstStyle/>
          <a:p>
            <a:pPr algn="ctr"/>
            <a:r>
              <a:rPr lang="zh-CN" altLang="en-US" sz="1600" b="1" dirty="0" smtClean="0">
                <a:solidFill>
                  <a:srgbClr val="0000CC"/>
                </a:solidFill>
                <a:latin typeface="Times New Roman" pitchFamily="18" charset="0"/>
              </a:rPr>
              <a:t>机器人竞赛</a:t>
            </a:r>
            <a:endParaRPr lang="zh-CN" altLang="en-US" sz="1600" b="1" dirty="0">
              <a:solidFill>
                <a:srgbClr val="0000CC"/>
              </a:solidFill>
            </a:endParaRPr>
          </a:p>
        </p:txBody>
      </p:sp>
      <p:sp>
        <p:nvSpPr>
          <p:cNvPr id="42" name="Line 4"/>
          <p:cNvSpPr>
            <a:spLocks noChangeShapeType="1"/>
          </p:cNvSpPr>
          <p:nvPr/>
        </p:nvSpPr>
        <p:spPr bwMode="auto">
          <a:xfrm flipH="1">
            <a:off x="4175956" y="5301208"/>
            <a:ext cx="6778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4345682" y="4905164"/>
            <a:ext cx="514350" cy="363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10800" rIns="18000" bIns="10800"/>
          <a:lstStyle/>
          <a:p>
            <a:pPr algn="just"/>
            <a:r>
              <a:rPr lang="en-US" altLang="zh-CN" sz="1600" b="1" dirty="0" err="1" smtClean="0">
                <a:solidFill>
                  <a:srgbClr val="0000CC"/>
                </a:solidFill>
                <a:latin typeface="Times New Roman" pitchFamily="18" charset="0"/>
              </a:rPr>
              <a:t>IsA</a:t>
            </a:r>
            <a:endParaRPr lang="en-US" altLang="zh-CN" sz="1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188913"/>
            <a:ext cx="8229600" cy="908050"/>
          </a:xfrm>
        </p:spPr>
        <p:txBody>
          <a:bodyPr/>
          <a:lstStyle/>
          <a:p>
            <a:r>
              <a:rPr lang="zh-CN" altLang="en-US" sz="4000" b="1" dirty="0" smtClean="0">
                <a:latin typeface="Times New Roman" pitchFamily="18" charset="0"/>
              </a:rPr>
              <a:t>逻辑</a:t>
            </a:r>
            <a:r>
              <a:rPr lang="zh-CN" altLang="en-US" sz="4000" b="1" dirty="0">
                <a:latin typeface="Times New Roman" pitchFamily="18" charset="0"/>
              </a:rPr>
              <a:t>关系的</a:t>
            </a:r>
            <a:r>
              <a:rPr lang="zh-CN" altLang="en-US" sz="4000" b="1" dirty="0" smtClean="0">
                <a:latin typeface="Times New Roman" pitchFamily="18" charset="0"/>
              </a:rPr>
              <a:t>表示</a:t>
            </a:r>
            <a:r>
              <a:rPr lang="en-US" altLang="zh-CN" sz="3200" b="1" dirty="0" smtClean="0">
                <a:latin typeface="Times New Roman" pitchFamily="18" charset="0"/>
              </a:rPr>
              <a:t>--</a:t>
            </a:r>
            <a:r>
              <a:rPr lang="zh-CN" altLang="en-US" sz="3200" b="1" dirty="0" smtClean="0">
                <a:latin typeface="Times New Roman" pitchFamily="18" charset="0"/>
              </a:rPr>
              <a:t>量词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8964487" cy="55895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存在量词</a:t>
            </a: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：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直接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用“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ISA”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、“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AKO”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等这样的语义关系来表示</a:t>
            </a: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全称量词</a:t>
            </a: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：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采用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亨德里克提出的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网络分区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技术</a:t>
            </a:r>
            <a:endParaRPr lang="en-US" altLang="zh-CN" sz="24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en-US" altLang="zh-CN" sz="18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zh-CN" altLang="en-US" sz="18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marL="400050" lvl="1" indent="0">
              <a:spcBef>
                <a:spcPct val="10000"/>
              </a:spcBef>
              <a:buNone/>
            </a:pPr>
            <a:r>
              <a:rPr lang="zh-CN" altLang="en-US" sz="2200" b="1" dirty="0" smtClean="0">
                <a:solidFill>
                  <a:srgbClr val="00B050"/>
                </a:solidFill>
                <a:latin typeface="Times New Roman" pitchFamily="18" charset="0"/>
              </a:rPr>
              <a:t>例：用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语义网络表示如下事实</a:t>
            </a:r>
            <a:r>
              <a:rPr lang="zh-CN" altLang="en-US" sz="2200" b="1" dirty="0" smtClean="0">
                <a:solidFill>
                  <a:srgbClr val="00B050"/>
                </a:solidFill>
                <a:latin typeface="Times New Roman" pitchFamily="18" charset="0"/>
              </a:rPr>
              <a:t>： </a:t>
            </a:r>
            <a:endParaRPr lang="en-US" altLang="zh-CN" sz="2200" b="1" dirty="0" smtClean="0">
              <a:solidFill>
                <a:srgbClr val="00B050"/>
              </a:solidFill>
              <a:latin typeface="Times New Roman" pitchFamily="18" charset="0"/>
            </a:endParaRPr>
          </a:p>
          <a:p>
            <a:pPr marL="400050" lvl="1" indent="0">
              <a:spcBef>
                <a:spcPct val="10000"/>
              </a:spcBef>
              <a:buNone/>
            </a:pPr>
            <a:r>
              <a:rPr lang="zh-CN" altLang="en-US" sz="2200" b="1" dirty="0" smtClean="0">
                <a:solidFill>
                  <a:srgbClr val="00B050"/>
                </a:solidFill>
                <a:latin typeface="Times New Roman" pitchFamily="18" charset="0"/>
              </a:rPr>
              <a:t>“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每个学生都学习了一门程序设计语言”</a:t>
            </a:r>
          </a:p>
          <a:p>
            <a:pPr marL="400050" lvl="1" indent="0">
              <a:spcBef>
                <a:spcPct val="10000"/>
              </a:spcBef>
              <a:buNone/>
            </a:pPr>
            <a:r>
              <a:rPr lang="zh-CN" altLang="en-US" sz="1800" b="1" dirty="0">
                <a:solidFill>
                  <a:srgbClr val="0000CC"/>
                </a:solidFill>
                <a:latin typeface="Times New Roman" pitchFamily="18" charset="0"/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8174" y="1124744"/>
            <a:ext cx="8326313" cy="229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85750">
              <a:spcBef>
                <a:spcPct val="10000"/>
              </a:spcBef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00B05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GS</a:t>
            </a:r>
            <a:r>
              <a:rPr lang="zh-CN" altLang="en-US" b="1" dirty="0">
                <a:solidFill>
                  <a:srgbClr val="00B05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是一个概念结点</a:t>
            </a:r>
            <a:r>
              <a:rPr lang="zh-CN" altLang="en-US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，它表示具有全称量化的一般事件。</a:t>
            </a:r>
          </a:p>
          <a:p>
            <a:pPr marL="228600" indent="-285750">
              <a:spcBef>
                <a:spcPct val="10000"/>
              </a:spcBef>
              <a:buFont typeface="Arial" pitchFamily="34" charset="0"/>
              <a:buChar char="•"/>
            </a:pPr>
            <a:r>
              <a:rPr lang="en-US" altLang="zh-CN" b="1" dirty="0">
                <a:solidFill>
                  <a:srgbClr val="00B05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zh-CN" altLang="en-US" b="1" dirty="0">
                <a:solidFill>
                  <a:srgbClr val="00B05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是一个实例结点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，代表</a:t>
            </a:r>
            <a:r>
              <a:rPr lang="en-US" altLang="zh-CN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GS </a:t>
            </a:r>
            <a:r>
              <a:rPr lang="zh-CN" altLang="en-US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中的一个具体例子，如上所提到的</a:t>
            </a:r>
            <a:r>
              <a:rPr lang="zh-CN" altLang="en-US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事实。</a:t>
            </a:r>
          </a:p>
          <a:p>
            <a:pPr marL="228600" indent="-285750">
              <a:spcBef>
                <a:spcPct val="10000"/>
              </a:spcBef>
              <a:buFont typeface="Arial" pitchFamily="34" charset="0"/>
              <a:buChar char="•"/>
            </a:pPr>
            <a:r>
              <a:rPr lang="en-US" altLang="zh-CN" b="1" dirty="0">
                <a:solidFill>
                  <a:srgbClr val="00B05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en-US" b="1" dirty="0">
                <a:solidFill>
                  <a:srgbClr val="00B05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是一个全称变量</a:t>
            </a:r>
            <a:r>
              <a:rPr lang="zh-CN" altLang="en-US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，表示任意一个学生。</a:t>
            </a:r>
          </a:p>
          <a:p>
            <a:pPr marL="228600" indent="-285750">
              <a:spcBef>
                <a:spcPct val="10000"/>
              </a:spcBef>
              <a:buFont typeface="Arial" pitchFamily="34" charset="0"/>
              <a:buChar char="•"/>
            </a:pPr>
            <a:r>
              <a:rPr lang="en-US" altLang="zh-CN" b="1" dirty="0">
                <a:solidFill>
                  <a:srgbClr val="00B05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rgbClr val="00B05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是一个存在变量</a:t>
            </a:r>
            <a:r>
              <a:rPr lang="zh-CN" altLang="en-US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，表示某一次学习。</a:t>
            </a:r>
          </a:p>
          <a:p>
            <a:pPr marL="228600" indent="-285750">
              <a:spcBef>
                <a:spcPct val="10000"/>
              </a:spcBef>
              <a:buFont typeface="Arial" pitchFamily="34" charset="0"/>
              <a:buChar char="•"/>
            </a:pPr>
            <a:r>
              <a:rPr lang="en-US" altLang="zh-CN" b="1" dirty="0">
                <a:solidFill>
                  <a:srgbClr val="00B05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en-US" b="1" dirty="0">
                <a:solidFill>
                  <a:srgbClr val="00B05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是一个存在变量</a:t>
            </a:r>
            <a:r>
              <a:rPr lang="zh-CN" altLang="en-US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，表示某一门程序设计语言。</a:t>
            </a:r>
          </a:p>
          <a:p>
            <a:pPr indent="-57150">
              <a:spcBef>
                <a:spcPts val="1200"/>
              </a:spcBef>
            </a:pPr>
            <a:r>
              <a:rPr lang="en-US" altLang="zh-CN" b="1" dirty="0" smtClean="0">
                <a:solidFill>
                  <a:srgbClr val="0000CC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之间的语义联系就构成一个子空间，它表示对每一个学生</a:t>
            </a:r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，都存在一个学习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事件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 </a:t>
            </a:r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和一门程序设计语言</a:t>
            </a:r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546820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xmlns="" val="4163123769"/>
              </p:ext>
            </p:extLst>
          </p:nvPr>
        </p:nvGraphicFramePr>
        <p:xfrm>
          <a:off x="5032375" y="3778382"/>
          <a:ext cx="331788" cy="358775"/>
        </p:xfrm>
        <a:graphic>
          <a:graphicData uri="http://schemas.openxmlformats.org/presentationml/2006/ole">
            <p:oleObj spid="_x0000_s547172" name="公式" r:id="rId4" imgW="152268" imgH="164957" progId="Equation.3">
              <p:embed/>
            </p:oleObj>
          </a:graphicData>
        </a:graphic>
      </p:graphicFrame>
      <p:sp>
        <p:nvSpPr>
          <p:cNvPr id="5468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6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4095581"/>
              </p:ext>
            </p:extLst>
          </p:nvPr>
        </p:nvGraphicFramePr>
        <p:xfrm>
          <a:off x="1835150" y="6090084"/>
          <a:ext cx="269875" cy="287338"/>
        </p:xfrm>
        <a:graphic>
          <a:graphicData uri="http://schemas.openxmlformats.org/presentationml/2006/ole">
            <p:oleObj spid="_x0000_s547173" name="公式" r:id="rId5" imgW="152268" imgH="164957" progId="Equation.3">
              <p:embed/>
            </p:oleObj>
          </a:graphicData>
        </a:graphic>
      </p:graphicFrame>
      <p:sp>
        <p:nvSpPr>
          <p:cNvPr id="546823" name="Rectangle 7"/>
          <p:cNvSpPr>
            <a:spLocks noChangeArrowheads="1"/>
          </p:cNvSpPr>
          <p:nvPr/>
        </p:nvSpPr>
        <p:spPr bwMode="auto">
          <a:xfrm>
            <a:off x="900113" y="4362884"/>
            <a:ext cx="719137" cy="3587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GS</a:t>
            </a:r>
          </a:p>
        </p:txBody>
      </p:sp>
      <p:sp>
        <p:nvSpPr>
          <p:cNvPr id="546824" name="Rectangle 8"/>
          <p:cNvSpPr>
            <a:spLocks noChangeArrowheads="1"/>
          </p:cNvSpPr>
          <p:nvPr/>
        </p:nvSpPr>
        <p:spPr bwMode="auto">
          <a:xfrm>
            <a:off x="900113" y="5874184"/>
            <a:ext cx="719137" cy="4333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g</a:t>
            </a:r>
          </a:p>
        </p:txBody>
      </p:sp>
      <p:sp>
        <p:nvSpPr>
          <p:cNvPr id="546825" name="Rectangle 9"/>
          <p:cNvSpPr>
            <a:spLocks noChangeArrowheads="1"/>
          </p:cNvSpPr>
          <p:nvPr/>
        </p:nvSpPr>
        <p:spPr bwMode="auto">
          <a:xfrm>
            <a:off x="2484438" y="5155047"/>
            <a:ext cx="5975350" cy="16557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+</a:t>
            </a:r>
          </a:p>
        </p:txBody>
      </p:sp>
      <p:sp>
        <p:nvSpPr>
          <p:cNvPr id="546826" name="Rectangle 10"/>
          <p:cNvSpPr>
            <a:spLocks noChangeArrowheads="1"/>
          </p:cNvSpPr>
          <p:nvPr/>
        </p:nvSpPr>
        <p:spPr bwMode="auto">
          <a:xfrm>
            <a:off x="2916238" y="5874184"/>
            <a:ext cx="719137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</a:p>
        </p:txBody>
      </p:sp>
      <p:sp>
        <p:nvSpPr>
          <p:cNvPr id="546827" name="Rectangle 11"/>
          <p:cNvSpPr>
            <a:spLocks noChangeArrowheads="1"/>
          </p:cNvSpPr>
          <p:nvPr/>
        </p:nvSpPr>
        <p:spPr bwMode="auto">
          <a:xfrm>
            <a:off x="4859338" y="5874184"/>
            <a:ext cx="720725" cy="4333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l</a:t>
            </a:r>
          </a:p>
        </p:txBody>
      </p:sp>
      <p:sp>
        <p:nvSpPr>
          <p:cNvPr id="546828" name="Rectangle 12"/>
          <p:cNvSpPr>
            <a:spLocks noChangeArrowheads="1"/>
          </p:cNvSpPr>
          <p:nvPr/>
        </p:nvSpPr>
        <p:spPr bwMode="auto">
          <a:xfrm>
            <a:off x="6877050" y="5874184"/>
            <a:ext cx="649288" cy="4333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</a:p>
        </p:txBody>
      </p:sp>
      <p:sp>
        <p:nvSpPr>
          <p:cNvPr id="546829" name="Line 13"/>
          <p:cNvSpPr>
            <a:spLocks noChangeShapeType="1"/>
          </p:cNvSpPr>
          <p:nvPr/>
        </p:nvSpPr>
        <p:spPr bwMode="auto">
          <a:xfrm>
            <a:off x="1619250" y="6090084"/>
            <a:ext cx="1296988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30" name="Line 14"/>
          <p:cNvSpPr>
            <a:spLocks noChangeShapeType="1"/>
          </p:cNvSpPr>
          <p:nvPr/>
        </p:nvSpPr>
        <p:spPr bwMode="auto">
          <a:xfrm flipV="1">
            <a:off x="1619250" y="5658284"/>
            <a:ext cx="865188" cy="360363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31" name="Line 15"/>
          <p:cNvSpPr>
            <a:spLocks noChangeShapeType="1"/>
          </p:cNvSpPr>
          <p:nvPr/>
        </p:nvSpPr>
        <p:spPr bwMode="auto">
          <a:xfrm flipH="1">
            <a:off x="3635375" y="6090084"/>
            <a:ext cx="12239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32" name="Line 16"/>
          <p:cNvSpPr>
            <a:spLocks noChangeShapeType="1"/>
          </p:cNvSpPr>
          <p:nvPr/>
        </p:nvSpPr>
        <p:spPr bwMode="auto">
          <a:xfrm>
            <a:off x="5580063" y="6090084"/>
            <a:ext cx="1296987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33" name="Rectangle 17"/>
          <p:cNvSpPr>
            <a:spLocks noChangeArrowheads="1"/>
          </p:cNvSpPr>
          <p:nvPr/>
        </p:nvSpPr>
        <p:spPr bwMode="auto">
          <a:xfrm>
            <a:off x="2916238" y="4289859"/>
            <a:ext cx="893762" cy="4286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学生</a:t>
            </a:r>
          </a:p>
        </p:txBody>
      </p:sp>
      <p:sp>
        <p:nvSpPr>
          <p:cNvPr id="546834" name="Rectangle 18"/>
          <p:cNvSpPr>
            <a:spLocks noChangeArrowheads="1"/>
          </p:cNvSpPr>
          <p:nvPr/>
        </p:nvSpPr>
        <p:spPr bwMode="auto">
          <a:xfrm>
            <a:off x="4859338" y="4289859"/>
            <a:ext cx="703262" cy="352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学习</a:t>
            </a:r>
          </a:p>
        </p:txBody>
      </p:sp>
      <p:sp>
        <p:nvSpPr>
          <p:cNvPr id="546835" name="Rectangle 19"/>
          <p:cNvSpPr>
            <a:spLocks noChangeArrowheads="1"/>
          </p:cNvSpPr>
          <p:nvPr/>
        </p:nvSpPr>
        <p:spPr bwMode="auto">
          <a:xfrm>
            <a:off x="6553200" y="4185084"/>
            <a:ext cx="1524000" cy="457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程序语言</a:t>
            </a:r>
          </a:p>
        </p:txBody>
      </p:sp>
      <p:sp>
        <p:nvSpPr>
          <p:cNvPr id="546836" name="Line 20"/>
          <p:cNvSpPr>
            <a:spLocks noChangeShapeType="1"/>
          </p:cNvSpPr>
          <p:nvPr/>
        </p:nvSpPr>
        <p:spPr bwMode="auto">
          <a:xfrm flipV="1">
            <a:off x="1258888" y="4723247"/>
            <a:ext cx="0" cy="115093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37" name="Line 21"/>
          <p:cNvSpPr>
            <a:spLocks noChangeShapeType="1"/>
          </p:cNvSpPr>
          <p:nvPr/>
        </p:nvSpPr>
        <p:spPr bwMode="auto">
          <a:xfrm flipV="1">
            <a:off x="3276600" y="4723247"/>
            <a:ext cx="0" cy="115093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38" name="Line 22"/>
          <p:cNvSpPr>
            <a:spLocks noChangeShapeType="1"/>
          </p:cNvSpPr>
          <p:nvPr/>
        </p:nvSpPr>
        <p:spPr bwMode="auto">
          <a:xfrm flipV="1">
            <a:off x="5219700" y="4650222"/>
            <a:ext cx="0" cy="122396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39" name="Line 23"/>
          <p:cNvSpPr>
            <a:spLocks noChangeShapeType="1"/>
          </p:cNvSpPr>
          <p:nvPr/>
        </p:nvSpPr>
        <p:spPr bwMode="auto">
          <a:xfrm flipV="1">
            <a:off x="7235825" y="4650222"/>
            <a:ext cx="0" cy="122396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6840" name="Text Box 24"/>
          <p:cNvSpPr txBox="1">
            <a:spLocks noChangeArrowheads="1"/>
          </p:cNvSpPr>
          <p:nvPr/>
        </p:nvSpPr>
        <p:spPr bwMode="auto">
          <a:xfrm>
            <a:off x="3348038" y="5226484"/>
            <a:ext cx="719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ISA</a:t>
            </a:r>
          </a:p>
        </p:txBody>
      </p:sp>
      <p:sp>
        <p:nvSpPr>
          <p:cNvPr id="546841" name="Text Box 25"/>
          <p:cNvSpPr txBox="1">
            <a:spLocks noChangeArrowheads="1"/>
          </p:cNvSpPr>
          <p:nvPr/>
        </p:nvSpPr>
        <p:spPr bwMode="auto">
          <a:xfrm>
            <a:off x="5364163" y="5155047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ISA</a:t>
            </a:r>
          </a:p>
        </p:txBody>
      </p:sp>
      <p:sp>
        <p:nvSpPr>
          <p:cNvPr id="546842" name="Text Box 26"/>
          <p:cNvSpPr txBox="1">
            <a:spLocks noChangeArrowheads="1"/>
          </p:cNvSpPr>
          <p:nvPr/>
        </p:nvSpPr>
        <p:spPr bwMode="auto">
          <a:xfrm>
            <a:off x="7308850" y="5226484"/>
            <a:ext cx="792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ISA</a:t>
            </a:r>
          </a:p>
        </p:txBody>
      </p:sp>
      <p:sp>
        <p:nvSpPr>
          <p:cNvPr id="546843" name="Text Box 27"/>
          <p:cNvSpPr txBox="1">
            <a:spLocks noChangeArrowheads="1"/>
          </p:cNvSpPr>
          <p:nvPr/>
        </p:nvSpPr>
        <p:spPr bwMode="auto">
          <a:xfrm>
            <a:off x="1763713" y="5515409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F</a:t>
            </a:r>
          </a:p>
        </p:txBody>
      </p:sp>
      <p:sp>
        <p:nvSpPr>
          <p:cNvPr id="546844" name="Text Box 28"/>
          <p:cNvSpPr txBox="1">
            <a:spLocks noChangeArrowheads="1"/>
          </p:cNvSpPr>
          <p:nvPr/>
        </p:nvSpPr>
        <p:spPr bwMode="auto">
          <a:xfrm>
            <a:off x="3779838" y="5731309"/>
            <a:ext cx="936625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Subject</a:t>
            </a:r>
          </a:p>
        </p:txBody>
      </p:sp>
      <p:sp>
        <p:nvSpPr>
          <p:cNvPr id="546845" name="Text Box 29"/>
          <p:cNvSpPr txBox="1">
            <a:spLocks noChangeArrowheads="1"/>
          </p:cNvSpPr>
          <p:nvPr/>
        </p:nvSpPr>
        <p:spPr bwMode="auto">
          <a:xfrm>
            <a:off x="5724525" y="5731309"/>
            <a:ext cx="935038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Object</a:t>
            </a:r>
          </a:p>
        </p:txBody>
      </p:sp>
      <p:sp>
        <p:nvSpPr>
          <p:cNvPr id="546846" name="Text Box 30"/>
          <p:cNvSpPr txBox="1">
            <a:spLocks noChangeArrowheads="1"/>
          </p:cNvSpPr>
          <p:nvPr/>
        </p:nvSpPr>
        <p:spPr bwMode="auto">
          <a:xfrm>
            <a:off x="539750" y="5082022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ISA</a:t>
            </a:r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188913"/>
            <a:ext cx="8229600" cy="908050"/>
          </a:xfrm>
        </p:spPr>
        <p:txBody>
          <a:bodyPr/>
          <a:lstStyle/>
          <a:p>
            <a:r>
              <a:rPr lang="zh-CN" altLang="en-US" sz="4000" b="1" dirty="0" smtClean="0">
                <a:latin typeface="Times New Roman" pitchFamily="18" charset="0"/>
              </a:rPr>
              <a:t>逻辑</a:t>
            </a:r>
            <a:r>
              <a:rPr lang="zh-CN" altLang="en-US" sz="4000" b="1" dirty="0">
                <a:latin typeface="Times New Roman" pitchFamily="18" charset="0"/>
              </a:rPr>
              <a:t>关系的</a:t>
            </a:r>
            <a:r>
              <a:rPr lang="zh-CN" altLang="en-US" sz="4000" b="1" dirty="0" smtClean="0">
                <a:latin typeface="Times New Roman" pitchFamily="18" charset="0"/>
              </a:rPr>
              <a:t>表示</a:t>
            </a:r>
            <a:r>
              <a:rPr lang="en-US" altLang="zh-CN" sz="3200" b="1" dirty="0" smtClean="0">
                <a:latin typeface="Times New Roman" pitchFamily="18" charset="0"/>
              </a:rPr>
              <a:t>--</a:t>
            </a:r>
            <a:r>
              <a:rPr lang="zh-CN" altLang="en-US" sz="3200" b="1" dirty="0" smtClean="0">
                <a:latin typeface="Times New Roman" pitchFamily="18" charset="0"/>
              </a:rPr>
              <a:t>量词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4306" y="3465246"/>
            <a:ext cx="806431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zh-CN" altLang="en-US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在从结点</a:t>
            </a:r>
            <a:r>
              <a:rPr lang="en-US" altLang="zh-CN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g</a:t>
            </a:r>
            <a:r>
              <a:rPr lang="zh-CN" altLang="en-US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引出的三条弧中，弧“</a:t>
            </a:r>
            <a:r>
              <a:rPr lang="en-US" altLang="zh-CN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ISA”</a:t>
            </a:r>
            <a:r>
              <a:rPr lang="zh-CN" altLang="en-US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说明结点</a:t>
            </a:r>
            <a:r>
              <a:rPr lang="en-US" altLang="zh-CN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g</a:t>
            </a:r>
            <a:r>
              <a:rPr lang="zh-CN" altLang="en-US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是</a:t>
            </a:r>
            <a:r>
              <a:rPr lang="en-US" altLang="zh-CN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GS</a:t>
            </a:r>
            <a:r>
              <a:rPr lang="zh-CN" altLang="en-US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中一个实例；弧“</a:t>
            </a:r>
            <a:r>
              <a:rPr lang="en-US" altLang="zh-CN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F”</a:t>
            </a:r>
            <a:r>
              <a:rPr lang="zh-CN" altLang="en-US" dirty="0">
                <a:solidFill>
                  <a:srgbClr val="0000CC"/>
                </a:solidFill>
                <a:latin typeface="仿宋" pitchFamily="49" charset="-122"/>
                <a:ea typeface="仿宋" pitchFamily="49" charset="-122"/>
              </a:rPr>
              <a:t>说明它所代表的子空间及其具体形式；弧“    ”说明它所代表的全称量词。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268" y="1246188"/>
            <a:ext cx="8435975" cy="4997450"/>
          </a:xfrm>
        </p:spPr>
        <p:txBody>
          <a:bodyPr/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每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一个全称量词都需要一条这样的弧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， 子空间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中有多少个全称量词，就需要有多少条这样的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弧</a:t>
            </a:r>
            <a:endParaRPr lang="en-US" altLang="zh-CN" sz="20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400050" lvl="1" indent="0">
              <a:buNone/>
            </a:pPr>
            <a:endParaRPr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400050" lvl="1" indent="0">
              <a:buNone/>
            </a:pPr>
            <a:r>
              <a:rPr lang="zh-CN" altLang="en-US" sz="2000" b="1" u="sng" dirty="0" smtClean="0">
                <a:solidFill>
                  <a:srgbClr val="00B050"/>
                </a:solidFill>
                <a:latin typeface="Times New Roman" pitchFamily="18" charset="0"/>
              </a:rPr>
              <a:t>例</a:t>
            </a:r>
            <a:r>
              <a:rPr lang="en-US" altLang="zh-CN" sz="2000" b="1" u="sng" dirty="0" smtClean="0">
                <a:solidFill>
                  <a:srgbClr val="00B050"/>
                </a:solidFill>
                <a:latin typeface="Times New Roman" pitchFamily="18" charset="0"/>
              </a:rPr>
              <a:t>: </a:t>
            </a:r>
            <a:r>
              <a:rPr lang="zh-CN" altLang="en-US" sz="2000" b="1" u="sng" dirty="0" smtClean="0">
                <a:solidFill>
                  <a:srgbClr val="00B050"/>
                </a:solidFill>
                <a:latin typeface="Times New Roman" pitchFamily="18" charset="0"/>
              </a:rPr>
              <a:t>用</a:t>
            </a:r>
            <a:r>
              <a:rPr lang="zh-CN" altLang="en-US" sz="2000" b="1" u="sng" dirty="0">
                <a:solidFill>
                  <a:srgbClr val="00B050"/>
                </a:solidFill>
                <a:latin typeface="Times New Roman" pitchFamily="18" charset="0"/>
              </a:rPr>
              <a:t>语义网络表示事实： </a:t>
            </a:r>
            <a:r>
              <a:rPr lang="zh-CN" altLang="en-US" sz="2000" b="1" u="sng" dirty="0" smtClean="0">
                <a:solidFill>
                  <a:srgbClr val="00B050"/>
                </a:solidFill>
                <a:latin typeface="Times New Roman" pitchFamily="18" charset="0"/>
              </a:rPr>
              <a:t>“</a:t>
            </a:r>
            <a:r>
              <a:rPr lang="zh-CN" altLang="en-US" sz="2000" b="1" u="sng" dirty="0">
                <a:solidFill>
                  <a:srgbClr val="00B050"/>
                </a:solidFill>
                <a:latin typeface="Times New Roman" pitchFamily="18" charset="0"/>
              </a:rPr>
              <a:t>每个学生都学习了所有的程序设计课程</a:t>
            </a:r>
            <a:r>
              <a:rPr lang="zh-CN" altLang="en-US" sz="2000" b="1" u="sng" dirty="0" smtClean="0">
                <a:solidFill>
                  <a:srgbClr val="00B050"/>
                </a:solidFill>
                <a:latin typeface="Times New Roman" pitchFamily="18" charset="0"/>
              </a:rPr>
              <a:t>”</a:t>
            </a:r>
            <a:endParaRPr lang="zh-CN" altLang="en-US" sz="2000" b="1" u="sng" dirty="0">
              <a:solidFill>
                <a:srgbClr val="00B050"/>
              </a:solidFill>
              <a:latin typeface="Times New Roman" pitchFamily="18" charset="0"/>
            </a:endParaRPr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2051050" y="3825689"/>
            <a:ext cx="5400675" cy="143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7845" name="Rectangle 5"/>
          <p:cNvSpPr>
            <a:spLocks noChangeArrowheads="1"/>
          </p:cNvSpPr>
          <p:nvPr/>
        </p:nvSpPr>
        <p:spPr bwMode="auto">
          <a:xfrm>
            <a:off x="2195513" y="3104964"/>
            <a:ext cx="1004887" cy="381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学生</a:t>
            </a:r>
          </a:p>
        </p:txBody>
      </p:sp>
      <p:sp>
        <p:nvSpPr>
          <p:cNvPr id="547846" name="Rectangle 6"/>
          <p:cNvSpPr>
            <a:spLocks noChangeArrowheads="1"/>
          </p:cNvSpPr>
          <p:nvPr/>
        </p:nvSpPr>
        <p:spPr bwMode="auto">
          <a:xfrm>
            <a:off x="3851275" y="3104964"/>
            <a:ext cx="949325" cy="381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学习</a:t>
            </a:r>
          </a:p>
        </p:txBody>
      </p:sp>
      <p:sp>
        <p:nvSpPr>
          <p:cNvPr id="547847" name="Rectangle 7"/>
          <p:cNvSpPr>
            <a:spLocks noChangeArrowheads="1"/>
          </p:cNvSpPr>
          <p:nvPr/>
        </p:nvSpPr>
        <p:spPr bwMode="auto">
          <a:xfrm>
            <a:off x="5580063" y="3104964"/>
            <a:ext cx="1506537" cy="381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程序设计课</a:t>
            </a:r>
          </a:p>
        </p:txBody>
      </p:sp>
      <p:sp>
        <p:nvSpPr>
          <p:cNvPr id="547848" name="Rectangle 8"/>
          <p:cNvSpPr>
            <a:spLocks noChangeArrowheads="1"/>
          </p:cNvSpPr>
          <p:nvPr/>
        </p:nvSpPr>
        <p:spPr bwMode="auto">
          <a:xfrm>
            <a:off x="3995738" y="5697352"/>
            <a:ext cx="935037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CC"/>
                </a:solidFill>
              </a:rPr>
              <a:t>g</a:t>
            </a:r>
          </a:p>
        </p:txBody>
      </p:sp>
      <p:sp>
        <p:nvSpPr>
          <p:cNvPr id="547849" name="Rectangle 9"/>
          <p:cNvSpPr>
            <a:spLocks noChangeArrowheads="1"/>
          </p:cNvSpPr>
          <p:nvPr/>
        </p:nvSpPr>
        <p:spPr bwMode="auto">
          <a:xfrm>
            <a:off x="1258888" y="5697352"/>
            <a:ext cx="865187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CC"/>
                </a:solidFill>
              </a:rPr>
              <a:t>GS</a:t>
            </a:r>
          </a:p>
        </p:txBody>
      </p:sp>
      <p:sp>
        <p:nvSpPr>
          <p:cNvPr id="547850" name="Rectangle 10"/>
          <p:cNvSpPr>
            <a:spLocks noChangeArrowheads="1"/>
          </p:cNvSpPr>
          <p:nvPr/>
        </p:nvSpPr>
        <p:spPr bwMode="auto">
          <a:xfrm>
            <a:off x="2411413" y="4544827"/>
            <a:ext cx="576262" cy="43338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CC"/>
                </a:solidFill>
              </a:rPr>
              <a:t>s</a:t>
            </a:r>
          </a:p>
        </p:txBody>
      </p:sp>
      <p:sp>
        <p:nvSpPr>
          <p:cNvPr id="547851" name="Rectangle 11"/>
          <p:cNvSpPr>
            <a:spLocks noChangeArrowheads="1"/>
          </p:cNvSpPr>
          <p:nvPr/>
        </p:nvSpPr>
        <p:spPr bwMode="auto">
          <a:xfrm>
            <a:off x="4067175" y="4544827"/>
            <a:ext cx="649288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CC"/>
                </a:solidFill>
              </a:rPr>
              <a:t>l</a:t>
            </a:r>
          </a:p>
        </p:txBody>
      </p:sp>
      <p:sp>
        <p:nvSpPr>
          <p:cNvPr id="547852" name="Rectangle 12"/>
          <p:cNvSpPr>
            <a:spLocks noChangeArrowheads="1"/>
          </p:cNvSpPr>
          <p:nvPr/>
        </p:nvSpPr>
        <p:spPr bwMode="auto">
          <a:xfrm>
            <a:off x="5867400" y="4544827"/>
            <a:ext cx="649288" cy="3587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</a:t>
            </a:r>
          </a:p>
        </p:txBody>
      </p:sp>
      <p:sp>
        <p:nvSpPr>
          <p:cNvPr id="547853" name="Line 13"/>
          <p:cNvSpPr>
            <a:spLocks noChangeShapeType="1"/>
          </p:cNvSpPr>
          <p:nvPr/>
        </p:nvSpPr>
        <p:spPr bwMode="auto">
          <a:xfrm flipV="1">
            <a:off x="2700338" y="3465327"/>
            <a:ext cx="0" cy="10795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7854" name="Line 14"/>
          <p:cNvSpPr>
            <a:spLocks noChangeShapeType="1"/>
          </p:cNvSpPr>
          <p:nvPr/>
        </p:nvSpPr>
        <p:spPr bwMode="auto">
          <a:xfrm flipV="1">
            <a:off x="4356100" y="3465327"/>
            <a:ext cx="0" cy="10795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7855" name="Line 15"/>
          <p:cNvSpPr>
            <a:spLocks noChangeShapeType="1"/>
          </p:cNvSpPr>
          <p:nvPr/>
        </p:nvSpPr>
        <p:spPr bwMode="auto">
          <a:xfrm flipV="1">
            <a:off x="6227763" y="3465327"/>
            <a:ext cx="0" cy="10795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7856" name="Line 16"/>
          <p:cNvSpPr>
            <a:spLocks noChangeShapeType="1"/>
          </p:cNvSpPr>
          <p:nvPr/>
        </p:nvSpPr>
        <p:spPr bwMode="auto">
          <a:xfrm flipH="1">
            <a:off x="2124075" y="5913252"/>
            <a:ext cx="18716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7857" name="Line 17"/>
          <p:cNvSpPr>
            <a:spLocks noChangeShapeType="1"/>
          </p:cNvSpPr>
          <p:nvPr/>
        </p:nvSpPr>
        <p:spPr bwMode="auto">
          <a:xfrm flipH="1" flipV="1">
            <a:off x="2700338" y="4976627"/>
            <a:ext cx="1655762" cy="7207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7858" name="Line 18"/>
          <p:cNvSpPr>
            <a:spLocks noChangeShapeType="1"/>
          </p:cNvSpPr>
          <p:nvPr/>
        </p:nvSpPr>
        <p:spPr bwMode="auto">
          <a:xfrm flipH="1" flipV="1">
            <a:off x="4427538" y="5265552"/>
            <a:ext cx="1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7859" name="Line 19"/>
          <p:cNvSpPr>
            <a:spLocks noChangeShapeType="1"/>
          </p:cNvSpPr>
          <p:nvPr/>
        </p:nvSpPr>
        <p:spPr bwMode="auto">
          <a:xfrm flipV="1">
            <a:off x="4572000" y="4905189"/>
            <a:ext cx="1584325" cy="792163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7860" name="Text Box 20"/>
          <p:cNvSpPr txBox="1">
            <a:spLocks noChangeArrowheads="1"/>
          </p:cNvSpPr>
          <p:nvPr/>
        </p:nvSpPr>
        <p:spPr bwMode="auto">
          <a:xfrm>
            <a:off x="2771775" y="3897127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ISA</a:t>
            </a:r>
          </a:p>
        </p:txBody>
      </p:sp>
      <p:sp>
        <p:nvSpPr>
          <p:cNvPr id="547861" name="Text Box 21"/>
          <p:cNvSpPr txBox="1">
            <a:spLocks noChangeArrowheads="1"/>
          </p:cNvSpPr>
          <p:nvPr/>
        </p:nvSpPr>
        <p:spPr bwMode="auto">
          <a:xfrm>
            <a:off x="4427538" y="3897127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ISA</a:t>
            </a:r>
          </a:p>
        </p:txBody>
      </p:sp>
      <p:sp>
        <p:nvSpPr>
          <p:cNvPr id="547862" name="Text Box 22"/>
          <p:cNvSpPr txBox="1">
            <a:spLocks noChangeArrowheads="1"/>
          </p:cNvSpPr>
          <p:nvPr/>
        </p:nvSpPr>
        <p:spPr bwMode="auto">
          <a:xfrm>
            <a:off x="6300788" y="3897127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ISA</a:t>
            </a:r>
          </a:p>
        </p:txBody>
      </p:sp>
      <p:sp>
        <p:nvSpPr>
          <p:cNvPr id="547863" name="Line 23"/>
          <p:cNvSpPr>
            <a:spLocks noChangeShapeType="1"/>
          </p:cNvSpPr>
          <p:nvPr/>
        </p:nvSpPr>
        <p:spPr bwMode="auto">
          <a:xfrm flipH="1">
            <a:off x="2987675" y="4760727"/>
            <a:ext cx="10795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7864" name="Line 24"/>
          <p:cNvSpPr>
            <a:spLocks noChangeShapeType="1"/>
          </p:cNvSpPr>
          <p:nvPr/>
        </p:nvSpPr>
        <p:spPr bwMode="auto">
          <a:xfrm>
            <a:off x="4716463" y="4760727"/>
            <a:ext cx="1150937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7865" name="Text Box 25"/>
          <p:cNvSpPr txBox="1">
            <a:spLocks noChangeArrowheads="1"/>
          </p:cNvSpPr>
          <p:nvPr/>
        </p:nvSpPr>
        <p:spPr bwMode="auto">
          <a:xfrm>
            <a:off x="3059113" y="4328927"/>
            <a:ext cx="936625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Subject</a:t>
            </a:r>
          </a:p>
        </p:txBody>
      </p:sp>
      <p:sp>
        <p:nvSpPr>
          <p:cNvPr id="547866" name="Text Box 26"/>
          <p:cNvSpPr txBox="1">
            <a:spLocks noChangeArrowheads="1"/>
          </p:cNvSpPr>
          <p:nvPr/>
        </p:nvSpPr>
        <p:spPr bwMode="auto">
          <a:xfrm>
            <a:off x="4859338" y="4400364"/>
            <a:ext cx="792162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Object</a:t>
            </a:r>
          </a:p>
        </p:txBody>
      </p:sp>
      <p:sp>
        <p:nvSpPr>
          <p:cNvPr id="547867" name="Text Box 27"/>
          <p:cNvSpPr txBox="1">
            <a:spLocks noChangeArrowheads="1"/>
          </p:cNvSpPr>
          <p:nvPr/>
        </p:nvSpPr>
        <p:spPr bwMode="auto">
          <a:xfrm>
            <a:off x="2627313" y="5552889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ISA</a:t>
            </a:r>
          </a:p>
        </p:txBody>
      </p:sp>
      <p:sp>
        <p:nvSpPr>
          <p:cNvPr id="547868" name="Text Box 28"/>
          <p:cNvSpPr txBox="1">
            <a:spLocks noChangeArrowheads="1"/>
          </p:cNvSpPr>
          <p:nvPr/>
        </p:nvSpPr>
        <p:spPr bwMode="auto">
          <a:xfrm>
            <a:off x="4500563" y="5265552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F</a:t>
            </a:r>
          </a:p>
        </p:txBody>
      </p:sp>
      <p:graphicFrame>
        <p:nvGraphicFramePr>
          <p:cNvPr id="547869" name="Object 2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xmlns="" val="1977969800"/>
              </p:ext>
            </p:extLst>
          </p:nvPr>
        </p:nvGraphicFramePr>
        <p:xfrm>
          <a:off x="3059113" y="5192527"/>
          <a:ext cx="333375" cy="360362"/>
        </p:xfrm>
        <a:graphic>
          <a:graphicData uri="http://schemas.openxmlformats.org/presentationml/2006/ole">
            <p:oleObj spid="_x0000_s548194" name="公式" r:id="rId4" imgW="152268" imgH="164957" progId="Equation.3">
              <p:embed/>
            </p:oleObj>
          </a:graphicData>
        </a:graphic>
      </p:graphicFrame>
      <p:graphicFrame>
        <p:nvGraphicFramePr>
          <p:cNvPr id="5478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35177066"/>
              </p:ext>
            </p:extLst>
          </p:nvPr>
        </p:nvGraphicFramePr>
        <p:xfrm>
          <a:off x="5435600" y="5265552"/>
          <a:ext cx="331788" cy="358775"/>
        </p:xfrm>
        <a:graphic>
          <a:graphicData uri="http://schemas.openxmlformats.org/presentationml/2006/ole">
            <p:oleObj spid="_x0000_s548195" name="公式" r:id="rId5" imgW="152268" imgH="164957" progId="Equation.3">
              <p:embed/>
            </p:oleObj>
          </a:graphicData>
        </a:graphic>
      </p:graphicFrame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188913"/>
            <a:ext cx="8229600" cy="908050"/>
          </a:xfrm>
        </p:spPr>
        <p:txBody>
          <a:bodyPr/>
          <a:lstStyle/>
          <a:p>
            <a:r>
              <a:rPr lang="zh-CN" altLang="en-US" sz="4000" b="1" dirty="0" smtClean="0">
                <a:latin typeface="Times New Roman" pitchFamily="18" charset="0"/>
              </a:rPr>
              <a:t>逻辑</a:t>
            </a:r>
            <a:r>
              <a:rPr lang="zh-CN" altLang="en-US" sz="4000" b="1" dirty="0">
                <a:latin typeface="Times New Roman" pitchFamily="18" charset="0"/>
              </a:rPr>
              <a:t>关系的</a:t>
            </a:r>
            <a:r>
              <a:rPr lang="zh-CN" altLang="en-US" sz="4000" b="1" dirty="0" smtClean="0">
                <a:latin typeface="Times New Roman" pitchFamily="18" charset="0"/>
              </a:rPr>
              <a:t>表示</a:t>
            </a:r>
            <a:r>
              <a:rPr lang="en-US" altLang="zh-CN" sz="3200" b="1" dirty="0" smtClean="0">
                <a:latin typeface="Times New Roman" pitchFamily="18" charset="0"/>
              </a:rPr>
              <a:t>--</a:t>
            </a:r>
            <a:r>
              <a:rPr lang="zh-CN" altLang="en-US" sz="3200" b="1" dirty="0" smtClean="0">
                <a:latin typeface="Times New Roman" pitchFamily="18" charset="0"/>
              </a:rPr>
              <a:t>量词</a:t>
            </a:r>
            <a:endParaRPr lang="en-US" altLang="zh-CN" sz="3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D4B7-C952-4631-812B-ABFB6F4ABFA8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68413"/>
            <a:ext cx="8820150" cy="5589587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</a:rPr>
              <a:t>要求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F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指向的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子 空间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中的所有非全称变量结点都应该是存在量词约束的变量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，否则应放在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</a:rPr>
              <a:t>子 空间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的</a:t>
            </a:r>
            <a:r>
              <a:rPr lang="zh-CN" altLang="en-US" sz="2000" b="1" dirty="0" smtClean="0">
                <a:solidFill>
                  <a:srgbClr val="0000CC"/>
                </a:solidFill>
                <a:latin typeface="Times New Roman" pitchFamily="18" charset="0"/>
              </a:rPr>
              <a:t>外面</a:t>
            </a:r>
            <a:endParaRPr lang="en-US" altLang="zh-CN" sz="20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endParaRPr lang="zh-CN" altLang="en-US" sz="8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marL="457200" lvl="1" indent="0">
              <a:lnSpc>
                <a:spcPct val="105000"/>
              </a:lnSpc>
              <a:buNone/>
            </a:pP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</a:rPr>
              <a:t>例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itchFamily="18" charset="0"/>
              </a:rPr>
              <a:t>:  </a:t>
            </a:r>
            <a:r>
              <a:rPr lang="zh-CN" altLang="en-US" sz="2000" b="1" u="sng" dirty="0">
                <a:solidFill>
                  <a:srgbClr val="00B050"/>
                </a:solidFill>
                <a:latin typeface="Times New Roman" pitchFamily="18" charset="0"/>
              </a:rPr>
              <a:t>用语义网络表示事实： </a:t>
            </a:r>
            <a:r>
              <a:rPr lang="zh-CN" altLang="en-US" sz="2000" b="1" u="sng" dirty="0" smtClean="0">
                <a:solidFill>
                  <a:srgbClr val="00B050"/>
                </a:solidFill>
                <a:latin typeface="Times New Roman" pitchFamily="18" charset="0"/>
              </a:rPr>
              <a:t>“每个</a:t>
            </a:r>
            <a:r>
              <a:rPr lang="zh-CN" altLang="en-US" sz="2000" b="1" u="sng" dirty="0">
                <a:solidFill>
                  <a:srgbClr val="00B050"/>
                </a:solidFill>
                <a:latin typeface="Times New Roman" pitchFamily="18" charset="0"/>
              </a:rPr>
              <a:t>学生都学习了</a:t>
            </a:r>
            <a:r>
              <a:rPr lang="en-US" altLang="zh-CN" sz="2000" b="1" u="sng" dirty="0">
                <a:solidFill>
                  <a:srgbClr val="00B050"/>
                </a:solidFill>
                <a:latin typeface="Times New Roman" pitchFamily="18" charset="0"/>
              </a:rPr>
              <a:t>C++</a:t>
            </a:r>
            <a:r>
              <a:rPr lang="zh-CN" altLang="en-US" sz="2000" b="1" u="sng" dirty="0">
                <a:solidFill>
                  <a:srgbClr val="00B050"/>
                </a:solidFill>
                <a:latin typeface="Times New Roman" pitchFamily="18" charset="0"/>
              </a:rPr>
              <a:t>语言</a:t>
            </a:r>
            <a:r>
              <a:rPr lang="zh-CN" altLang="en-US" sz="2000" b="1" u="sng" dirty="0" smtClean="0">
                <a:solidFill>
                  <a:srgbClr val="00B050"/>
                </a:solidFill>
                <a:latin typeface="Times New Roman" pitchFamily="18" charset="0"/>
              </a:rPr>
              <a:t>”</a:t>
            </a:r>
            <a:endParaRPr lang="zh-CN" altLang="en-US" sz="2000" b="1" u="sng" dirty="0">
              <a:solidFill>
                <a:srgbClr val="00B050"/>
              </a:solidFill>
              <a:latin typeface="Times New Roman" pitchFamily="18" charset="0"/>
            </a:endParaRPr>
          </a:p>
        </p:txBody>
      </p:sp>
      <p:sp>
        <p:nvSpPr>
          <p:cNvPr id="548868" name="Rectangle 4"/>
          <p:cNvSpPr>
            <a:spLocks noChangeArrowheads="1"/>
          </p:cNvSpPr>
          <p:nvPr/>
        </p:nvSpPr>
        <p:spPr bwMode="auto">
          <a:xfrm>
            <a:off x="971550" y="3933825"/>
            <a:ext cx="720725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CC"/>
                </a:solidFill>
              </a:rPr>
              <a:t>GS</a:t>
            </a:r>
          </a:p>
        </p:txBody>
      </p:sp>
      <p:sp>
        <p:nvSpPr>
          <p:cNvPr id="548869" name="Rectangle 5"/>
          <p:cNvSpPr>
            <a:spLocks noChangeArrowheads="1"/>
          </p:cNvSpPr>
          <p:nvPr/>
        </p:nvSpPr>
        <p:spPr bwMode="auto">
          <a:xfrm>
            <a:off x="900113" y="5445125"/>
            <a:ext cx="719137" cy="36036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CC"/>
                </a:solidFill>
              </a:rPr>
              <a:t>g</a:t>
            </a:r>
          </a:p>
        </p:txBody>
      </p:sp>
      <p:sp>
        <p:nvSpPr>
          <p:cNvPr id="548870" name="Rectangle 6"/>
          <p:cNvSpPr>
            <a:spLocks noChangeArrowheads="1"/>
          </p:cNvSpPr>
          <p:nvPr/>
        </p:nvSpPr>
        <p:spPr bwMode="auto">
          <a:xfrm>
            <a:off x="2700338" y="4652963"/>
            <a:ext cx="3816350" cy="15113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8871" name="Rectangle 7"/>
          <p:cNvSpPr>
            <a:spLocks noChangeArrowheads="1"/>
          </p:cNvSpPr>
          <p:nvPr/>
        </p:nvSpPr>
        <p:spPr bwMode="auto">
          <a:xfrm>
            <a:off x="2916238" y="5445125"/>
            <a:ext cx="719137" cy="4333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CC"/>
                </a:solidFill>
              </a:rPr>
              <a:t>s</a:t>
            </a:r>
          </a:p>
        </p:txBody>
      </p:sp>
      <p:sp>
        <p:nvSpPr>
          <p:cNvPr id="548872" name="Rectangle 8"/>
          <p:cNvSpPr>
            <a:spLocks noChangeArrowheads="1"/>
          </p:cNvSpPr>
          <p:nvPr/>
        </p:nvSpPr>
        <p:spPr bwMode="auto">
          <a:xfrm>
            <a:off x="4572000" y="5445125"/>
            <a:ext cx="720725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CC"/>
                </a:solidFill>
              </a:rPr>
              <a:t>l</a:t>
            </a:r>
          </a:p>
        </p:txBody>
      </p:sp>
      <p:sp>
        <p:nvSpPr>
          <p:cNvPr id="548873" name="Rectangle 9"/>
          <p:cNvSpPr>
            <a:spLocks noChangeArrowheads="1"/>
          </p:cNvSpPr>
          <p:nvPr/>
        </p:nvSpPr>
        <p:spPr bwMode="auto">
          <a:xfrm>
            <a:off x="2916238" y="3933825"/>
            <a:ext cx="817562" cy="4095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学生</a:t>
            </a:r>
          </a:p>
        </p:txBody>
      </p:sp>
      <p:sp>
        <p:nvSpPr>
          <p:cNvPr id="548874" name="Rectangle 10"/>
          <p:cNvSpPr>
            <a:spLocks noChangeArrowheads="1"/>
          </p:cNvSpPr>
          <p:nvPr/>
        </p:nvSpPr>
        <p:spPr bwMode="auto">
          <a:xfrm>
            <a:off x="4572000" y="3933825"/>
            <a:ext cx="914400" cy="4857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学习</a:t>
            </a:r>
          </a:p>
        </p:txBody>
      </p:sp>
      <p:sp>
        <p:nvSpPr>
          <p:cNvPr id="548875" name="Rectangle 11"/>
          <p:cNvSpPr>
            <a:spLocks noChangeArrowheads="1"/>
          </p:cNvSpPr>
          <p:nvPr/>
        </p:nvSpPr>
        <p:spPr bwMode="auto">
          <a:xfrm>
            <a:off x="7019925" y="5445125"/>
            <a:ext cx="1079500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CC"/>
                </a:solidFill>
              </a:rPr>
              <a:t>C++</a:t>
            </a:r>
            <a:r>
              <a:rPr lang="zh-CN" altLang="en-US" b="1">
                <a:solidFill>
                  <a:srgbClr val="0000CC"/>
                </a:solidFill>
              </a:rPr>
              <a:t>语言</a:t>
            </a:r>
          </a:p>
        </p:txBody>
      </p:sp>
      <p:sp>
        <p:nvSpPr>
          <p:cNvPr id="548876" name="Rectangle 12"/>
          <p:cNvSpPr>
            <a:spLocks noChangeArrowheads="1"/>
          </p:cNvSpPr>
          <p:nvPr/>
        </p:nvSpPr>
        <p:spPr bwMode="auto">
          <a:xfrm>
            <a:off x="6781800" y="3789363"/>
            <a:ext cx="1390650" cy="4016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程序语言</a:t>
            </a:r>
          </a:p>
        </p:txBody>
      </p:sp>
      <p:sp>
        <p:nvSpPr>
          <p:cNvPr id="548877" name="Line 13"/>
          <p:cNvSpPr>
            <a:spLocks noChangeShapeType="1"/>
          </p:cNvSpPr>
          <p:nvPr/>
        </p:nvSpPr>
        <p:spPr bwMode="auto">
          <a:xfrm flipV="1">
            <a:off x="1258888" y="4437063"/>
            <a:ext cx="0" cy="100806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8878" name="Line 14"/>
          <p:cNvSpPr>
            <a:spLocks noChangeShapeType="1"/>
          </p:cNvSpPr>
          <p:nvPr/>
        </p:nvSpPr>
        <p:spPr bwMode="auto">
          <a:xfrm flipV="1">
            <a:off x="1619250" y="5084763"/>
            <a:ext cx="1008063" cy="5048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8879" name="Line 15"/>
          <p:cNvSpPr>
            <a:spLocks noChangeShapeType="1"/>
          </p:cNvSpPr>
          <p:nvPr/>
        </p:nvSpPr>
        <p:spPr bwMode="auto">
          <a:xfrm>
            <a:off x="1619250" y="5661025"/>
            <a:ext cx="1296988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8880" name="Line 16"/>
          <p:cNvSpPr>
            <a:spLocks noChangeShapeType="1"/>
          </p:cNvSpPr>
          <p:nvPr/>
        </p:nvSpPr>
        <p:spPr bwMode="auto">
          <a:xfrm flipH="1">
            <a:off x="3563938" y="56610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8881" name="Line 17"/>
          <p:cNvSpPr>
            <a:spLocks noChangeShapeType="1"/>
          </p:cNvSpPr>
          <p:nvPr/>
        </p:nvSpPr>
        <p:spPr bwMode="auto">
          <a:xfrm>
            <a:off x="5292725" y="5661025"/>
            <a:ext cx="17272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8882" name="Line 18"/>
          <p:cNvSpPr>
            <a:spLocks noChangeShapeType="1"/>
          </p:cNvSpPr>
          <p:nvPr/>
        </p:nvSpPr>
        <p:spPr bwMode="auto">
          <a:xfrm flipV="1">
            <a:off x="7524750" y="4221163"/>
            <a:ext cx="0" cy="122396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8883" name="Line 19"/>
          <p:cNvSpPr>
            <a:spLocks noChangeShapeType="1"/>
          </p:cNvSpPr>
          <p:nvPr/>
        </p:nvSpPr>
        <p:spPr bwMode="auto">
          <a:xfrm flipV="1">
            <a:off x="3276600" y="4365625"/>
            <a:ext cx="0" cy="10795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8884" name="Line 20"/>
          <p:cNvSpPr>
            <a:spLocks noChangeShapeType="1"/>
          </p:cNvSpPr>
          <p:nvPr/>
        </p:nvSpPr>
        <p:spPr bwMode="auto">
          <a:xfrm flipV="1">
            <a:off x="4932363" y="4365625"/>
            <a:ext cx="0" cy="10795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8885" name="Text Box 21"/>
          <p:cNvSpPr txBox="1">
            <a:spLocks noChangeArrowheads="1"/>
          </p:cNvSpPr>
          <p:nvPr/>
        </p:nvSpPr>
        <p:spPr bwMode="auto">
          <a:xfrm>
            <a:off x="3348038" y="479742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ISA</a:t>
            </a:r>
          </a:p>
        </p:txBody>
      </p:sp>
      <p:sp>
        <p:nvSpPr>
          <p:cNvPr id="548886" name="Text Box 22"/>
          <p:cNvSpPr txBox="1">
            <a:spLocks noChangeArrowheads="1"/>
          </p:cNvSpPr>
          <p:nvPr/>
        </p:nvSpPr>
        <p:spPr bwMode="auto">
          <a:xfrm>
            <a:off x="5003800" y="47244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ISA</a:t>
            </a:r>
          </a:p>
        </p:txBody>
      </p:sp>
      <p:sp>
        <p:nvSpPr>
          <p:cNvPr id="548887" name="Text Box 23"/>
          <p:cNvSpPr txBox="1">
            <a:spLocks noChangeArrowheads="1"/>
          </p:cNvSpPr>
          <p:nvPr/>
        </p:nvSpPr>
        <p:spPr bwMode="auto">
          <a:xfrm>
            <a:off x="3635375" y="5229225"/>
            <a:ext cx="865188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Subject</a:t>
            </a:r>
          </a:p>
        </p:txBody>
      </p:sp>
      <p:sp>
        <p:nvSpPr>
          <p:cNvPr id="548888" name="Text Box 24"/>
          <p:cNvSpPr txBox="1">
            <a:spLocks noChangeArrowheads="1"/>
          </p:cNvSpPr>
          <p:nvPr/>
        </p:nvSpPr>
        <p:spPr bwMode="auto">
          <a:xfrm>
            <a:off x="5508625" y="5229225"/>
            <a:ext cx="1008063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Object</a:t>
            </a:r>
          </a:p>
        </p:txBody>
      </p:sp>
      <p:sp>
        <p:nvSpPr>
          <p:cNvPr id="548889" name="Text Box 25"/>
          <p:cNvSpPr txBox="1">
            <a:spLocks noChangeArrowheads="1"/>
          </p:cNvSpPr>
          <p:nvPr/>
        </p:nvSpPr>
        <p:spPr bwMode="auto">
          <a:xfrm>
            <a:off x="1908175" y="5013325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F</a:t>
            </a:r>
          </a:p>
        </p:txBody>
      </p:sp>
      <p:graphicFrame>
        <p:nvGraphicFramePr>
          <p:cNvPr id="548890" name="Object 26"/>
          <p:cNvGraphicFramePr>
            <a:graphicFrameLocks noGrp="1" noChangeAspect="1"/>
          </p:cNvGraphicFramePr>
          <p:nvPr>
            <p:ph sz="half" idx="2"/>
          </p:nvPr>
        </p:nvGraphicFramePr>
        <p:xfrm>
          <a:off x="1979613" y="5661025"/>
          <a:ext cx="331787" cy="358775"/>
        </p:xfrm>
        <a:graphic>
          <a:graphicData uri="http://schemas.openxmlformats.org/presentationml/2006/ole">
            <p:oleObj spid="_x0000_s549061" name="公式" r:id="rId4" imgW="152268" imgH="164957" progId="Equation.3">
              <p:embed/>
            </p:oleObj>
          </a:graphicData>
        </a:graphic>
      </p:graphicFrame>
      <p:sp>
        <p:nvSpPr>
          <p:cNvPr id="548891" name="Text Box 27"/>
          <p:cNvSpPr txBox="1">
            <a:spLocks noChangeArrowheads="1"/>
          </p:cNvSpPr>
          <p:nvPr/>
        </p:nvSpPr>
        <p:spPr bwMode="auto">
          <a:xfrm>
            <a:off x="7596188" y="47244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ISA</a:t>
            </a:r>
          </a:p>
        </p:txBody>
      </p:sp>
      <p:sp>
        <p:nvSpPr>
          <p:cNvPr id="548892" name="Text Box 28"/>
          <p:cNvSpPr txBox="1">
            <a:spLocks noChangeArrowheads="1"/>
          </p:cNvSpPr>
          <p:nvPr/>
        </p:nvSpPr>
        <p:spPr bwMode="auto">
          <a:xfrm>
            <a:off x="539750" y="47244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ISA</a:t>
            </a: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188913"/>
            <a:ext cx="8229600" cy="908050"/>
          </a:xfrm>
        </p:spPr>
        <p:txBody>
          <a:bodyPr/>
          <a:lstStyle/>
          <a:p>
            <a:r>
              <a:rPr lang="zh-CN" altLang="en-US" sz="4000" b="1" dirty="0" smtClean="0">
                <a:latin typeface="Times New Roman" pitchFamily="18" charset="0"/>
              </a:rPr>
              <a:t>逻辑</a:t>
            </a:r>
            <a:r>
              <a:rPr lang="zh-CN" altLang="en-US" sz="4000" b="1" dirty="0">
                <a:latin typeface="Times New Roman" pitchFamily="18" charset="0"/>
              </a:rPr>
              <a:t>关系的</a:t>
            </a:r>
            <a:r>
              <a:rPr lang="zh-CN" altLang="en-US" sz="4000" b="1" dirty="0" smtClean="0">
                <a:latin typeface="Times New Roman" pitchFamily="18" charset="0"/>
              </a:rPr>
              <a:t>表示</a:t>
            </a:r>
            <a:r>
              <a:rPr lang="en-US" altLang="zh-CN" sz="3200" b="1" dirty="0" smtClean="0">
                <a:latin typeface="Times New Roman" pitchFamily="18" charset="0"/>
              </a:rPr>
              <a:t>--</a:t>
            </a:r>
            <a:r>
              <a:rPr lang="zh-CN" altLang="en-US" sz="3200" b="1" dirty="0" smtClean="0">
                <a:latin typeface="Times New Roman" pitchFamily="18" charset="0"/>
              </a:rPr>
              <a:t>量词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261" y="2646534"/>
            <a:ext cx="756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结点“</a:t>
            </a:r>
            <a:r>
              <a:rPr lang="en-US" altLang="zh-CN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语言”代表一门具体的程序设计语言，是结点“程序语言”的一个实例，故被放到</a:t>
            </a:r>
            <a:r>
              <a:rPr lang="en-US" altLang="zh-CN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所指的子空间的外边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697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语义网络的本质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16732"/>
            <a:ext cx="8352928" cy="55165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dirty="0" smtClean="0">
                <a:latin typeface="Times New Roman" pitchFamily="18" charset="0"/>
              </a:rPr>
              <a:t>语义网络最基本的网络结构：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</a:rPr>
              <a:t>基本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网元，（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A, B, R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）的三元组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本质上提供了一种对知识的统一存储方式：三元组</a:t>
            </a:r>
            <a:endParaRPr lang="zh-CN" altLang="en-US" sz="2400" b="1" dirty="0"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利用基本网元的组合，表达各种知识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 b="1" dirty="0" smtClean="0">
                <a:solidFill>
                  <a:srgbClr val="0000FF"/>
                </a:solidFill>
                <a:latin typeface="Times New Roman" pitchFamily="18" charset="0"/>
              </a:rPr>
              <a:t>实例关系、分类关系、成员关系</a:t>
            </a:r>
            <a:endParaRPr lang="en-US" altLang="zh-CN" sz="18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 b="1" dirty="0" smtClean="0">
                <a:solidFill>
                  <a:srgbClr val="0000FF"/>
                </a:solidFill>
                <a:latin typeface="Times New Roman" pitchFamily="18" charset="0"/>
              </a:rPr>
              <a:t>属性关系</a:t>
            </a:r>
            <a:endParaRPr lang="en-US" altLang="zh-CN" sz="18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 b="1" dirty="0" smtClean="0">
                <a:solidFill>
                  <a:srgbClr val="0000FF"/>
                </a:solidFill>
                <a:latin typeface="Times New Roman" pitchFamily="18" charset="0"/>
              </a:rPr>
              <a:t>部分与整体的关系</a:t>
            </a:r>
            <a:endParaRPr lang="en-US" altLang="zh-CN" sz="18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 b="1" dirty="0" smtClean="0">
                <a:solidFill>
                  <a:srgbClr val="0000FF"/>
                </a:solidFill>
                <a:latin typeface="Times New Roman" pitchFamily="18" charset="0"/>
              </a:rPr>
              <a:t>时间关系</a:t>
            </a:r>
            <a:endParaRPr lang="en-US" altLang="zh-CN" sz="18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 b="1" dirty="0" smtClean="0">
                <a:solidFill>
                  <a:srgbClr val="0000FF"/>
                </a:solidFill>
                <a:latin typeface="Times New Roman" pitchFamily="18" charset="0"/>
              </a:rPr>
              <a:t>位置关系</a:t>
            </a:r>
            <a:endParaRPr lang="en-US" altLang="zh-CN" sz="18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 b="1" dirty="0" smtClean="0">
                <a:solidFill>
                  <a:srgbClr val="0000FF"/>
                </a:solidFill>
                <a:latin typeface="Times New Roman" pitchFamily="18" charset="0"/>
              </a:rPr>
              <a:t>相似关系</a:t>
            </a:r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sz="1800" b="1" dirty="0" smtClean="0">
                <a:solidFill>
                  <a:srgbClr val="006600"/>
                </a:solidFill>
                <a:latin typeface="Times New Roman" pitchFamily="18" charset="0"/>
              </a:rPr>
              <a:t>    </a:t>
            </a:r>
            <a:endParaRPr lang="zh-CN" altLang="en-US" sz="16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3339100"/>
            <a:ext cx="4572000" cy="40503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130000"/>
              </a:lnSpc>
              <a:spcBef>
                <a:spcPts val="1200"/>
              </a:spcBef>
              <a:buChar char="–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多元关系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  <a:p>
            <a:pPr marL="742950" lvl="1" indent="-285750">
              <a:lnSpc>
                <a:spcPct val="130000"/>
              </a:lnSpc>
              <a:spcBef>
                <a:spcPts val="1200"/>
              </a:spcBef>
              <a:buChar char="–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情况和动作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  <a:p>
            <a:pPr marL="742950" lvl="1" indent="-285750">
              <a:lnSpc>
                <a:spcPct val="130000"/>
              </a:lnSpc>
              <a:spcBef>
                <a:spcPts val="1200"/>
              </a:spcBef>
              <a:buChar char="–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谓词逻辑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  <a:p>
            <a:pPr marL="1200150" lvl="2" indent="-285750">
              <a:lnSpc>
                <a:spcPct val="130000"/>
              </a:lnSpc>
              <a:spcBef>
                <a:spcPts val="1200"/>
              </a:spcBef>
              <a:buChar char="–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合取和析取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  <a:p>
            <a:pPr marL="1200150" lvl="2" indent="-285750">
              <a:lnSpc>
                <a:spcPct val="130000"/>
              </a:lnSpc>
              <a:spcBef>
                <a:spcPts val="1200"/>
              </a:spcBef>
              <a:buChar char="–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否定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  <a:p>
            <a:pPr marL="1200150" lvl="2" indent="-285750">
              <a:lnSpc>
                <a:spcPct val="130000"/>
              </a:lnSpc>
              <a:spcBef>
                <a:spcPts val="1200"/>
              </a:spcBef>
              <a:buChar char="–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蕴含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  <a:p>
            <a:pPr marL="1200150" lvl="2" indent="-285750">
              <a:lnSpc>
                <a:spcPct val="130000"/>
              </a:lnSpc>
              <a:spcBef>
                <a:spcPts val="1200"/>
              </a:spcBef>
              <a:buChar char="–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存在量词和全称量词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  <a:p>
            <a:pPr marL="1200150" lvl="2" indent="-285750">
              <a:lnSpc>
                <a:spcPct val="130000"/>
              </a:lnSpc>
              <a:spcBef>
                <a:spcPts val="1200"/>
              </a:spcBef>
              <a:buChar char="–"/>
            </a:pP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FBC8-919C-47CF-8C6D-731A43B5C6E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152400"/>
            <a:ext cx="8540750" cy="1143000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知识的类型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6" y="1448780"/>
            <a:ext cx="8748464" cy="5221287"/>
          </a:xfrm>
        </p:spPr>
        <p:txBody>
          <a:bodyPr/>
          <a:lstStyle/>
          <a:p>
            <a:r>
              <a:rPr lang="zh-CN" altLang="en-US" b="1" dirty="0">
                <a:solidFill>
                  <a:srgbClr val="A50021"/>
                </a:solidFill>
              </a:rPr>
              <a:t>按知识的性质</a:t>
            </a:r>
          </a:p>
          <a:p>
            <a:pPr marL="457200" lvl="1" indent="0">
              <a:buNone/>
            </a:pPr>
            <a:r>
              <a:rPr lang="zh-CN" altLang="en-US" b="1" dirty="0" smtClean="0">
                <a:solidFill>
                  <a:srgbClr val="0000CC"/>
                </a:solidFill>
              </a:rPr>
              <a:t>  概念</a:t>
            </a:r>
            <a:r>
              <a:rPr lang="zh-CN" altLang="en-US" b="1" dirty="0">
                <a:solidFill>
                  <a:srgbClr val="0000CC"/>
                </a:solidFill>
              </a:rPr>
              <a:t>、命题、公理、定理、规则和</a:t>
            </a:r>
            <a:r>
              <a:rPr lang="zh-CN" altLang="en-US" b="1" dirty="0" smtClean="0">
                <a:solidFill>
                  <a:srgbClr val="0000CC"/>
                </a:solidFill>
              </a:rPr>
              <a:t>方法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endParaRPr lang="zh-CN" altLang="en-US" b="1" dirty="0">
              <a:solidFill>
                <a:srgbClr val="0000CC"/>
              </a:solidFill>
            </a:endParaRPr>
          </a:p>
          <a:p>
            <a:r>
              <a:rPr lang="zh-CN" altLang="en-US" b="1" dirty="0">
                <a:solidFill>
                  <a:srgbClr val="A50021"/>
                </a:solidFill>
              </a:rPr>
              <a:t>按知识的作用域</a:t>
            </a:r>
          </a:p>
          <a:p>
            <a:pPr lvl="1">
              <a:spcBef>
                <a:spcPts val="1800"/>
              </a:spcBef>
            </a:pPr>
            <a:r>
              <a:rPr lang="zh-CN" altLang="en-US" b="1" dirty="0" smtClean="0">
                <a:solidFill>
                  <a:srgbClr val="0000FF"/>
                </a:solidFill>
              </a:rPr>
              <a:t>常识性</a:t>
            </a:r>
            <a:r>
              <a:rPr lang="zh-CN" altLang="en-US" b="1" dirty="0">
                <a:solidFill>
                  <a:srgbClr val="0000FF"/>
                </a:solidFill>
              </a:rPr>
              <a:t>知识：</a:t>
            </a:r>
            <a:r>
              <a:rPr lang="zh-CN" altLang="en-US" dirty="0"/>
              <a:t>通用通识的知识。人们普遍知道的、适应所有领域的知识。</a:t>
            </a:r>
          </a:p>
          <a:p>
            <a:pPr lvl="1">
              <a:spcBef>
                <a:spcPts val="1800"/>
              </a:spcBef>
            </a:pPr>
            <a:r>
              <a:rPr lang="zh-CN" altLang="en-US" b="1" dirty="0" smtClean="0">
                <a:solidFill>
                  <a:srgbClr val="0000FF"/>
                </a:solidFill>
              </a:rPr>
              <a:t>领域性</a:t>
            </a:r>
            <a:r>
              <a:rPr lang="zh-CN" altLang="en-US" b="1" dirty="0">
                <a:solidFill>
                  <a:srgbClr val="0000FF"/>
                </a:solidFill>
              </a:rPr>
              <a:t>知识：</a:t>
            </a:r>
            <a:r>
              <a:rPr lang="zh-CN" altLang="en-US" dirty="0"/>
              <a:t>面向某个具体专业领域的知识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2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例如</a:t>
            </a:r>
            <a:r>
              <a:rPr lang="zh-CN" altLang="en-US" dirty="0">
                <a:solidFill>
                  <a:srgbClr val="00B050"/>
                </a:solidFill>
              </a:rPr>
              <a:t>：专家经验。</a:t>
            </a:r>
          </a:p>
          <a:p>
            <a:endParaRPr lang="en-US" altLang="zh-C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6975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语义网络</a:t>
            </a:r>
            <a:r>
              <a:rPr lang="zh-CN" altLang="en-US" b="1" dirty="0">
                <a:latin typeface="Times New Roman" pitchFamily="18" charset="0"/>
              </a:rPr>
              <a:t>的推理</a:t>
            </a:r>
            <a:r>
              <a:rPr lang="zh-CN" altLang="en-US" b="1" dirty="0" smtClean="0">
                <a:latin typeface="Times New Roman" pitchFamily="18" charset="0"/>
              </a:rPr>
              <a:t>过程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352928" cy="55165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语义网络</a:t>
            </a:r>
            <a:r>
              <a:rPr lang="zh-CN" altLang="en-US" sz="2400" b="1" dirty="0">
                <a:latin typeface="Times New Roman" pitchFamily="18" charset="0"/>
              </a:rPr>
              <a:t>的推理过程主要有两种，一种是</a:t>
            </a:r>
            <a:r>
              <a:rPr lang="zh-CN" altLang="en-US" sz="2400" b="1" dirty="0">
                <a:solidFill>
                  <a:srgbClr val="FF3399"/>
                </a:solidFill>
                <a:latin typeface="Times New Roman" pitchFamily="18" charset="0"/>
              </a:rPr>
              <a:t>继承</a:t>
            </a:r>
            <a:r>
              <a:rPr lang="zh-CN" altLang="en-US" sz="2400" b="1" dirty="0">
                <a:latin typeface="Times New Roman" pitchFamily="18" charset="0"/>
              </a:rPr>
              <a:t>，另一种是</a:t>
            </a:r>
            <a:r>
              <a:rPr lang="zh-CN" altLang="en-US" sz="2400" b="1" dirty="0" smtClean="0">
                <a:solidFill>
                  <a:srgbClr val="FF3399"/>
                </a:solidFill>
                <a:latin typeface="Times New Roman" pitchFamily="18" charset="0"/>
              </a:rPr>
              <a:t>匹配</a:t>
            </a:r>
            <a:endParaRPr lang="zh-CN" altLang="en-US" sz="2400" b="1" dirty="0">
              <a:solidFill>
                <a:srgbClr val="FF3399"/>
              </a:solidFill>
              <a:latin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FF3399"/>
                </a:solidFill>
                <a:latin typeface="Times New Roman" pitchFamily="18" charset="0"/>
              </a:rPr>
              <a:t>继承</a:t>
            </a:r>
          </a:p>
          <a:p>
            <a:pPr lvl="2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把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对事物的描述从抽象结点传递到实例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结点</a:t>
            </a:r>
            <a:endParaRPr lang="en-US" altLang="zh-CN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lvl="2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通过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继承可以得到所需结点的一些属性值，它通常是沿着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ISA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AKO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等继承弧进行的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sz="1800" b="1" dirty="0" smtClean="0">
                <a:solidFill>
                  <a:srgbClr val="006600"/>
                </a:solidFill>
                <a:latin typeface="Times New Roman" pitchFamily="18" charset="0"/>
              </a:rPr>
              <a:t>    </a:t>
            </a:r>
            <a:endParaRPr lang="zh-CN" altLang="en-US" sz="1600" dirty="0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8893175" cy="566102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3923233" y="2240248"/>
            <a:ext cx="1152525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动物</a:t>
            </a:r>
          </a:p>
        </p:txBody>
      </p:sp>
      <p:sp>
        <p:nvSpPr>
          <p:cNvPr id="534533" name="Rectangle 5"/>
          <p:cNvSpPr>
            <a:spLocks noChangeArrowheads="1"/>
          </p:cNvSpPr>
          <p:nvPr/>
        </p:nvSpPr>
        <p:spPr bwMode="auto">
          <a:xfrm>
            <a:off x="5291658" y="1160748"/>
            <a:ext cx="1008062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吃</a:t>
            </a:r>
          </a:p>
        </p:txBody>
      </p:sp>
      <p:sp>
        <p:nvSpPr>
          <p:cNvPr id="534534" name="Rectangle 6"/>
          <p:cNvSpPr>
            <a:spLocks noChangeArrowheads="1"/>
          </p:cNvSpPr>
          <p:nvPr/>
        </p:nvSpPr>
        <p:spPr bwMode="auto">
          <a:xfrm>
            <a:off x="2554808" y="1160748"/>
            <a:ext cx="936625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运动</a:t>
            </a:r>
          </a:p>
        </p:txBody>
      </p:sp>
      <p:sp>
        <p:nvSpPr>
          <p:cNvPr id="534535" name="Rectangle 7"/>
          <p:cNvSpPr>
            <a:spLocks noChangeArrowheads="1"/>
          </p:cNvSpPr>
          <p:nvPr/>
        </p:nvSpPr>
        <p:spPr bwMode="auto">
          <a:xfrm>
            <a:off x="1186383" y="2960973"/>
            <a:ext cx="865187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翅膀</a:t>
            </a:r>
          </a:p>
        </p:txBody>
      </p:sp>
      <p:sp>
        <p:nvSpPr>
          <p:cNvPr id="534536" name="Rectangle 8"/>
          <p:cNvSpPr>
            <a:spLocks noChangeArrowheads="1"/>
          </p:cNvSpPr>
          <p:nvPr/>
        </p:nvSpPr>
        <p:spPr bwMode="auto">
          <a:xfrm>
            <a:off x="7091883" y="2816510"/>
            <a:ext cx="1152525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水中</a:t>
            </a: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2554808" y="3969035"/>
            <a:ext cx="935037" cy="431800"/>
          </a:xfrm>
          <a:prstGeom prst="rect">
            <a:avLst/>
          </a:prstGeom>
          <a:solidFill>
            <a:srgbClr val="FFFFC8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鸟</a:t>
            </a:r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5436120" y="3969035"/>
            <a:ext cx="1008063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鱼</a:t>
            </a:r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1186383" y="5264435"/>
            <a:ext cx="936625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飞</a:t>
            </a:r>
          </a:p>
        </p:txBody>
      </p:sp>
      <p:sp>
        <p:nvSpPr>
          <p:cNvPr id="534540" name="Rectangle 12"/>
          <p:cNvSpPr>
            <a:spLocks noChangeArrowheads="1"/>
          </p:cNvSpPr>
          <p:nvPr/>
        </p:nvSpPr>
        <p:spPr bwMode="auto">
          <a:xfrm>
            <a:off x="7091883" y="5119973"/>
            <a:ext cx="1152525" cy="431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游泳</a:t>
            </a:r>
          </a:p>
        </p:txBody>
      </p:sp>
      <p:sp>
        <p:nvSpPr>
          <p:cNvPr id="534541" name="Line 13"/>
          <p:cNvSpPr>
            <a:spLocks noChangeShapeType="1"/>
          </p:cNvSpPr>
          <p:nvPr/>
        </p:nvSpPr>
        <p:spPr bwMode="auto">
          <a:xfrm flipH="1" flipV="1">
            <a:off x="2915170" y="1592548"/>
            <a:ext cx="1512888" cy="6477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542" name="Line 14"/>
          <p:cNvSpPr>
            <a:spLocks noChangeShapeType="1"/>
          </p:cNvSpPr>
          <p:nvPr/>
        </p:nvSpPr>
        <p:spPr bwMode="auto">
          <a:xfrm flipV="1">
            <a:off x="4428058" y="1592548"/>
            <a:ext cx="1366837" cy="6477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543" name="Line 15"/>
          <p:cNvSpPr>
            <a:spLocks noChangeShapeType="1"/>
          </p:cNvSpPr>
          <p:nvPr/>
        </p:nvSpPr>
        <p:spPr bwMode="auto">
          <a:xfrm flipV="1">
            <a:off x="2915170" y="2672048"/>
            <a:ext cx="1439863" cy="129698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544" name="Line 16"/>
          <p:cNvSpPr>
            <a:spLocks noChangeShapeType="1"/>
          </p:cNvSpPr>
          <p:nvPr/>
        </p:nvSpPr>
        <p:spPr bwMode="auto">
          <a:xfrm flipH="1" flipV="1">
            <a:off x="4499495" y="2672048"/>
            <a:ext cx="1439863" cy="122396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545" name="Line 17"/>
          <p:cNvSpPr>
            <a:spLocks noChangeShapeType="1"/>
          </p:cNvSpPr>
          <p:nvPr/>
        </p:nvSpPr>
        <p:spPr bwMode="auto">
          <a:xfrm flipH="1" flipV="1">
            <a:off x="1619770" y="3392773"/>
            <a:ext cx="935038" cy="71913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546" name="Line 18"/>
          <p:cNvSpPr>
            <a:spLocks noChangeShapeType="1"/>
          </p:cNvSpPr>
          <p:nvPr/>
        </p:nvSpPr>
        <p:spPr bwMode="auto">
          <a:xfrm flipH="1">
            <a:off x="1619770" y="4184935"/>
            <a:ext cx="935038" cy="10795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547" name="Line 19"/>
          <p:cNvSpPr>
            <a:spLocks noChangeShapeType="1"/>
          </p:cNvSpPr>
          <p:nvPr/>
        </p:nvSpPr>
        <p:spPr bwMode="auto">
          <a:xfrm flipV="1">
            <a:off x="6444183" y="3319748"/>
            <a:ext cx="1223962" cy="79216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548" name="Line 20"/>
          <p:cNvSpPr>
            <a:spLocks noChangeShapeType="1"/>
          </p:cNvSpPr>
          <p:nvPr/>
        </p:nvSpPr>
        <p:spPr bwMode="auto">
          <a:xfrm>
            <a:off x="6444183" y="4184935"/>
            <a:ext cx="1223962" cy="935038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4549" name="Text Box 21"/>
          <p:cNvSpPr txBox="1">
            <a:spLocks noChangeArrowheads="1"/>
          </p:cNvSpPr>
          <p:nvPr/>
        </p:nvSpPr>
        <p:spPr bwMode="auto">
          <a:xfrm>
            <a:off x="2843733" y="1737010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Can</a:t>
            </a:r>
          </a:p>
        </p:txBody>
      </p:sp>
      <p:sp>
        <p:nvSpPr>
          <p:cNvPr id="534550" name="Text Box 22"/>
          <p:cNvSpPr txBox="1">
            <a:spLocks noChangeArrowheads="1"/>
          </p:cNvSpPr>
          <p:nvPr/>
        </p:nvSpPr>
        <p:spPr bwMode="auto">
          <a:xfrm>
            <a:off x="5147195" y="180844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Can</a:t>
            </a:r>
          </a:p>
        </p:txBody>
      </p:sp>
      <p:sp>
        <p:nvSpPr>
          <p:cNvPr id="534551" name="Text Box 23"/>
          <p:cNvSpPr txBox="1">
            <a:spLocks noChangeArrowheads="1"/>
          </p:cNvSpPr>
          <p:nvPr/>
        </p:nvSpPr>
        <p:spPr bwMode="auto">
          <a:xfrm>
            <a:off x="2770708" y="2960973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AKO</a:t>
            </a:r>
          </a:p>
        </p:txBody>
      </p:sp>
      <p:sp>
        <p:nvSpPr>
          <p:cNvPr id="534552" name="Text Box 24"/>
          <p:cNvSpPr txBox="1">
            <a:spLocks noChangeArrowheads="1"/>
          </p:cNvSpPr>
          <p:nvPr/>
        </p:nvSpPr>
        <p:spPr bwMode="auto">
          <a:xfrm>
            <a:off x="7163320" y="3608673"/>
            <a:ext cx="684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Live</a:t>
            </a:r>
          </a:p>
        </p:txBody>
      </p: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1259408" y="3608673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Have</a:t>
            </a:r>
          </a:p>
        </p:txBody>
      </p:sp>
      <p:sp>
        <p:nvSpPr>
          <p:cNvPr id="534554" name="Text Box 26"/>
          <p:cNvSpPr txBox="1">
            <a:spLocks noChangeArrowheads="1"/>
          </p:cNvSpPr>
          <p:nvPr/>
        </p:nvSpPr>
        <p:spPr bwMode="auto">
          <a:xfrm>
            <a:off x="1402283" y="4545298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Can</a:t>
            </a:r>
          </a:p>
        </p:txBody>
      </p:sp>
      <p:sp>
        <p:nvSpPr>
          <p:cNvPr id="534555" name="Text Box 27"/>
          <p:cNvSpPr txBox="1">
            <a:spLocks noChangeArrowheads="1"/>
          </p:cNvSpPr>
          <p:nvPr/>
        </p:nvSpPr>
        <p:spPr bwMode="auto">
          <a:xfrm>
            <a:off x="5363095" y="3032410"/>
            <a:ext cx="1081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AKO</a:t>
            </a:r>
          </a:p>
        </p:txBody>
      </p:sp>
      <p:sp>
        <p:nvSpPr>
          <p:cNvPr id="534556" name="Text Box 28"/>
          <p:cNvSpPr txBox="1">
            <a:spLocks noChangeArrowheads="1"/>
          </p:cNvSpPr>
          <p:nvPr/>
        </p:nvSpPr>
        <p:spPr bwMode="auto">
          <a:xfrm>
            <a:off x="7307783" y="440083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Can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79912" y="5697252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什么是鸟？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927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5425"/>
            <a:ext cx="8229600" cy="981075"/>
          </a:xfrm>
        </p:spPr>
        <p:txBody>
          <a:bodyPr/>
          <a:lstStyle/>
          <a:p>
            <a:r>
              <a:rPr lang="zh-CN" altLang="en-US" sz="4000" b="1" dirty="0" smtClean="0">
                <a:latin typeface="Times New Roman" pitchFamily="18" charset="0"/>
              </a:rPr>
              <a:t>语义网络</a:t>
            </a:r>
            <a:r>
              <a:rPr lang="zh-CN" altLang="en-US" sz="4000" b="1" dirty="0">
                <a:latin typeface="Times New Roman" pitchFamily="18" charset="0"/>
              </a:rPr>
              <a:t>的推理</a:t>
            </a:r>
            <a:r>
              <a:rPr lang="zh-CN" altLang="en-US" sz="4000" b="1" dirty="0" smtClean="0">
                <a:latin typeface="Times New Roman" pitchFamily="18" charset="0"/>
              </a:rPr>
              <a:t>过程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1412776"/>
            <a:ext cx="8568444" cy="525621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FF3399"/>
                </a:solidFill>
                <a:latin typeface="Times New Roman" pitchFamily="18" charset="0"/>
              </a:rPr>
              <a:t>匹配</a:t>
            </a:r>
            <a:endParaRPr lang="en-US" altLang="zh-CN" sz="2400" b="1" dirty="0" smtClean="0">
              <a:solidFill>
                <a:srgbClr val="FF3399"/>
              </a:solidFill>
              <a:latin typeface="Times New Roman" pitchFamily="18" charset="0"/>
            </a:endParaRPr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sz="2200" b="1" dirty="0" smtClean="0">
                <a:solidFill>
                  <a:srgbClr val="0000CC"/>
                </a:solidFill>
                <a:latin typeface="Times New Roman" pitchFamily="18" charset="0"/>
              </a:rPr>
              <a:t>在</a:t>
            </a: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</a:rPr>
              <a:t>知识库的语义网络中寻找与待求解问题相符的语义网络</a:t>
            </a:r>
            <a:r>
              <a:rPr lang="zh-CN" altLang="en-US" sz="2200" b="1" dirty="0" smtClean="0">
                <a:solidFill>
                  <a:srgbClr val="0000CC"/>
                </a:solidFill>
                <a:latin typeface="Times New Roman" pitchFamily="18" charset="0"/>
              </a:rPr>
              <a:t>模式</a:t>
            </a:r>
            <a:endParaRPr lang="zh-CN" altLang="en-US" sz="22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2200" b="1" dirty="0" smtClean="0">
                <a:solidFill>
                  <a:srgbClr val="D60093"/>
                </a:solidFill>
                <a:latin typeface="Times New Roman" pitchFamily="18" charset="0"/>
              </a:rPr>
              <a:t>匹配</a:t>
            </a:r>
            <a:r>
              <a:rPr lang="zh-CN" altLang="en-US" sz="2200" b="1" dirty="0">
                <a:solidFill>
                  <a:srgbClr val="D60093"/>
                </a:solidFill>
                <a:latin typeface="Times New Roman" pitchFamily="18" charset="0"/>
              </a:rPr>
              <a:t>的主要过程</a:t>
            </a:r>
            <a:r>
              <a:rPr lang="zh-CN" altLang="en-US" sz="2400" b="1" dirty="0">
                <a:solidFill>
                  <a:srgbClr val="D60093"/>
                </a:solidFill>
                <a:latin typeface="Times New Roman" pitchFamily="18" charset="0"/>
              </a:rPr>
              <a:t>：</a:t>
            </a:r>
          </a:p>
          <a:p>
            <a:pPr marL="971550" lvl="1" indent="-4572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Times New Roman" pitchFamily="18" charset="0"/>
              </a:rPr>
              <a:t>根据</a:t>
            </a:r>
            <a:r>
              <a:rPr lang="zh-CN" altLang="en-US" sz="2000" dirty="0">
                <a:latin typeface="Times New Roman" pitchFamily="18" charset="0"/>
              </a:rPr>
              <a:t>待求解问题的要求构造一个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网络片断</a:t>
            </a:r>
            <a:r>
              <a:rPr lang="zh-CN" altLang="en-US" sz="2000" dirty="0">
                <a:latin typeface="Times New Roman" pitchFamily="18" charset="0"/>
              </a:rPr>
              <a:t>，该网络片断中有些结点或弧的标识是空的，称为询问处，它反映的是待求解的</a:t>
            </a:r>
            <a:r>
              <a:rPr lang="zh-CN" altLang="en-US" sz="2000" dirty="0" smtClean="0">
                <a:latin typeface="Times New Roman" pitchFamily="18" charset="0"/>
              </a:rPr>
              <a:t>问题</a:t>
            </a:r>
            <a:endParaRPr lang="zh-CN" altLang="en-US" sz="2000" dirty="0">
              <a:latin typeface="Times New Roman" pitchFamily="18" charset="0"/>
            </a:endParaRPr>
          </a:p>
          <a:p>
            <a:pPr marL="971550" lvl="1" indent="-4572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Times New Roman" pitchFamily="18" charset="0"/>
              </a:rPr>
              <a:t>根据</a:t>
            </a:r>
            <a:r>
              <a:rPr lang="zh-CN" altLang="en-US" sz="2000" dirty="0">
                <a:latin typeface="Times New Roman" pitchFamily="18" charset="0"/>
              </a:rPr>
              <a:t>该语义片断到知识库中去寻找所需要的</a:t>
            </a:r>
            <a:r>
              <a:rPr lang="zh-CN" altLang="en-US" sz="2000" dirty="0" smtClean="0">
                <a:latin typeface="Times New Roman" pitchFamily="18" charset="0"/>
              </a:rPr>
              <a:t>信息</a:t>
            </a:r>
            <a:endParaRPr lang="zh-CN" altLang="en-US" sz="2000" dirty="0">
              <a:latin typeface="Times New Roman" pitchFamily="18" charset="0"/>
            </a:endParaRPr>
          </a:p>
          <a:p>
            <a:pPr marL="971550" lvl="1" indent="-457200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当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待求解问题的网络片断与知识库中的某语义网络片断相匹配时，则与询问处相匹配的事实就是问题的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解    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46494"/>
            <a:ext cx="8892480" cy="5256213"/>
          </a:xfrm>
        </p:spPr>
        <p:txBody>
          <a:bodyPr/>
          <a:lstStyle/>
          <a:p>
            <a:pPr marL="400050" lvl="1" indent="0">
              <a:lnSpc>
                <a:spcPct val="95000"/>
              </a:lnSpc>
              <a:buNone/>
            </a:pPr>
            <a:r>
              <a:rPr lang="zh-CN" altLang="en-US" sz="2200" b="1" dirty="0" smtClean="0">
                <a:solidFill>
                  <a:srgbClr val="00B050"/>
                </a:solidFill>
                <a:latin typeface="Times New Roman" pitchFamily="18" charset="0"/>
              </a:rPr>
              <a:t>例 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</a:rPr>
              <a:t>:</a:t>
            </a:r>
            <a:r>
              <a:rPr lang="zh-CN" altLang="en-US" sz="2200" b="1" dirty="0" smtClean="0">
                <a:solidFill>
                  <a:srgbClr val="00B050"/>
                </a:solidFill>
                <a:latin typeface="Times New Roman" pitchFamily="18" charset="0"/>
              </a:rPr>
              <a:t>假设知识库中有这样语义网络，</a:t>
            </a:r>
            <a:r>
              <a:rPr lang="zh-CN" altLang="en-US" sz="2200" b="1" dirty="0">
                <a:solidFill>
                  <a:srgbClr val="00B050"/>
                </a:solidFill>
                <a:latin typeface="Times New Roman" pitchFamily="18" charset="0"/>
              </a:rPr>
              <a:t>问王强在哪个公司工作</a:t>
            </a:r>
            <a:r>
              <a:rPr lang="zh-CN" altLang="en-US" sz="2200" b="1" dirty="0" smtClean="0">
                <a:solidFill>
                  <a:srgbClr val="00B050"/>
                </a:solidFill>
                <a:latin typeface="Times New Roman" pitchFamily="18" charset="0"/>
              </a:rPr>
              <a:t>。</a:t>
            </a:r>
            <a:endParaRPr lang="en-US" altLang="zh-CN" sz="2200" b="1" dirty="0" smtClean="0">
              <a:solidFill>
                <a:srgbClr val="00B05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95000"/>
              </a:lnSpc>
              <a:buNone/>
            </a:pPr>
            <a:endParaRPr lang="en-US" altLang="zh-CN" sz="2200" b="1" dirty="0">
              <a:solidFill>
                <a:srgbClr val="00B05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95000"/>
              </a:lnSpc>
              <a:buNone/>
            </a:pPr>
            <a:endParaRPr lang="en-US" altLang="zh-CN" sz="2200" b="1" dirty="0" smtClean="0">
              <a:solidFill>
                <a:srgbClr val="00B05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95000"/>
              </a:lnSpc>
              <a:buNone/>
            </a:pPr>
            <a:endParaRPr lang="en-US" altLang="zh-CN" sz="2200" b="1" dirty="0">
              <a:solidFill>
                <a:srgbClr val="00B05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95000"/>
              </a:lnSpc>
              <a:buNone/>
            </a:pPr>
            <a:endParaRPr lang="en-US" altLang="zh-CN" sz="2200" b="1" dirty="0" smtClean="0">
              <a:solidFill>
                <a:srgbClr val="00B05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95000"/>
              </a:lnSpc>
              <a:buNone/>
            </a:pPr>
            <a:endParaRPr lang="en-US" altLang="zh-CN" sz="2200" b="1" dirty="0">
              <a:solidFill>
                <a:srgbClr val="00B05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95000"/>
              </a:lnSpc>
              <a:buNone/>
            </a:pPr>
            <a:endParaRPr lang="en-US" altLang="zh-CN" sz="2200" b="1" dirty="0" smtClean="0">
              <a:solidFill>
                <a:srgbClr val="00B05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95000"/>
              </a:lnSpc>
              <a:buNone/>
            </a:pPr>
            <a:endParaRPr lang="en-US" altLang="zh-CN" sz="1600" b="1" dirty="0">
              <a:solidFill>
                <a:srgbClr val="00B050"/>
              </a:solidFill>
              <a:latin typeface="Times New Roman" pitchFamily="18" charset="0"/>
            </a:endParaRPr>
          </a:p>
          <a:p>
            <a:pPr marL="400050" lvl="1" indent="0">
              <a:lnSpc>
                <a:spcPct val="95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</a:t>
            </a:r>
            <a:r>
              <a:rPr lang="zh-CN" altLang="en-US" sz="2000" dirty="0">
                <a:latin typeface="Times New Roman" pitchFamily="18" charset="0"/>
              </a:rPr>
              <a:t>根据这个问题的要求，可构造如如下语义网络片断。</a:t>
            </a:r>
          </a:p>
          <a:p>
            <a:pPr marL="0" indent="0">
              <a:lnSpc>
                <a:spcPct val="95000"/>
              </a:lnSpc>
              <a:buNone/>
            </a:pPr>
            <a:endParaRPr lang="zh-CN" altLang="en-US" sz="2000" b="1" dirty="0">
              <a:latin typeface="Times New Roman" pitchFamily="18" charset="0"/>
            </a:endParaRPr>
          </a:p>
          <a:p>
            <a:pPr marL="0" indent="0">
              <a:lnSpc>
                <a:spcPct val="95000"/>
              </a:lnSpc>
              <a:buNone/>
            </a:pPr>
            <a:endParaRPr lang="zh-CN" altLang="en-US" sz="2000" b="1" dirty="0">
              <a:latin typeface="Times New Roman" pitchFamily="18" charset="0"/>
            </a:endParaRPr>
          </a:p>
          <a:p>
            <a:pPr marL="0" indent="0">
              <a:lnSpc>
                <a:spcPct val="95000"/>
              </a:lnSpc>
              <a:buNone/>
            </a:pPr>
            <a:endParaRPr lang="zh-CN" altLang="en-US" sz="2000" b="1" dirty="0">
              <a:latin typeface="Times New Roman" pitchFamily="18" charset="0"/>
            </a:endParaRPr>
          </a:p>
          <a:p>
            <a:pPr marL="400050" lvl="1" indent="0">
              <a:lnSpc>
                <a:spcPct val="95000"/>
              </a:lnSpc>
              <a:buNone/>
            </a:pPr>
            <a:r>
              <a:rPr lang="zh-CN" altLang="en-US" sz="1800" dirty="0" smtClean="0">
                <a:latin typeface="Times New Roman" pitchFamily="18" charset="0"/>
              </a:rPr>
              <a:t>由“</a:t>
            </a:r>
            <a:r>
              <a:rPr lang="en-US" altLang="zh-CN" sz="1800" dirty="0" smtClean="0">
                <a:latin typeface="Times New Roman" pitchFamily="18" charset="0"/>
              </a:rPr>
              <a:t>work-for</a:t>
            </a:r>
            <a:r>
              <a:rPr lang="zh-CN" altLang="en-US" sz="1800" dirty="0" smtClean="0">
                <a:latin typeface="Times New Roman" pitchFamily="18" charset="0"/>
              </a:rPr>
              <a:t>”</a:t>
            </a:r>
            <a:r>
              <a:rPr lang="zh-CN" altLang="en-US" sz="1800" dirty="0">
                <a:latin typeface="Times New Roman" pitchFamily="18" charset="0"/>
              </a:rPr>
              <a:t>弧所指的结点可知，职员</a:t>
            </a:r>
            <a:r>
              <a:rPr lang="zh-CN" altLang="en-US" sz="1800" dirty="0" smtClean="0">
                <a:latin typeface="Times New Roman" pitchFamily="18" charset="0"/>
              </a:rPr>
              <a:t>王强为“理想公司”工作，</a:t>
            </a:r>
            <a:r>
              <a:rPr lang="zh-CN" altLang="en-US" sz="1800" dirty="0">
                <a:latin typeface="Times New Roman" pitchFamily="18" charset="0"/>
              </a:rPr>
              <a:t>这就得到了问题的答案。</a:t>
            </a:r>
          </a:p>
          <a:p>
            <a:pPr marL="400050" lvl="1" indent="0">
              <a:lnSpc>
                <a:spcPct val="95000"/>
              </a:lnSpc>
              <a:buNone/>
            </a:pPr>
            <a:r>
              <a:rPr lang="zh-CN" altLang="en-US" sz="1800" dirty="0" smtClean="0">
                <a:latin typeface="Times New Roman" pitchFamily="18" charset="0"/>
              </a:rPr>
              <a:t>若</a:t>
            </a:r>
            <a:r>
              <a:rPr lang="zh-CN" altLang="en-US" sz="1800" dirty="0">
                <a:latin typeface="Times New Roman" pitchFamily="18" charset="0"/>
              </a:rPr>
              <a:t>还想知道职员王强的其它情况，则可在语义网络中增加相应的空结点</a:t>
            </a:r>
            <a:r>
              <a:rPr lang="zh-CN" altLang="en-US" sz="1800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359532" y="1556792"/>
            <a:ext cx="8208912" cy="223224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9FFE-DEE7-4AD0-8562-EBA6A9F16267}" type="slidenum">
              <a:rPr lang="en-US" altLang="zh-CN"/>
              <a:pPr/>
              <a:t>73</a:t>
            </a:fld>
            <a:endParaRPr lang="en-US" altLang="zh-CN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975" y="0"/>
            <a:ext cx="8229600" cy="981075"/>
          </a:xfrm>
        </p:spPr>
        <p:txBody>
          <a:bodyPr/>
          <a:lstStyle/>
          <a:p>
            <a:r>
              <a:rPr lang="zh-CN" altLang="en-US" sz="4000" b="1" dirty="0" smtClean="0">
                <a:latin typeface="Times New Roman" pitchFamily="18" charset="0"/>
              </a:rPr>
              <a:t>语义网络</a:t>
            </a:r>
            <a:r>
              <a:rPr lang="zh-CN" altLang="en-US" sz="4000" b="1" dirty="0">
                <a:latin typeface="Times New Roman" pitchFamily="18" charset="0"/>
              </a:rPr>
              <a:t>的推理</a:t>
            </a:r>
            <a:r>
              <a:rPr lang="zh-CN" altLang="en-US" sz="4000" b="1" dirty="0" smtClean="0">
                <a:latin typeface="Times New Roman" pitchFamily="18" charset="0"/>
              </a:rPr>
              <a:t>过程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550916" name="Rectangle 4"/>
          <p:cNvSpPr>
            <a:spLocks noChangeArrowheads="1"/>
          </p:cNvSpPr>
          <p:nvPr/>
        </p:nvSpPr>
        <p:spPr bwMode="auto">
          <a:xfrm>
            <a:off x="3023828" y="4689016"/>
            <a:ext cx="720725" cy="4333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？</a:t>
            </a:r>
          </a:p>
        </p:txBody>
      </p:sp>
      <p:sp>
        <p:nvSpPr>
          <p:cNvPr id="550917" name="Rectangle 5"/>
          <p:cNvSpPr>
            <a:spLocks noChangeArrowheads="1"/>
          </p:cNvSpPr>
          <p:nvPr/>
        </p:nvSpPr>
        <p:spPr bwMode="auto">
          <a:xfrm>
            <a:off x="5219340" y="4725529"/>
            <a:ext cx="720725" cy="43338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王强</a:t>
            </a:r>
          </a:p>
        </p:txBody>
      </p:sp>
      <p:sp>
        <p:nvSpPr>
          <p:cNvPr id="550918" name="Line 6"/>
          <p:cNvSpPr>
            <a:spLocks noChangeShapeType="1"/>
          </p:cNvSpPr>
          <p:nvPr/>
        </p:nvSpPr>
        <p:spPr bwMode="auto">
          <a:xfrm flipH="1">
            <a:off x="3742965" y="4904916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0919" name="Text Box 7"/>
          <p:cNvSpPr txBox="1">
            <a:spLocks noChangeArrowheads="1"/>
          </p:cNvSpPr>
          <p:nvPr/>
        </p:nvSpPr>
        <p:spPr bwMode="auto">
          <a:xfrm>
            <a:off x="3887428" y="4473116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Work-for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14230" y="1700808"/>
            <a:ext cx="7777163" cy="1998774"/>
            <a:chOff x="611261" y="3626470"/>
            <a:chExt cx="7777163" cy="1998774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611261" y="4040919"/>
              <a:ext cx="936625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中关村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698824" y="4040919"/>
              <a:ext cx="1150937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理想公司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5148336" y="4040919"/>
              <a:ext cx="1008063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王强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7451799" y="3969481"/>
              <a:ext cx="936625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CC"/>
                  </a:solidFill>
                </a:rPr>
                <a:t>经理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148336" y="5193444"/>
              <a:ext cx="1079500" cy="431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CC"/>
                  </a:solidFill>
                </a:rPr>
                <a:t>28</a:t>
              </a:r>
              <a:r>
                <a:rPr lang="zh-CN" altLang="en-US" b="1">
                  <a:solidFill>
                    <a:srgbClr val="0000CC"/>
                  </a:solidFill>
                </a:rPr>
                <a:t>岁</a:t>
              </a: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1547886" y="4256819"/>
              <a:ext cx="115093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3851349" y="4256819"/>
              <a:ext cx="12954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6156399" y="4256819"/>
              <a:ext cx="1296987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5580136" y="4472719"/>
              <a:ext cx="0" cy="720725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619324" y="3898044"/>
              <a:ext cx="1081087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Located-at-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3995811" y="3898044"/>
              <a:ext cx="12239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Work-for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6407751" y="3626470"/>
              <a:ext cx="8011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0000CC"/>
                  </a:solidFill>
                </a:rPr>
                <a:t>ISA</a:t>
              </a:r>
              <a:endParaRPr lang="en-US" altLang="zh-CN" b="1" dirty="0">
                <a:solidFill>
                  <a:srgbClr val="0000CC"/>
                </a:solidFill>
              </a:endParaRP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5651574" y="4690206"/>
              <a:ext cx="7207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Age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9552" y="3267782"/>
            <a:ext cx="109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KB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2865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C376-F91F-417E-B957-6E07DDEBD7EF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 结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知识和知识表示的基本概念</a:t>
            </a:r>
          </a:p>
          <a:p>
            <a:pPr lvl="1"/>
            <a:r>
              <a:rPr lang="zh-CN" altLang="en-US" dirty="0"/>
              <a:t>符号主义的观点</a:t>
            </a:r>
          </a:p>
          <a:p>
            <a:r>
              <a:rPr lang="zh-CN" altLang="en-US" dirty="0"/>
              <a:t>主要的知识表示方法</a:t>
            </a:r>
          </a:p>
          <a:p>
            <a:pPr lvl="1"/>
            <a:r>
              <a:rPr lang="zh-CN" altLang="en-US" dirty="0"/>
              <a:t>一阶谓词逻辑表示</a:t>
            </a:r>
          </a:p>
          <a:p>
            <a:pPr lvl="1"/>
            <a:r>
              <a:rPr lang="zh-CN" altLang="en-US" dirty="0"/>
              <a:t>产生式表示</a:t>
            </a:r>
          </a:p>
          <a:p>
            <a:pPr lvl="1"/>
            <a:r>
              <a:rPr lang="zh-CN" altLang="en-US" dirty="0"/>
              <a:t>语义网络</a:t>
            </a:r>
            <a:r>
              <a:rPr lang="zh-CN" altLang="en-US" dirty="0" smtClean="0"/>
              <a:t>表示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3BC2-7F50-431F-9B81-78163C900747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12763"/>
            <a:ext cx="8229600" cy="719137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作 业 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题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496300" cy="4392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</a:rPr>
              <a:t>使用谓词逻辑表达如下的知识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imes New Roman" pitchFamily="18" charset="0"/>
              </a:rPr>
              <a:t>不到长城非好汉</a:t>
            </a:r>
            <a:endParaRPr lang="en-US" altLang="zh-CN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使用语义网络表达如下事实</a:t>
            </a:r>
            <a:endParaRPr lang="en-US" altLang="zh-CN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</a:rPr>
              <a:t>XXX</a:t>
            </a:r>
            <a:r>
              <a:rPr lang="zh-CN" altLang="en-US" dirty="0" smtClean="0">
                <a:latin typeface="Times New Roman" pitchFamily="18" charset="0"/>
              </a:rPr>
              <a:t>于</a:t>
            </a:r>
            <a:r>
              <a:rPr lang="en-US" altLang="zh-CN" dirty="0" smtClean="0">
                <a:latin typeface="Times New Roman" pitchFamily="18" charset="0"/>
              </a:rPr>
              <a:t>2007</a:t>
            </a:r>
            <a:r>
              <a:rPr lang="zh-CN" altLang="en-US" dirty="0" smtClean="0">
                <a:latin typeface="Times New Roman" pitchFamily="18" charset="0"/>
              </a:rPr>
              <a:t>年</a:t>
            </a:r>
            <a:r>
              <a:rPr lang="en-US" altLang="zh-CN" dirty="0" smtClean="0">
                <a:latin typeface="Times New Roman" pitchFamily="18" charset="0"/>
              </a:rPr>
              <a:t>7</a:t>
            </a:r>
            <a:r>
              <a:rPr lang="zh-CN" altLang="en-US" dirty="0" smtClean="0">
                <a:latin typeface="Times New Roman" pitchFamily="18" charset="0"/>
              </a:rPr>
              <a:t>月到</a:t>
            </a:r>
            <a:r>
              <a:rPr lang="en-US" altLang="zh-CN" dirty="0" smtClean="0">
                <a:latin typeface="Times New Roman" pitchFamily="18" charset="0"/>
              </a:rPr>
              <a:t>2014</a:t>
            </a:r>
            <a:r>
              <a:rPr lang="zh-CN" altLang="en-US" dirty="0" smtClean="0">
                <a:latin typeface="Times New Roman" pitchFamily="18" charset="0"/>
              </a:rPr>
              <a:t>年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月工作于惠普实验室，</a:t>
            </a:r>
            <a:r>
              <a:rPr lang="en-US" altLang="zh-CN" dirty="0" smtClean="0">
                <a:latin typeface="Times New Roman" pitchFamily="18" charset="0"/>
              </a:rPr>
              <a:t>2014</a:t>
            </a:r>
            <a:r>
              <a:rPr lang="zh-CN" altLang="en-US" dirty="0" smtClean="0">
                <a:latin typeface="Times New Roman" pitchFamily="18" charset="0"/>
              </a:rPr>
              <a:t>年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月加入计算所工作至今</a:t>
            </a:r>
            <a:endParaRPr lang="en-US" altLang="zh-CN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imes New Roman" pitchFamily="18" charset="0"/>
              </a:rPr>
              <a:t>公司</a:t>
            </a:r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在</a:t>
            </a:r>
            <a:r>
              <a:rPr lang="en-US" altLang="zh-CN" dirty="0" smtClean="0">
                <a:latin typeface="Times New Roman" pitchFamily="18" charset="0"/>
              </a:rPr>
              <a:t>2015</a:t>
            </a:r>
            <a:r>
              <a:rPr lang="zh-CN" altLang="en-US" dirty="0" smtClean="0">
                <a:latin typeface="Times New Roman" pitchFamily="18" charset="0"/>
              </a:rPr>
              <a:t>年的销售额为</a:t>
            </a:r>
            <a:r>
              <a:rPr lang="en-US" altLang="zh-CN" dirty="0" smtClean="0">
                <a:latin typeface="Times New Roman" pitchFamily="18" charset="0"/>
              </a:rPr>
              <a:t>100</a:t>
            </a:r>
            <a:r>
              <a:rPr lang="zh-CN" altLang="en-US" dirty="0" smtClean="0">
                <a:latin typeface="Times New Roman" pitchFamily="18" charset="0"/>
              </a:rPr>
              <a:t>万</a:t>
            </a:r>
            <a:endParaRPr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随机点名五人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随机</a:t>
            </a:r>
            <a:r>
              <a:rPr lang="zh-CN" altLang="en-US" smtClean="0"/>
              <a:t>点名</a:t>
            </a:r>
            <a:r>
              <a:rPr lang="zh-CN" altLang="en-US" smtClean="0"/>
              <a:t>号码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2227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C5AA-4CFD-49BE-B48C-79964DB7AA9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23516"/>
            <a:ext cx="8399463" cy="474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A50021"/>
                </a:solidFill>
              </a:rPr>
              <a:t>按知识的作用</a:t>
            </a:r>
            <a:r>
              <a:rPr lang="zh-CN" altLang="en-US" b="1" dirty="0" smtClean="0">
                <a:solidFill>
                  <a:srgbClr val="A50021"/>
                </a:solidFill>
              </a:rPr>
              <a:t>效果</a:t>
            </a:r>
            <a:endParaRPr lang="en-US" altLang="zh-CN" b="1" dirty="0" smtClean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900" b="1" dirty="0">
              <a:solidFill>
                <a:srgbClr val="A50021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0000FF"/>
                </a:solidFill>
              </a:rPr>
              <a:t>事实</a:t>
            </a:r>
            <a:r>
              <a:rPr lang="zh-CN" altLang="en-US" sz="2200" b="1" dirty="0">
                <a:solidFill>
                  <a:srgbClr val="0000FF"/>
                </a:solidFill>
              </a:rPr>
              <a:t>性知识：</a:t>
            </a:r>
            <a:r>
              <a:rPr lang="zh-CN" altLang="en-US" sz="2200" dirty="0"/>
              <a:t>用于描述事物的概念、定义、属性等</a:t>
            </a:r>
            <a:r>
              <a:rPr lang="en-US" altLang="zh-CN" sz="2200" dirty="0"/>
              <a:t>;</a:t>
            </a:r>
            <a:r>
              <a:rPr lang="zh-CN" altLang="en-US" sz="2200" dirty="0"/>
              <a:t>或用于描述问题的状态、环境、条件等。反映事物的静态</a:t>
            </a:r>
            <a:r>
              <a:rPr lang="zh-CN" altLang="en-US" sz="2200" dirty="0" smtClean="0"/>
              <a:t>特征</a:t>
            </a:r>
            <a:endParaRPr lang="zh-CN" altLang="en-US" sz="2200" dirty="0"/>
          </a:p>
          <a:p>
            <a:pPr>
              <a:lnSpc>
                <a:spcPct val="120000"/>
              </a:lnSpc>
            </a:pPr>
            <a:endParaRPr lang="zh-CN" altLang="en-US" sz="900" b="0" dirty="0"/>
          </a:p>
          <a:p>
            <a:pPr lvl="1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0000FF"/>
                </a:solidFill>
              </a:rPr>
              <a:t>过程性知识</a:t>
            </a:r>
            <a:r>
              <a:rPr lang="zh-CN" altLang="en-US" sz="2200" b="1" dirty="0">
                <a:solidFill>
                  <a:srgbClr val="0000FF"/>
                </a:solidFill>
              </a:rPr>
              <a:t>：</a:t>
            </a:r>
            <a:r>
              <a:rPr lang="zh-CN" altLang="en-US" sz="2200" dirty="0"/>
              <a:t>用于问题求解过程的操作、演算和行为的知识；用来指出如何使用那些与问题有关的事实性知识的</a:t>
            </a:r>
            <a:r>
              <a:rPr lang="zh-CN" altLang="en-US" sz="2200" dirty="0" smtClean="0"/>
              <a:t>知识</a:t>
            </a:r>
            <a:endParaRPr lang="zh-CN" altLang="en-US" sz="2200" dirty="0"/>
          </a:p>
          <a:p>
            <a:pPr lvl="2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B050"/>
                </a:solidFill>
              </a:rPr>
              <a:t>例如：</a:t>
            </a:r>
            <a:r>
              <a:rPr lang="zh-CN" altLang="en-US" sz="2000" dirty="0">
                <a:solidFill>
                  <a:srgbClr val="00B050"/>
                </a:solidFill>
              </a:rPr>
              <a:t>产生式、谓词、语义网络等。</a:t>
            </a:r>
          </a:p>
          <a:p>
            <a:pPr>
              <a:lnSpc>
                <a:spcPct val="120000"/>
              </a:lnSpc>
            </a:pPr>
            <a:endParaRPr lang="zh-CN" altLang="en-US" sz="900" b="0" dirty="0"/>
          </a:p>
          <a:p>
            <a:pPr lvl="1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0000FF"/>
                </a:solidFill>
                <a:latin typeface="宋体" pitchFamily="2" charset="-122"/>
              </a:rPr>
              <a:t>控制性</a:t>
            </a:r>
            <a:r>
              <a:rPr lang="zh-CN" altLang="en-US" sz="2200" b="1" dirty="0">
                <a:solidFill>
                  <a:srgbClr val="0000FF"/>
                </a:solidFill>
                <a:latin typeface="宋体" pitchFamily="2" charset="-122"/>
              </a:rPr>
              <a:t>知识：</a:t>
            </a:r>
            <a:r>
              <a:rPr lang="en-US" altLang="zh-CN" sz="2200" dirty="0">
                <a:latin typeface="宋体" pitchFamily="2" charset="-122"/>
              </a:rPr>
              <a:t>(</a:t>
            </a:r>
            <a:r>
              <a:rPr lang="zh-CN" altLang="en-US" sz="2200" dirty="0">
                <a:latin typeface="宋体" pitchFamily="2" charset="-122"/>
              </a:rPr>
              <a:t>元知识或超知识</a:t>
            </a:r>
            <a:r>
              <a:rPr lang="en-US" altLang="zh-CN" sz="2200" dirty="0" smtClean="0">
                <a:latin typeface="宋体" pitchFamily="2" charset="-122"/>
              </a:rPr>
              <a:t>) </a:t>
            </a:r>
            <a:r>
              <a:rPr lang="zh-CN" altLang="en-US" sz="2200" dirty="0" smtClean="0"/>
              <a:t>关于</a:t>
            </a:r>
            <a:r>
              <a:rPr lang="zh-CN" altLang="en-US" sz="2200" dirty="0"/>
              <a:t>如何使用过程性知识的</a:t>
            </a:r>
            <a:r>
              <a:rPr lang="zh-CN" altLang="en-US" sz="2200" dirty="0" smtClean="0"/>
              <a:t>知识</a:t>
            </a:r>
            <a:endParaRPr lang="en-US" altLang="zh-CN" sz="22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00B050"/>
                </a:solidFill>
              </a:rPr>
              <a:t>例如</a:t>
            </a:r>
            <a:r>
              <a:rPr lang="zh-CN" altLang="en-US" sz="2000" dirty="0">
                <a:solidFill>
                  <a:srgbClr val="00B050"/>
                </a:solidFill>
              </a:rPr>
              <a:t>：推理策略、搜索策略、不确定性的传播策略</a:t>
            </a:r>
            <a:r>
              <a:rPr lang="zh-CN" altLang="en-US" sz="2000" dirty="0"/>
              <a:t>。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152400"/>
            <a:ext cx="8540750" cy="1143000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知识的类型</a:t>
            </a:r>
            <a:endParaRPr lang="zh-CN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9BFB-C04E-4F31-B046-ED22B654BC64}" type="slidenum">
              <a:rPr lang="en-US" altLang="zh-CN"/>
              <a:pPr/>
              <a:t>9</a:t>
            </a:fld>
            <a:endParaRPr lang="en-US" altLang="zh-CN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dirty="0" smtClean="0">
                <a:solidFill>
                  <a:srgbClr val="A50021"/>
                </a:solidFill>
                <a:latin typeface="宋体" pitchFamily="2" charset="-122"/>
              </a:rPr>
              <a:t>按知识的等级</a:t>
            </a:r>
          </a:p>
          <a:p>
            <a:pPr lvl="1"/>
            <a:r>
              <a:rPr lang="zh-CN" altLang="en-US" sz="2400" b="1" dirty="0" smtClean="0">
                <a:solidFill>
                  <a:srgbClr val="0000FF"/>
                </a:solidFill>
                <a:latin typeface="宋体" pitchFamily="2" charset="-122"/>
              </a:rPr>
              <a:t>零级知识：</a:t>
            </a:r>
            <a:r>
              <a:rPr lang="zh-CN" altLang="en-US" sz="2400" dirty="0" smtClean="0">
                <a:latin typeface="宋体" pitchFamily="2" charset="-122"/>
              </a:rPr>
              <a:t>叙述性知识</a:t>
            </a:r>
          </a:p>
          <a:p>
            <a:pPr lvl="1"/>
            <a:r>
              <a:rPr lang="zh-CN" altLang="en-US" sz="2400" b="1" dirty="0" smtClean="0">
                <a:solidFill>
                  <a:srgbClr val="0000FF"/>
                </a:solidFill>
                <a:latin typeface="宋体" pitchFamily="2" charset="-122"/>
              </a:rPr>
              <a:t>一级知识：</a:t>
            </a:r>
            <a:r>
              <a:rPr lang="zh-CN" altLang="en-US" sz="2400" dirty="0" smtClean="0">
                <a:latin typeface="宋体" pitchFamily="2" charset="-122"/>
              </a:rPr>
              <a:t>过程性知识</a:t>
            </a:r>
          </a:p>
          <a:p>
            <a:pPr lvl="1"/>
            <a:r>
              <a:rPr lang="zh-CN" altLang="en-US" sz="2400" b="1" dirty="0" smtClean="0">
                <a:solidFill>
                  <a:srgbClr val="0000FF"/>
                </a:solidFill>
                <a:latin typeface="宋体" pitchFamily="2" charset="-122"/>
              </a:rPr>
              <a:t>二级知识：</a:t>
            </a:r>
            <a:r>
              <a:rPr lang="zh-CN" altLang="en-US" sz="2400" dirty="0" smtClean="0">
                <a:latin typeface="宋体" pitchFamily="2" charset="-122"/>
              </a:rPr>
              <a:t>控制性知识（元知识或超知识）</a:t>
            </a:r>
          </a:p>
          <a:p>
            <a:r>
              <a:rPr lang="zh-CN" altLang="en-US" sz="2800" b="1" dirty="0" smtClean="0">
                <a:solidFill>
                  <a:srgbClr val="A50021"/>
                </a:solidFill>
                <a:latin typeface="宋体" pitchFamily="2" charset="-122"/>
              </a:rPr>
              <a:t>按</a:t>
            </a:r>
            <a:r>
              <a:rPr lang="zh-CN" altLang="en-US" sz="2800" b="1" dirty="0">
                <a:solidFill>
                  <a:srgbClr val="A50021"/>
                </a:solidFill>
                <a:latin typeface="宋体" pitchFamily="2" charset="-122"/>
              </a:rPr>
              <a:t>知识的层次</a:t>
            </a:r>
          </a:p>
          <a:p>
            <a:pPr lvl="1"/>
            <a:r>
              <a:rPr lang="zh-CN" altLang="en-US" sz="2400" b="1" dirty="0" smtClean="0">
                <a:solidFill>
                  <a:srgbClr val="0000FF"/>
                </a:solidFill>
                <a:latin typeface="宋体" pitchFamily="2" charset="-122"/>
              </a:rPr>
              <a:t>表层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知识：</a:t>
            </a:r>
            <a:r>
              <a:rPr lang="zh-CN" altLang="en-US" sz="2400" dirty="0">
                <a:latin typeface="宋体" pitchFamily="2" charset="-122"/>
              </a:rPr>
              <a:t>描述客观事物的现象的知识。例如：感性、事实性知识</a:t>
            </a:r>
          </a:p>
          <a:p>
            <a:pPr lvl="1"/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深层知识：</a:t>
            </a:r>
            <a:r>
              <a:rPr lang="zh-CN" altLang="en-US" sz="2400" dirty="0">
                <a:latin typeface="宋体" pitchFamily="2" charset="-122"/>
              </a:rPr>
              <a:t>描述客观事物本质、内涵等的知识。例如：理论</a:t>
            </a:r>
            <a:r>
              <a:rPr lang="zh-CN" altLang="en-US" sz="2400" dirty="0" smtClean="0">
                <a:latin typeface="宋体" pitchFamily="2" charset="-122"/>
              </a:rPr>
              <a:t>知识</a:t>
            </a:r>
            <a:endParaRPr lang="zh-CN" altLang="en-US" sz="2400" dirty="0">
              <a:latin typeface="宋体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152400"/>
            <a:ext cx="8540750" cy="1143000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知识的类型</a:t>
            </a:r>
            <a:endParaRPr lang="zh-CN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14551</TotalTime>
  <Words>6579</Words>
  <Application>Microsoft Office PowerPoint</Application>
  <PresentationFormat>全屏显示(4:3)</PresentationFormat>
  <Paragraphs>1081</Paragraphs>
  <Slides>76</Slides>
  <Notes>75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78" baseType="lpstr">
      <vt:lpstr>默认设计模板</vt:lpstr>
      <vt:lpstr>公式</vt:lpstr>
      <vt:lpstr>Advanced AI</vt:lpstr>
      <vt:lpstr>提纲</vt:lpstr>
      <vt:lpstr>提纲</vt:lpstr>
      <vt:lpstr>什么是知识？</vt:lpstr>
      <vt:lpstr>什么是知识？</vt:lpstr>
      <vt:lpstr>幻灯片 6</vt:lpstr>
      <vt:lpstr>知识的类型</vt:lpstr>
      <vt:lpstr>知识的类型</vt:lpstr>
      <vt:lpstr>知识的类型</vt:lpstr>
      <vt:lpstr>知识的类型</vt:lpstr>
      <vt:lpstr>什么是知识表示？</vt:lpstr>
      <vt:lpstr>知识表示的要求</vt:lpstr>
      <vt:lpstr>知识表示的方法</vt:lpstr>
      <vt:lpstr>一阶谓词逻辑表示法</vt:lpstr>
      <vt:lpstr>谓词逻辑基础</vt:lpstr>
      <vt:lpstr>谓词逻辑基础</vt:lpstr>
      <vt:lpstr>谓词逻辑基础</vt:lpstr>
      <vt:lpstr>谓词逻辑基础</vt:lpstr>
      <vt:lpstr>谓词逻辑基础</vt:lpstr>
      <vt:lpstr>谓词逻辑基础</vt:lpstr>
      <vt:lpstr>谓词逻辑基础</vt:lpstr>
      <vt:lpstr>谓词逻辑基础</vt:lpstr>
      <vt:lpstr>谓词逻辑基础</vt:lpstr>
      <vt:lpstr>谓词逻辑表示方法</vt:lpstr>
      <vt:lpstr>谓词逻辑表示方法</vt:lpstr>
      <vt:lpstr>谓词逻辑表示方法</vt:lpstr>
      <vt:lpstr>练习</vt:lpstr>
      <vt:lpstr>谓词逻辑表示的特征</vt:lpstr>
      <vt:lpstr>谓词逻辑表示的特征</vt:lpstr>
      <vt:lpstr>产生式表示法</vt:lpstr>
      <vt:lpstr>产生式表示的基本方法—规则的表示</vt:lpstr>
      <vt:lpstr>产生式表示的基本方法—规则的表示</vt:lpstr>
      <vt:lpstr>产生式表示的基本方法—规则的表示</vt:lpstr>
      <vt:lpstr>产生式与蕴涵式的区别</vt:lpstr>
      <vt:lpstr>产生式与蕴涵式的区别</vt:lpstr>
      <vt:lpstr>产生式系统的基本结构 </vt:lpstr>
      <vt:lpstr>产生式系统的基本结构 </vt:lpstr>
      <vt:lpstr>产生式系统的例子 </vt:lpstr>
      <vt:lpstr>幻灯片 39</vt:lpstr>
      <vt:lpstr>产生式系统的例子</vt:lpstr>
      <vt:lpstr>产生式系统的例子</vt:lpstr>
      <vt:lpstr>产生式系统的适用领域</vt:lpstr>
      <vt:lpstr>产生式系统总结</vt:lpstr>
      <vt:lpstr>语义网络表示法</vt:lpstr>
      <vt:lpstr>什么是语义网络</vt:lpstr>
      <vt:lpstr>什么是语义网络</vt:lpstr>
      <vt:lpstr>语义网络中的基本语义关系</vt:lpstr>
      <vt:lpstr>语义网络中的基本语义关系</vt:lpstr>
      <vt:lpstr>语义网络中的基本语义关系</vt:lpstr>
      <vt:lpstr>语义网络中的基本语义关系</vt:lpstr>
      <vt:lpstr>语义网络中的基本语义关系</vt:lpstr>
      <vt:lpstr>语义网络中的基本语义关系</vt:lpstr>
      <vt:lpstr>事物和概念的表示</vt:lpstr>
      <vt:lpstr>幻灯片 54</vt:lpstr>
      <vt:lpstr>幻灯片 55</vt:lpstr>
      <vt:lpstr>幻灯片 56</vt:lpstr>
      <vt:lpstr>事物和概念的表示</vt:lpstr>
      <vt:lpstr>幻灯片 58</vt:lpstr>
      <vt:lpstr>情况和动作的表示</vt:lpstr>
      <vt:lpstr>幻灯片 60</vt:lpstr>
      <vt:lpstr>情况和动作的表示</vt:lpstr>
      <vt:lpstr>逻辑关系的表示--否定</vt:lpstr>
      <vt:lpstr>逻辑关系的表示--否定</vt:lpstr>
      <vt:lpstr>逻辑关系的表示--蕴含</vt:lpstr>
      <vt:lpstr>逻辑关系的表示--量词</vt:lpstr>
      <vt:lpstr>逻辑关系的表示--量词</vt:lpstr>
      <vt:lpstr>逻辑关系的表示--量词</vt:lpstr>
      <vt:lpstr>逻辑关系的表示--量词</vt:lpstr>
      <vt:lpstr>语义网络的本质</vt:lpstr>
      <vt:lpstr>语义网络的推理过程</vt:lpstr>
      <vt:lpstr>幻灯片 71</vt:lpstr>
      <vt:lpstr>语义网络的推理过程</vt:lpstr>
      <vt:lpstr>语义网络的推理过程</vt:lpstr>
      <vt:lpstr>小 结</vt:lpstr>
      <vt:lpstr>作 业 题</vt:lpstr>
      <vt:lpstr>随机点名五人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王万森</dc:creator>
  <cp:lastModifiedBy>Ping</cp:lastModifiedBy>
  <cp:revision>497</cp:revision>
  <cp:lastPrinted>2013-04-19T05:08:24Z</cp:lastPrinted>
  <dcterms:created xsi:type="dcterms:W3CDTF">2003-02-25T12:03:31Z</dcterms:created>
  <dcterms:modified xsi:type="dcterms:W3CDTF">2016-10-11T10:09:11Z</dcterms:modified>
</cp:coreProperties>
</file>