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theme/themeOverride1.xml" ContentType="application/vnd.openxmlformats-officedocument.themeOverr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84"/>
  </p:notesMasterIdLst>
  <p:sldIdLst>
    <p:sldId id="514" r:id="rId2"/>
    <p:sldId id="496" r:id="rId3"/>
    <p:sldId id="497" r:id="rId4"/>
    <p:sldId id="271" r:id="rId5"/>
    <p:sldId id="274" r:id="rId6"/>
    <p:sldId id="498" r:id="rId7"/>
    <p:sldId id="300" r:id="rId8"/>
    <p:sldId id="378" r:id="rId9"/>
    <p:sldId id="503" r:id="rId10"/>
    <p:sldId id="301" r:id="rId11"/>
    <p:sldId id="307" r:id="rId12"/>
    <p:sldId id="505" r:id="rId13"/>
    <p:sldId id="308" r:id="rId14"/>
    <p:sldId id="309" r:id="rId15"/>
    <p:sldId id="375" r:id="rId16"/>
    <p:sldId id="310" r:id="rId17"/>
    <p:sldId id="311" r:id="rId18"/>
    <p:sldId id="399" r:id="rId19"/>
    <p:sldId id="313" r:id="rId20"/>
    <p:sldId id="400" r:id="rId21"/>
    <p:sldId id="314" r:id="rId22"/>
    <p:sldId id="315" r:id="rId23"/>
    <p:sldId id="317" r:id="rId24"/>
    <p:sldId id="318" r:id="rId25"/>
    <p:sldId id="319" r:id="rId26"/>
    <p:sldId id="320" r:id="rId27"/>
    <p:sldId id="321" r:id="rId28"/>
    <p:sldId id="322" r:id="rId29"/>
    <p:sldId id="324" r:id="rId30"/>
    <p:sldId id="325" r:id="rId31"/>
    <p:sldId id="326" r:id="rId32"/>
    <p:sldId id="327" r:id="rId33"/>
    <p:sldId id="381" r:id="rId34"/>
    <p:sldId id="328" r:id="rId35"/>
    <p:sldId id="329" r:id="rId36"/>
    <p:sldId id="330" r:id="rId37"/>
    <p:sldId id="331" r:id="rId38"/>
    <p:sldId id="332" r:id="rId39"/>
    <p:sldId id="334" r:id="rId40"/>
    <p:sldId id="335" r:id="rId41"/>
    <p:sldId id="336" r:id="rId42"/>
    <p:sldId id="337" r:id="rId43"/>
    <p:sldId id="371" r:id="rId44"/>
    <p:sldId id="372" r:id="rId45"/>
    <p:sldId id="373" r:id="rId46"/>
    <p:sldId id="374" r:id="rId47"/>
    <p:sldId id="377" r:id="rId48"/>
    <p:sldId id="519" r:id="rId49"/>
    <p:sldId id="520" r:id="rId50"/>
    <p:sldId id="338" r:id="rId51"/>
    <p:sldId id="382" r:id="rId52"/>
    <p:sldId id="484" r:id="rId53"/>
    <p:sldId id="383" r:id="rId54"/>
    <p:sldId id="339" r:id="rId55"/>
    <p:sldId id="341" r:id="rId56"/>
    <p:sldId id="422" r:id="rId57"/>
    <p:sldId id="342" r:id="rId58"/>
    <p:sldId id="343" r:id="rId59"/>
    <p:sldId id="344" r:id="rId60"/>
    <p:sldId id="345" r:id="rId61"/>
    <p:sldId id="506" r:id="rId62"/>
    <p:sldId id="346" r:id="rId63"/>
    <p:sldId id="424" r:id="rId64"/>
    <p:sldId id="425" r:id="rId65"/>
    <p:sldId id="429" r:id="rId66"/>
    <p:sldId id="428" r:id="rId67"/>
    <p:sldId id="347" r:id="rId68"/>
    <p:sldId id="348" r:id="rId69"/>
    <p:sldId id="349" r:id="rId70"/>
    <p:sldId id="350" r:id="rId71"/>
    <p:sldId id="351" r:id="rId72"/>
    <p:sldId id="352" r:id="rId73"/>
    <p:sldId id="521" r:id="rId74"/>
    <p:sldId id="522" r:id="rId75"/>
    <p:sldId id="523" r:id="rId76"/>
    <p:sldId id="524" r:id="rId77"/>
    <p:sldId id="525" r:id="rId78"/>
    <p:sldId id="526" r:id="rId79"/>
    <p:sldId id="527" r:id="rId80"/>
    <p:sldId id="528" r:id="rId81"/>
    <p:sldId id="423" r:id="rId82"/>
    <p:sldId id="430" r:id="rId8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FF"/>
    <a:srgbClr val="FF66FF"/>
    <a:srgbClr val="FFFFCC"/>
    <a:srgbClr val="CC0066"/>
    <a:srgbClr val="009900"/>
    <a:srgbClr val="006600"/>
    <a:srgbClr val="FF0000"/>
    <a:srgbClr val="0000C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78330" autoAdjust="0"/>
  </p:normalViewPr>
  <p:slideViewPr>
    <p:cSldViewPr>
      <p:cViewPr varScale="1">
        <p:scale>
          <a:sx n="42" d="100"/>
          <a:sy n="42" d="100"/>
        </p:scale>
        <p:origin x="1507"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608"/>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5" Type="http://schemas.openxmlformats.org/officeDocument/2006/relationships/image" Target="../media/image39.wmf"/><Relationship Id="rId4"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474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47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1474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74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474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469C817-1AA5-4814-9BA3-0876F79DC7A3}" type="slidenum">
              <a:rPr lang="en-US" altLang="zh-CN"/>
              <a:pPr/>
              <a:t>‹#›</a:t>
            </a:fld>
            <a:endParaRPr lang="en-US" altLang="zh-CN"/>
          </a:p>
        </p:txBody>
      </p:sp>
    </p:spTree>
    <p:extLst>
      <p:ext uri="{BB962C8B-B14F-4D97-AF65-F5344CB8AC3E}">
        <p14:creationId xmlns:p14="http://schemas.microsoft.com/office/powerpoint/2010/main" val="28348504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1EDF00-595B-4DF6-9888-DBA8EAA1AA9C}" type="slidenum">
              <a:rPr lang="en-US" altLang="zh-CN" smtClean="0"/>
              <a:pPr/>
              <a:t>1</a:t>
            </a:fld>
            <a:endParaRPr lang="en-US" altLang="zh-CN"/>
          </a:p>
        </p:txBody>
      </p:sp>
    </p:spTree>
    <p:extLst>
      <p:ext uri="{BB962C8B-B14F-4D97-AF65-F5344CB8AC3E}">
        <p14:creationId xmlns:p14="http://schemas.microsoft.com/office/powerpoint/2010/main" val="116188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10</a:t>
            </a:fld>
            <a:endParaRPr lang="en-US" altLang="zh-CN"/>
          </a:p>
        </p:txBody>
      </p:sp>
    </p:spTree>
    <p:extLst>
      <p:ext uri="{BB962C8B-B14F-4D97-AF65-F5344CB8AC3E}">
        <p14:creationId xmlns:p14="http://schemas.microsoft.com/office/powerpoint/2010/main" val="2361667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2000" b="1" dirty="0" smtClean="0">
                <a:solidFill>
                  <a:srgbClr val="00B050"/>
                </a:solidFill>
                <a:latin typeface="仿宋_GB2312" pitchFamily="49" charset="-122"/>
                <a:ea typeface="仿宋_GB2312" pitchFamily="49" charset="-122"/>
              </a:rPr>
              <a:t>种群</a:t>
            </a:r>
            <a:r>
              <a:rPr lang="zh-CN" altLang="fr-FR" sz="2000" b="1" dirty="0" smtClean="0">
                <a:solidFill>
                  <a:srgbClr val="00B050"/>
                </a:solidFill>
                <a:latin typeface="仿宋_GB2312" pitchFamily="49" charset="-122"/>
                <a:ea typeface="仿宋_GB2312" pitchFamily="49" charset="-122"/>
              </a:rPr>
              <a:t>（</a:t>
            </a:r>
            <a:r>
              <a:rPr lang="fr-FR" altLang="zh-CN" sz="2000" b="1" dirty="0" smtClean="0">
                <a:solidFill>
                  <a:srgbClr val="00B050"/>
                </a:solidFill>
                <a:latin typeface="仿宋_GB2312" pitchFamily="49" charset="-122"/>
                <a:ea typeface="仿宋_GB2312" pitchFamily="49" charset="-122"/>
              </a:rPr>
              <a:t>Population</a:t>
            </a:r>
            <a:r>
              <a:rPr lang="zh-CN" altLang="fr-FR" sz="2000" b="1" dirty="0" smtClean="0">
                <a:solidFill>
                  <a:srgbClr val="00B050"/>
                </a:solidFill>
                <a:latin typeface="仿宋_GB2312" pitchFamily="49" charset="-122"/>
                <a:ea typeface="仿宋_GB2312" pitchFamily="49" charset="-122"/>
              </a:rPr>
              <a:t>）</a:t>
            </a:r>
            <a:r>
              <a:rPr lang="zh-CN" altLang="fr-FR" sz="2000" dirty="0" smtClean="0">
                <a:latin typeface="仿宋_GB2312" pitchFamily="49" charset="-122"/>
                <a:ea typeface="仿宋_GB2312" pitchFamily="49" charset="-122"/>
              </a:rPr>
              <a:t>：初始给定的多个解的集合。遗传算法的求解过程是从代表问题可能潜在的解集的一个种群（</a:t>
            </a:r>
            <a:r>
              <a:rPr lang="fr-FR" altLang="zh-CN" sz="2000" dirty="0" smtClean="0">
                <a:latin typeface="仿宋_GB2312" pitchFamily="49" charset="-122"/>
                <a:ea typeface="仿宋_GB2312" pitchFamily="49" charset="-122"/>
              </a:rPr>
              <a:t>population</a:t>
            </a:r>
            <a:r>
              <a:rPr lang="zh-CN" altLang="fr-FR" sz="2000" dirty="0" smtClean="0">
                <a:latin typeface="仿宋_GB2312" pitchFamily="49" charset="-122"/>
                <a:ea typeface="仿宋_GB2312" pitchFamily="49" charset="-122"/>
              </a:rPr>
              <a:t>）开始。</a:t>
            </a:r>
            <a:endParaRPr lang="fr-FR" altLang="zh-CN" sz="2000" dirty="0" smtClean="0">
              <a:latin typeface="仿宋_GB2312" pitchFamily="49" charset="-122"/>
              <a:ea typeface="仿宋_GB2312" pitchFamily="49" charset="-122"/>
            </a:endParaRPr>
          </a:p>
          <a:p>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11</a:t>
            </a:fld>
            <a:endParaRPr lang="en-US" altLang="zh-CN"/>
          </a:p>
        </p:txBody>
      </p:sp>
    </p:spTree>
    <p:extLst>
      <p:ext uri="{BB962C8B-B14F-4D97-AF65-F5344CB8AC3E}">
        <p14:creationId xmlns:p14="http://schemas.microsoft.com/office/powerpoint/2010/main" val="3690782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2200" dirty="0" smtClean="0">
                <a:latin typeface="Times New Roman" pitchFamily="18" charset="0"/>
                <a:ea typeface="仿宋_GB2312" pitchFamily="49" charset="-122"/>
                <a:cs typeface="Times New Roman" pitchFamily="18" charset="0"/>
              </a:rPr>
              <a:t>标准的遗传操作包括以下</a:t>
            </a:r>
            <a:r>
              <a:rPr lang="en-US" altLang="zh-CN" sz="2200" dirty="0" smtClean="0">
                <a:latin typeface="Times New Roman" pitchFamily="18" charset="0"/>
                <a:ea typeface="仿宋_GB2312" pitchFamily="49" charset="-122"/>
                <a:cs typeface="Times New Roman" pitchFamily="18" charset="0"/>
              </a:rPr>
              <a:t>3</a:t>
            </a:r>
            <a:r>
              <a:rPr lang="zh-CN" altLang="en-US" sz="2200" dirty="0" smtClean="0">
                <a:latin typeface="Times New Roman" pitchFamily="18" charset="0"/>
                <a:ea typeface="仿宋_GB2312" pitchFamily="49" charset="-122"/>
                <a:cs typeface="Times New Roman" pitchFamily="18" charset="0"/>
              </a:rPr>
              <a:t>种基本形式：</a:t>
            </a:r>
          </a:p>
          <a:p>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12</a:t>
            </a:fld>
            <a:endParaRPr lang="en-US" altLang="zh-CN"/>
          </a:p>
        </p:txBody>
      </p:sp>
    </p:spTree>
    <p:extLst>
      <p:ext uri="{BB962C8B-B14F-4D97-AF65-F5344CB8AC3E}">
        <p14:creationId xmlns:p14="http://schemas.microsoft.com/office/powerpoint/2010/main" val="1450538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13</a:t>
            </a:fld>
            <a:endParaRPr lang="en-US" altLang="zh-CN"/>
          </a:p>
        </p:txBody>
      </p:sp>
    </p:spTree>
    <p:extLst>
      <p:ext uri="{BB962C8B-B14F-4D97-AF65-F5344CB8AC3E}">
        <p14:creationId xmlns:p14="http://schemas.microsoft.com/office/powerpoint/2010/main" val="252519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14</a:t>
            </a:fld>
            <a:endParaRPr lang="en-US" altLang="zh-CN"/>
          </a:p>
        </p:txBody>
      </p:sp>
    </p:spTree>
    <p:extLst>
      <p:ext uri="{BB962C8B-B14F-4D97-AF65-F5344CB8AC3E}">
        <p14:creationId xmlns:p14="http://schemas.microsoft.com/office/powerpoint/2010/main" val="3464525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15</a:t>
            </a:fld>
            <a:endParaRPr lang="en-US" altLang="zh-CN"/>
          </a:p>
        </p:txBody>
      </p:sp>
    </p:spTree>
    <p:extLst>
      <p:ext uri="{BB962C8B-B14F-4D97-AF65-F5344CB8AC3E}">
        <p14:creationId xmlns:p14="http://schemas.microsoft.com/office/powerpoint/2010/main" val="2963003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solidFill>
                  <a:srgbClr val="0000CC"/>
                </a:solidFill>
              </a:rPr>
              <a:t> </a:t>
            </a:r>
            <a:r>
              <a:rPr lang="zh-CN" altLang="en-US" b="1" dirty="0" smtClean="0">
                <a:solidFill>
                  <a:srgbClr val="0000CC"/>
                </a:solidFill>
              </a:rPr>
              <a:t>常用的遗传编码算法有霍兰德二进制码、格雷码（</a:t>
            </a:r>
            <a:r>
              <a:rPr lang="en-US" altLang="zh-CN" b="1" dirty="0" smtClean="0">
                <a:solidFill>
                  <a:srgbClr val="0000CC"/>
                </a:solidFill>
              </a:rPr>
              <a:t>Gray Code</a:t>
            </a:r>
            <a:r>
              <a:rPr lang="zh-CN" altLang="en-US" b="1" dirty="0" smtClean="0">
                <a:solidFill>
                  <a:srgbClr val="0000CC"/>
                </a:solidFill>
              </a:rPr>
              <a:t>）、实数编码和字符编码等。</a:t>
            </a:r>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16</a:t>
            </a:fld>
            <a:endParaRPr lang="en-US" altLang="zh-CN"/>
          </a:p>
        </p:txBody>
      </p:sp>
    </p:spTree>
    <p:extLst>
      <p:ext uri="{BB962C8B-B14F-4D97-AF65-F5344CB8AC3E}">
        <p14:creationId xmlns:p14="http://schemas.microsoft.com/office/powerpoint/2010/main" val="2736397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solidFill>
                  <a:srgbClr val="0000CC"/>
                </a:solidFill>
                <a:latin typeface="幼圆" pitchFamily="49" charset="-122"/>
                <a:ea typeface="幼圆" pitchFamily="49" charset="-122"/>
              </a:rPr>
              <a:t>十进制数</a:t>
            </a:r>
            <a:r>
              <a:rPr lang="en-US" altLang="zh-CN" sz="1200" b="1" dirty="0" smtClean="0">
                <a:solidFill>
                  <a:srgbClr val="0000CC"/>
                </a:solidFill>
                <a:latin typeface="幼圆" pitchFamily="49" charset="-122"/>
                <a:ea typeface="幼圆" pitchFamily="49" charset="-122"/>
              </a:rPr>
              <a:t>7</a:t>
            </a:r>
            <a:r>
              <a:rPr lang="zh-CN" altLang="en-US" sz="1200" b="1" dirty="0" smtClean="0">
                <a:solidFill>
                  <a:srgbClr val="0000CC"/>
                </a:solidFill>
                <a:latin typeface="幼圆" pitchFamily="49" charset="-122"/>
                <a:ea typeface="幼圆" pitchFamily="49" charset="-122"/>
              </a:rPr>
              <a:t>和</a:t>
            </a:r>
            <a:r>
              <a:rPr lang="en-US" altLang="zh-CN" sz="1200" b="1" dirty="0" smtClean="0">
                <a:solidFill>
                  <a:srgbClr val="0000CC"/>
                </a:solidFill>
                <a:latin typeface="幼圆" pitchFamily="49" charset="-122"/>
                <a:ea typeface="幼圆" pitchFamily="49" charset="-122"/>
              </a:rPr>
              <a:t>8</a:t>
            </a:r>
            <a:r>
              <a:rPr lang="zh-CN" altLang="en-US" sz="1200" b="1" dirty="0" smtClean="0">
                <a:solidFill>
                  <a:srgbClr val="0000CC"/>
                </a:solidFill>
                <a:latin typeface="幼圆" pitchFamily="49" charset="-122"/>
                <a:ea typeface="幼圆" pitchFamily="49" charset="-122"/>
              </a:rPr>
              <a:t>的二进制编码分别为</a:t>
            </a:r>
            <a:r>
              <a:rPr lang="en-US" altLang="zh-CN" sz="1200" b="1" dirty="0" smtClean="0">
                <a:solidFill>
                  <a:srgbClr val="0000CC"/>
                </a:solidFill>
                <a:latin typeface="幼圆" pitchFamily="49" charset="-122"/>
                <a:ea typeface="幼圆" pitchFamily="49" charset="-122"/>
              </a:rPr>
              <a:t>0111</a:t>
            </a:r>
            <a:r>
              <a:rPr lang="zh-CN" altLang="en-US" sz="1200" b="1" dirty="0" smtClean="0">
                <a:solidFill>
                  <a:srgbClr val="0000CC"/>
                </a:solidFill>
                <a:latin typeface="幼圆" pitchFamily="49" charset="-122"/>
                <a:ea typeface="幼圆" pitchFamily="49" charset="-122"/>
              </a:rPr>
              <a:t>和</a:t>
            </a:r>
            <a:r>
              <a:rPr lang="en-US" altLang="zh-CN" sz="1200" b="1" dirty="0" smtClean="0">
                <a:solidFill>
                  <a:srgbClr val="0000CC"/>
                </a:solidFill>
                <a:latin typeface="幼圆" pitchFamily="49" charset="-122"/>
                <a:ea typeface="幼圆" pitchFamily="49" charset="-122"/>
              </a:rPr>
              <a:t>1000</a:t>
            </a:r>
            <a:r>
              <a:rPr lang="zh-CN" altLang="en-US" sz="1200" b="1" dirty="0" smtClean="0">
                <a:solidFill>
                  <a:srgbClr val="0000CC"/>
                </a:solidFill>
                <a:latin typeface="幼圆" pitchFamily="49" charset="-122"/>
                <a:ea typeface="幼圆" pitchFamily="49" charset="-122"/>
              </a:rPr>
              <a:t>，而其格雷编码分别为</a:t>
            </a:r>
            <a:r>
              <a:rPr lang="en-US" altLang="zh-CN" sz="1200" b="1" dirty="0" smtClean="0">
                <a:solidFill>
                  <a:srgbClr val="0000CC"/>
                </a:solidFill>
                <a:latin typeface="幼圆" pitchFamily="49" charset="-122"/>
                <a:ea typeface="幼圆" pitchFamily="49" charset="-122"/>
              </a:rPr>
              <a:t>0100</a:t>
            </a:r>
            <a:r>
              <a:rPr lang="zh-CN" altLang="en-US" sz="1200" b="1" dirty="0" smtClean="0">
                <a:solidFill>
                  <a:srgbClr val="0000CC"/>
                </a:solidFill>
                <a:latin typeface="幼圆" pitchFamily="49" charset="-122"/>
                <a:ea typeface="幼圆" pitchFamily="49" charset="-122"/>
              </a:rPr>
              <a:t>和</a:t>
            </a:r>
            <a:r>
              <a:rPr lang="en-US" altLang="zh-CN" sz="1200" b="1" dirty="0" smtClean="0">
                <a:solidFill>
                  <a:srgbClr val="0000CC"/>
                </a:solidFill>
                <a:latin typeface="幼圆" pitchFamily="49" charset="-122"/>
                <a:ea typeface="幼圆" pitchFamily="49" charset="-122"/>
              </a:rPr>
              <a:t>1100</a:t>
            </a:r>
            <a:r>
              <a:rPr lang="zh-CN" altLang="en-US" sz="1200" b="1" dirty="0" smtClean="0">
                <a:solidFill>
                  <a:srgbClr val="0000CC"/>
                </a:solidFill>
                <a:latin typeface="幼圆" pitchFamily="49" charset="-122"/>
                <a:ea typeface="幼圆" pitchFamily="49" charset="-122"/>
              </a:rPr>
              <a:t>。</a:t>
            </a:r>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17</a:t>
            </a:fld>
            <a:endParaRPr lang="en-US" altLang="zh-CN"/>
          </a:p>
        </p:txBody>
      </p:sp>
    </p:spTree>
    <p:extLst>
      <p:ext uri="{BB962C8B-B14F-4D97-AF65-F5344CB8AC3E}">
        <p14:creationId xmlns:p14="http://schemas.microsoft.com/office/powerpoint/2010/main" val="2578582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18</a:t>
            </a:fld>
            <a:endParaRPr lang="en-US" altLang="zh-CN"/>
          </a:p>
        </p:txBody>
      </p:sp>
    </p:spTree>
    <p:extLst>
      <p:ext uri="{BB962C8B-B14F-4D97-AF65-F5344CB8AC3E}">
        <p14:creationId xmlns:p14="http://schemas.microsoft.com/office/powerpoint/2010/main" val="4149455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latin typeface="幼圆" pitchFamily="49" charset="-122"/>
                <a:ea typeface="幼圆" pitchFamily="49" charset="-122"/>
                <a:cs typeface="Adobe Arabic" pitchFamily="18" charset="-78"/>
              </a:rPr>
              <a:t> </a:t>
            </a:r>
            <a:r>
              <a:rPr lang="zh-CN" altLang="en-US" sz="1200" b="1" dirty="0" smtClean="0">
                <a:solidFill>
                  <a:srgbClr val="0000CC"/>
                </a:solidFill>
                <a:latin typeface="幼圆" pitchFamily="49" charset="-122"/>
                <a:ea typeface="幼圆" pitchFamily="49" charset="-122"/>
                <a:cs typeface="Adobe Arabic" pitchFamily="18" charset="-78"/>
              </a:rPr>
              <a:t>在遗传算法中，有许多计算适应度的方法，其中最常用的适应度函数有以下两种：</a:t>
            </a:r>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19</a:t>
            </a:fld>
            <a:endParaRPr lang="en-US" altLang="zh-CN"/>
          </a:p>
        </p:txBody>
      </p:sp>
    </p:spTree>
    <p:extLst>
      <p:ext uri="{BB962C8B-B14F-4D97-AF65-F5344CB8AC3E}">
        <p14:creationId xmlns:p14="http://schemas.microsoft.com/office/powerpoint/2010/main" val="165835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solidFill>
                  <a:srgbClr val="0000CC"/>
                </a:solidFill>
                <a:latin typeface="Times New Roman" pitchFamily="18" charset="0"/>
              </a:rPr>
              <a:t>信息科学、生命科学、认知科学等不同学科相互交叉</a:t>
            </a:r>
          </a:p>
          <a:p>
            <a:endParaRPr lang="zh-CN" altLang="en-US" sz="1200" b="1" dirty="0" smtClean="0">
              <a:solidFill>
                <a:srgbClr val="0000CC"/>
              </a:solidFill>
              <a:latin typeface="Times New Roman" pitchFamily="18" charset="0"/>
            </a:endParaRPr>
          </a:p>
          <a:p>
            <a:r>
              <a:rPr lang="zh-CN" altLang="en-US" sz="1200" b="1" dirty="0" smtClean="0">
                <a:solidFill>
                  <a:srgbClr val="0000CC"/>
                </a:solidFill>
                <a:latin typeface="Times New Roman" pitchFamily="18" charset="0"/>
              </a:rPr>
              <a:t>主要借鉴</a:t>
            </a:r>
            <a:r>
              <a:rPr lang="zh-CN" altLang="en-US" sz="1200" b="1" dirty="0" smtClean="0">
                <a:solidFill>
                  <a:srgbClr val="FF0000"/>
                </a:solidFill>
                <a:latin typeface="Times New Roman" pitchFamily="18" charset="0"/>
              </a:rPr>
              <a:t>仿生学</a:t>
            </a:r>
            <a:r>
              <a:rPr lang="zh-CN" altLang="en-US" sz="1200" b="1" dirty="0" smtClean="0">
                <a:solidFill>
                  <a:srgbClr val="0000CC"/>
                </a:solidFill>
                <a:latin typeface="Times New Roman" pitchFamily="18" charset="0"/>
              </a:rPr>
              <a:t>的思想，基于人们对</a:t>
            </a:r>
            <a:r>
              <a:rPr lang="zh-CN" altLang="en-US" sz="1200" b="1" dirty="0" smtClean="0">
                <a:solidFill>
                  <a:srgbClr val="FF0000"/>
                </a:solidFill>
                <a:latin typeface="Times New Roman" pitchFamily="18" charset="0"/>
              </a:rPr>
              <a:t>生物体智能机理</a:t>
            </a:r>
            <a:r>
              <a:rPr lang="zh-CN" altLang="en-US" sz="1200" b="1" dirty="0" smtClean="0">
                <a:solidFill>
                  <a:srgbClr val="0000CC"/>
                </a:solidFill>
                <a:latin typeface="Times New Roman" pitchFamily="18" charset="0"/>
              </a:rPr>
              <a:t>的认识，采用</a:t>
            </a:r>
            <a:r>
              <a:rPr lang="zh-CN" altLang="en-US" sz="1200" b="1" dirty="0" smtClean="0">
                <a:solidFill>
                  <a:srgbClr val="009900"/>
                </a:solidFill>
                <a:latin typeface="Times New Roman" pitchFamily="18" charset="0"/>
              </a:rPr>
              <a:t>数值计算</a:t>
            </a:r>
            <a:r>
              <a:rPr lang="zh-CN" altLang="en-US" sz="1200" b="1" dirty="0" smtClean="0">
                <a:solidFill>
                  <a:srgbClr val="0000CC"/>
                </a:solidFill>
                <a:latin typeface="Times New Roman" pitchFamily="18" charset="0"/>
              </a:rPr>
              <a:t>的方法去模拟和实现人类的智能。</a:t>
            </a:r>
          </a:p>
          <a:p>
            <a:r>
              <a:rPr lang="zh-CN" altLang="en-US" sz="1200" b="1" dirty="0" smtClean="0">
                <a:solidFill>
                  <a:srgbClr val="0000CC"/>
                </a:solidFill>
                <a:latin typeface="Times New Roman" pitchFamily="18" charset="0"/>
              </a:rPr>
              <a:t> （区别于传统的</a:t>
            </a:r>
            <a:r>
              <a:rPr lang="zh-CN" altLang="en-US" sz="1200" b="1" dirty="0" smtClean="0">
                <a:solidFill>
                  <a:srgbClr val="006600"/>
                </a:solidFill>
                <a:latin typeface="Times New Roman" pitchFamily="18" charset="0"/>
              </a:rPr>
              <a:t>符号智能</a:t>
            </a:r>
            <a:r>
              <a:rPr lang="zh-CN" altLang="en-US" sz="1200" b="1" dirty="0" smtClean="0">
                <a:solidFill>
                  <a:srgbClr val="0000CC"/>
                </a:solidFill>
                <a:latin typeface="Times New Roman" pitchFamily="18" charset="0"/>
              </a:rPr>
              <a:t>）</a:t>
            </a:r>
          </a:p>
          <a:p>
            <a:endParaRPr lang="zh-CN" altLang="en-US" sz="1200" b="1" dirty="0" smtClean="0">
              <a:solidFill>
                <a:srgbClr val="0000CC"/>
              </a:solidFill>
              <a:latin typeface="Times New Roman" pitchFamily="18" charset="0"/>
            </a:endParaRPr>
          </a:p>
          <a:p>
            <a:r>
              <a:rPr lang="zh-CN" altLang="en-US" sz="1200" b="1" dirty="0" smtClean="0">
                <a:solidFill>
                  <a:srgbClr val="0000CC"/>
                </a:solidFill>
                <a:latin typeface="Times New Roman" pitchFamily="18" charset="0"/>
              </a:rPr>
              <a:t>    主要研究领域包括：</a:t>
            </a:r>
            <a:r>
              <a:rPr lang="zh-CN" altLang="en-US" sz="1200" b="1" smtClean="0">
                <a:solidFill>
                  <a:srgbClr val="009900"/>
                </a:solidFill>
                <a:latin typeface="Times New Roman" pitchFamily="18" charset="0"/>
              </a:rPr>
              <a:t>神经计算、演化计算、</a:t>
            </a:r>
            <a:r>
              <a:rPr lang="zh-CN" altLang="en-US" sz="1200" b="1" dirty="0" smtClean="0">
                <a:solidFill>
                  <a:srgbClr val="009900"/>
                </a:solidFill>
                <a:latin typeface="Times New Roman" pitchFamily="18" charset="0"/>
              </a:rPr>
              <a:t>模糊计算</a:t>
            </a:r>
            <a:r>
              <a:rPr lang="zh-CN" altLang="en-US" sz="1200" b="1" dirty="0" smtClean="0">
                <a:solidFill>
                  <a:srgbClr val="0000CC"/>
                </a:solidFill>
                <a:latin typeface="Times New Roman" pitchFamily="18" charset="0"/>
              </a:rPr>
              <a:t>、免疫计算、人工生命、群集智能等</a:t>
            </a:r>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2</a:t>
            </a:fld>
            <a:endParaRPr lang="en-US" altLang="zh-CN"/>
          </a:p>
        </p:txBody>
      </p:sp>
    </p:spTree>
    <p:extLst>
      <p:ext uri="{BB962C8B-B14F-4D97-AF65-F5344CB8AC3E}">
        <p14:creationId xmlns:p14="http://schemas.microsoft.com/office/powerpoint/2010/main" val="2061890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20</a:t>
            </a:fld>
            <a:endParaRPr lang="en-US" altLang="zh-CN"/>
          </a:p>
        </p:txBody>
      </p:sp>
    </p:spTree>
    <p:extLst>
      <p:ext uri="{BB962C8B-B14F-4D97-AF65-F5344CB8AC3E}">
        <p14:creationId xmlns:p14="http://schemas.microsoft.com/office/powerpoint/2010/main" val="39044440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21</a:t>
            </a:fld>
            <a:endParaRPr lang="en-US" altLang="zh-CN"/>
          </a:p>
        </p:txBody>
      </p:sp>
    </p:spTree>
    <p:extLst>
      <p:ext uri="{BB962C8B-B14F-4D97-AF65-F5344CB8AC3E}">
        <p14:creationId xmlns:p14="http://schemas.microsoft.com/office/powerpoint/2010/main" val="2351551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22</a:t>
            </a:fld>
            <a:endParaRPr lang="en-US" altLang="zh-CN"/>
          </a:p>
        </p:txBody>
      </p:sp>
    </p:spTree>
    <p:extLst>
      <p:ext uri="{BB962C8B-B14F-4D97-AF65-F5344CB8AC3E}">
        <p14:creationId xmlns:p14="http://schemas.microsoft.com/office/powerpoint/2010/main" val="40897804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 </a:t>
            </a:r>
            <a:r>
              <a:rPr lang="zh-CN" altLang="en-US" sz="1200" b="1" dirty="0" smtClean="0">
                <a:solidFill>
                  <a:srgbClr val="0000CC"/>
                </a:solidFill>
              </a:rPr>
              <a:t>遗传算法中的基本遗传操作包括选择、交叉和变异</a:t>
            </a:r>
            <a:r>
              <a:rPr lang="en-US" altLang="zh-CN" sz="1200" b="1" dirty="0" smtClean="0">
                <a:solidFill>
                  <a:srgbClr val="0000CC"/>
                </a:solidFill>
              </a:rPr>
              <a:t>3</a:t>
            </a:r>
            <a:r>
              <a:rPr lang="zh-CN" altLang="en-US" sz="1200" b="1" dirty="0" smtClean="0">
                <a:solidFill>
                  <a:srgbClr val="0000CC"/>
                </a:solidFill>
              </a:rPr>
              <a:t>种，而每种操作又包括多种</a:t>
            </a:r>
            <a:r>
              <a:rPr lang="zh-CN" altLang="en-US" sz="1200" b="1" dirty="0" smtClean="0">
                <a:solidFill>
                  <a:srgbClr val="0000CC"/>
                </a:solidFill>
                <a:latin typeface="Times New Roman" pitchFamily="18" charset="0"/>
              </a:rPr>
              <a:t>不同的方法，下面分别对它们进行介绍。</a:t>
            </a:r>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23</a:t>
            </a:fld>
            <a:endParaRPr lang="en-US" altLang="zh-CN"/>
          </a:p>
        </p:txBody>
      </p:sp>
    </p:spTree>
    <p:extLst>
      <p:ext uri="{BB962C8B-B14F-4D97-AF65-F5344CB8AC3E}">
        <p14:creationId xmlns:p14="http://schemas.microsoft.com/office/powerpoint/2010/main" val="977276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solidFill>
                  <a:srgbClr val="0000CC"/>
                </a:solidFill>
                <a:latin typeface="仿宋_GB2312" pitchFamily="49" charset="-122"/>
                <a:ea typeface="仿宋_GB2312" pitchFamily="49" charset="-122"/>
              </a:rPr>
              <a:t>轮盘赌选择法又被称为转盘赌选择法或轮盘选择法。</a:t>
            </a:r>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24</a:t>
            </a:fld>
            <a:endParaRPr lang="en-US" altLang="zh-CN"/>
          </a:p>
        </p:txBody>
      </p:sp>
    </p:spTree>
    <p:extLst>
      <p:ext uri="{BB962C8B-B14F-4D97-AF65-F5344CB8AC3E}">
        <p14:creationId xmlns:p14="http://schemas.microsoft.com/office/powerpoint/2010/main" val="3879835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25</a:t>
            </a:fld>
            <a:endParaRPr lang="en-US" altLang="zh-CN"/>
          </a:p>
        </p:txBody>
      </p:sp>
    </p:spTree>
    <p:extLst>
      <p:ext uri="{BB962C8B-B14F-4D97-AF65-F5344CB8AC3E}">
        <p14:creationId xmlns:p14="http://schemas.microsoft.com/office/powerpoint/2010/main" val="3304985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smtClean="0">
                <a:solidFill>
                  <a:srgbClr val="0000CC"/>
                </a:solidFill>
                <a:latin typeface="幼圆" pitchFamily="49" charset="-122"/>
                <a:ea typeface="幼圆" pitchFamily="49" charset="-122"/>
              </a:rPr>
              <a:t>根据个体编码方法的不同，遗传算法中的交叉操作可分为二进制交叉和实值交叉两种类型</a:t>
            </a:r>
            <a:r>
              <a:rPr lang="zh-CN" altLang="en-US" sz="1200" b="1" dirty="0" smtClean="0">
                <a:latin typeface="幼圆" pitchFamily="49" charset="-122"/>
                <a:ea typeface="幼圆" pitchFamily="49" charset="-122"/>
              </a:rPr>
              <a:t>。</a:t>
            </a:r>
          </a:p>
          <a:p>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26</a:t>
            </a:fld>
            <a:endParaRPr lang="en-US" altLang="zh-CN"/>
          </a:p>
        </p:txBody>
      </p:sp>
    </p:spTree>
    <p:extLst>
      <p:ext uri="{BB962C8B-B14F-4D97-AF65-F5344CB8AC3E}">
        <p14:creationId xmlns:p14="http://schemas.microsoft.com/office/powerpoint/2010/main" val="7851790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27</a:t>
            </a:fld>
            <a:endParaRPr lang="en-US" altLang="zh-CN"/>
          </a:p>
        </p:txBody>
      </p:sp>
    </p:spTree>
    <p:extLst>
      <p:ext uri="{BB962C8B-B14F-4D97-AF65-F5344CB8AC3E}">
        <p14:creationId xmlns:p14="http://schemas.microsoft.com/office/powerpoint/2010/main" val="38313295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28</a:t>
            </a:fld>
            <a:endParaRPr lang="en-US" altLang="zh-CN"/>
          </a:p>
        </p:txBody>
      </p:sp>
    </p:spTree>
    <p:extLst>
      <p:ext uri="{BB962C8B-B14F-4D97-AF65-F5344CB8AC3E}">
        <p14:creationId xmlns:p14="http://schemas.microsoft.com/office/powerpoint/2010/main" val="25516472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latin typeface="Times New Roman" pitchFamily="18" charset="0"/>
                <a:ea typeface="仿宋_GB2312" pitchFamily="49" charset="-122"/>
                <a:cs typeface="Times New Roman" pitchFamily="18" charset="0"/>
              </a:rPr>
              <a:t>，并被称为交叉模版（或交叉掩码）</a:t>
            </a:r>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29</a:t>
            </a:fld>
            <a:endParaRPr lang="en-US" altLang="zh-CN"/>
          </a:p>
        </p:txBody>
      </p:sp>
    </p:spTree>
    <p:extLst>
      <p:ext uri="{BB962C8B-B14F-4D97-AF65-F5344CB8AC3E}">
        <p14:creationId xmlns:p14="http://schemas.microsoft.com/office/powerpoint/2010/main" val="253072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3</a:t>
            </a:fld>
            <a:endParaRPr lang="en-US" altLang="zh-CN"/>
          </a:p>
        </p:txBody>
      </p:sp>
    </p:spTree>
    <p:extLst>
      <p:ext uri="{BB962C8B-B14F-4D97-AF65-F5344CB8AC3E}">
        <p14:creationId xmlns:p14="http://schemas.microsoft.com/office/powerpoint/2010/main" val="3684305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10000"/>
              </a:lnSpc>
            </a:pPr>
            <a:r>
              <a:rPr lang="zh-CN" altLang="fr-FR" sz="2000" b="1" dirty="0" smtClean="0">
                <a:solidFill>
                  <a:srgbClr val="0000CC"/>
                </a:solidFill>
                <a:latin typeface="Times New Roman" pitchFamily="18" charset="0"/>
                <a:ea typeface="仿宋_GB2312" pitchFamily="49" charset="-122"/>
                <a:cs typeface="Times New Roman" pitchFamily="18" charset="0"/>
              </a:rPr>
              <a:t>设有</a:t>
            </a:r>
            <a:r>
              <a:rPr lang="zh-CN" altLang="fr-FR" sz="2000" b="1" dirty="0" smtClean="0">
                <a:solidFill>
                  <a:srgbClr val="0000CC"/>
                </a:solidFill>
                <a:latin typeface="Times New Roman" pitchFamily="18" charset="0"/>
                <a:ea typeface="仿宋_GB2312" pitchFamily="49" charset="-122"/>
                <a:cs typeface="Times New Roman" pitchFamily="18" charset="0"/>
              </a:rPr>
              <a:t>两个父代个体向量</a:t>
            </a:r>
            <a:r>
              <a:rPr lang="fr-FR" altLang="zh-CN" sz="2000" b="1" dirty="0" smtClean="0">
                <a:solidFill>
                  <a:srgbClr val="0000CC"/>
                </a:solidFill>
                <a:latin typeface="Times New Roman" pitchFamily="18" charset="0"/>
                <a:ea typeface="仿宋_GB2312" pitchFamily="49" charset="-122"/>
                <a:cs typeface="Times New Roman" pitchFamily="18" charset="0"/>
              </a:rPr>
              <a:t>A=20 16 19 32 18 26</a:t>
            </a:r>
            <a:r>
              <a:rPr lang="zh-CN" altLang="fr-FR" sz="2000" b="1" dirty="0" smtClean="0">
                <a:solidFill>
                  <a:srgbClr val="0000CC"/>
                </a:solidFill>
                <a:latin typeface="Times New Roman" pitchFamily="18" charset="0"/>
                <a:ea typeface="仿宋_GB2312" pitchFamily="49" charset="-122"/>
                <a:cs typeface="Times New Roman" pitchFamily="18" charset="0"/>
              </a:rPr>
              <a:t>和</a:t>
            </a:r>
            <a:r>
              <a:rPr lang="fr-FR" altLang="zh-CN" sz="2000" b="1" dirty="0" smtClean="0">
                <a:solidFill>
                  <a:srgbClr val="0000CC"/>
                </a:solidFill>
                <a:latin typeface="Times New Roman" pitchFamily="18" charset="0"/>
                <a:ea typeface="仿宋_GB2312" pitchFamily="49" charset="-122"/>
                <a:cs typeface="Times New Roman" pitchFamily="18" charset="0"/>
              </a:rPr>
              <a:t>B=36 25 38 12 21 30</a:t>
            </a:r>
            <a:r>
              <a:rPr lang="zh-CN" altLang="fr-FR" sz="2000" b="1" dirty="0" smtClean="0">
                <a:solidFill>
                  <a:srgbClr val="0000CC"/>
                </a:solidFill>
                <a:latin typeface="Times New Roman" pitchFamily="18" charset="0"/>
                <a:ea typeface="仿宋_GB2312" pitchFamily="49" charset="-122"/>
                <a:cs typeface="Times New Roman" pitchFamily="18" charset="0"/>
              </a:rPr>
              <a:t>，若随机选择对</a:t>
            </a:r>
            <a:r>
              <a:rPr lang="zh-CN" altLang="fr-FR" sz="2000" b="1" dirty="0" smtClean="0">
                <a:solidFill>
                  <a:srgbClr val="A50021"/>
                </a:solidFill>
                <a:latin typeface="Times New Roman" pitchFamily="18" charset="0"/>
                <a:ea typeface="仿宋_GB2312" pitchFamily="49" charset="-122"/>
                <a:cs typeface="Times New Roman" pitchFamily="18" charset="0"/>
              </a:rPr>
              <a:t>第</a:t>
            </a:r>
            <a:r>
              <a:rPr lang="fr-FR" altLang="zh-CN" sz="2000" b="1" dirty="0" smtClean="0">
                <a:solidFill>
                  <a:srgbClr val="A50021"/>
                </a:solidFill>
                <a:latin typeface="Times New Roman" pitchFamily="18" charset="0"/>
                <a:ea typeface="仿宋_GB2312" pitchFamily="49" charset="-122"/>
                <a:cs typeface="Times New Roman" pitchFamily="18" charset="0"/>
              </a:rPr>
              <a:t>3</a:t>
            </a:r>
            <a:r>
              <a:rPr lang="zh-CN" altLang="fr-FR" sz="2000" b="1" dirty="0" smtClean="0">
                <a:solidFill>
                  <a:srgbClr val="A50021"/>
                </a:solidFill>
                <a:latin typeface="Times New Roman" pitchFamily="18" charset="0"/>
                <a:ea typeface="仿宋_GB2312" pitchFamily="49" charset="-122"/>
                <a:cs typeface="Times New Roman" pitchFamily="18" charset="0"/>
              </a:rPr>
              <a:t>个分量</a:t>
            </a:r>
            <a:r>
              <a:rPr lang="zh-CN" altLang="fr-FR" sz="2000" b="1" dirty="0" smtClean="0">
                <a:solidFill>
                  <a:srgbClr val="0000CC"/>
                </a:solidFill>
                <a:latin typeface="Times New Roman" pitchFamily="18" charset="0"/>
                <a:ea typeface="仿宋_GB2312" pitchFamily="49" charset="-122"/>
                <a:cs typeface="Times New Roman" pitchFamily="18" charset="0"/>
              </a:rPr>
              <a:t>以后的所有分量进行交叉，则交叉后两个新的个体向量是：</a:t>
            </a:r>
          </a:p>
          <a:p>
            <a:pPr lvl="1">
              <a:lnSpc>
                <a:spcPct val="110000"/>
              </a:lnSpc>
            </a:pPr>
            <a:r>
              <a:rPr lang="fr-FR" altLang="zh-CN" sz="2000" b="1" dirty="0" smtClean="0">
                <a:solidFill>
                  <a:srgbClr val="0000CC"/>
                </a:solidFill>
                <a:latin typeface="Times New Roman" pitchFamily="18" charset="0"/>
                <a:ea typeface="仿宋_GB2312" pitchFamily="49" charset="-122"/>
                <a:cs typeface="Times New Roman" pitchFamily="18" charset="0"/>
              </a:rPr>
              <a:t>    A’= 20 16 19 </a:t>
            </a:r>
            <a:r>
              <a:rPr lang="fr-FR" altLang="zh-CN" sz="2000" b="1" dirty="0" smtClean="0">
                <a:solidFill>
                  <a:srgbClr val="FF33CC"/>
                </a:solidFill>
                <a:latin typeface="Times New Roman" pitchFamily="18" charset="0"/>
                <a:ea typeface="仿宋_GB2312" pitchFamily="49" charset="-122"/>
                <a:cs typeface="Times New Roman" pitchFamily="18" charset="0"/>
              </a:rPr>
              <a:t>12</a:t>
            </a:r>
            <a:r>
              <a:rPr lang="fr-FR" altLang="zh-CN" sz="2000" b="1" dirty="0" smtClean="0">
                <a:solidFill>
                  <a:srgbClr val="0000CC"/>
                </a:solidFill>
                <a:latin typeface="Times New Roman" pitchFamily="18" charset="0"/>
                <a:ea typeface="仿宋_GB2312" pitchFamily="49" charset="-122"/>
                <a:cs typeface="Times New Roman" pitchFamily="18" charset="0"/>
              </a:rPr>
              <a:t> </a:t>
            </a:r>
            <a:r>
              <a:rPr lang="fr-FR" altLang="zh-CN" sz="2000" b="1" dirty="0" smtClean="0">
                <a:solidFill>
                  <a:srgbClr val="FF33CC"/>
                </a:solidFill>
                <a:latin typeface="Times New Roman" pitchFamily="18" charset="0"/>
                <a:ea typeface="仿宋_GB2312" pitchFamily="49" charset="-122"/>
                <a:cs typeface="Times New Roman" pitchFamily="18" charset="0"/>
              </a:rPr>
              <a:t>21</a:t>
            </a:r>
            <a:r>
              <a:rPr lang="fr-FR" altLang="zh-CN" sz="2000" b="1" dirty="0" smtClean="0">
                <a:solidFill>
                  <a:srgbClr val="0000CC"/>
                </a:solidFill>
                <a:latin typeface="Times New Roman" pitchFamily="18" charset="0"/>
                <a:ea typeface="仿宋_GB2312" pitchFamily="49" charset="-122"/>
                <a:cs typeface="Times New Roman" pitchFamily="18" charset="0"/>
              </a:rPr>
              <a:t> </a:t>
            </a:r>
            <a:r>
              <a:rPr lang="fr-FR" altLang="zh-CN" sz="2000" b="1" dirty="0" smtClean="0">
                <a:solidFill>
                  <a:srgbClr val="FF33CC"/>
                </a:solidFill>
                <a:latin typeface="Times New Roman" pitchFamily="18" charset="0"/>
                <a:ea typeface="仿宋_GB2312" pitchFamily="49" charset="-122"/>
                <a:cs typeface="Times New Roman" pitchFamily="18" charset="0"/>
              </a:rPr>
              <a:t>30</a:t>
            </a:r>
          </a:p>
          <a:p>
            <a:pPr lvl="1">
              <a:lnSpc>
                <a:spcPct val="110000"/>
              </a:lnSpc>
            </a:pPr>
            <a:r>
              <a:rPr lang="fr-FR" altLang="zh-CN" sz="2000" b="1" dirty="0" smtClean="0">
                <a:solidFill>
                  <a:srgbClr val="0000CC"/>
                </a:solidFill>
                <a:latin typeface="Times New Roman" pitchFamily="18" charset="0"/>
                <a:ea typeface="仿宋_GB2312" pitchFamily="49" charset="-122"/>
                <a:cs typeface="Times New Roman" pitchFamily="18" charset="0"/>
              </a:rPr>
              <a:t>    B’= 36 25 38 </a:t>
            </a:r>
            <a:r>
              <a:rPr lang="fr-FR" altLang="zh-CN" sz="2000" b="1" dirty="0" smtClean="0">
                <a:solidFill>
                  <a:srgbClr val="FF33CC"/>
                </a:solidFill>
                <a:latin typeface="Times New Roman" pitchFamily="18" charset="0"/>
                <a:ea typeface="仿宋_GB2312" pitchFamily="49" charset="-122"/>
                <a:cs typeface="Times New Roman" pitchFamily="18" charset="0"/>
              </a:rPr>
              <a:t>32</a:t>
            </a:r>
            <a:r>
              <a:rPr lang="fr-FR" altLang="zh-CN" sz="2000" b="1" dirty="0" smtClean="0">
                <a:solidFill>
                  <a:srgbClr val="0000CC"/>
                </a:solidFill>
                <a:latin typeface="Times New Roman" pitchFamily="18" charset="0"/>
                <a:ea typeface="仿宋_GB2312" pitchFamily="49" charset="-122"/>
                <a:cs typeface="Times New Roman" pitchFamily="18" charset="0"/>
              </a:rPr>
              <a:t> </a:t>
            </a:r>
            <a:r>
              <a:rPr lang="fr-FR" altLang="zh-CN" sz="2000" b="1" dirty="0" smtClean="0">
                <a:solidFill>
                  <a:srgbClr val="FF33CC"/>
                </a:solidFill>
                <a:latin typeface="Times New Roman" pitchFamily="18" charset="0"/>
                <a:ea typeface="仿宋_GB2312" pitchFamily="49" charset="-122"/>
                <a:cs typeface="Times New Roman" pitchFamily="18" charset="0"/>
              </a:rPr>
              <a:t>18</a:t>
            </a:r>
            <a:r>
              <a:rPr lang="fr-FR" altLang="zh-CN" sz="2000" b="1" dirty="0" smtClean="0">
                <a:solidFill>
                  <a:srgbClr val="0000CC"/>
                </a:solidFill>
                <a:latin typeface="Times New Roman" pitchFamily="18" charset="0"/>
                <a:ea typeface="仿宋_GB2312" pitchFamily="49" charset="-122"/>
                <a:cs typeface="Times New Roman" pitchFamily="18" charset="0"/>
              </a:rPr>
              <a:t> </a:t>
            </a:r>
            <a:r>
              <a:rPr lang="fr-FR" altLang="zh-CN" sz="2000" b="1" dirty="0" smtClean="0">
                <a:solidFill>
                  <a:srgbClr val="FF33CC"/>
                </a:solidFill>
                <a:latin typeface="Times New Roman" pitchFamily="18" charset="0"/>
                <a:ea typeface="仿宋_GB2312" pitchFamily="49" charset="-122"/>
                <a:cs typeface="Times New Roman" pitchFamily="18" charset="0"/>
              </a:rPr>
              <a:t>26</a:t>
            </a:r>
            <a:r>
              <a:rPr lang="fr-FR" altLang="zh-CN" sz="2000" b="1" dirty="0" smtClean="0">
                <a:solidFill>
                  <a:srgbClr val="0000CC"/>
                </a:solidFill>
                <a:latin typeface="Times New Roman" pitchFamily="18" charset="0"/>
                <a:ea typeface="仿宋_GB2312" pitchFamily="49" charset="-122"/>
                <a:cs typeface="Times New Roman" pitchFamily="18" charset="0"/>
              </a:rPr>
              <a:t> </a:t>
            </a:r>
            <a:endParaRPr lang="en-US" altLang="zh-CN" sz="2000" b="1" dirty="0" smtClean="0">
              <a:solidFill>
                <a:srgbClr val="0000CC"/>
              </a:solidFill>
              <a:latin typeface="Times New Roman" pitchFamily="18" charset="0"/>
              <a:ea typeface="仿宋_GB2312" pitchFamily="49"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30</a:t>
            </a:fld>
            <a:endParaRPr lang="en-US" altLang="zh-CN"/>
          </a:p>
        </p:txBody>
      </p:sp>
    </p:spTree>
    <p:extLst>
      <p:ext uri="{BB962C8B-B14F-4D97-AF65-F5344CB8AC3E}">
        <p14:creationId xmlns:p14="http://schemas.microsoft.com/office/powerpoint/2010/main" val="21623697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31</a:t>
            </a:fld>
            <a:endParaRPr lang="en-US" altLang="zh-CN"/>
          </a:p>
        </p:txBody>
      </p:sp>
    </p:spTree>
    <p:extLst>
      <p:ext uri="{BB962C8B-B14F-4D97-AF65-F5344CB8AC3E}">
        <p14:creationId xmlns:p14="http://schemas.microsoft.com/office/powerpoint/2010/main" val="36171495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32</a:t>
            </a:fld>
            <a:endParaRPr lang="en-US" altLang="zh-CN"/>
          </a:p>
        </p:txBody>
      </p:sp>
    </p:spTree>
    <p:extLst>
      <p:ext uri="{BB962C8B-B14F-4D97-AF65-F5344CB8AC3E}">
        <p14:creationId xmlns:p14="http://schemas.microsoft.com/office/powerpoint/2010/main" val="6996649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33</a:t>
            </a:fld>
            <a:endParaRPr lang="en-US" altLang="zh-CN"/>
          </a:p>
        </p:txBody>
      </p:sp>
    </p:spTree>
    <p:extLst>
      <p:ext uri="{BB962C8B-B14F-4D97-AF65-F5344CB8AC3E}">
        <p14:creationId xmlns:p14="http://schemas.microsoft.com/office/powerpoint/2010/main" val="22477026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34</a:t>
            </a:fld>
            <a:endParaRPr lang="en-US" altLang="zh-CN"/>
          </a:p>
        </p:txBody>
      </p:sp>
    </p:spTree>
    <p:extLst>
      <p:ext uri="{BB962C8B-B14F-4D97-AF65-F5344CB8AC3E}">
        <p14:creationId xmlns:p14="http://schemas.microsoft.com/office/powerpoint/2010/main" val="39378981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35</a:t>
            </a:fld>
            <a:endParaRPr lang="en-US" altLang="zh-CN"/>
          </a:p>
        </p:txBody>
      </p:sp>
    </p:spTree>
    <p:extLst>
      <p:ext uri="{BB962C8B-B14F-4D97-AF65-F5344CB8AC3E}">
        <p14:creationId xmlns:p14="http://schemas.microsoft.com/office/powerpoint/2010/main" val="30615833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36</a:t>
            </a:fld>
            <a:endParaRPr lang="en-US" altLang="zh-CN"/>
          </a:p>
        </p:txBody>
      </p:sp>
    </p:spTree>
    <p:extLst>
      <p:ext uri="{BB962C8B-B14F-4D97-AF65-F5344CB8AC3E}">
        <p14:creationId xmlns:p14="http://schemas.microsoft.com/office/powerpoint/2010/main" val="5018898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37</a:t>
            </a:fld>
            <a:endParaRPr lang="en-US" altLang="zh-CN"/>
          </a:p>
        </p:txBody>
      </p:sp>
    </p:spTree>
    <p:extLst>
      <p:ext uri="{BB962C8B-B14F-4D97-AF65-F5344CB8AC3E}">
        <p14:creationId xmlns:p14="http://schemas.microsoft.com/office/powerpoint/2010/main" val="39834249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38</a:t>
            </a:fld>
            <a:endParaRPr lang="en-US" altLang="zh-CN"/>
          </a:p>
        </p:txBody>
      </p:sp>
    </p:spTree>
    <p:extLst>
      <p:ext uri="{BB962C8B-B14F-4D97-AF65-F5344CB8AC3E}">
        <p14:creationId xmlns:p14="http://schemas.microsoft.com/office/powerpoint/2010/main" val="39106621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39</a:t>
            </a:fld>
            <a:endParaRPr lang="en-US" altLang="zh-CN"/>
          </a:p>
        </p:txBody>
      </p:sp>
    </p:spTree>
    <p:extLst>
      <p:ext uri="{BB962C8B-B14F-4D97-AF65-F5344CB8AC3E}">
        <p14:creationId xmlns:p14="http://schemas.microsoft.com/office/powerpoint/2010/main" val="510215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solidFill>
                  <a:srgbClr val="0000CC"/>
                </a:solidFill>
                <a:latin typeface="Times New Roman" pitchFamily="18" charset="0"/>
              </a:rPr>
              <a:t>目前还没有一个统一的的定义，使用较多的是美国科学家</a:t>
            </a:r>
            <a:r>
              <a:rPr lang="en-US" altLang="zh-CN" sz="1200" b="1" dirty="0" err="1" smtClean="0">
                <a:solidFill>
                  <a:srgbClr val="0000CC"/>
                </a:solidFill>
                <a:latin typeface="Times New Roman" pitchFamily="18" charset="0"/>
              </a:rPr>
              <a:t>Bezdek</a:t>
            </a:r>
            <a:r>
              <a:rPr lang="zh-CN" altLang="en-US" sz="1200" b="1" dirty="0" smtClean="0">
                <a:solidFill>
                  <a:srgbClr val="0000CC"/>
                </a:solidFill>
                <a:latin typeface="Times New Roman" pitchFamily="18" charset="0"/>
              </a:rPr>
              <a:t>从计算智能</a:t>
            </a:r>
            <a:r>
              <a:rPr lang="zh-CN" altLang="en-US" sz="1200" b="1" dirty="0" smtClean="0">
                <a:solidFill>
                  <a:srgbClr val="009900"/>
                </a:solidFill>
                <a:latin typeface="Times New Roman" pitchFamily="18" charset="0"/>
              </a:rPr>
              <a:t>系统角度</a:t>
            </a:r>
            <a:r>
              <a:rPr lang="zh-CN" altLang="en-US" sz="1200" b="1" dirty="0" smtClean="0">
                <a:solidFill>
                  <a:srgbClr val="0000CC"/>
                </a:solidFill>
                <a:latin typeface="Times New Roman" pitchFamily="18" charset="0"/>
              </a:rPr>
              <a:t>所给出的定义</a:t>
            </a:r>
            <a:r>
              <a:rPr lang="en-US" altLang="zh-CN" sz="1200" b="1" dirty="0" smtClean="0">
                <a:solidFill>
                  <a:srgbClr val="0000CC"/>
                </a:solidFill>
                <a:latin typeface="Times New Roman" pitchFamily="18" charset="0"/>
              </a:rPr>
              <a:t>:</a:t>
            </a:r>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4</a:t>
            </a:fld>
            <a:endParaRPr lang="en-US" altLang="zh-CN"/>
          </a:p>
        </p:txBody>
      </p:sp>
    </p:spTree>
    <p:extLst>
      <p:ext uri="{BB962C8B-B14F-4D97-AF65-F5344CB8AC3E}">
        <p14:creationId xmlns:p14="http://schemas.microsoft.com/office/powerpoint/2010/main" val="1307233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40</a:t>
            </a:fld>
            <a:endParaRPr lang="en-US" altLang="zh-CN"/>
          </a:p>
        </p:txBody>
      </p:sp>
    </p:spTree>
    <p:extLst>
      <p:ext uri="{BB962C8B-B14F-4D97-AF65-F5344CB8AC3E}">
        <p14:creationId xmlns:p14="http://schemas.microsoft.com/office/powerpoint/2010/main" val="26511354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41</a:t>
            </a:fld>
            <a:endParaRPr lang="en-US" altLang="zh-CN"/>
          </a:p>
        </p:txBody>
      </p:sp>
    </p:spTree>
    <p:extLst>
      <p:ext uri="{BB962C8B-B14F-4D97-AF65-F5344CB8AC3E}">
        <p14:creationId xmlns:p14="http://schemas.microsoft.com/office/powerpoint/2010/main" val="29595524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42</a:t>
            </a:fld>
            <a:endParaRPr lang="en-US" altLang="zh-CN"/>
          </a:p>
        </p:txBody>
      </p:sp>
    </p:spTree>
    <p:extLst>
      <p:ext uri="{BB962C8B-B14F-4D97-AF65-F5344CB8AC3E}">
        <p14:creationId xmlns:p14="http://schemas.microsoft.com/office/powerpoint/2010/main" val="28766128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43</a:t>
            </a:fld>
            <a:endParaRPr lang="en-US" altLang="zh-CN"/>
          </a:p>
        </p:txBody>
      </p:sp>
    </p:spTree>
    <p:extLst>
      <p:ext uri="{BB962C8B-B14F-4D97-AF65-F5344CB8AC3E}">
        <p14:creationId xmlns:p14="http://schemas.microsoft.com/office/powerpoint/2010/main" val="39943998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44</a:t>
            </a:fld>
            <a:endParaRPr lang="en-US" altLang="zh-CN"/>
          </a:p>
        </p:txBody>
      </p:sp>
    </p:spTree>
    <p:extLst>
      <p:ext uri="{BB962C8B-B14F-4D97-AF65-F5344CB8AC3E}">
        <p14:creationId xmlns:p14="http://schemas.microsoft.com/office/powerpoint/2010/main" val="36804839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45</a:t>
            </a:fld>
            <a:endParaRPr lang="en-US" altLang="zh-CN"/>
          </a:p>
        </p:txBody>
      </p:sp>
    </p:spTree>
    <p:extLst>
      <p:ext uri="{BB962C8B-B14F-4D97-AF65-F5344CB8AC3E}">
        <p14:creationId xmlns:p14="http://schemas.microsoft.com/office/powerpoint/2010/main" val="7686740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46</a:t>
            </a:fld>
            <a:endParaRPr lang="en-US" altLang="zh-CN"/>
          </a:p>
        </p:txBody>
      </p:sp>
    </p:spTree>
    <p:extLst>
      <p:ext uri="{BB962C8B-B14F-4D97-AF65-F5344CB8AC3E}">
        <p14:creationId xmlns:p14="http://schemas.microsoft.com/office/powerpoint/2010/main" val="20382895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47</a:t>
            </a:fld>
            <a:endParaRPr lang="en-US" altLang="zh-CN"/>
          </a:p>
        </p:txBody>
      </p:sp>
    </p:spTree>
    <p:extLst>
      <p:ext uri="{BB962C8B-B14F-4D97-AF65-F5344CB8AC3E}">
        <p14:creationId xmlns:p14="http://schemas.microsoft.com/office/powerpoint/2010/main" val="1128344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48</a:t>
            </a:fld>
            <a:endParaRPr lang="en-US" altLang="zh-CN"/>
          </a:p>
        </p:txBody>
      </p:sp>
    </p:spTree>
    <p:extLst>
      <p:ext uri="{BB962C8B-B14F-4D97-AF65-F5344CB8AC3E}">
        <p14:creationId xmlns:p14="http://schemas.microsoft.com/office/powerpoint/2010/main" val="1128344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49</a:t>
            </a:fld>
            <a:endParaRPr lang="en-US" altLang="zh-CN"/>
          </a:p>
        </p:txBody>
      </p:sp>
    </p:spTree>
    <p:extLst>
      <p:ext uri="{BB962C8B-B14F-4D97-AF65-F5344CB8AC3E}">
        <p14:creationId xmlns:p14="http://schemas.microsoft.com/office/powerpoint/2010/main" val="2061890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5</a:t>
            </a:fld>
            <a:endParaRPr lang="en-US" altLang="zh-CN"/>
          </a:p>
        </p:txBody>
      </p:sp>
    </p:spTree>
    <p:extLst>
      <p:ext uri="{BB962C8B-B14F-4D97-AF65-F5344CB8AC3E}">
        <p14:creationId xmlns:p14="http://schemas.microsoft.com/office/powerpoint/2010/main" val="35978170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50</a:t>
            </a:fld>
            <a:endParaRPr lang="en-US" altLang="zh-CN"/>
          </a:p>
        </p:txBody>
      </p:sp>
    </p:spTree>
    <p:extLst>
      <p:ext uri="{BB962C8B-B14F-4D97-AF65-F5344CB8AC3E}">
        <p14:creationId xmlns:p14="http://schemas.microsoft.com/office/powerpoint/2010/main" val="14037079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smtClean="0">
                <a:solidFill>
                  <a:srgbClr val="0000CC"/>
                </a:solidFill>
              </a:rPr>
              <a:t>为什么会需要模糊？</a:t>
            </a:r>
            <a:endParaRPr lang="zh-CN" altLang="en-US" sz="300" b="1" dirty="0" smtClean="0">
              <a:solidFill>
                <a:srgbClr val="0000CC"/>
              </a:solidFill>
            </a:endParaRPr>
          </a:p>
          <a:p>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51</a:t>
            </a:fld>
            <a:endParaRPr lang="en-US" altLang="zh-CN"/>
          </a:p>
        </p:txBody>
      </p:sp>
    </p:spTree>
    <p:extLst>
      <p:ext uri="{BB962C8B-B14F-4D97-AF65-F5344CB8AC3E}">
        <p14:creationId xmlns:p14="http://schemas.microsoft.com/office/powerpoint/2010/main" val="3201624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smtClean="0"/>
              <a:t>日常生活的概念分为清晰还念和不清晰概念</a:t>
            </a:r>
          </a:p>
          <a:p>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smtClean="0"/>
              <a:t>对于这类模糊现象，过去已有的数学模型难以适用，需要形成新的理论和方法，即在数学和模糊现象间架起一座桥梁。</a:t>
            </a:r>
            <a:endParaRPr lang="en-US" altLang="zh-CN" sz="1200" b="1"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smtClean="0"/>
              <a:t>这些都需要一门新的数学分支</a:t>
            </a:r>
            <a:r>
              <a:rPr lang="en-US" altLang="zh-CN" sz="1200" b="1" dirty="0" smtClean="0"/>
              <a:t>——</a:t>
            </a:r>
            <a:r>
              <a:rPr lang="zh-CN" altLang="en-US" sz="1200" b="1" dirty="0" smtClean="0">
                <a:solidFill>
                  <a:srgbClr val="0000CC"/>
                </a:solidFill>
              </a:rPr>
              <a:t>模糊数学</a:t>
            </a:r>
            <a:r>
              <a:rPr lang="zh-CN" altLang="en-US" sz="1200" b="1" dirty="0" smtClean="0"/>
              <a:t>来帮助解决</a:t>
            </a:r>
          </a:p>
          <a:p>
            <a:pPr lvl="1">
              <a:lnSpc>
                <a:spcPct val="90000"/>
              </a:lnSpc>
            </a:pPr>
            <a:r>
              <a:rPr lang="zh-CN" altLang="en-US" sz="2000" b="1" dirty="0" smtClean="0"/>
              <a:t>人的大脑具有非凡的判别和处理模糊事物的能力。</a:t>
            </a:r>
          </a:p>
          <a:p>
            <a:pPr lvl="2">
              <a:lnSpc>
                <a:spcPct val="90000"/>
              </a:lnSpc>
            </a:pPr>
            <a:r>
              <a:rPr lang="zh-CN" altLang="en-US" sz="1800" b="1" dirty="0" smtClean="0"/>
              <a:t>以</a:t>
            </a:r>
            <a:r>
              <a:rPr lang="zh-CN" altLang="en-US" sz="1800" b="1" dirty="0" smtClean="0">
                <a:solidFill>
                  <a:srgbClr val="006600"/>
                </a:solidFill>
              </a:rPr>
              <a:t>孩子识别自己的母亲</a:t>
            </a:r>
            <a:r>
              <a:rPr lang="zh-CN" altLang="en-US" sz="1800" b="1" dirty="0" smtClean="0"/>
              <a:t>为例，即使这位母亲更换了 新衣，改变了发式，她的孩子依然会从高矮、胖瘦、音容、姿态等迅速地作出准确判断。</a:t>
            </a:r>
          </a:p>
          <a:p>
            <a:pPr lvl="1">
              <a:lnSpc>
                <a:spcPct val="90000"/>
              </a:lnSpc>
            </a:pPr>
            <a:r>
              <a:rPr lang="zh-CN" altLang="en-US" sz="2000" b="1" dirty="0" smtClean="0"/>
              <a:t>如果这件事让计算机来干：</a:t>
            </a:r>
          </a:p>
          <a:p>
            <a:pPr lvl="2">
              <a:lnSpc>
                <a:spcPct val="90000"/>
              </a:lnSpc>
            </a:pPr>
            <a:r>
              <a:rPr lang="zh-CN" altLang="en-US" sz="1800" b="1" dirty="0" smtClean="0"/>
              <a:t>得把这位母亲的身高、体重、行走速度、 外形曲线等等，全都计算到小数点后的十几位，才能着手判断。</a:t>
            </a:r>
          </a:p>
          <a:p>
            <a:pPr lvl="2">
              <a:lnSpc>
                <a:spcPct val="90000"/>
              </a:lnSpc>
            </a:pPr>
            <a:r>
              <a:rPr lang="zh-CN" altLang="en-US" sz="1800" b="1" dirty="0" smtClean="0"/>
              <a:t>这样的“精确”实在是事与愿违，走到了事物的反面。</a:t>
            </a:r>
          </a:p>
          <a:p>
            <a:pPr lvl="2">
              <a:lnSpc>
                <a:spcPct val="90000"/>
              </a:lnSpc>
            </a:pPr>
            <a:r>
              <a:rPr lang="zh-CN" altLang="en-US" sz="1800" b="1" dirty="0" smtClean="0"/>
              <a:t>说不定就因为这位母亲脸上一时长了一个小疖，该部位的平均高度，比原来高了零点零几毫米，而使计算机作出“拒绝接受”的判断呢？</a:t>
            </a:r>
          </a:p>
          <a:p>
            <a:pPr lvl="1">
              <a:lnSpc>
                <a:spcPct val="90000"/>
              </a:lnSpc>
            </a:pPr>
            <a:r>
              <a:rPr lang="zh-CN" altLang="en-US" sz="2000" b="1" dirty="0" smtClean="0"/>
              <a:t>扎德说：“所面对的系统越复杂，人们对它进行有意义的精确化能力就越低。”</a:t>
            </a:r>
            <a:endParaRPr lang="en-US" altLang="zh-CN" sz="2000" b="1" dirty="0" smtClean="0"/>
          </a:p>
          <a:p>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52</a:t>
            </a:fld>
            <a:endParaRPr lang="en-US" altLang="zh-CN"/>
          </a:p>
        </p:txBody>
      </p:sp>
    </p:spTree>
    <p:extLst>
      <p:ext uri="{BB962C8B-B14F-4D97-AF65-F5344CB8AC3E}">
        <p14:creationId xmlns:p14="http://schemas.microsoft.com/office/powerpoint/2010/main" val="25046273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90000"/>
              </a:lnSpc>
            </a:pPr>
            <a:endParaRPr lang="en-US" altLang="zh-CN" sz="2000" b="1" dirty="0" smtClean="0"/>
          </a:p>
          <a:p>
            <a:pPr marL="457200" marR="0" lvl="1" indent="0" algn="l" defTabSz="914400" rtl="0" eaLnBrk="1" fontAlgn="base" latinLnBrk="0" hangingPunct="1">
              <a:lnSpc>
                <a:spcPct val="90000"/>
              </a:lnSpc>
              <a:spcBef>
                <a:spcPct val="30000"/>
              </a:spcBef>
              <a:spcAft>
                <a:spcPct val="0"/>
              </a:spcAft>
              <a:buClrTx/>
              <a:buSzTx/>
              <a:buFontTx/>
              <a:buNone/>
              <a:tabLst/>
              <a:defRPr/>
            </a:pPr>
            <a:r>
              <a:rPr lang="zh-CN" altLang="en-US" sz="2000" dirty="0" smtClean="0"/>
              <a:t>可以看出，</a:t>
            </a:r>
            <a:r>
              <a:rPr lang="en-US" altLang="zh-CN" sz="2000" dirty="0" smtClean="0"/>
              <a:t>50 </a:t>
            </a:r>
            <a:r>
              <a:rPr lang="zh-CN" altLang="en-US" sz="2000" dirty="0" smtClean="0"/>
              <a:t>岁以下的人不属于“年老”，而当年龄超过 </a:t>
            </a:r>
            <a:r>
              <a:rPr lang="en-US" altLang="zh-CN" sz="2000" dirty="0" smtClean="0"/>
              <a:t>50 </a:t>
            </a:r>
            <a:r>
              <a:rPr lang="zh-CN" altLang="en-US" sz="2000" dirty="0" smtClean="0"/>
              <a:t>岁时，随着岁数的增大，“年老”的隶属程度也越来越大，“人生七十古来稀”，</a:t>
            </a:r>
            <a:r>
              <a:rPr lang="en-US" altLang="zh-CN" sz="2000" dirty="0" smtClean="0"/>
              <a:t>70 </a:t>
            </a:r>
            <a:r>
              <a:rPr lang="zh-CN" altLang="en-US" sz="2000" dirty="0" smtClean="0"/>
              <a:t>岁的人“年老”的隶属程度已达 </a:t>
            </a:r>
            <a:r>
              <a:rPr lang="en-US" altLang="zh-CN" sz="2000" dirty="0" smtClean="0"/>
              <a:t>94</a:t>
            </a:r>
            <a:r>
              <a:rPr lang="zh-CN" altLang="en-US" sz="2000" dirty="0" smtClean="0"/>
              <a:t>％，同样，在坐标图中我们可以看到，</a:t>
            </a:r>
            <a:r>
              <a:rPr lang="en-US" altLang="zh-CN" sz="2000" dirty="0" smtClean="0"/>
              <a:t>25 </a:t>
            </a:r>
            <a:r>
              <a:rPr lang="zh-CN" altLang="en-US" sz="2000" dirty="0" smtClean="0"/>
              <a:t>岁以下的人，“年轻”的隶属程度为 </a:t>
            </a:r>
            <a:r>
              <a:rPr lang="en-US" altLang="zh-CN" sz="2000" dirty="0" smtClean="0"/>
              <a:t>100</a:t>
            </a:r>
            <a:r>
              <a:rPr lang="zh-CN" altLang="en-US" sz="2000" dirty="0" smtClean="0"/>
              <a:t>％，超过</a:t>
            </a:r>
            <a:r>
              <a:rPr lang="en-US" altLang="zh-CN" sz="2000" dirty="0" smtClean="0"/>
              <a:t>25 </a:t>
            </a:r>
            <a:r>
              <a:rPr lang="zh-CN" altLang="en-US" sz="2000" dirty="0" smtClean="0"/>
              <a:t>岁，“年轻”的程度越来越小。</a:t>
            </a:r>
            <a:r>
              <a:rPr lang="en-US" altLang="zh-CN" sz="2000" dirty="0" smtClean="0"/>
              <a:t>40 </a:t>
            </a:r>
            <a:r>
              <a:rPr lang="zh-CN" altLang="en-US" sz="2000" dirty="0" smtClean="0"/>
              <a:t>岁已是“人到中年”，“年轻”的隶属程度只有 </a:t>
            </a:r>
            <a:r>
              <a:rPr lang="en-US" altLang="zh-CN" sz="2000" dirty="0" smtClean="0"/>
              <a:t>10</a:t>
            </a:r>
            <a:r>
              <a:rPr lang="zh-CN" altLang="en-US" sz="2000" dirty="0" smtClean="0"/>
              <a:t>％。</a:t>
            </a:r>
          </a:p>
          <a:p>
            <a:pPr lvl="1">
              <a:lnSpc>
                <a:spcPct val="90000"/>
              </a:lnSpc>
            </a:pPr>
            <a:endParaRPr lang="zh-CN" altLang="en-US" sz="2000" b="1" dirty="0" smtClean="0"/>
          </a:p>
          <a:p>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53</a:t>
            </a:fld>
            <a:endParaRPr lang="en-US" altLang="zh-CN"/>
          </a:p>
        </p:txBody>
      </p:sp>
    </p:spTree>
    <p:extLst>
      <p:ext uri="{BB962C8B-B14F-4D97-AF65-F5344CB8AC3E}">
        <p14:creationId xmlns:p14="http://schemas.microsoft.com/office/powerpoint/2010/main" val="2997697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54</a:t>
            </a:fld>
            <a:endParaRPr lang="en-US" altLang="zh-CN"/>
          </a:p>
        </p:txBody>
      </p:sp>
    </p:spTree>
    <p:extLst>
      <p:ext uri="{BB962C8B-B14F-4D97-AF65-F5344CB8AC3E}">
        <p14:creationId xmlns:p14="http://schemas.microsoft.com/office/powerpoint/2010/main" val="18961011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55</a:t>
            </a:fld>
            <a:endParaRPr lang="en-US" altLang="zh-CN"/>
          </a:p>
        </p:txBody>
      </p:sp>
    </p:spTree>
    <p:extLst>
      <p:ext uri="{BB962C8B-B14F-4D97-AF65-F5344CB8AC3E}">
        <p14:creationId xmlns:p14="http://schemas.microsoft.com/office/powerpoint/2010/main" val="3191277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56</a:t>
            </a:fld>
            <a:endParaRPr lang="en-US" altLang="zh-CN"/>
          </a:p>
        </p:txBody>
      </p:sp>
    </p:spTree>
    <p:extLst>
      <p:ext uri="{BB962C8B-B14F-4D97-AF65-F5344CB8AC3E}">
        <p14:creationId xmlns:p14="http://schemas.microsoft.com/office/powerpoint/2010/main" val="6242641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57</a:t>
            </a:fld>
            <a:endParaRPr lang="en-US" altLang="zh-CN"/>
          </a:p>
        </p:txBody>
      </p:sp>
    </p:spTree>
    <p:extLst>
      <p:ext uri="{BB962C8B-B14F-4D97-AF65-F5344CB8AC3E}">
        <p14:creationId xmlns:p14="http://schemas.microsoft.com/office/powerpoint/2010/main" val="22115307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58</a:t>
            </a:fld>
            <a:endParaRPr lang="en-US" altLang="zh-CN"/>
          </a:p>
        </p:txBody>
      </p:sp>
    </p:spTree>
    <p:extLst>
      <p:ext uri="{BB962C8B-B14F-4D97-AF65-F5344CB8AC3E}">
        <p14:creationId xmlns:p14="http://schemas.microsoft.com/office/powerpoint/2010/main" val="42706653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59</a:t>
            </a:fld>
            <a:endParaRPr lang="en-US" altLang="zh-CN"/>
          </a:p>
        </p:txBody>
      </p:sp>
    </p:spTree>
    <p:extLst>
      <p:ext uri="{BB962C8B-B14F-4D97-AF65-F5344CB8AC3E}">
        <p14:creationId xmlns:p14="http://schemas.microsoft.com/office/powerpoint/2010/main" val="550146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solidFill>
                  <a:srgbClr val="0000CC"/>
                </a:solidFill>
                <a:latin typeface="Times New Roman" pitchFamily="18" charset="0"/>
              </a:rPr>
              <a:t>信息科学、生命科学、认知科学等不同学科相互交叉</a:t>
            </a:r>
          </a:p>
          <a:p>
            <a:endParaRPr lang="zh-CN" altLang="en-US" sz="1200" b="1" dirty="0" smtClean="0">
              <a:solidFill>
                <a:srgbClr val="0000CC"/>
              </a:solidFill>
              <a:latin typeface="Times New Roman" pitchFamily="18" charset="0"/>
            </a:endParaRPr>
          </a:p>
          <a:p>
            <a:r>
              <a:rPr lang="zh-CN" altLang="en-US" sz="1200" b="1" dirty="0" smtClean="0">
                <a:solidFill>
                  <a:srgbClr val="0000CC"/>
                </a:solidFill>
                <a:latin typeface="Times New Roman" pitchFamily="18" charset="0"/>
              </a:rPr>
              <a:t>主要借鉴</a:t>
            </a:r>
            <a:r>
              <a:rPr lang="zh-CN" altLang="en-US" sz="1200" b="1" dirty="0" smtClean="0">
                <a:solidFill>
                  <a:srgbClr val="FF0000"/>
                </a:solidFill>
                <a:latin typeface="Times New Roman" pitchFamily="18" charset="0"/>
              </a:rPr>
              <a:t>仿生学</a:t>
            </a:r>
            <a:r>
              <a:rPr lang="zh-CN" altLang="en-US" sz="1200" b="1" dirty="0" smtClean="0">
                <a:solidFill>
                  <a:srgbClr val="0000CC"/>
                </a:solidFill>
                <a:latin typeface="Times New Roman" pitchFamily="18" charset="0"/>
              </a:rPr>
              <a:t>的思想，基于人们对</a:t>
            </a:r>
            <a:r>
              <a:rPr lang="zh-CN" altLang="en-US" sz="1200" b="1" dirty="0" smtClean="0">
                <a:solidFill>
                  <a:srgbClr val="FF0000"/>
                </a:solidFill>
                <a:latin typeface="Times New Roman" pitchFamily="18" charset="0"/>
              </a:rPr>
              <a:t>生物体智能机理</a:t>
            </a:r>
            <a:r>
              <a:rPr lang="zh-CN" altLang="en-US" sz="1200" b="1" dirty="0" smtClean="0">
                <a:solidFill>
                  <a:srgbClr val="0000CC"/>
                </a:solidFill>
                <a:latin typeface="Times New Roman" pitchFamily="18" charset="0"/>
              </a:rPr>
              <a:t>的认识，采用</a:t>
            </a:r>
            <a:r>
              <a:rPr lang="zh-CN" altLang="en-US" sz="1200" b="1" dirty="0" smtClean="0">
                <a:solidFill>
                  <a:srgbClr val="009900"/>
                </a:solidFill>
                <a:latin typeface="Times New Roman" pitchFamily="18" charset="0"/>
              </a:rPr>
              <a:t>数值计算</a:t>
            </a:r>
            <a:r>
              <a:rPr lang="zh-CN" altLang="en-US" sz="1200" b="1" dirty="0" smtClean="0">
                <a:solidFill>
                  <a:srgbClr val="0000CC"/>
                </a:solidFill>
                <a:latin typeface="Times New Roman" pitchFamily="18" charset="0"/>
              </a:rPr>
              <a:t>的方法去模拟和实现人类的智能。</a:t>
            </a:r>
          </a:p>
          <a:p>
            <a:r>
              <a:rPr lang="zh-CN" altLang="en-US" sz="1200" b="1" dirty="0" smtClean="0">
                <a:solidFill>
                  <a:srgbClr val="0000CC"/>
                </a:solidFill>
                <a:latin typeface="Times New Roman" pitchFamily="18" charset="0"/>
              </a:rPr>
              <a:t> （区别于传统的</a:t>
            </a:r>
            <a:r>
              <a:rPr lang="zh-CN" altLang="en-US" sz="1200" b="1" dirty="0" smtClean="0">
                <a:solidFill>
                  <a:srgbClr val="006600"/>
                </a:solidFill>
                <a:latin typeface="Times New Roman" pitchFamily="18" charset="0"/>
              </a:rPr>
              <a:t>符号智能</a:t>
            </a:r>
            <a:r>
              <a:rPr lang="zh-CN" altLang="en-US" sz="1200" b="1" dirty="0" smtClean="0">
                <a:solidFill>
                  <a:srgbClr val="0000CC"/>
                </a:solidFill>
                <a:latin typeface="Times New Roman" pitchFamily="18" charset="0"/>
              </a:rPr>
              <a:t>）</a:t>
            </a:r>
          </a:p>
          <a:p>
            <a:endParaRPr lang="zh-CN" altLang="en-US" sz="1200" b="1" dirty="0" smtClean="0">
              <a:solidFill>
                <a:srgbClr val="0000CC"/>
              </a:solidFill>
              <a:latin typeface="Times New Roman" pitchFamily="18" charset="0"/>
            </a:endParaRPr>
          </a:p>
          <a:p>
            <a:r>
              <a:rPr lang="zh-CN" altLang="en-US" sz="1200" b="1" dirty="0" smtClean="0">
                <a:solidFill>
                  <a:srgbClr val="0000CC"/>
                </a:solidFill>
                <a:latin typeface="Times New Roman" pitchFamily="18" charset="0"/>
              </a:rPr>
              <a:t>    主要研究领域包括：</a:t>
            </a:r>
            <a:r>
              <a:rPr lang="zh-CN" altLang="en-US" sz="1200" b="1" smtClean="0">
                <a:solidFill>
                  <a:srgbClr val="009900"/>
                </a:solidFill>
                <a:latin typeface="Times New Roman" pitchFamily="18" charset="0"/>
              </a:rPr>
              <a:t>神经计算、演化计算、</a:t>
            </a:r>
            <a:r>
              <a:rPr lang="zh-CN" altLang="en-US" sz="1200" b="1" dirty="0" smtClean="0">
                <a:solidFill>
                  <a:srgbClr val="009900"/>
                </a:solidFill>
                <a:latin typeface="Times New Roman" pitchFamily="18" charset="0"/>
              </a:rPr>
              <a:t>模糊计算</a:t>
            </a:r>
            <a:r>
              <a:rPr lang="zh-CN" altLang="en-US" sz="1200" b="1" dirty="0" smtClean="0">
                <a:solidFill>
                  <a:srgbClr val="0000CC"/>
                </a:solidFill>
                <a:latin typeface="Times New Roman" pitchFamily="18" charset="0"/>
              </a:rPr>
              <a:t>、免疫计算、人工生命、群集智能等</a:t>
            </a:r>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6</a:t>
            </a:fld>
            <a:endParaRPr lang="en-US" altLang="zh-CN"/>
          </a:p>
        </p:txBody>
      </p:sp>
    </p:spTree>
    <p:extLst>
      <p:ext uri="{BB962C8B-B14F-4D97-AF65-F5344CB8AC3E}">
        <p14:creationId xmlns:p14="http://schemas.microsoft.com/office/powerpoint/2010/main" val="206189021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60</a:t>
            </a:fld>
            <a:endParaRPr lang="en-US" altLang="zh-CN"/>
          </a:p>
        </p:txBody>
      </p:sp>
    </p:spTree>
    <p:extLst>
      <p:ext uri="{BB962C8B-B14F-4D97-AF65-F5344CB8AC3E}">
        <p14:creationId xmlns:p14="http://schemas.microsoft.com/office/powerpoint/2010/main" val="30051042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61</a:t>
            </a:fld>
            <a:endParaRPr lang="en-US" altLang="zh-CN"/>
          </a:p>
        </p:txBody>
      </p:sp>
    </p:spTree>
    <p:extLst>
      <p:ext uri="{BB962C8B-B14F-4D97-AF65-F5344CB8AC3E}">
        <p14:creationId xmlns:p14="http://schemas.microsoft.com/office/powerpoint/2010/main" val="34281892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62</a:t>
            </a:fld>
            <a:endParaRPr lang="en-US" altLang="zh-CN"/>
          </a:p>
        </p:txBody>
      </p:sp>
    </p:spTree>
    <p:extLst>
      <p:ext uri="{BB962C8B-B14F-4D97-AF65-F5344CB8AC3E}">
        <p14:creationId xmlns:p14="http://schemas.microsoft.com/office/powerpoint/2010/main" val="18705133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63</a:t>
            </a:fld>
            <a:endParaRPr lang="en-US" altLang="zh-CN"/>
          </a:p>
        </p:txBody>
      </p:sp>
    </p:spTree>
    <p:extLst>
      <p:ext uri="{BB962C8B-B14F-4D97-AF65-F5344CB8AC3E}">
        <p14:creationId xmlns:p14="http://schemas.microsoft.com/office/powerpoint/2010/main" val="145191143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64</a:t>
            </a:fld>
            <a:endParaRPr lang="en-US" altLang="zh-CN"/>
          </a:p>
        </p:txBody>
      </p:sp>
    </p:spTree>
    <p:extLst>
      <p:ext uri="{BB962C8B-B14F-4D97-AF65-F5344CB8AC3E}">
        <p14:creationId xmlns:p14="http://schemas.microsoft.com/office/powerpoint/2010/main" val="295888386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65</a:t>
            </a:fld>
            <a:endParaRPr lang="en-US" altLang="zh-CN"/>
          </a:p>
        </p:txBody>
      </p:sp>
    </p:spTree>
    <p:extLst>
      <p:ext uri="{BB962C8B-B14F-4D97-AF65-F5344CB8AC3E}">
        <p14:creationId xmlns:p14="http://schemas.microsoft.com/office/powerpoint/2010/main" val="329001388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66</a:t>
            </a:fld>
            <a:endParaRPr lang="en-US" altLang="zh-CN"/>
          </a:p>
        </p:txBody>
      </p:sp>
    </p:spTree>
    <p:extLst>
      <p:ext uri="{BB962C8B-B14F-4D97-AF65-F5344CB8AC3E}">
        <p14:creationId xmlns:p14="http://schemas.microsoft.com/office/powerpoint/2010/main" val="40945854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67</a:t>
            </a:fld>
            <a:endParaRPr lang="en-US" altLang="zh-CN"/>
          </a:p>
        </p:txBody>
      </p:sp>
    </p:spTree>
    <p:extLst>
      <p:ext uri="{BB962C8B-B14F-4D97-AF65-F5344CB8AC3E}">
        <p14:creationId xmlns:p14="http://schemas.microsoft.com/office/powerpoint/2010/main" val="12902707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68</a:t>
            </a:fld>
            <a:endParaRPr lang="en-US" altLang="zh-CN"/>
          </a:p>
        </p:txBody>
      </p:sp>
    </p:spTree>
    <p:extLst>
      <p:ext uri="{BB962C8B-B14F-4D97-AF65-F5344CB8AC3E}">
        <p14:creationId xmlns:p14="http://schemas.microsoft.com/office/powerpoint/2010/main" val="278108553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69</a:t>
            </a:fld>
            <a:endParaRPr lang="en-US" altLang="zh-CN"/>
          </a:p>
        </p:txBody>
      </p:sp>
    </p:spTree>
    <p:extLst>
      <p:ext uri="{BB962C8B-B14F-4D97-AF65-F5344CB8AC3E}">
        <p14:creationId xmlns:p14="http://schemas.microsoft.com/office/powerpoint/2010/main" val="3816241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smtClean="0">
                <a:solidFill>
                  <a:srgbClr val="0000CC"/>
                </a:solidFill>
                <a:latin typeface="幼圆" pitchFamily="49" charset="-122"/>
                <a:ea typeface="幼圆" pitchFamily="49" charset="-122"/>
              </a:rPr>
              <a:t>其中，第一个分支是演化计算中最初形成的一种具有普遍影响的模拟进化优化算法。因此我们主要讨论</a:t>
            </a:r>
            <a:r>
              <a:rPr lang="zh-CN" altLang="en-US" sz="1200" b="1" dirty="0" smtClean="0">
                <a:solidFill>
                  <a:srgbClr val="FF0000"/>
                </a:solidFill>
                <a:latin typeface="幼圆" pitchFamily="49" charset="-122"/>
                <a:ea typeface="幼圆" pitchFamily="49" charset="-122"/>
              </a:rPr>
              <a:t>遗传算法</a:t>
            </a:r>
            <a:r>
              <a:rPr lang="zh-CN" altLang="en-US" sz="1200" b="1" dirty="0" smtClean="0">
                <a:solidFill>
                  <a:srgbClr val="0000CC"/>
                </a:solidFill>
                <a:latin typeface="幼圆" pitchFamily="49" charset="-122"/>
                <a:ea typeface="幼圆" pitchFamily="49" charset="-122"/>
              </a:rPr>
              <a:t>。</a:t>
            </a:r>
          </a:p>
          <a:p>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7</a:t>
            </a:fld>
            <a:endParaRPr lang="en-US" altLang="zh-CN"/>
          </a:p>
        </p:txBody>
      </p:sp>
    </p:spTree>
    <p:extLst>
      <p:ext uri="{BB962C8B-B14F-4D97-AF65-F5344CB8AC3E}">
        <p14:creationId xmlns:p14="http://schemas.microsoft.com/office/powerpoint/2010/main" val="476245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70</a:t>
            </a:fld>
            <a:endParaRPr lang="en-US" altLang="zh-CN"/>
          </a:p>
        </p:txBody>
      </p:sp>
    </p:spTree>
    <p:extLst>
      <p:ext uri="{BB962C8B-B14F-4D97-AF65-F5344CB8AC3E}">
        <p14:creationId xmlns:p14="http://schemas.microsoft.com/office/powerpoint/2010/main" val="290810642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71</a:t>
            </a:fld>
            <a:endParaRPr lang="en-US" altLang="zh-CN"/>
          </a:p>
        </p:txBody>
      </p:sp>
    </p:spTree>
    <p:extLst>
      <p:ext uri="{BB962C8B-B14F-4D97-AF65-F5344CB8AC3E}">
        <p14:creationId xmlns:p14="http://schemas.microsoft.com/office/powerpoint/2010/main" val="429329685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72</a:t>
            </a:fld>
            <a:endParaRPr lang="en-US" altLang="zh-CN"/>
          </a:p>
        </p:txBody>
      </p:sp>
    </p:spTree>
    <p:extLst>
      <p:ext uri="{BB962C8B-B14F-4D97-AF65-F5344CB8AC3E}">
        <p14:creationId xmlns:p14="http://schemas.microsoft.com/office/powerpoint/2010/main" val="25934706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73</a:t>
            </a:fld>
            <a:endParaRPr lang="en-US" altLang="zh-CN"/>
          </a:p>
        </p:txBody>
      </p:sp>
    </p:spTree>
    <p:extLst>
      <p:ext uri="{BB962C8B-B14F-4D97-AF65-F5344CB8AC3E}">
        <p14:creationId xmlns:p14="http://schemas.microsoft.com/office/powerpoint/2010/main" val="290810642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81</a:t>
            </a:fld>
            <a:endParaRPr lang="en-US" altLang="zh-CN"/>
          </a:p>
        </p:txBody>
      </p:sp>
    </p:spTree>
    <p:extLst>
      <p:ext uri="{BB962C8B-B14F-4D97-AF65-F5344CB8AC3E}">
        <p14:creationId xmlns:p14="http://schemas.microsoft.com/office/powerpoint/2010/main" val="426800394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82</a:t>
            </a:fld>
            <a:endParaRPr lang="en-US" altLang="zh-CN"/>
          </a:p>
        </p:txBody>
      </p:sp>
    </p:spTree>
    <p:extLst>
      <p:ext uri="{BB962C8B-B14F-4D97-AF65-F5344CB8AC3E}">
        <p14:creationId xmlns:p14="http://schemas.microsoft.com/office/powerpoint/2010/main" val="2334276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8</a:t>
            </a:fld>
            <a:endParaRPr lang="en-US" altLang="zh-CN"/>
          </a:p>
        </p:txBody>
      </p:sp>
    </p:spTree>
    <p:extLst>
      <p:ext uri="{BB962C8B-B14F-4D97-AF65-F5344CB8AC3E}">
        <p14:creationId xmlns:p14="http://schemas.microsoft.com/office/powerpoint/2010/main" val="781129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9</a:t>
            </a:fld>
            <a:endParaRPr lang="en-US" altLang="zh-CN"/>
          </a:p>
        </p:txBody>
      </p:sp>
    </p:spTree>
    <p:extLst>
      <p:ext uri="{BB962C8B-B14F-4D97-AF65-F5344CB8AC3E}">
        <p14:creationId xmlns:p14="http://schemas.microsoft.com/office/powerpoint/2010/main" val="3693158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87EB1E-B14E-4037-B7FF-865737F0828D}" type="slidenum">
              <a:rPr lang="en-US" altLang="zh-CN"/>
              <a:pPr/>
              <a:t>‹#›</a:t>
            </a:fld>
            <a:endParaRPr lang="en-US" altLang="zh-CN"/>
          </a:p>
        </p:txBody>
      </p:sp>
    </p:spTree>
    <p:extLst>
      <p:ext uri="{BB962C8B-B14F-4D97-AF65-F5344CB8AC3E}">
        <p14:creationId xmlns:p14="http://schemas.microsoft.com/office/powerpoint/2010/main" val="624731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25EF4FC-C31C-49D5-BD39-FBBCA2D379EC}" type="slidenum">
              <a:rPr lang="en-US" altLang="zh-CN"/>
              <a:pPr/>
              <a:t>‹#›</a:t>
            </a:fld>
            <a:endParaRPr lang="en-US" altLang="zh-CN"/>
          </a:p>
        </p:txBody>
      </p:sp>
    </p:spTree>
    <p:extLst>
      <p:ext uri="{BB962C8B-B14F-4D97-AF65-F5344CB8AC3E}">
        <p14:creationId xmlns:p14="http://schemas.microsoft.com/office/powerpoint/2010/main" val="36381493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564D56F-EAF5-4454-BA78-5C280A46D633}" type="slidenum">
              <a:rPr lang="en-US" altLang="zh-CN"/>
              <a:pPr/>
              <a:t>‹#›</a:t>
            </a:fld>
            <a:endParaRPr lang="en-US" altLang="zh-CN"/>
          </a:p>
        </p:txBody>
      </p:sp>
    </p:spTree>
    <p:extLst>
      <p:ext uri="{BB962C8B-B14F-4D97-AF65-F5344CB8AC3E}">
        <p14:creationId xmlns:p14="http://schemas.microsoft.com/office/powerpoint/2010/main" val="43457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79709A75-4F0D-4A49-824E-DCDCF1A82841}" type="slidenum">
              <a:rPr lang="en-US" altLang="zh-CN"/>
              <a:pPr/>
              <a:t>‹#›</a:t>
            </a:fld>
            <a:endParaRPr lang="en-US" altLang="zh-CN"/>
          </a:p>
        </p:txBody>
      </p:sp>
    </p:spTree>
    <p:extLst>
      <p:ext uri="{BB962C8B-B14F-4D97-AF65-F5344CB8AC3E}">
        <p14:creationId xmlns:p14="http://schemas.microsoft.com/office/powerpoint/2010/main" val="1743506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90AE1A5D-9161-4A9D-908B-A507ED3381DA}" type="slidenum">
              <a:rPr lang="en-US" altLang="zh-CN"/>
              <a:pPr/>
              <a:t>‹#›</a:t>
            </a:fld>
            <a:endParaRPr lang="en-US" altLang="zh-CN"/>
          </a:p>
        </p:txBody>
      </p:sp>
    </p:spTree>
    <p:extLst>
      <p:ext uri="{BB962C8B-B14F-4D97-AF65-F5344CB8AC3E}">
        <p14:creationId xmlns:p14="http://schemas.microsoft.com/office/powerpoint/2010/main" val="13234613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11058BC0-93EB-4E3A-AB24-5E674BEDC003}" type="slidenum">
              <a:rPr lang="en-US" altLang="zh-CN"/>
              <a:pPr/>
              <a:t>‹#›</a:t>
            </a:fld>
            <a:endParaRPr lang="en-US" altLang="zh-CN"/>
          </a:p>
        </p:txBody>
      </p:sp>
    </p:spTree>
    <p:extLst>
      <p:ext uri="{BB962C8B-B14F-4D97-AF65-F5344CB8AC3E}">
        <p14:creationId xmlns:p14="http://schemas.microsoft.com/office/powerpoint/2010/main" val="1718050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7E1BCE57-30B1-4606-BF5F-DC7363B81BA3}" type="slidenum">
              <a:rPr lang="en-US" altLang="zh-CN"/>
              <a:pPr/>
              <a:t>‹#›</a:t>
            </a:fld>
            <a:endParaRPr lang="en-US" altLang="zh-CN"/>
          </a:p>
        </p:txBody>
      </p:sp>
    </p:spTree>
    <p:extLst>
      <p:ext uri="{BB962C8B-B14F-4D97-AF65-F5344CB8AC3E}">
        <p14:creationId xmlns:p14="http://schemas.microsoft.com/office/powerpoint/2010/main" val="3205346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0B0F3DC-E6CF-48F7-934A-F431FB508C34}" type="slidenum">
              <a:rPr lang="en-US" altLang="zh-CN"/>
              <a:pPr/>
              <a:t>‹#›</a:t>
            </a:fld>
            <a:endParaRPr lang="en-US" altLang="zh-CN"/>
          </a:p>
        </p:txBody>
      </p:sp>
    </p:spTree>
    <p:extLst>
      <p:ext uri="{BB962C8B-B14F-4D97-AF65-F5344CB8AC3E}">
        <p14:creationId xmlns:p14="http://schemas.microsoft.com/office/powerpoint/2010/main" val="23598819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BC7FC83-8066-4654-8EEE-2C7D03B3EB8F}" type="slidenum">
              <a:rPr lang="en-US" altLang="zh-CN"/>
              <a:pPr/>
              <a:t>‹#›</a:t>
            </a:fld>
            <a:endParaRPr lang="en-US" altLang="zh-CN"/>
          </a:p>
        </p:txBody>
      </p:sp>
    </p:spTree>
    <p:extLst>
      <p:ext uri="{BB962C8B-B14F-4D97-AF65-F5344CB8AC3E}">
        <p14:creationId xmlns:p14="http://schemas.microsoft.com/office/powerpoint/2010/main" val="2558790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8E78174-64F6-4C42-8A1E-6234C610303D}" type="slidenum">
              <a:rPr lang="en-US" altLang="zh-CN"/>
              <a:pPr/>
              <a:t>‹#›</a:t>
            </a:fld>
            <a:endParaRPr lang="en-US" altLang="zh-CN"/>
          </a:p>
        </p:txBody>
      </p:sp>
    </p:spTree>
    <p:extLst>
      <p:ext uri="{BB962C8B-B14F-4D97-AF65-F5344CB8AC3E}">
        <p14:creationId xmlns:p14="http://schemas.microsoft.com/office/powerpoint/2010/main" val="3898886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4102304-25E7-4908-B533-EEFAEDF931B7}" type="slidenum">
              <a:rPr lang="en-US" altLang="zh-CN"/>
              <a:pPr/>
              <a:t>‹#›</a:t>
            </a:fld>
            <a:endParaRPr lang="en-US" altLang="zh-CN"/>
          </a:p>
        </p:txBody>
      </p:sp>
    </p:spTree>
    <p:extLst>
      <p:ext uri="{BB962C8B-B14F-4D97-AF65-F5344CB8AC3E}">
        <p14:creationId xmlns:p14="http://schemas.microsoft.com/office/powerpoint/2010/main" val="6811002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37F10C8-BE29-40A7-80F1-051C35551CB3}" type="slidenum">
              <a:rPr lang="en-US" altLang="zh-CN"/>
              <a:pPr/>
              <a:t>‹#›</a:t>
            </a:fld>
            <a:endParaRPr lang="en-US" altLang="zh-CN"/>
          </a:p>
        </p:txBody>
      </p:sp>
    </p:spTree>
    <p:extLst>
      <p:ext uri="{BB962C8B-B14F-4D97-AF65-F5344CB8AC3E}">
        <p14:creationId xmlns:p14="http://schemas.microsoft.com/office/powerpoint/2010/main" val="2899972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22515E0A-FA34-4FAF-8EE7-D090EE56A5EE}" type="slidenum">
              <a:rPr lang="en-US" altLang="zh-CN"/>
              <a:pPr/>
              <a:t>‹#›</a:t>
            </a:fld>
            <a:endParaRPr lang="en-US" altLang="zh-CN"/>
          </a:p>
        </p:txBody>
      </p:sp>
    </p:spTree>
    <p:extLst>
      <p:ext uri="{BB962C8B-B14F-4D97-AF65-F5344CB8AC3E}">
        <p14:creationId xmlns:p14="http://schemas.microsoft.com/office/powerpoint/2010/main" val="7754447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164CBC4-3E5D-4145-9F6F-C77E388B8C27}" type="slidenum">
              <a:rPr lang="en-US" altLang="zh-CN"/>
              <a:pPr/>
              <a:t>‹#›</a:t>
            </a:fld>
            <a:endParaRPr lang="en-US" altLang="zh-CN"/>
          </a:p>
        </p:txBody>
      </p:sp>
    </p:spTree>
    <p:extLst>
      <p:ext uri="{BB962C8B-B14F-4D97-AF65-F5344CB8AC3E}">
        <p14:creationId xmlns:p14="http://schemas.microsoft.com/office/powerpoint/2010/main" val="128440583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778A1DB-CA29-4741-B6BF-43BBBA14403E}" type="slidenum">
              <a:rPr lang="en-US" altLang="zh-CN"/>
              <a:pPr/>
              <a:t>‹#›</a:t>
            </a:fld>
            <a:endParaRPr lang="en-US" altLang="zh-CN"/>
          </a:p>
        </p:txBody>
      </p:sp>
    </p:spTree>
    <p:extLst>
      <p:ext uri="{BB962C8B-B14F-4D97-AF65-F5344CB8AC3E}">
        <p14:creationId xmlns:p14="http://schemas.microsoft.com/office/powerpoint/2010/main" val="10549595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614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447EB21-0172-454E-936D-8F137637BBA6}"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Lst>
  <p:timing>
    <p:tnLst>
      <p:par>
        <p:cTn id="1" dur="indefinite" restart="never" nodeType="tmRoot"/>
      </p:par>
    </p:tnLst>
  </p:timing>
  <p:hf hdr="0" ftr="0" dt="0"/>
  <p:txStyles>
    <p:titleStyle>
      <a:lvl1pPr algn="ctr" rtl="0" fontAlgn="base">
        <a:spcBef>
          <a:spcPct val="0"/>
        </a:spcBef>
        <a:spcAft>
          <a:spcPct val="0"/>
        </a:spcAft>
        <a:defRPr sz="4400" b="1">
          <a:solidFill>
            <a:schemeClr val="accent2"/>
          </a:solidFill>
          <a:latin typeface="方正姚体" pitchFamily="2" charset="-122"/>
          <a:ea typeface="方正姚体" pitchFamily="2" charset="-122"/>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2600" b="1">
          <a:solidFill>
            <a:schemeClr val="tx1"/>
          </a:solidFill>
          <a:latin typeface="幼圆" pitchFamily="49" charset="-122"/>
          <a:ea typeface="幼圆" pitchFamily="49" charset="-122"/>
          <a:cs typeface="+mn-cs"/>
        </a:defRPr>
      </a:lvl1pPr>
      <a:lvl2pPr marL="742950" indent="-285750" algn="l" rtl="0" fontAlgn="base">
        <a:spcBef>
          <a:spcPct val="20000"/>
        </a:spcBef>
        <a:spcAft>
          <a:spcPct val="0"/>
        </a:spcAft>
        <a:buChar char="–"/>
        <a:defRPr sz="2400" b="1">
          <a:solidFill>
            <a:schemeClr val="tx1"/>
          </a:solidFill>
          <a:latin typeface="仿宋_GB2312" pitchFamily="49" charset="-122"/>
          <a:ea typeface="仿宋_GB2312" pitchFamily="49" charset="-122"/>
        </a:defRPr>
      </a:lvl2pPr>
      <a:lvl3pPr marL="1143000" indent="-228600" algn="l" rtl="0" fontAlgn="base">
        <a:spcBef>
          <a:spcPct val="20000"/>
        </a:spcBef>
        <a:spcAft>
          <a:spcPct val="0"/>
        </a:spcAft>
        <a:buChar char="•"/>
        <a:defRPr sz="2200">
          <a:solidFill>
            <a:schemeClr val="tx1"/>
          </a:solidFill>
          <a:latin typeface="仿宋_GB2312" pitchFamily="49" charset="-122"/>
          <a:ea typeface="仿宋_GB2312" pitchFamily="49" charset="-122"/>
        </a:defRPr>
      </a:lvl3pPr>
      <a:lvl4pPr marL="1600200" indent="-228600" algn="l" rtl="0" fontAlgn="base">
        <a:spcBef>
          <a:spcPct val="20000"/>
        </a:spcBef>
        <a:spcAft>
          <a:spcPct val="0"/>
        </a:spcAft>
        <a:buChar char="–"/>
        <a:defRPr sz="2000">
          <a:solidFill>
            <a:schemeClr val="tx1"/>
          </a:solidFill>
          <a:latin typeface="仿宋_GB2312" pitchFamily="49" charset="-122"/>
          <a:ea typeface="仿宋_GB2312" pitchFamily="49" charset="-122"/>
        </a:defRPr>
      </a:lvl4pPr>
      <a:lvl5pPr marL="2057400" indent="-228600" algn="l" rtl="0" fontAlgn="base">
        <a:spcBef>
          <a:spcPct val="20000"/>
        </a:spcBef>
        <a:spcAft>
          <a:spcPct val="0"/>
        </a:spcAft>
        <a:buChar char="»"/>
        <a:defRPr sz="1800">
          <a:solidFill>
            <a:schemeClr val="tx1"/>
          </a:solidFill>
          <a:latin typeface="仿宋_GB2312" pitchFamily="49" charset="-122"/>
          <a:ea typeface="仿宋_GB2312" pitchFamily="49"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0.wmf"/><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11.w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oleObject" Target="../embeddings/oleObject13.bin"/><Relationship Id="rId18" Type="http://schemas.openxmlformats.org/officeDocument/2006/relationships/oleObject" Target="../embeddings/oleObject18.bin"/><Relationship Id="rId3" Type="http://schemas.openxmlformats.org/officeDocument/2006/relationships/notesSlide" Target="../notesSlides/notesSlide54.xml"/><Relationship Id="rId7" Type="http://schemas.openxmlformats.org/officeDocument/2006/relationships/image" Target="../media/image17.wmf"/><Relationship Id="rId12" Type="http://schemas.openxmlformats.org/officeDocument/2006/relationships/image" Target="../media/image19.wmf"/><Relationship Id="rId17" Type="http://schemas.openxmlformats.org/officeDocument/2006/relationships/oleObject" Target="../embeddings/oleObject17.bin"/><Relationship Id="rId2" Type="http://schemas.openxmlformats.org/officeDocument/2006/relationships/slideLayout" Target="../slideLayouts/slideLayout7.xml"/><Relationship Id="rId16" Type="http://schemas.openxmlformats.org/officeDocument/2006/relationships/oleObject" Target="../embeddings/oleObject16.bin"/><Relationship Id="rId1" Type="http://schemas.openxmlformats.org/officeDocument/2006/relationships/vmlDrawing" Target="../drawings/vmlDrawing7.vml"/><Relationship Id="rId6" Type="http://schemas.openxmlformats.org/officeDocument/2006/relationships/oleObject" Target="../embeddings/oleObject9.bin"/><Relationship Id="rId11" Type="http://schemas.openxmlformats.org/officeDocument/2006/relationships/oleObject" Target="../embeddings/oleObject12.bin"/><Relationship Id="rId5" Type="http://schemas.openxmlformats.org/officeDocument/2006/relationships/image" Target="../media/image16.wmf"/><Relationship Id="rId15" Type="http://schemas.openxmlformats.org/officeDocument/2006/relationships/oleObject" Target="../embeddings/oleObject15.bin"/><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8.wmf"/><Relationship Id="rId14" Type="http://schemas.openxmlformats.org/officeDocument/2006/relationships/oleObject" Target="../embeddings/oleObject14.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20.wmf"/><Relationship Id="rId4" Type="http://schemas.openxmlformats.org/officeDocument/2006/relationships/oleObject" Target="../embeddings/oleObject19.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25.wmf"/><Relationship Id="rId3" Type="http://schemas.openxmlformats.org/officeDocument/2006/relationships/notesSlide" Target="../notesSlides/notesSlide57.xml"/><Relationship Id="rId7" Type="http://schemas.openxmlformats.org/officeDocument/2006/relationships/image" Target="../media/image22.wmf"/><Relationship Id="rId12" Type="http://schemas.openxmlformats.org/officeDocument/2006/relationships/oleObject" Target="../embeddings/oleObject24.bin"/><Relationship Id="rId2" Type="http://schemas.openxmlformats.org/officeDocument/2006/relationships/slideLayout" Target="../slideLayouts/slideLayout14.xml"/><Relationship Id="rId16" Type="http://schemas.openxmlformats.org/officeDocument/2006/relationships/oleObject" Target="../embeddings/oleObject26.bin"/><Relationship Id="rId1" Type="http://schemas.openxmlformats.org/officeDocument/2006/relationships/vmlDrawing" Target="../drawings/vmlDrawing9.vml"/><Relationship Id="rId6" Type="http://schemas.openxmlformats.org/officeDocument/2006/relationships/oleObject" Target="../embeddings/oleObject21.bin"/><Relationship Id="rId11" Type="http://schemas.openxmlformats.org/officeDocument/2006/relationships/image" Target="../media/image24.wmf"/><Relationship Id="rId5" Type="http://schemas.openxmlformats.org/officeDocument/2006/relationships/image" Target="../media/image21.wmf"/><Relationship Id="rId15" Type="http://schemas.openxmlformats.org/officeDocument/2006/relationships/image" Target="../media/image26.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3.wmf"/><Relationship Id="rId14" Type="http://schemas.openxmlformats.org/officeDocument/2006/relationships/oleObject" Target="../embeddings/oleObject25.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4.xml"/><Relationship Id="rId1" Type="http://schemas.openxmlformats.org/officeDocument/2006/relationships/vmlDrawing" Target="../drawings/vmlDrawing10.vml"/><Relationship Id="rId5" Type="http://schemas.openxmlformats.org/officeDocument/2006/relationships/image" Target="../media/image27.wmf"/><Relationship Id="rId4" Type="http://schemas.openxmlformats.org/officeDocument/2006/relationships/oleObject" Target="../embeddings/oleObject27.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59.xml"/><Relationship Id="rId7" Type="http://schemas.openxmlformats.org/officeDocument/2006/relationships/image" Target="../media/image29.wmf"/><Relationship Id="rId2" Type="http://schemas.openxmlformats.org/officeDocument/2006/relationships/slideLayout" Target="../slideLayouts/slideLayout15.xml"/><Relationship Id="rId1" Type="http://schemas.openxmlformats.org/officeDocument/2006/relationships/vmlDrawing" Target="../drawings/vmlDrawing11.vml"/><Relationship Id="rId6" Type="http://schemas.openxmlformats.org/officeDocument/2006/relationships/oleObject" Target="../embeddings/oleObject29.bin"/><Relationship Id="rId5" Type="http://schemas.openxmlformats.org/officeDocument/2006/relationships/image" Target="../media/image28.wmf"/><Relationship Id="rId4" Type="http://schemas.openxmlformats.org/officeDocument/2006/relationships/oleObject" Target="../embeddings/oleObject28.bin"/><Relationship Id="rId9" Type="http://schemas.openxmlformats.org/officeDocument/2006/relationships/image" Target="../media/image30.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60.xml"/><Relationship Id="rId7" Type="http://schemas.openxmlformats.org/officeDocument/2006/relationships/image" Target="../media/image32.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32.bin"/><Relationship Id="rId5" Type="http://schemas.openxmlformats.org/officeDocument/2006/relationships/image" Target="../media/image31.wmf"/><Relationship Id="rId4" Type="http://schemas.openxmlformats.org/officeDocument/2006/relationships/oleObject" Target="../embeddings/oleObject31.bin"/><Relationship Id="rId9" Type="http://schemas.openxmlformats.org/officeDocument/2006/relationships/image" Target="../media/image33.wmf"/></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7" Type="http://schemas.openxmlformats.org/officeDocument/2006/relationships/image" Target="../media/image35.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35.bin"/><Relationship Id="rId5" Type="http://schemas.openxmlformats.org/officeDocument/2006/relationships/image" Target="../media/image34.wmf"/><Relationship Id="rId4" Type="http://schemas.openxmlformats.org/officeDocument/2006/relationships/oleObject" Target="../embeddings/oleObject34.bin"/></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39.wmf"/><Relationship Id="rId3" Type="http://schemas.openxmlformats.org/officeDocument/2006/relationships/notesSlide" Target="../notesSlides/notesSlide67.xml"/><Relationship Id="rId7" Type="http://schemas.openxmlformats.org/officeDocument/2006/relationships/image" Target="../media/image37.wmf"/><Relationship Id="rId12"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37.bin"/><Relationship Id="rId11" Type="http://schemas.openxmlformats.org/officeDocument/2006/relationships/image" Target="../media/image33.wmf"/><Relationship Id="rId5" Type="http://schemas.openxmlformats.org/officeDocument/2006/relationships/image" Target="../media/image36.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38.w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7" Type="http://schemas.openxmlformats.org/officeDocument/2006/relationships/image" Target="../media/image41.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42.bin"/><Relationship Id="rId5" Type="http://schemas.openxmlformats.org/officeDocument/2006/relationships/image" Target="../media/image40.wmf"/><Relationship Id="rId4" Type="http://schemas.openxmlformats.org/officeDocument/2006/relationships/oleObject" Target="../embeddings/oleObject41.bin"/></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notesSlide" Target="../notesSlides/notesSlide70.xml"/><Relationship Id="rId7" Type="http://schemas.openxmlformats.org/officeDocument/2006/relationships/image" Target="../media/image43.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44.bin"/><Relationship Id="rId5" Type="http://schemas.openxmlformats.org/officeDocument/2006/relationships/image" Target="../media/image42.wmf"/><Relationship Id="rId4" Type="http://schemas.openxmlformats.org/officeDocument/2006/relationships/oleObject" Target="../embeddings/oleObject43.bin"/><Relationship Id="rId9" Type="http://schemas.openxmlformats.org/officeDocument/2006/relationships/image" Target="../media/image44.wmf"/></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45.wmf"/><Relationship Id="rId4" Type="http://schemas.openxmlformats.org/officeDocument/2006/relationships/oleObject" Target="../embeddings/oleObject46.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7" Type="http://schemas.openxmlformats.org/officeDocument/2006/relationships/image" Target="../media/image47.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48.bin"/><Relationship Id="rId5" Type="http://schemas.openxmlformats.org/officeDocument/2006/relationships/image" Target="../media/image46.wmf"/><Relationship Id="rId4" Type="http://schemas.openxmlformats.org/officeDocument/2006/relationships/oleObject" Target="../embeddings/oleObject47.bin"/></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49.wmf"/><Relationship Id="rId5" Type="http://schemas.openxmlformats.org/officeDocument/2006/relationships/oleObject" Target="../embeddings/oleObject50.bin"/><Relationship Id="rId4" Type="http://schemas.openxmlformats.org/officeDocument/2006/relationships/image" Target="../media/image48.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51.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53.wmf"/><Relationship Id="rId5" Type="http://schemas.openxmlformats.org/officeDocument/2006/relationships/oleObject" Target="../embeddings/oleObject54.bin"/><Relationship Id="rId4" Type="http://schemas.openxmlformats.org/officeDocument/2006/relationships/image" Target="../media/image52.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614363" y="441325"/>
            <a:ext cx="7772400" cy="1470025"/>
          </a:xfrm>
        </p:spPr>
        <p:txBody>
          <a:bodyPr/>
          <a:lstStyle/>
          <a:p>
            <a:pPr eaLnBrk="1" hangingPunct="1"/>
            <a:r>
              <a:rPr lang="zh-CN" altLang="en-US" sz="7200" smtClean="0">
                <a:solidFill>
                  <a:srgbClr val="FF0000"/>
                </a:solidFill>
                <a:ea typeface="隶书" pitchFamily="49" charset="-122"/>
              </a:rPr>
              <a:t>人工智能</a:t>
            </a:r>
          </a:p>
        </p:txBody>
      </p:sp>
      <p:sp>
        <p:nvSpPr>
          <p:cNvPr id="291843" name="Rectangle 3"/>
          <p:cNvSpPr>
            <a:spLocks noGrp="1" noChangeArrowheads="1"/>
          </p:cNvSpPr>
          <p:nvPr>
            <p:ph type="subTitle" idx="1"/>
          </p:nvPr>
        </p:nvSpPr>
        <p:spPr>
          <a:xfrm>
            <a:off x="1289050" y="1916113"/>
            <a:ext cx="6732588" cy="684212"/>
          </a:xfrm>
        </p:spPr>
        <p:txBody>
          <a:bodyPr/>
          <a:lstStyle/>
          <a:p>
            <a:pPr eaLnBrk="1" hangingPunct="1">
              <a:defRPr/>
            </a:pPr>
            <a:r>
              <a:rPr lang="zh-CN" altLang="en-US" sz="4000" dirty="0" smtClean="0">
                <a:solidFill>
                  <a:srgbClr val="0000FF"/>
                </a:solidFill>
                <a:effectLst>
                  <a:outerShdw blurRad="38100" dist="38100" dir="2700000" algn="tl">
                    <a:srgbClr val="000000">
                      <a:alpha val="43137"/>
                    </a:srgbClr>
                  </a:outerShdw>
                </a:effectLst>
              </a:rPr>
              <a:t>计算智能</a:t>
            </a:r>
          </a:p>
          <a:p>
            <a:pPr eaLnBrk="1" hangingPunct="1">
              <a:defRPr/>
            </a:pPr>
            <a:endParaRPr lang="en-US" altLang="zh-CN" sz="4200" i="1" dirty="0" smtClean="0">
              <a:effectLst>
                <a:outerShdw blurRad="38100" dist="38100" dir="2700000" algn="tl">
                  <a:srgbClr val="000000">
                    <a:alpha val="43137"/>
                  </a:srgbClr>
                </a:outerShdw>
              </a:effectLst>
              <a:latin typeface="Times New Roman" pitchFamily="18" charset="0"/>
            </a:endParaRPr>
          </a:p>
        </p:txBody>
      </p:sp>
      <p:sp>
        <p:nvSpPr>
          <p:cNvPr id="12292" name="Rectangle 4"/>
          <p:cNvSpPr>
            <a:spLocks noChangeArrowheads="1"/>
          </p:cNvSpPr>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zh-CN" sz="1400"/>
          </a:p>
        </p:txBody>
      </p:sp>
      <p:sp>
        <p:nvSpPr>
          <p:cNvPr id="12293" name="Rectangle 6"/>
          <p:cNvSpPr>
            <a:spLocks noChangeArrowheads="1"/>
          </p:cNvSpPr>
          <p:nvPr/>
        </p:nvSpPr>
        <p:spPr bwMode="auto">
          <a:xfrm>
            <a:off x="2303463" y="5437188"/>
            <a:ext cx="4464050" cy="6771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20000"/>
              </a:spcBef>
            </a:pPr>
            <a:r>
              <a:rPr lang="zh-CN" altLang="zh-CN" sz="2000" dirty="0" smtClean="0">
                <a:solidFill>
                  <a:srgbClr val="7030A0"/>
                </a:solidFill>
                <a:latin typeface="微软雅黑" pitchFamily="34" charset="-122"/>
                <a:ea typeface="微软雅黑" pitchFamily="34" charset="-122"/>
              </a:rPr>
              <a:t>20</a:t>
            </a:r>
            <a:r>
              <a:rPr lang="en-US" altLang="zh-CN" sz="2000" dirty="0" smtClean="0">
                <a:solidFill>
                  <a:srgbClr val="7030A0"/>
                </a:solidFill>
                <a:latin typeface="微软雅黑" pitchFamily="34" charset="-122"/>
                <a:ea typeface="微软雅黑" pitchFamily="34" charset="-122"/>
              </a:rPr>
              <a:t>16</a:t>
            </a:r>
            <a:r>
              <a:rPr lang="zh-CN" altLang="zh-CN" sz="2000" dirty="0" smtClean="0">
                <a:solidFill>
                  <a:srgbClr val="7030A0"/>
                </a:solidFill>
                <a:latin typeface="微软雅黑" pitchFamily="34" charset="-122"/>
                <a:ea typeface="微软雅黑" pitchFamily="34" charset="-122"/>
              </a:rPr>
              <a:t>年</a:t>
            </a:r>
            <a:r>
              <a:rPr lang="zh-CN" altLang="en-US" sz="2000" dirty="0" smtClean="0">
                <a:solidFill>
                  <a:srgbClr val="7030A0"/>
                </a:solidFill>
                <a:latin typeface="微软雅黑" pitchFamily="34" charset="-122"/>
                <a:ea typeface="微软雅黑" pitchFamily="34" charset="-122"/>
              </a:rPr>
              <a:t>秋</a:t>
            </a:r>
            <a:r>
              <a:rPr lang="zh-CN" altLang="zh-CN" sz="2000" dirty="0" smtClean="0">
                <a:solidFill>
                  <a:srgbClr val="7030A0"/>
                </a:solidFill>
                <a:latin typeface="微软雅黑" pitchFamily="34" charset="-122"/>
                <a:ea typeface="微软雅黑" pitchFamily="34" charset="-122"/>
              </a:rPr>
              <a:t>季</a:t>
            </a:r>
            <a:r>
              <a:rPr lang="zh-CN" altLang="en-US" b="1" u="sng" dirty="0">
                <a:solidFill>
                  <a:srgbClr val="FF3300"/>
                </a:solidFill>
              </a:rPr>
              <a:t/>
            </a:r>
            <a:br>
              <a:rPr lang="zh-CN" altLang="en-US" b="1" u="sng" dirty="0">
                <a:solidFill>
                  <a:srgbClr val="FF3300"/>
                </a:solidFill>
              </a:rPr>
            </a:br>
            <a:endParaRPr lang="zh-CN" altLang="en-US" b="1" u="sng" dirty="0">
              <a:solidFill>
                <a:srgbClr val="FF3300"/>
              </a:solidFill>
            </a:endParaRPr>
          </a:p>
        </p:txBody>
      </p:sp>
      <p:pic>
        <p:nvPicPr>
          <p:cNvPr id="12295" name="Picture 10" descr="http://t0.gstatic.com/images?q=tbn:ANd9GcS2nkzKA1a7Gv7tUBOyjAAinRnB9uH0Ke8gN-dHZZTpb9GsDhq6qA"/>
          <p:cNvPicPr>
            <a:picLocks noChangeAspect="1" noChangeArrowheads="1"/>
          </p:cNvPicPr>
          <p:nvPr/>
        </p:nvPicPr>
        <p:blipFill>
          <a:blip r:embed="rId3" cstate="print">
            <a:extLst>
              <a:ext uri="{28A0092B-C50C-407E-A947-70E740481C1C}">
                <a14:useLocalDpi xmlns:a14="http://schemas.microsoft.com/office/drawing/2010/main" val="0"/>
              </a:ext>
            </a:extLst>
          </a:blip>
          <a:srcRect l="7700" t="6602" r="11195" b="27930"/>
          <a:stretch>
            <a:fillRect/>
          </a:stretch>
        </p:blipFill>
        <p:spPr bwMode="auto">
          <a:xfrm>
            <a:off x="7689850" y="33338"/>
            <a:ext cx="1436688" cy="1682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296" name="Picture 12" descr="http://t0.gstatic.com/images?q=tbn:ANd9GcRRQAKLygWTUPr319LaczMNk7p0HnnI9ny4pmRYbLfehk96IrP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25" y="34925"/>
            <a:ext cx="1457325" cy="170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矩形 1"/>
          <p:cNvSpPr/>
          <p:nvPr/>
        </p:nvSpPr>
        <p:spPr>
          <a:xfrm>
            <a:off x="2807804" y="4725144"/>
            <a:ext cx="3619902" cy="523220"/>
          </a:xfrm>
          <a:prstGeom prst="rect">
            <a:avLst/>
          </a:prstGeom>
        </p:spPr>
        <p:txBody>
          <a:bodyPr wrap="none">
            <a:spAutoFit/>
          </a:bodyPr>
          <a:lstStyle/>
          <a:p>
            <a:pPr>
              <a:defRPr/>
            </a:pPr>
            <a:r>
              <a:rPr lang="zh-CN" altLang="en-US" sz="2800" dirty="0" smtClean="0">
                <a:effectLst>
                  <a:outerShdw blurRad="38100" dist="38100" dir="2700000" algn="tl">
                    <a:srgbClr val="000000">
                      <a:alpha val="43137"/>
                    </a:srgbClr>
                  </a:outerShdw>
                </a:effectLst>
                <a:latin typeface="微软雅黑" pitchFamily="34" charset="-122"/>
                <a:ea typeface="微软雅黑" pitchFamily="34" charset="-122"/>
              </a:rPr>
              <a:t>罗平  </a:t>
            </a:r>
            <a:r>
              <a:rPr lang="en-US" altLang="zh-CN" sz="2800" dirty="0" smtClean="0">
                <a:effectLst>
                  <a:outerShdw blurRad="38100" dist="38100" dir="2700000" algn="tl">
                    <a:srgbClr val="000000">
                      <a:alpha val="43137"/>
                    </a:srgbClr>
                  </a:outerShdw>
                </a:effectLst>
                <a:latin typeface="微软雅黑" pitchFamily="34" charset="-122"/>
                <a:ea typeface="微软雅黑" pitchFamily="34" charset="-122"/>
              </a:rPr>
              <a:t>luop@ict.ac.cn</a:t>
            </a:r>
            <a:endParaRPr lang="zh-CN" altLang="en-US" sz="2800" dirty="0">
              <a:latin typeface="微软雅黑" pitchFamily="34" charset="-122"/>
              <a:ea typeface="微软雅黑" pitchFamily="34" charset="-122"/>
            </a:endParaRPr>
          </a:p>
        </p:txBody>
      </p:sp>
      <p:pic>
        <p:nvPicPr>
          <p:cNvPr id="514050" name="Picture 2" descr="http://www.ict.cas.cn/images/cnplogo.jpg"/>
          <p:cNvPicPr>
            <a:picLocks noChangeAspect="1" noChangeArrowheads="1"/>
          </p:cNvPicPr>
          <p:nvPr/>
        </p:nvPicPr>
        <p:blipFill>
          <a:blip r:embed="rId5" cstate="print"/>
          <a:srcRect/>
          <a:stretch>
            <a:fillRect/>
          </a:stretch>
        </p:blipFill>
        <p:spPr bwMode="auto">
          <a:xfrm>
            <a:off x="2771800" y="3573016"/>
            <a:ext cx="3438525" cy="571501"/>
          </a:xfrm>
          <a:prstGeom prst="rect">
            <a:avLst/>
          </a:prstGeom>
          <a:noFill/>
        </p:spPr>
      </p:pic>
    </p:spTree>
    <p:extLst>
      <p:ext uri="{BB962C8B-B14F-4D97-AF65-F5344CB8AC3E}">
        <p14:creationId xmlns:p14="http://schemas.microsoft.com/office/powerpoint/2010/main" val="416362321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9A59D75B-D00B-42D9-9019-8D0D58C633EE}" type="slidenum">
              <a:rPr lang="en-US" altLang="zh-CN"/>
              <a:pPr/>
              <a:t>10</a:t>
            </a:fld>
            <a:endParaRPr lang="en-US" altLang="zh-CN"/>
          </a:p>
        </p:txBody>
      </p:sp>
      <p:sp>
        <p:nvSpPr>
          <p:cNvPr id="92162" name="Text Box 2"/>
          <p:cNvSpPr txBox="1">
            <a:spLocks noChangeArrowheads="1"/>
          </p:cNvSpPr>
          <p:nvPr/>
        </p:nvSpPr>
        <p:spPr bwMode="auto">
          <a:xfrm>
            <a:off x="503549" y="1592796"/>
            <a:ext cx="7920880" cy="49367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nSpc>
                <a:spcPct val="130000"/>
              </a:lnSpc>
              <a:spcBef>
                <a:spcPts val="1200"/>
              </a:spcBef>
            </a:pPr>
            <a:r>
              <a:rPr lang="zh-CN" altLang="en-US" sz="2600" b="1" dirty="0" smtClean="0">
                <a:solidFill>
                  <a:srgbClr val="C00000"/>
                </a:solidFill>
                <a:effectLst>
                  <a:outerShdw blurRad="38100" dist="38100" dir="2700000" algn="tl">
                    <a:srgbClr val="000000">
                      <a:alpha val="43137"/>
                    </a:srgbClr>
                  </a:outerShdw>
                </a:effectLst>
                <a:latin typeface="幼圆" pitchFamily="49" charset="-122"/>
                <a:ea typeface="幼圆" pitchFamily="49" charset="-122"/>
              </a:rPr>
              <a:t>演化计算：</a:t>
            </a:r>
            <a:r>
              <a:rPr lang="zh-CN" altLang="en-US" sz="2600" b="1" dirty="0" smtClean="0">
                <a:solidFill>
                  <a:srgbClr val="0000CC"/>
                </a:solidFill>
                <a:latin typeface="幼圆" pitchFamily="49" charset="-122"/>
                <a:ea typeface="幼圆" pitchFamily="49" charset="-122"/>
              </a:rPr>
              <a:t>一</a:t>
            </a:r>
            <a:r>
              <a:rPr lang="zh-CN" altLang="en-US" sz="2600" b="1" dirty="0">
                <a:solidFill>
                  <a:srgbClr val="0000CC"/>
                </a:solidFill>
                <a:latin typeface="幼圆" pitchFamily="49" charset="-122"/>
                <a:ea typeface="幼圆" pitchFamily="49" charset="-122"/>
              </a:rPr>
              <a:t>种模拟自然界生物进化过程与机制进行问题求解的自组织、自适应的</a:t>
            </a:r>
            <a:r>
              <a:rPr lang="zh-CN" altLang="en-US" sz="2600" b="1" dirty="0">
                <a:solidFill>
                  <a:srgbClr val="FF0000"/>
                </a:solidFill>
                <a:latin typeface="幼圆" pitchFamily="49" charset="-122"/>
                <a:ea typeface="幼圆" pitchFamily="49" charset="-122"/>
              </a:rPr>
              <a:t>随机搜索</a:t>
            </a:r>
            <a:r>
              <a:rPr lang="zh-CN" altLang="en-US" sz="2600" b="1" dirty="0">
                <a:solidFill>
                  <a:srgbClr val="0000CC"/>
                </a:solidFill>
                <a:latin typeface="幼圆" pitchFamily="49" charset="-122"/>
                <a:ea typeface="幼圆" pitchFamily="49" charset="-122"/>
              </a:rPr>
              <a:t>技术</a:t>
            </a:r>
            <a:r>
              <a:rPr lang="zh-CN" altLang="en-US" sz="2600" b="1" dirty="0" smtClean="0">
                <a:solidFill>
                  <a:srgbClr val="0000CC"/>
                </a:solidFill>
                <a:latin typeface="幼圆" pitchFamily="49" charset="-122"/>
                <a:ea typeface="幼圆" pitchFamily="49" charset="-122"/>
              </a:rPr>
              <a:t>。</a:t>
            </a:r>
            <a:endParaRPr lang="en-US" altLang="zh-CN" sz="2600" b="1" dirty="0" smtClean="0">
              <a:solidFill>
                <a:srgbClr val="0000CC"/>
              </a:solidFill>
              <a:latin typeface="幼圆" pitchFamily="49" charset="-122"/>
              <a:ea typeface="幼圆" pitchFamily="49" charset="-122"/>
            </a:endParaRPr>
          </a:p>
          <a:p>
            <a:pPr marL="342900" indent="-342900">
              <a:lnSpc>
                <a:spcPct val="130000"/>
              </a:lnSpc>
              <a:spcBef>
                <a:spcPts val="1200"/>
              </a:spcBef>
              <a:buFont typeface="Arial" pitchFamily="34" charset="0"/>
              <a:buChar char="•"/>
            </a:pPr>
            <a:r>
              <a:rPr lang="zh-CN" altLang="en-US" sz="2400" b="1" dirty="0" smtClean="0">
                <a:latin typeface="仿宋_GB2312" pitchFamily="49" charset="-122"/>
                <a:ea typeface="仿宋_GB2312" pitchFamily="49" charset="-122"/>
              </a:rPr>
              <a:t>演化规则：</a:t>
            </a:r>
            <a:r>
              <a:rPr lang="zh-CN" altLang="en-US" sz="2400" b="1" dirty="0" smtClean="0">
                <a:solidFill>
                  <a:srgbClr val="0000CC"/>
                </a:solidFill>
                <a:latin typeface="仿宋_GB2312" pitchFamily="49" charset="-122"/>
                <a:ea typeface="仿宋_GB2312" pitchFamily="49" charset="-122"/>
              </a:rPr>
              <a:t>“物竞天择、适者生存”</a:t>
            </a:r>
            <a:endParaRPr lang="en-US" altLang="zh-CN" sz="2400" b="1" dirty="0" smtClean="0">
              <a:solidFill>
                <a:srgbClr val="0000CC"/>
              </a:solidFill>
              <a:latin typeface="仿宋_GB2312" pitchFamily="49" charset="-122"/>
              <a:ea typeface="仿宋_GB2312" pitchFamily="49" charset="-122"/>
            </a:endParaRPr>
          </a:p>
          <a:p>
            <a:pPr marL="342900" indent="-342900">
              <a:lnSpc>
                <a:spcPct val="130000"/>
              </a:lnSpc>
              <a:spcBef>
                <a:spcPts val="1200"/>
              </a:spcBef>
              <a:buFont typeface="Arial" pitchFamily="34" charset="0"/>
              <a:buChar char="•"/>
            </a:pPr>
            <a:r>
              <a:rPr lang="zh-CN" altLang="en-US" sz="2400" b="1" dirty="0" smtClean="0">
                <a:latin typeface="仿宋_GB2312" pitchFamily="49" charset="-122"/>
                <a:ea typeface="仿宋_GB2312" pitchFamily="49" charset="-122"/>
              </a:rPr>
              <a:t>演化操作：</a:t>
            </a:r>
            <a:endParaRPr lang="zh-CN" altLang="en-US" sz="2400" b="1" dirty="0">
              <a:latin typeface="仿宋_GB2312" pitchFamily="49" charset="-122"/>
              <a:ea typeface="仿宋_GB2312" pitchFamily="49" charset="-122"/>
            </a:endParaRPr>
          </a:p>
          <a:p>
            <a:pPr marL="800100" lvl="1" indent="-342900">
              <a:lnSpc>
                <a:spcPct val="130000"/>
              </a:lnSpc>
              <a:spcBef>
                <a:spcPts val="1200"/>
              </a:spcBef>
              <a:buFont typeface="Arial" pitchFamily="34" charset="0"/>
              <a:buChar char="•"/>
            </a:pPr>
            <a:r>
              <a:rPr lang="zh-CN" altLang="en-US"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   繁殖（</a:t>
            </a:r>
            <a:r>
              <a:rPr lang="en-US" altLang="zh-CN"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Reproduction</a:t>
            </a:r>
            <a:r>
              <a:rPr lang="zh-CN" altLang="en-US"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a:t>
            </a:r>
          </a:p>
          <a:p>
            <a:pPr marL="800100" lvl="1" indent="-342900">
              <a:lnSpc>
                <a:spcPct val="130000"/>
              </a:lnSpc>
              <a:spcBef>
                <a:spcPts val="1200"/>
              </a:spcBef>
              <a:buFont typeface="Arial" pitchFamily="34" charset="0"/>
              <a:buChar char="•"/>
            </a:pPr>
            <a:r>
              <a:rPr lang="zh-CN" altLang="en-US"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   变异（</a:t>
            </a:r>
            <a:r>
              <a:rPr lang="en-US" altLang="zh-CN"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Mutation</a:t>
            </a:r>
            <a:r>
              <a:rPr lang="zh-CN" altLang="en-US"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a:t>
            </a:r>
          </a:p>
          <a:p>
            <a:pPr marL="800100" lvl="1" indent="-342900">
              <a:lnSpc>
                <a:spcPct val="130000"/>
              </a:lnSpc>
              <a:spcBef>
                <a:spcPts val="1200"/>
              </a:spcBef>
              <a:buFont typeface="Arial" pitchFamily="34" charset="0"/>
              <a:buChar char="•"/>
            </a:pPr>
            <a:r>
              <a:rPr lang="zh-CN" altLang="en-US"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   竞争（</a:t>
            </a:r>
            <a:r>
              <a:rPr lang="en-US" altLang="zh-CN"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Competition</a:t>
            </a:r>
            <a:r>
              <a:rPr lang="zh-CN" altLang="en-US"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a:t>
            </a:r>
          </a:p>
          <a:p>
            <a:pPr marL="800100" lvl="1" indent="-342900">
              <a:lnSpc>
                <a:spcPct val="130000"/>
              </a:lnSpc>
              <a:spcBef>
                <a:spcPts val="1200"/>
              </a:spcBef>
              <a:buFont typeface="Arial" pitchFamily="34" charset="0"/>
              <a:buChar char="•"/>
            </a:pPr>
            <a:r>
              <a:rPr lang="zh-CN" altLang="en-US"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   选择（</a:t>
            </a:r>
            <a:r>
              <a:rPr lang="en-US" altLang="zh-CN"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Selection</a:t>
            </a:r>
            <a:r>
              <a:rPr lang="zh-CN" altLang="en-US" sz="2400" b="1" dirty="0" smtClean="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a:t>
            </a:r>
            <a:endParaRPr lang="zh-CN" altLang="en-US"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endParaRPr>
          </a:p>
        </p:txBody>
      </p:sp>
      <p:sp>
        <p:nvSpPr>
          <p:cNvPr id="6" name="Text Box 3"/>
          <p:cNvSpPr txBox="1">
            <a:spLocks noChangeArrowheads="1"/>
          </p:cNvSpPr>
          <p:nvPr/>
        </p:nvSpPr>
        <p:spPr bwMode="auto">
          <a:xfrm>
            <a:off x="-144524" y="296652"/>
            <a:ext cx="9288524"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lang="zh-CN" altLang="en-US" sz="4400" b="1" dirty="0" smtClean="0">
                <a:solidFill>
                  <a:schemeClr val="accent2"/>
                </a:solidFill>
                <a:latin typeface="方正姚体" pitchFamily="2" charset="-122"/>
                <a:ea typeface="方正姚体" pitchFamily="2" charset="-122"/>
                <a:cs typeface="+mj-cs"/>
              </a:rPr>
              <a:t>演化计算及其生物学基础</a:t>
            </a:r>
            <a:endParaRPr lang="zh-CN" altLang="en-US" sz="4400" b="1" dirty="0">
              <a:solidFill>
                <a:schemeClr val="accent2"/>
              </a:solidFill>
              <a:latin typeface="方正姚体" pitchFamily="2" charset="-122"/>
              <a:ea typeface="方正姚体" pitchFamily="2" charset="-122"/>
              <a:cs typeface="+mj-cs"/>
            </a:endParaRPr>
          </a:p>
        </p:txBody>
      </p:sp>
      <p:sp>
        <p:nvSpPr>
          <p:cNvPr id="2" name="AutoShape 2" descr="data:image/jpg;base64,/9j/4AAQSkZJRgABAQAAAQABAAD/2wCEAAkGBhMSERUUEhMWFRUWGBcaGBcYFRcXGRcYGBwcHBcgGB0cHSYeGBojGhoaHy8gIycpLCwsGB8xNTAqNSYrLCkBCQoKDgwOGg8PGi0cHCQpLCwpLCkpKSwpKSkpKSkpKSkpKSksKSkpKSkpKSwpKSwpKSksLCksLCwsLCkpLCwpLP/AABEIAMABAAMBIgACEQEDEQH/xAAcAAABBQEBAQAAAAAAAAAAAAAAAgMFBgcBBAj/xABAEAABAgQEAwYEBQIEBQUAAAABAhEAAyExBBJBUQUGYRMiMnGBkQdCobEUUsHR8CPxcoKi4SQzU2KyFUNEksL/xAAaAQACAwEBAAAAAAAAAAAAAAAABAEDBQIG/8QAKBEAAwACAgIBBAEFAQAAAAAAAAECAxEEIRIxEyIyQVEUBSQzQmEj/9oADAMBAAIRAxEAPwDcYIIIACCCCAAggggAIIIIACCCCAAggggAIIIIACCOZo7AAQRx47AAQQEwQAEEceOwAEENpnpJIBBIuNoW8AHYI4THXgAIIHjjwAdgjjx14ACCCCAAggggAIIIIACCCCAAggggAIII4q1IAOwQgL/R4XAByOwQkGpgA7ljihHUiEzFECgfpAASgwF/W8LjgMAgADBCJj6Wq9WPRvrHFqIFKn+X2gARMlHRxUfcP5wrDhQd9y3uf0aFCYHI1EKSTqGgAjOL8JM0ug5FgFlfoRHl4ZxSYFiViBkmCzVTM/wvrE5nq0ebH8Mlzg0xIUA7PcPR0n5T1Ec+Peydj65t6Gg9/KErQ+Usqmx++8VudjZ2COabMVMw5LBbZ1yjrn/Mi9dIsMnGImJBQrMlVUkEVG43ETsgeeovT2McmL6Ofr7RB8zc1Jwclc1bEA5UpFyvYvGP474j46evuz1Ic0CO6we3+8U3mmTqZbN5A+bveVNOkKSslOxsMzVPkIyDgHEeIFaVfiVTEklkrUTYEkhrmhp0jTsCslIzE58uYgVAYiz1FP8AygxZlk9E1Dn2SC0qajPT21hwL6GGlzmJ2Y01Lbb0gXiGCixoAXan301i84PRBBBAAQQQQAEEEEABBBDU1BOtNusACyY7mhCJQFv3huVLCQ6j9aXpeAB2YtrB/KFCOJSIEk1f0gAUYa7Vme50vt+8LMwbxwy6vr/PpAB1TtSOKmgMCWe0DM5/lI4UOXeADqVPC4aKOpr1r6QrOBr9YAFR2GPxSSKF+o0v+xhapoDuWa5gAUS0JlznJDGn7kfpDc5SQC5eho+jRnHN/wAXOwmKlYZCVKSzqXRPUNd44rIp9kpbNIE8FbA2FadWvC0LcA26G8Yvgfi9iZy2VIlTKggJzJYAu1bxpXAeYvxUgrEsgpbun8z28w0Vznl14/klw17JeahIcKYu7uHdL1B3vEDjOEKwzHAgakyFE9mvqk/IsHahixID+JJej7ONoS1H+nS7MNYtaOTH/ixzGjEYeRkJSpMz+pKUMq0Lb5kmoF6xS8CmV2KJqF99Ch2qVEUKlgBtxlq4jRPjTwhHYomN38wQD8y0so5aVJ1BPWKBwPlkzELK0NnByKOhTWvVqRm5aXexrEn+EaLwziMqXkWtSgEkdzPQlVO4EsTceUaLhFJAokACnWtW66axgHKyscZzykFfZnLmKczVqHO9n2j6AwqARUFJcKP+IgE+gt6RZxIc7Oc9bodM0KDhVGodjCkAlNSC+rUr0jpSGoWAGlm8oQheY0UCCLAVsG/nWHxc9EEEESAQQQQAEEEEABCcsKggAbmilnru0IXhgXf9x7Q8YZ7Kruoa0IaABPbd4MoNQM2prfSjQ6lNK0faGFpCakWq4YWdg0LVM2ctsP136RAAmSWZ26333hxAIuXrs0eNc8ny8j0Z7NeIzmDmSXhZZmzSAlIcMXK2fIE9SXBiHSXbAmZgJ+YGu1Xr1r5RQ+eviCnBjLJIXOcs4oKB3DhhFT418TsXNfsQmTLPho63UGNXv5Wik4ngc6YStSl5lBRzKL5iA5veFL5Evrei1Yq1slj8VeJgn/iablCW9KRc+UfihPXMTLxcsTA476Ud4KO7UfyjK+X8PLQpSMSctO6pSSpIINQwqxFto0fleVlly+xKUMUElcvMWzeJNQFADShiu8vg1otnF5T2a1Iw5UkZVJKTUHKxDvRtqn3hQwl81WAYsas7UBq20edOIygJIPXKGI608h/9oJvFeylqWs91PeL0KU138g0O+SS2Krt6RHc14z8PhVzRkzBJYqRlL+rtHzdicdnmlROZRU5F3FyHcEFv0jSuZeMzeJLVLBUiQgPlJykjdZ16REI5PlS1oVVgHOYgpVbKRSzvfYRnVysfm9jk8etbE8FRIlzkmQUJTMQShYObLUBJmAklKr0PpGm8hzJqBOEybmSGKQlAADqLqB1fYiMimYOarELXhJK1o+bs0FQHsGeNb5A4TNRIVMnJVLVMyhnIIQh2K9XLkDyiMcU8ytejrLU+GvyXGQvZ22dyWcFttDBKSkSw5oHq7Mz/AKR5pWeoURUEAgMXZyCfe20Q/OXGlYfAzVMnOoBIYN3llreTxo3XjOxKVt6KdK4mrH4lS1k9mktLSCQcj0PVVD7xJTEgFsxUlnD/ACmxPWIHlDBK7qgpgwBpbyfXSPXNmTe0mLFJae6l/mSnX1YnyIjzOS226ZtY5S6RI8u4ibh84LLky1qC0hIE2VmqhaSKrBPtF9wOKE1KVhQUg1SUuc2+bbyOrxlfBuZsnEJRCsqZhMtVRVJcpqaA5/vEtxbjmFwkxZw+IyLWp1y0ATJQHzOhwEq2KTrGvxc6WNNmdnxvz0jRTMJLJZgKguDZw2jR1QcF+6alxt/b9IpnKvPP4giWti9BQpOYBxRzRouqV0T3fdgzxoRkVraF3LT0z0QQQRYcnFKAuYAYStDt+zuNo6ryeAABrrCZpOgf1heaOvAB5mWLMa1csw6NHoBji0v/AHjyiaUlioKY1dgwNn3gA9IJc0pRj7v+kdIqISic+h/fyhx4APOVEmoPkw3YV94QqYSAwYm+4Au1Gd4e7cZm82OhZv3gUihZ69fttABCcwcxjDSJk05jkHhIAcmgD6bxivEOJzeI4grnlgGGUeFG2UP7mLL8UOZTNm/hZVUo70wgvmV7afpFLxGLTLJkyw5mZQVUdIUKgfvGXnyuq8UNYsf5YjgyVqmAFsqMyUnRyakekXYy0dmrOlk5WtRht1qT7xFYXhITLAAY++vdA6k0j38KR2+NlSVLzBMyqRQDLd96/rGXW82Tr0Ot/HOyN4tyRjsWElEiWjpn7x0qwawESXLXAeIBXYzZJTlDZ1EFABGUMLk2PpGuJwVBYADVOZQ3HlDc+WkpzZs1qO1Og8tHjbXGnxSZnPNXYiQ4T4qpAcv3gdSXoPnNekZlz7z6nETBhZbGUlSO0mD/ANxQqyd0gvePXz3zSoqXhJKsqU9ybMHiUW8PQC2Z94y6bI/pzSD4VAjo1tesVZMqr6F6O8WN/cXXhvEEqMyxBLEt196RJ8WxCFISmYApiCQCHyIIKv2brEDyjhP6LvpXNUHc+fSFcRxa5U3s0J7Rc5LBtyTb2BjH8d5NLs0G9T2bdw/BpSlOQZUMGSkAJHte8exUsEVF9+kRfL8lUvDS0KU6glIsSxsfOtYk1TWfNQBq7x6bH9qMd+xrEoJDpDq0JNtjFB+Ks4mTIcis0+Gwypdj6xoQOlnBLiw99axnnxZcS5NAR2ix5OgbauHinlf42d4vvRDYbGDDyUK18CbM6x9gC/tEph0BCQkKzBtb9PQRWp09AlSdWWNiwIL0O9DFlwpGQMAU6MbPsdR0jzN9o2oWiAx3BUqnyuzl55qlqDJZluC7mwAvbeLRgfhZhwhC8SokpulByywbbZlAecK5dwGecgs2RKjldiCo5QX1AAJbrF6rUKAI1/hpdo2eBh3jTvszuTkflpFfXydg0S0hKBJKVZ0LQe841e6vIvCv/W1yVZMQE5T/AMucgKKXP/VBfIX9IsPYgioH7DbpDE7CBSSFAKBcFKqAjY0q2hjT8NehPe/Z7YIIIsIElXSEhZbw67j3hSTAIADLV9bQ2ldgKivnSFqV0ePOcwY94mv5fR2gA9UIMkbByz9WiBn85YeSvspszNMp4E5mfQs7ER7eEcySMS4krcp8SSCFJ2cbGI8kTokgijPAZfX/AHhUBiSBpGESLDf0dv2iN5n4ocLhJsxFVJSyAdVWAiWjKviBzeJ05OHQf6aFjMR86tvSKst+Ms7ifJ6KKpSpaZs+ZRSn8QNSo9LXivcBJXOKwQUpVcimlYu3NWLIUJaAEJCQSS1cw2is8Cw6Zc1aGDkEEAFiTp5tV4zFp46f5Y601SX4LbLx+ZJCA6kJJUoWlhj3tyrbrF4+HHJaMPLTiC6p0xILrAJAVWm2jxReESlS56kpIZQl5iRcJUHHtv1jbuzNMrAU9tgBT1jvg412zjlW/R1aWsaVdzoX/WGkYKl30dvP6w7Lw9ST81xcFn/eHQCP941BIwrn3Bdhj5wL98hYVvnu4G6s0V/EYIIlJGkyTnFKk51j7Ae0aX8XeXFLQMXL8UnurDeJDukjycg+fSM2lY44hEiXlyiVLVLzO+YFRUG2ZyIyc0eDbHsFb0iU5exYRhUqbMCoJ6Amw94nuU8VKGNQrEFKWClIWfCVEgDKdCA4aKRK4biJK1ISKLDBKjlck0CXurpcR78FxYSyZc9Be2VYYoJ6bbEQqp8a857GKe58WfQcpVHbRh19OsKmSyRRtKGvm8ZlwDm5WHQpPenSzVKSoBSN8qi+YecWXD89yyAEomO/eBQdRu/2jTx8zHU9vQg8Fp9ItRl0Y94V+9Iq/PvAxPwUwp8SCJicu6KFv8r+0S+A4x2xGSv5ht5x65lg6WABV/hI3a+sMNzljrtFXc0YKe8hCSQ2ZJzN5vFwwGDbW9h8obUbRFcZwCBMmypZyhC1hPUuFAPpqkdY9eD4iWGZwpCiFpY0FvfWPMZJ8Xr/AKbkVuEyx8r45sVNlqA/py0k60Uuh8rmLaZzKrVbaAkBOb9ae0VXg01KZ5JIacgJzAC6MxbeqS/mItQWoGzAatcaDcVb3jf4Wvj6MjkfePpBYuKF3FztTo0JTKoQWah8IA6etITKlVBCQ7VqXD1Lj3heTRVj0pTz3p7Q6UHpeErPVo4tTVjzLmJdgAS7sXuNtIkBzDiiSKU02qw+sLTLNHJcXaxjyInLZAANnO53psH+0Q3MfOsjCjLM701SaIS5H+ZVkjrHLpICUm4kAkqWltCVAB9ASW1f3ijc6fEhKZapeFzqfxTUJKwlIfMK3J3GhEVnE8xfilmbNqHGVJBKUsTRresedXFClaEymSMhWqtGDi1GYh/aKnWzvx12QvDuLBSu4o5zMzK73hCQwckOQSd7xaOU8bMKiuWUiaSpM5eZSpiUo0SglKG1DkvWptDEzhsvErQtMwypwHdWlKSN2mBmW59Y8EuRipCxPmJQpC1CWrKpZBUguhRCQ6CQpw9IXyT1uWXTS12blheIBaEqCvEAoG7geIdCNRoTD6cQok922jgHpFc5F4WoSBMnUVM72SoCA5ysDqU1O+sWVeQa+xOtKtDeNtzti79kbzBxYysPNWEkKQhTVF29qOm+8YBw6eqaWJDk5gd1nUn+Xj6Mx0mXMQuWvwqBSafmDfzyEfOfFeGK4fjFSJg8J7pALKQfCehb7QrzJbnovwUprsmOIT82XOGKAyn6GkeJEtKZ0vvpzLCDR9Cx+rx6J/EUTED89aMzjruY8BkuJC0gZpc3Kpw/dmF0PvUK9xGXxm1tM0MqT7RdMKwmzm8QQkJI9cv1jUeCYztZKFu+ZCD6tX6vGN8JxrYhaSaKSkijE3anlGo8oYoJwUg3BRe5Jc7Xh7h19TQnyF0mWOETJjfT6lo8s3Hj5Tq3nQs28dXie9RLqS+lk6136Rp7EtieJTJZlqCxmSUFw9CDeMA4JJSleYJOV3AOgPhHnH0Bia93QhiOlXpoesYLxN8DipklXfSNQDVJqlQ9CKjYxnc6aqehzi0lXZaZsqXOCkqrV0kaHcRO8r8JlTAuViUS5qnGXMkKIl5aVNQXDU6RQuHcQygEVT6084tmA4hmAXLPeB2sevSMfDk+K/qNDPHyT0TGJ+GmDJ/p5pJDuJa9Xp3VA2EQHHMGnh5AmK7bMCUgIaYG1KXYC9Q1qtSLlwriYmvQBaWCi1lKNC+rtEZLkjE4pc8sEp7lnUUB3SxvmJzU0Z3jXrDjyztIy5y3jfYcoTVKWuZVKGASCMhLsbKY2BvuYsvbdoXDjKKAlgSfvD5kZncbh30J619LR5sVITmdQzJD0YuAa0a7EfWGsWNY48UU5Mjt7KNzdKTIxJUtJUmYUqCgQlIVmSlYL6iqvWKunjqVYoJd2lIQa5gSBQu9aNWJv40qH4XDpP8A1V5XFWCR+8ZTw6dlVpeM7NgntmhgzPxSNnw2MKAlSQSUEKADaX8nDiLvgpUuYkLQpwplAgtRtKVuIzbguPC5YUHZgC9G384uXKc4LwibKVLUuXqaBdLdGrpSD+n29uWc8uV9yLJLw9jUEF/ES9KZtxDoQA5D+5+kebsSWILJD3fyAbZnj0hASGFAI2RAJ0rMGjzLwbl77OSw9NfePRNPVv0iv8y8c/AyFzpjknupAUVVNqMw3iH0B5ObudE4NGQBK52V0pBok6Zq0jJMfNxM3tZ86uYgHMtIDqACcjEKYWLWcRCYybiMVOXNmLSkLU5JUd7sm/lpCsVwDFIQqYEJXLNXTMCtWDAd5NntFNLyDeh+bj0oCQlu6nw1YuNzq4N3iB4xx8rVRZAylBHr8vrerR3C8Mm4maEIBUVLISEgKJ1LV0aLHxb4ZT8JIMyZhlzgAaiYlgBZ0pOYamm0Eyl7OXTYvkXinaEJPyqByjfyvZw1o1/kOWCZz1PcIt3QQw9Q0YPygvLMYir72A2r9LxtHw8xiQqekrq0pXmh1Cmt6RWusmvwWJ/SX1XdSB3ldaEwKbNS9a6700juZ1Bg7Eh3tT+3vDc0lmNNXzNY9OkNnIrKK929S73ZvsIyP438GKkycSAzAoW2h8SHD7OKxrSpHcZuveUT9RWITnDgxxOCnSWBWoHICQxWKprc2PvHNeiUfOOA4oFUdiAH8+kS3A8eszeySHMwoZ9ChWZ+rMPeICdwxSVkMc6SQUqoQXqC17xN8qASpvaTkrPdI/piqBqolmpGfkiO3IzN16ZapshY7yQGQqXMY1JRVCqtZ9N40Xk1X9BMsGsorADFlB86SKhqFqjSKXLm9ooJcElJBVQAhdwk2YJPoUvE3yJji4QlTgIyLcUOVZA86G4hPi39eizOl4l3GFdmKgxLECzfm8qj1h6VIYMlTmuelS4La0MCJZUokOKWzlnroOvvAMIo/MpifzKB+28buhDQ2nBqANCXY1IeiifK0ZR8ZsE6sNMYuBMQSDlJSCGqQQCK3EbBlASBmLZmckuTs8Uv4n8D7bBrUCkqkqM0E2ysQoHqAqm8V5F0dT7MOwnEimmQpNyAqhT6i+pqPKLJwbjZFD0N6f3iunAFQcGrUoLkfZ4sXB+WcQMP26kFWHdXeRVctSSQ+W6k0jKzY5yJtex/Hlc9MtnA+aQlbKJTKmJKFEDvJJDBX+V40Dh+HQkJQCaG4apZq6eECsZRgMKJuVZILhVrKYMCBuLkRpvLuJK8KnNcKyLIYeCjkndveJ4NvuGVcmP9iZl4m9Uu9iRba9xDCkzKLAITc2djU/SFy8Asu+VI0oFfymseifJBSxBIB8L3G1LhvtGvoS1v2ZX8YiBLwqSO882rad1vvGZ4fBzCvuBRJ0GwroDtGhfEzF9vikISxTITkNx37qD9A0K+HHBVfijOSO7KSpybArDJT56xmVXlk0huV4zsiuWcWpVUJDFsw/K7sfKkaZyIns0TZRNc4X1ImCvpmBHpFKxvBxhuKTEIbJNLs/hKhmamgqGi1cuS1DFAJLKyKelMtGvsov6mF8X/AJ59F1/Xj2XlKaNekeadOVbyLgMwer122h5y/RvrHmmdwZlEncjWobL06RuiB61g2/nr0imfErgE3E4JpdFIObKDcAM3Wn6RcJs4iwBvq1rx45mLUwdIzXajHZq1NoiiGfLC8RkOVVLFRyuElJ8I/lImeGcaWli7lxV9K2Ed+JHDhJx80SwjIsqWyDmKQsusKHyqfTaI/l/lzGYhKlyJCpmVswDBZAFSlJ8QFRTeK6lUun2Qma58PkYXtVKCUy5yh3SHGYEd5hYHVw0aBiU5EvQpSNR7nqqtNLxgfAsZMkzMqwZM1JAAWCFpUKgsY3PlzHDEYdE0srMGUAKZklif50jif0daPnpeIQMVMURkSqYpQBYM5LClqNEj+KVhpyMTLJAYJqaII3/7VPaL/wDEv4d/iAJ+FQ0wB1IAHf1DBqmM2wKCpCpSwyi/dIcOAbg/MIrraOp/Rr3LvxDTPH9QoQcrkg9wmz2dNwaxb5WJPdspJDAirsLvZjGKDkhYkHEYSZ2ts8hSRmSR4mKaKa9U0DRP8hc0BC8sxSglTeJiCbFSaBgDTyNolZnD0zrw32jUF4h6AAggvfdh7l/aIXmvmMYWQVlhMqJaCCcyhsw86/vEvhQkuU+I+Kr1O+mkZR8VcaRj5aD4Uyx5BSjUj6e0d58jiNoMc+VaZTJslS1rmTSSVErUaOSbtsIvXBuFjC8OxE6aAkzZakilO9RAYXKr9H6RGcC4anEYiUhSXSouv/AkOomlnDesWj4ozCMInIGR26QprJYHpqcvvGbh8qh5GM5XKpSit8GDYdKSKjMpKbkAkt6G0XzknhnZ4dBAftDnWprasnVgaNGbYKY8tTWykMHf/aNi4A6ZEsqDHIkUq9H+5Mc8DV5G2TyupR7EziBYqtXdhW/l9Y4ZqjmGU900yqFfPaHRMzWBBFnBF4QtQqSkUKn3JA0jcETx8Q4omRKMycezQnU1LtRur0jLObuN4jHFQqjDuCEAeLrMa5OgtEz8T8SVKkyUHMBnmLT+WgEt/JlRWsFhp+JV2UhBU5YmuRDi61CgDaaxj8rNd38cDeKZU+VEHwrgc2dNKZEsrIbUAJD0cnpGoYwpwHCzLKwSUlALeKZMfM2rC/VolOXeXhg5HZSyFm61lLlazc+QsBFY+K8k9lIKR3O0U7As+UZQdqZ/eLlj+OG/yU+XnZA8AkFCSfCkurLoBYttGi8p4ADCBRdBIWpwSaKJJpFB4WjNKAuopSkAale3vWNdw0kIlJSoskJysaaAAQr/AE+HV1bGuU9JIcYGgFqasLdYi+Y+Lpw+HmTaFSaAN85DS/K7xKJxKSpmqajrev0ip/E5JGESoOWnIfpQgPGxlrxhsRlbZnuKwWRAKi5J713L96+qn169I0j4fcP7HBpzBlTFGauzFS7DoyQlhFJlAYiZJk1aYtII6AEljo4BjUHCS6cvZ0H1Zh9DGdxJ2nYxnrWkZfxLHdpxGat6BSgOrMItfL+IInEkmkobNRY9dYonESqRj50shhnWQdCkqdJ9Yt/Ksx8Qo3HZgHKQ1VApYNXwmF9/3BY/8RdBxYCniqX6B6XvSFicFAlLvVm0G9aXEMz2mVYlnA/7rF/0h+TIA7tqAb/MSx9I21sQ7HFYYgqLlixAFwdWelXjM+fufxIK5OEUkzCe9MSAezahSk6K3OkajiD3TQ1BqLjy6xkfMHK6O+CkBVwpqqLN7k1Oxhfk5PBIuxz5MoHCeATsUolCVTC5JLE11dR8PnWNo5L5c/CYcJLZ1l1qFszuQDdgmnWJLlnhSBg5KUDKOzS7WzDxPuSSax7F8OKbKdtixFKN1iZjrZVSafR89cd4jnx86YfmmKLA2CSzD0EbN8N5mXBSypQqVGpa6yBToKRhWPQoT5mYF8yh3hW5JjduU0NgpISRMAQO8A7dKWIt6RVDSoKp69FwOUMl2d2+5aM2+JnK/wD8vCpGcBpoADkaLHlUExbACrcje4juOCkSZhCColKgkEOolTJtsASfSLr1ptkTW+ilfCrihmKmygQ3dW5LlJDJID2JSx8hEhx7k8LxC5kmURmJIytVWUFwLJBVTrFb5SwQkYpBCWmpmlM0XSEEskjy8P8AmEa3NmJyh8qfzBw4HSFZc5lr9F7TxjXDAtMlAmkBTAKYs6g4NRrb2jNOdk9rxLN8sth55L11qfpGhY3EISgzCxAClNmD5qMlnrUf6oznEcOndsqYahSWV5qqopahVneh0jjmZVEqUWYJdPZaeReEgyVzlEAzHEtxUS0E18iaxJc08NTMweIQQ47NZTtmSHDDocxfpFb5S5iMopw04MCSETAXIDFwobPFn4li5ZlzB2qCClbstBd9g7p847w5IePoruKV7aM35VkJKe9+ZO5GWxB9xGwYQgJSCQB3Wr6Ae7xlXCZfZompIyLcMCakZaMNnYkxeeF8wpnSxmKJah40rdIdm7irXc+sLcK5nJW2McjblFlEpL9Utqet97xHY7iCUFSSfEAQgHvHcNo+7w7KQ47zpBTcqrcFydPKIjivCJilqmyk5nACkE3CQchQbFW4O8aWe34fR7FISb7KXiuHzZ61TCDmmTHQgEd97F7hAsxuIv8AwXgqMNIly0kP86xTOSa1328orOAnoExCwnvS5gMxFQpJUFA5wfyuTFxk94ZgxBAYCxBY93QkMYT4mntv2XZtrpeh84cOQWIuKMzbkGKz8QuHo/ATqWMvKwYg5rg63vFgIPhZkhqMSWu1KfXWILm9D4dSEmqikB2+R1Ef6R7w5m+x7KY+5FT5SwgXiJKTQB1EC/cSw+paNSlpeXoSHIq7kWjNeV5glqkzUspkBC0pfOASX8q1a5jQZfE5ZAIDlqAXD/mF0+sKcGpUvsZ5O9juHIBqXUQ7bEAk/wDlEBzvhlKwiklnWuWKPQu/rEucclJOdSEByO8UpbUM/iJAvEHzFigtCLMpRylyRQFumsN8i0sbF8fdIrnJOFScQlRslKykjoEgj/UfeL0qaVhglqAXsn+V9IzbhHFZuEUl5RIStQJFApK9vIsfSL7geYpMxOYKGUgCqSD1B6gA16wlxMsqdMt5EN0Vb4j8OH9DEZQ4V2albpVVFNwR9Ye5FxObEMC2aUCRlD9wg/8A6PvHo50SZ2ENSU9pLNCHI71vQM0RvAMciXMkzEFR/M6nISQQoEAeRA6RXkcxnTO8SdYmjS0ykhKRYpDirHr/ALwtaXS9bEsD9ojjjb5VJUaMAc5B1poPOGp5TUmZ3qvVg4sGf0jX+SRR9EhjMM9XWCaOnbrpELxLlaZMYjErdmGZCCBV+n3izQRNwrWmTLa9FU4XwLFyksiahi7vmIJ3YjuvsCY9uKk4whkpkEkMTnmoIJHRJpE52lqGFxCxpLSBvfZko+G80Dv4dJV8y+1SXOprWPTw7lDFyz/RSqWndM1FfrX2jUIIXfEjezv5GVnhGAxaZavxEwKc0DBZSBu93+kMY2TOUlSETpYzOlzIsFBhXMCD6RayvoTCZklJdw7+9LRd8S1o4b2Z1h+TlSz/AM9Bp4uyUFZQSauampPomLlh5GZRBY7uHCqBlMekehUh8uYEAAnK9AXDPq7Q2lBIILhLONG3DnQ7xzGGY9BVOvZH4rl/Dzc6ZkmWToRQ6Fw1RVtY8iOUcMqpQpTAEBcxagc3TMwP7xPKCktlBZvypJA0q9YQZmZu6Wf7vsaWERWGK9oFdT6K5i+S8IaoC5St5cwuGp4TmT6x5MTyYTLOSeS4ISJstw+/dUCD1Y+UXDsqNkDDzJ3prrDc3NTKMvmQW8T/AH+oit8eP0HzX+yof+g4qmdOHV1M1TEWDDJoIcTwfEFsqUZSbGcHBH+WobSLbg5oU4Uc1aHVtqQ5PwyHqhxqw316xV/Cjeyz+ReiqYHgeKBGRSUWzBM3ui9gEk7XiZPLkshImBQUR3lS1LRb8xCv0iUw2HAsTSxtf6Q1MxJTRqOQ5IP3hiMKgrdt+ysz+S05+1lYjEBVu8RNS2jhQDi9XiQw/AiivarJetBLJcUJyvmGjRP4ec4FGoD6fb0js0lNWKvan8ESsUrtEum0Q6sNP+TErAu6paF086OHtETjeE4uZNQvt5E3ICAFJVKIKruBmBoIsgnkhye76HMxr6WEEtKXdIALn2Ph8t/SJqFS0zlU0+imSOUMQibmldjlI7wTNWCotS6GMeo8HxIUDklhtVTXU+pejaxZJmGJUAzM7AEu2jHSFqwYUKdWCjbcjdy1YVXDje0XPPbWmReB7cJ/4gomAhglgpzu/k4jyY7liSpWfs+zUPmlKKDUPUEFJe1os8jCJc0e4s1jb0heKwwKafrR4a+FOdMo3Xspk3k/DqAzpmTDfvTVKb0SABCpPIshLlCZkpR2JWk2aiixaLejBBNqn8xr9ITMFbUBbw2e7bg76RX/ABsf6OldfllYx3DcUyEJMhSEl2KVS1Fs2wI1tEfhuXZyHMuXIQKEjtZlzv3KXMXmXPFWBd7em+tI6lD5iAKtf5qajSK8nEm/ZbGWpXRUZWAxBulAA8Ku2Br07tC+sSeCw80A/iFCrZQVAkNd1FLE/tEsokFgAmn5bH+8JStQDKrUF+j1NbACJjjzLOKt17JKCCCHzg5ljsEEABBBBAAjs9YUUx2CADjRwohUEADaJID9S5g7Ee8OQQAN9lRhDSsCCP4I9MERoNDEvCAW1MKVhwYdgg0Az+H2JpHDhhTp6w/BBoBiXhQm0O9mGbSFQROgGxIEdEsQuCI0A2ZI94OwG3T0hyCJASlDQqCCADjRzsxCoIAE5IDLEKgg0AnsxAUQqCAD/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18472" name="Picture 8" descr="http://images.fyfz.cn/Blogers/pics/2010/4/2/images_1056353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4148" y="4529281"/>
            <a:ext cx="2857500" cy="200025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179388" y="1089025"/>
            <a:ext cx="8569076" cy="39549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a:lnSpc>
                <a:spcPct val="120000"/>
              </a:lnSpc>
              <a:buFont typeface="Arial" pitchFamily="34" charset="0"/>
              <a:buChar char="•"/>
            </a:pPr>
            <a:r>
              <a:rPr lang="zh-CN" altLang="en-US" sz="2400" b="1" dirty="0" smtClean="0">
                <a:latin typeface="幼圆" pitchFamily="49" charset="-122"/>
                <a:ea typeface="幼圆" pitchFamily="49" charset="-122"/>
              </a:rPr>
              <a:t>遗传</a:t>
            </a:r>
            <a:r>
              <a:rPr lang="zh-CN" altLang="en-US" sz="2400" b="1" dirty="0">
                <a:latin typeface="幼圆" pitchFamily="49" charset="-122"/>
                <a:ea typeface="幼圆" pitchFamily="49" charset="-122"/>
              </a:rPr>
              <a:t>算法的基本思想是</a:t>
            </a:r>
            <a:r>
              <a:rPr lang="zh-CN" altLang="en-US" sz="2400" b="1" dirty="0">
                <a:solidFill>
                  <a:srgbClr val="0000FF"/>
                </a:solidFill>
                <a:latin typeface="幼圆" pitchFamily="49" charset="-122"/>
                <a:ea typeface="幼圆" pitchFamily="49" charset="-122"/>
              </a:rPr>
              <a:t>从初始种群出发，采用优胜劣汰、适者生存的自然法则选择个体，并通过杂交、变异来产生新一代种群，如此逐代进化，直到满足目标</a:t>
            </a:r>
            <a:r>
              <a:rPr lang="zh-CN" altLang="en-US" sz="2400" b="1" dirty="0" smtClean="0">
                <a:solidFill>
                  <a:srgbClr val="0000FF"/>
                </a:solidFill>
                <a:latin typeface="幼圆" pitchFamily="49" charset="-122"/>
                <a:ea typeface="幼圆" pitchFamily="49" charset="-122"/>
              </a:rPr>
              <a:t>为止</a:t>
            </a:r>
            <a:endParaRPr lang="zh-CN" altLang="en-US" sz="2400" b="1" dirty="0">
              <a:solidFill>
                <a:srgbClr val="0000FF"/>
              </a:solidFill>
              <a:latin typeface="幼圆" pitchFamily="49" charset="-122"/>
              <a:ea typeface="幼圆" pitchFamily="49" charset="-122"/>
            </a:endParaRPr>
          </a:p>
          <a:p>
            <a:pPr marL="342900" indent="-342900">
              <a:spcBef>
                <a:spcPts val="1800"/>
              </a:spcBef>
              <a:buFont typeface="Arial" pitchFamily="34" charset="0"/>
              <a:buChar char="•"/>
            </a:pPr>
            <a:r>
              <a:rPr lang="zh-CN" altLang="en-US" sz="2400" b="1" dirty="0" smtClean="0">
                <a:latin typeface="Times New Roman" pitchFamily="18" charset="0"/>
                <a:ea typeface="幼圆" pitchFamily="49" charset="-122"/>
                <a:cs typeface="Times New Roman" pitchFamily="18" charset="0"/>
              </a:rPr>
              <a:t>基本概念：</a:t>
            </a:r>
            <a:endParaRPr lang="zh-CN" altLang="en-US" sz="2400" b="1" dirty="0">
              <a:latin typeface="Times New Roman" pitchFamily="18" charset="0"/>
              <a:ea typeface="幼圆" pitchFamily="49" charset="-122"/>
              <a:cs typeface="Times New Roman" pitchFamily="18" charset="0"/>
            </a:endParaRPr>
          </a:p>
          <a:p>
            <a:pPr marL="800100" lvl="1" indent="-342900">
              <a:lnSpc>
                <a:spcPct val="120000"/>
              </a:lnSpc>
              <a:spcBef>
                <a:spcPts val="1200"/>
              </a:spcBef>
              <a:buFont typeface="Arial" pitchFamily="34" charset="0"/>
              <a:buChar char="•"/>
            </a:pPr>
            <a:r>
              <a:rPr lang="zh-CN" altLang="en-US" sz="2200" b="1" dirty="0" smtClean="0">
                <a:solidFill>
                  <a:srgbClr val="00B050"/>
                </a:solidFill>
                <a:latin typeface="Times New Roman" pitchFamily="18" charset="0"/>
                <a:ea typeface="仿宋_GB2312" pitchFamily="49" charset="-122"/>
                <a:cs typeface="Times New Roman" pitchFamily="18" charset="0"/>
              </a:rPr>
              <a:t>种群</a:t>
            </a:r>
            <a:r>
              <a:rPr lang="zh-CN" altLang="fr-FR" sz="2200" b="1" dirty="0">
                <a:solidFill>
                  <a:srgbClr val="00B050"/>
                </a:solidFill>
                <a:latin typeface="Times New Roman" pitchFamily="18" charset="0"/>
                <a:ea typeface="仿宋_GB2312" pitchFamily="49" charset="-122"/>
                <a:cs typeface="Times New Roman" pitchFamily="18" charset="0"/>
              </a:rPr>
              <a:t>（</a:t>
            </a:r>
            <a:r>
              <a:rPr lang="fr-FR" altLang="zh-CN" sz="2200" b="1" dirty="0">
                <a:solidFill>
                  <a:srgbClr val="00B050"/>
                </a:solidFill>
                <a:latin typeface="Times New Roman" pitchFamily="18" charset="0"/>
                <a:ea typeface="仿宋_GB2312" pitchFamily="49" charset="-122"/>
                <a:cs typeface="Times New Roman" pitchFamily="18" charset="0"/>
              </a:rPr>
              <a:t>Population</a:t>
            </a:r>
            <a:r>
              <a:rPr lang="zh-CN" altLang="fr-FR" sz="2200" b="1" dirty="0">
                <a:solidFill>
                  <a:srgbClr val="00B050"/>
                </a:solidFill>
                <a:latin typeface="Times New Roman" pitchFamily="18" charset="0"/>
                <a:ea typeface="仿宋_GB2312" pitchFamily="49" charset="-122"/>
                <a:cs typeface="Times New Roman" pitchFamily="18" charset="0"/>
              </a:rPr>
              <a:t>）</a:t>
            </a:r>
            <a:r>
              <a:rPr lang="zh-CN" altLang="fr-FR" sz="2200" dirty="0" smtClean="0">
                <a:latin typeface="Times New Roman" pitchFamily="18" charset="0"/>
                <a:ea typeface="仿宋_GB2312" pitchFamily="49" charset="-122"/>
                <a:cs typeface="Times New Roman" pitchFamily="18" charset="0"/>
              </a:rPr>
              <a:t>：多个</a:t>
            </a:r>
            <a:r>
              <a:rPr lang="zh-CN" altLang="en-US" sz="2200" dirty="0" smtClean="0">
                <a:latin typeface="Times New Roman" pitchFamily="18" charset="0"/>
                <a:ea typeface="仿宋_GB2312" pitchFamily="49" charset="-122"/>
                <a:cs typeface="Times New Roman" pitchFamily="18" charset="0"/>
              </a:rPr>
              <a:t>备选</a:t>
            </a:r>
            <a:r>
              <a:rPr lang="zh-CN" altLang="fr-FR" sz="2200" dirty="0" smtClean="0">
                <a:latin typeface="Times New Roman" pitchFamily="18" charset="0"/>
                <a:ea typeface="仿宋_GB2312" pitchFamily="49" charset="-122"/>
                <a:cs typeface="Times New Roman" pitchFamily="18" charset="0"/>
              </a:rPr>
              <a:t>解</a:t>
            </a:r>
            <a:r>
              <a:rPr lang="zh-CN" altLang="fr-FR" sz="2200" dirty="0">
                <a:latin typeface="Times New Roman" pitchFamily="18" charset="0"/>
                <a:ea typeface="仿宋_GB2312" pitchFamily="49" charset="-122"/>
                <a:cs typeface="Times New Roman" pitchFamily="18" charset="0"/>
              </a:rPr>
              <a:t>的</a:t>
            </a:r>
            <a:r>
              <a:rPr lang="zh-CN" altLang="fr-FR" sz="2200" dirty="0" smtClean="0">
                <a:latin typeface="Times New Roman" pitchFamily="18" charset="0"/>
                <a:ea typeface="仿宋_GB2312" pitchFamily="49" charset="-122"/>
                <a:cs typeface="Times New Roman" pitchFamily="18" charset="0"/>
              </a:rPr>
              <a:t>集合。</a:t>
            </a:r>
            <a:endParaRPr lang="fr-FR" altLang="zh-CN" sz="2200" dirty="0" smtClean="0">
              <a:latin typeface="Times New Roman" pitchFamily="18" charset="0"/>
              <a:ea typeface="仿宋_GB2312" pitchFamily="49" charset="-122"/>
              <a:cs typeface="Times New Roman" pitchFamily="18" charset="0"/>
            </a:endParaRPr>
          </a:p>
          <a:p>
            <a:pPr marL="800100" lvl="1" indent="-342900">
              <a:lnSpc>
                <a:spcPct val="120000"/>
              </a:lnSpc>
              <a:spcBef>
                <a:spcPts val="1200"/>
              </a:spcBef>
              <a:buFont typeface="Arial" pitchFamily="34" charset="0"/>
              <a:buChar char="•"/>
            </a:pPr>
            <a:r>
              <a:rPr lang="zh-CN" altLang="fr-FR" sz="2200" b="1" dirty="0" smtClean="0">
                <a:solidFill>
                  <a:srgbClr val="00B050"/>
                </a:solidFill>
                <a:latin typeface="Times New Roman" pitchFamily="18" charset="0"/>
                <a:ea typeface="仿宋_GB2312" pitchFamily="49" charset="-122"/>
                <a:cs typeface="Times New Roman" pitchFamily="18" charset="0"/>
              </a:rPr>
              <a:t>个体（</a:t>
            </a:r>
            <a:r>
              <a:rPr lang="en-US" altLang="zh-CN" sz="2200" b="1" dirty="0" smtClean="0">
                <a:solidFill>
                  <a:srgbClr val="00B050"/>
                </a:solidFill>
                <a:latin typeface="Times New Roman" pitchFamily="18" charset="0"/>
                <a:ea typeface="仿宋_GB2312" pitchFamily="49" charset="-122"/>
                <a:cs typeface="Times New Roman" pitchFamily="18" charset="0"/>
              </a:rPr>
              <a:t>Individual</a:t>
            </a:r>
            <a:r>
              <a:rPr lang="zh-CN" altLang="en-US" sz="2200" b="1" dirty="0" smtClean="0">
                <a:solidFill>
                  <a:srgbClr val="00B050"/>
                </a:solidFill>
                <a:latin typeface="Times New Roman" pitchFamily="18" charset="0"/>
                <a:ea typeface="仿宋_GB2312" pitchFamily="49" charset="-122"/>
                <a:cs typeface="Times New Roman" pitchFamily="18" charset="0"/>
              </a:rPr>
              <a:t>）：</a:t>
            </a:r>
            <a:r>
              <a:rPr lang="zh-CN" altLang="en-US" sz="2200" dirty="0" smtClean="0">
                <a:latin typeface="Times New Roman" pitchFamily="18" charset="0"/>
                <a:ea typeface="仿宋_GB2312" pitchFamily="49" charset="-122"/>
                <a:cs typeface="Times New Roman" pitchFamily="18" charset="0"/>
              </a:rPr>
              <a:t>种群中的单个元素，通常由一个用于描述其基本遗传结构的数据结构来表示。例如，长度为</a:t>
            </a:r>
            <a:r>
              <a:rPr lang="en-US" altLang="zh-CN" sz="2200" dirty="0" smtClean="0">
                <a:latin typeface="Times New Roman" pitchFamily="18" charset="0"/>
                <a:ea typeface="仿宋_GB2312" pitchFamily="49" charset="-122"/>
                <a:cs typeface="Times New Roman" pitchFamily="18" charset="0"/>
              </a:rPr>
              <a:t>L</a:t>
            </a:r>
            <a:r>
              <a:rPr lang="en-US" altLang="zh-CN" sz="2200" i="1" dirty="0" smtClean="0">
                <a:latin typeface="Times New Roman" pitchFamily="18" charset="0"/>
                <a:ea typeface="仿宋_GB2312" pitchFamily="49" charset="-122"/>
                <a:cs typeface="Times New Roman" pitchFamily="18" charset="0"/>
              </a:rPr>
              <a:t> </a:t>
            </a:r>
            <a:r>
              <a:rPr lang="zh-CN" altLang="en-US" sz="2200" dirty="0" smtClean="0">
                <a:latin typeface="Times New Roman" pitchFamily="18" charset="0"/>
                <a:ea typeface="仿宋_GB2312" pitchFamily="49" charset="-122"/>
                <a:cs typeface="Times New Roman" pitchFamily="18" charset="0"/>
              </a:rPr>
              <a:t>的</a:t>
            </a:r>
            <a:r>
              <a:rPr lang="en-US" altLang="zh-CN" sz="2200" dirty="0" smtClean="0">
                <a:latin typeface="Times New Roman" pitchFamily="18" charset="0"/>
                <a:ea typeface="仿宋_GB2312" pitchFamily="49" charset="-122"/>
                <a:cs typeface="Times New Roman" pitchFamily="18" charset="0"/>
              </a:rPr>
              <a:t>0</a:t>
            </a:r>
            <a:r>
              <a:rPr lang="zh-CN" altLang="en-US" sz="2200" dirty="0">
                <a:latin typeface="Times New Roman" pitchFamily="18" charset="0"/>
                <a:ea typeface="仿宋_GB2312" pitchFamily="49" charset="-122"/>
                <a:cs typeface="Times New Roman" pitchFamily="18" charset="0"/>
              </a:rPr>
              <a:t>、</a:t>
            </a:r>
            <a:r>
              <a:rPr lang="en-US" altLang="zh-CN" sz="2200" dirty="0" smtClean="0">
                <a:latin typeface="Times New Roman" pitchFamily="18" charset="0"/>
                <a:ea typeface="仿宋_GB2312" pitchFamily="49" charset="-122"/>
                <a:cs typeface="Times New Roman" pitchFamily="18" charset="0"/>
              </a:rPr>
              <a:t>1</a:t>
            </a:r>
            <a:r>
              <a:rPr lang="zh-CN" altLang="en-US" sz="2200" dirty="0" smtClean="0">
                <a:latin typeface="Times New Roman" pitchFamily="18" charset="0"/>
                <a:ea typeface="仿宋_GB2312" pitchFamily="49" charset="-122"/>
                <a:cs typeface="Times New Roman" pitchFamily="18" charset="0"/>
              </a:rPr>
              <a:t>串</a:t>
            </a:r>
            <a:endParaRPr lang="zh-CN" altLang="en-US" sz="2200" dirty="0" smtClean="0">
              <a:latin typeface="Times New Roman" pitchFamily="18" charset="0"/>
              <a:ea typeface="仿宋_GB2312" pitchFamily="49" charset="-122"/>
              <a:cs typeface="Times New Roman" pitchFamily="18" charset="0"/>
            </a:endParaRPr>
          </a:p>
        </p:txBody>
      </p:sp>
      <p:sp>
        <p:nvSpPr>
          <p:cNvPr id="98307" name="Text Box 3"/>
          <p:cNvSpPr txBox="1">
            <a:spLocks noChangeArrowheads="1"/>
          </p:cNvSpPr>
          <p:nvPr/>
        </p:nvSpPr>
        <p:spPr bwMode="auto">
          <a:xfrm>
            <a:off x="1619250" y="0"/>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遗传算法</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503548" y="1448780"/>
            <a:ext cx="8173032" cy="45550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a:lnSpc>
                <a:spcPct val="150000"/>
              </a:lnSpc>
              <a:spcBef>
                <a:spcPts val="1800"/>
              </a:spcBef>
              <a:buFont typeface="Arial" pitchFamily="34" charset="0"/>
              <a:buChar char="•"/>
            </a:pPr>
            <a:r>
              <a:rPr lang="zh-CN" altLang="en-US" sz="2400" b="1" dirty="0" smtClean="0">
                <a:latin typeface="幼圆" pitchFamily="49" charset="-122"/>
                <a:ea typeface="幼圆" pitchFamily="49" charset="-122"/>
              </a:rPr>
              <a:t>基本概念：</a:t>
            </a:r>
            <a:endParaRPr lang="zh-CN" altLang="en-US" sz="2400" b="1" dirty="0">
              <a:latin typeface="幼圆" pitchFamily="49" charset="-122"/>
              <a:ea typeface="幼圆" pitchFamily="49" charset="-122"/>
            </a:endParaRPr>
          </a:p>
          <a:p>
            <a:pPr marL="800100" lvl="1" indent="-342900">
              <a:lnSpc>
                <a:spcPct val="120000"/>
              </a:lnSpc>
              <a:spcBef>
                <a:spcPts val="1200"/>
              </a:spcBef>
              <a:buFont typeface="Arial" pitchFamily="34" charset="0"/>
              <a:buChar char="•"/>
            </a:pPr>
            <a:r>
              <a:rPr lang="zh-CN" altLang="en-US" sz="2200" b="1" dirty="0">
                <a:solidFill>
                  <a:srgbClr val="00B050"/>
                </a:solidFill>
                <a:latin typeface="Times New Roman" pitchFamily="18" charset="0"/>
                <a:ea typeface="仿宋_GB2312" pitchFamily="49" charset="-122"/>
                <a:cs typeface="Times New Roman" pitchFamily="18" charset="0"/>
              </a:rPr>
              <a:t>适应度（</a:t>
            </a:r>
            <a:r>
              <a:rPr lang="en-US" altLang="zh-CN" sz="2200" b="1" dirty="0">
                <a:solidFill>
                  <a:srgbClr val="00B050"/>
                </a:solidFill>
                <a:latin typeface="Times New Roman" pitchFamily="18" charset="0"/>
                <a:ea typeface="仿宋_GB2312" pitchFamily="49" charset="-122"/>
                <a:cs typeface="Times New Roman" pitchFamily="18" charset="0"/>
              </a:rPr>
              <a:t>Fitness</a:t>
            </a:r>
            <a:r>
              <a:rPr lang="zh-CN" altLang="en-US" sz="2200" b="1" dirty="0">
                <a:solidFill>
                  <a:srgbClr val="00B050"/>
                </a:solidFill>
                <a:latin typeface="Times New Roman" pitchFamily="18" charset="0"/>
                <a:ea typeface="仿宋_GB2312" pitchFamily="49" charset="-122"/>
                <a:cs typeface="Times New Roman" pitchFamily="18" charset="0"/>
              </a:rPr>
              <a:t>）函数</a:t>
            </a:r>
            <a:r>
              <a:rPr lang="zh-CN" altLang="en-US" sz="2200" b="1" dirty="0" smtClean="0">
                <a:solidFill>
                  <a:srgbClr val="00B050"/>
                </a:solidFill>
                <a:latin typeface="Times New Roman" pitchFamily="18" charset="0"/>
                <a:ea typeface="仿宋_GB2312" pitchFamily="49" charset="-122"/>
                <a:cs typeface="Times New Roman" pitchFamily="18" charset="0"/>
              </a:rPr>
              <a:t>：</a:t>
            </a:r>
            <a:r>
              <a:rPr lang="zh-CN" altLang="en-US" sz="2200" dirty="0" smtClean="0">
                <a:latin typeface="Times New Roman" pitchFamily="18" charset="0"/>
                <a:ea typeface="仿宋_GB2312" pitchFamily="49" charset="-122"/>
                <a:cs typeface="Times New Roman" pitchFamily="18" charset="0"/>
              </a:rPr>
              <a:t>用来</a:t>
            </a:r>
            <a:r>
              <a:rPr lang="zh-CN" altLang="en-US" sz="2200" dirty="0">
                <a:latin typeface="Times New Roman" pitchFamily="18" charset="0"/>
                <a:ea typeface="仿宋_GB2312" pitchFamily="49" charset="-122"/>
                <a:cs typeface="Times New Roman" pitchFamily="18" charset="0"/>
              </a:rPr>
              <a:t>对种群中各个个体的环境适应性进行度量的</a:t>
            </a:r>
            <a:r>
              <a:rPr lang="zh-CN" altLang="en-US" sz="2200" dirty="0" smtClean="0">
                <a:latin typeface="Times New Roman" pitchFamily="18" charset="0"/>
                <a:ea typeface="仿宋_GB2312" pitchFamily="49" charset="-122"/>
                <a:cs typeface="Times New Roman" pitchFamily="18" charset="0"/>
              </a:rPr>
              <a:t>函数</a:t>
            </a:r>
            <a:r>
              <a:rPr lang="zh-CN" altLang="en-US" sz="2200" dirty="0">
                <a:latin typeface="Times New Roman" pitchFamily="18" charset="0"/>
                <a:ea typeface="仿宋_GB2312" pitchFamily="49" charset="-122"/>
                <a:cs typeface="Times New Roman" pitchFamily="18" charset="0"/>
              </a:rPr>
              <a:t>，</a:t>
            </a:r>
            <a:r>
              <a:rPr lang="zh-CN" altLang="en-US" sz="2200" dirty="0" smtClean="0">
                <a:latin typeface="Times New Roman" pitchFamily="18" charset="0"/>
                <a:ea typeface="仿宋_GB2312" pitchFamily="49" charset="-122"/>
                <a:cs typeface="Times New Roman" pitchFamily="18" charset="0"/>
              </a:rPr>
              <a:t>函数</a:t>
            </a:r>
            <a:r>
              <a:rPr lang="zh-CN" altLang="en-US" sz="2200" dirty="0">
                <a:latin typeface="Times New Roman" pitchFamily="18" charset="0"/>
                <a:ea typeface="仿宋_GB2312" pitchFamily="49" charset="-122"/>
                <a:cs typeface="Times New Roman" pitchFamily="18" charset="0"/>
              </a:rPr>
              <a:t>值是遗传算法实现优胜劣汰的主要依据</a:t>
            </a:r>
          </a:p>
          <a:p>
            <a:pPr marL="800100" lvl="1" indent="-342900">
              <a:lnSpc>
                <a:spcPct val="120000"/>
              </a:lnSpc>
              <a:spcBef>
                <a:spcPts val="1200"/>
              </a:spcBef>
              <a:buFont typeface="Arial" pitchFamily="34" charset="0"/>
              <a:buChar char="•"/>
            </a:pPr>
            <a:r>
              <a:rPr lang="zh-CN" altLang="en-US" sz="2200" b="1" dirty="0">
                <a:solidFill>
                  <a:srgbClr val="00B050"/>
                </a:solidFill>
                <a:latin typeface="Times New Roman" pitchFamily="18" charset="0"/>
                <a:ea typeface="仿宋_GB2312" pitchFamily="49" charset="-122"/>
                <a:cs typeface="Times New Roman" pitchFamily="18" charset="0"/>
              </a:rPr>
              <a:t>遗传操作（</a:t>
            </a:r>
            <a:r>
              <a:rPr lang="en-US" altLang="zh-CN" sz="2200" b="1" dirty="0">
                <a:solidFill>
                  <a:srgbClr val="00B050"/>
                </a:solidFill>
                <a:latin typeface="Times New Roman" pitchFamily="18" charset="0"/>
                <a:ea typeface="仿宋_GB2312" pitchFamily="49" charset="-122"/>
                <a:cs typeface="Times New Roman" pitchFamily="18" charset="0"/>
              </a:rPr>
              <a:t>Genetic Operator</a:t>
            </a:r>
            <a:r>
              <a:rPr lang="zh-CN" altLang="en-US" sz="2200" b="1" dirty="0">
                <a:solidFill>
                  <a:srgbClr val="00B050"/>
                </a:solidFill>
                <a:latin typeface="Times New Roman" pitchFamily="18" charset="0"/>
                <a:ea typeface="仿宋_GB2312" pitchFamily="49" charset="-122"/>
                <a:cs typeface="Times New Roman" pitchFamily="18" charset="0"/>
              </a:rPr>
              <a:t>）</a:t>
            </a:r>
            <a:r>
              <a:rPr lang="zh-CN" altLang="en-US" sz="2200" dirty="0" smtClean="0">
                <a:latin typeface="Times New Roman" pitchFamily="18" charset="0"/>
                <a:ea typeface="仿宋_GB2312" pitchFamily="49" charset="-122"/>
                <a:cs typeface="Times New Roman" pitchFamily="18" charset="0"/>
              </a:rPr>
              <a:t>：作用</a:t>
            </a:r>
            <a:r>
              <a:rPr lang="zh-CN" altLang="en-US" sz="2200" dirty="0">
                <a:latin typeface="Times New Roman" pitchFamily="18" charset="0"/>
                <a:ea typeface="仿宋_GB2312" pitchFamily="49" charset="-122"/>
                <a:cs typeface="Times New Roman" pitchFamily="18" charset="0"/>
              </a:rPr>
              <a:t>于种群而产生新的种群的操作</a:t>
            </a:r>
            <a:r>
              <a:rPr lang="zh-CN" altLang="en-US" sz="2200" dirty="0" smtClean="0">
                <a:latin typeface="Times New Roman" pitchFamily="18" charset="0"/>
                <a:ea typeface="仿宋_GB2312" pitchFamily="49" charset="-122"/>
                <a:cs typeface="Times New Roman" pitchFamily="18" charset="0"/>
              </a:rPr>
              <a:t>。</a:t>
            </a:r>
            <a:endParaRPr lang="en-US" altLang="zh-CN" sz="2200" dirty="0" smtClean="0">
              <a:latin typeface="Times New Roman" pitchFamily="18" charset="0"/>
              <a:ea typeface="仿宋_GB2312" pitchFamily="49" charset="-122"/>
              <a:cs typeface="Times New Roman" pitchFamily="18" charset="0"/>
            </a:endParaRPr>
          </a:p>
          <a:p>
            <a:pPr marL="1257300" lvl="2" indent="-342900">
              <a:lnSpc>
                <a:spcPct val="120000"/>
              </a:lnSpc>
              <a:spcBef>
                <a:spcPts val="1200"/>
              </a:spcBef>
              <a:buFont typeface="Wingdings" pitchFamily="2" charset="2"/>
              <a:buChar char="ü"/>
            </a:pPr>
            <a:r>
              <a:rPr lang="zh-CN" altLang="en-US" sz="2000" b="1" dirty="0" smtClean="0">
                <a:solidFill>
                  <a:srgbClr val="7030A0"/>
                </a:solidFill>
                <a:latin typeface="Times New Roman" pitchFamily="18" charset="0"/>
                <a:ea typeface="仿宋_GB2312" pitchFamily="49" charset="-122"/>
                <a:cs typeface="Times New Roman" pitchFamily="18" charset="0"/>
              </a:rPr>
              <a:t>选择</a:t>
            </a:r>
            <a:r>
              <a:rPr lang="zh-CN" altLang="en-US" sz="2000" b="1" dirty="0">
                <a:solidFill>
                  <a:srgbClr val="7030A0"/>
                </a:solidFill>
                <a:latin typeface="Times New Roman" pitchFamily="18" charset="0"/>
                <a:ea typeface="仿宋_GB2312" pitchFamily="49" charset="-122"/>
                <a:cs typeface="Times New Roman" pitchFamily="18" charset="0"/>
              </a:rPr>
              <a:t>（</a:t>
            </a:r>
            <a:r>
              <a:rPr lang="en-US" altLang="zh-CN" sz="2000" b="1" dirty="0">
                <a:solidFill>
                  <a:srgbClr val="7030A0"/>
                </a:solidFill>
                <a:latin typeface="Times New Roman" pitchFamily="18" charset="0"/>
                <a:ea typeface="仿宋_GB2312" pitchFamily="49" charset="-122"/>
                <a:cs typeface="Times New Roman" pitchFamily="18" charset="0"/>
              </a:rPr>
              <a:t>Selection</a:t>
            </a:r>
            <a:r>
              <a:rPr lang="zh-CN" altLang="en-US" sz="2000" b="1" dirty="0">
                <a:solidFill>
                  <a:srgbClr val="7030A0"/>
                </a:solidFill>
                <a:latin typeface="Times New Roman" pitchFamily="18" charset="0"/>
                <a:ea typeface="仿宋_GB2312" pitchFamily="49" charset="-122"/>
                <a:cs typeface="Times New Roman" pitchFamily="18" charset="0"/>
              </a:rPr>
              <a:t>）    </a:t>
            </a:r>
            <a:endParaRPr lang="en-US" altLang="zh-CN" sz="2000" b="1" dirty="0" smtClean="0">
              <a:solidFill>
                <a:srgbClr val="7030A0"/>
              </a:solidFill>
              <a:latin typeface="Times New Roman" pitchFamily="18" charset="0"/>
              <a:ea typeface="仿宋_GB2312" pitchFamily="49" charset="-122"/>
              <a:cs typeface="Times New Roman" pitchFamily="18" charset="0"/>
            </a:endParaRPr>
          </a:p>
          <a:p>
            <a:pPr marL="1257300" lvl="2" indent="-342900">
              <a:lnSpc>
                <a:spcPct val="120000"/>
              </a:lnSpc>
              <a:spcBef>
                <a:spcPts val="1200"/>
              </a:spcBef>
              <a:buFont typeface="Wingdings" pitchFamily="2" charset="2"/>
              <a:buChar char="ü"/>
            </a:pPr>
            <a:r>
              <a:rPr lang="zh-CN" altLang="en-US" sz="2000" b="1" dirty="0" smtClean="0">
                <a:solidFill>
                  <a:srgbClr val="7030A0"/>
                </a:solidFill>
                <a:latin typeface="Times New Roman" pitchFamily="18" charset="0"/>
                <a:ea typeface="仿宋_GB2312" pitchFamily="49" charset="-122"/>
                <a:cs typeface="Times New Roman" pitchFamily="18" charset="0"/>
              </a:rPr>
              <a:t>交叉</a:t>
            </a:r>
            <a:r>
              <a:rPr lang="zh-CN" altLang="en-US" sz="2000" b="1" dirty="0">
                <a:solidFill>
                  <a:srgbClr val="7030A0"/>
                </a:solidFill>
                <a:latin typeface="Times New Roman" pitchFamily="18" charset="0"/>
                <a:ea typeface="仿宋_GB2312" pitchFamily="49" charset="-122"/>
                <a:cs typeface="Times New Roman" pitchFamily="18" charset="0"/>
              </a:rPr>
              <a:t>（</a:t>
            </a:r>
            <a:r>
              <a:rPr lang="en-US" altLang="zh-CN" sz="2000" b="1" dirty="0">
                <a:solidFill>
                  <a:srgbClr val="7030A0"/>
                </a:solidFill>
                <a:latin typeface="Times New Roman" pitchFamily="18" charset="0"/>
                <a:ea typeface="仿宋_GB2312" pitchFamily="49" charset="-122"/>
                <a:cs typeface="Times New Roman" pitchFamily="18" charset="0"/>
              </a:rPr>
              <a:t>Cross-over</a:t>
            </a:r>
            <a:r>
              <a:rPr lang="zh-CN" altLang="en-US" sz="2000" b="1" dirty="0">
                <a:solidFill>
                  <a:srgbClr val="7030A0"/>
                </a:solidFill>
                <a:latin typeface="Times New Roman" pitchFamily="18" charset="0"/>
                <a:ea typeface="仿宋_GB2312" pitchFamily="49" charset="-122"/>
                <a:cs typeface="Times New Roman" pitchFamily="18" charset="0"/>
              </a:rPr>
              <a:t>）    </a:t>
            </a:r>
            <a:endParaRPr lang="en-US" altLang="zh-CN" sz="2000" b="1" dirty="0" smtClean="0">
              <a:solidFill>
                <a:srgbClr val="7030A0"/>
              </a:solidFill>
              <a:latin typeface="Times New Roman" pitchFamily="18" charset="0"/>
              <a:ea typeface="仿宋_GB2312" pitchFamily="49" charset="-122"/>
              <a:cs typeface="Times New Roman" pitchFamily="18" charset="0"/>
            </a:endParaRPr>
          </a:p>
          <a:p>
            <a:pPr marL="1257300" lvl="2" indent="-342900">
              <a:lnSpc>
                <a:spcPct val="120000"/>
              </a:lnSpc>
              <a:spcBef>
                <a:spcPts val="1200"/>
              </a:spcBef>
              <a:buFont typeface="Wingdings" pitchFamily="2" charset="2"/>
              <a:buChar char="ü"/>
            </a:pPr>
            <a:r>
              <a:rPr lang="zh-CN" altLang="en-US" sz="2000" b="1" dirty="0" smtClean="0">
                <a:solidFill>
                  <a:srgbClr val="7030A0"/>
                </a:solidFill>
                <a:latin typeface="Times New Roman" pitchFamily="18" charset="0"/>
                <a:ea typeface="仿宋_GB2312" pitchFamily="49" charset="-122"/>
                <a:cs typeface="Times New Roman" pitchFamily="18" charset="0"/>
              </a:rPr>
              <a:t>变异</a:t>
            </a:r>
            <a:r>
              <a:rPr lang="zh-CN" altLang="en-US" sz="2000" b="1" dirty="0">
                <a:solidFill>
                  <a:srgbClr val="7030A0"/>
                </a:solidFill>
                <a:latin typeface="Times New Roman" pitchFamily="18" charset="0"/>
                <a:ea typeface="仿宋_GB2312" pitchFamily="49" charset="-122"/>
                <a:cs typeface="Times New Roman" pitchFamily="18" charset="0"/>
              </a:rPr>
              <a:t>（</a:t>
            </a:r>
            <a:r>
              <a:rPr lang="en-US" altLang="zh-CN" sz="2000" b="1" dirty="0">
                <a:solidFill>
                  <a:srgbClr val="7030A0"/>
                </a:solidFill>
                <a:latin typeface="Times New Roman" pitchFamily="18" charset="0"/>
                <a:ea typeface="仿宋_GB2312" pitchFamily="49" charset="-122"/>
                <a:cs typeface="Times New Roman" pitchFamily="18" charset="0"/>
              </a:rPr>
              <a:t>Mutation</a:t>
            </a:r>
            <a:r>
              <a:rPr lang="zh-CN" altLang="en-US" sz="2000" b="1" dirty="0">
                <a:solidFill>
                  <a:srgbClr val="7030A0"/>
                </a:solidFill>
                <a:latin typeface="Times New Roman" pitchFamily="18" charset="0"/>
                <a:ea typeface="仿宋_GB2312" pitchFamily="49" charset="-122"/>
                <a:cs typeface="Times New Roman" pitchFamily="18" charset="0"/>
              </a:rPr>
              <a:t>） </a:t>
            </a:r>
          </a:p>
        </p:txBody>
      </p:sp>
      <p:sp>
        <p:nvSpPr>
          <p:cNvPr id="98307" name="Text Box 3"/>
          <p:cNvSpPr txBox="1">
            <a:spLocks noChangeArrowheads="1"/>
          </p:cNvSpPr>
          <p:nvPr/>
        </p:nvSpPr>
        <p:spPr bwMode="auto">
          <a:xfrm>
            <a:off x="1619250" y="224644"/>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遗传算法</a:t>
            </a:r>
          </a:p>
        </p:txBody>
      </p:sp>
    </p:spTree>
    <p:extLst>
      <p:ext uri="{BB962C8B-B14F-4D97-AF65-F5344CB8AC3E}">
        <p14:creationId xmlns:p14="http://schemas.microsoft.com/office/powerpoint/2010/main" val="14377760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Text Box 5"/>
          <p:cNvSpPr txBox="1">
            <a:spLocks noChangeArrowheads="1"/>
          </p:cNvSpPr>
          <p:nvPr/>
        </p:nvSpPr>
        <p:spPr bwMode="auto">
          <a:xfrm>
            <a:off x="232755" y="980728"/>
            <a:ext cx="8353052" cy="57092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nSpc>
                <a:spcPct val="110000"/>
              </a:lnSpc>
              <a:spcBef>
                <a:spcPct val="10000"/>
              </a:spcBef>
            </a:pPr>
            <a:r>
              <a:rPr lang="zh-CN" altLang="en-US" sz="2000" b="1" dirty="0" smtClean="0">
                <a:latin typeface="幼圆" pitchFamily="49" charset="-122"/>
                <a:ea typeface="幼圆" pitchFamily="49" charset="-122"/>
              </a:rPr>
              <a:t>遗传</a:t>
            </a:r>
            <a:r>
              <a:rPr lang="zh-CN" altLang="en-US" sz="2000" b="1" dirty="0">
                <a:latin typeface="幼圆" pitchFamily="49" charset="-122"/>
                <a:ea typeface="幼圆" pitchFamily="49" charset="-122"/>
              </a:rPr>
              <a:t>算法主要由</a:t>
            </a:r>
            <a:r>
              <a:rPr lang="zh-CN" altLang="en-US" sz="2000" b="1" dirty="0">
                <a:solidFill>
                  <a:srgbClr val="0000FF"/>
                </a:solidFill>
                <a:latin typeface="幼圆" pitchFamily="49" charset="-122"/>
                <a:ea typeface="幼圆" pitchFamily="49" charset="-122"/>
              </a:rPr>
              <a:t>染色体编码、初始种群设定、适应度函数设定、遗传操作设计</a:t>
            </a:r>
            <a:r>
              <a:rPr lang="zh-CN" altLang="en-US" sz="2000" b="1" dirty="0">
                <a:latin typeface="幼圆" pitchFamily="49" charset="-122"/>
                <a:ea typeface="幼圆" pitchFamily="49" charset="-122"/>
              </a:rPr>
              <a:t>等几大部分所组成</a:t>
            </a:r>
            <a:r>
              <a:rPr lang="zh-CN" altLang="en-US" sz="2000" b="1" dirty="0" smtClean="0">
                <a:solidFill>
                  <a:srgbClr val="0000CC"/>
                </a:solidFill>
                <a:latin typeface="幼圆" pitchFamily="49" charset="-122"/>
                <a:ea typeface="幼圆" pitchFamily="49" charset="-122"/>
              </a:rPr>
              <a:t>，</a:t>
            </a:r>
            <a:endParaRPr lang="en-US" altLang="zh-CN" sz="2000" b="1" dirty="0" smtClean="0">
              <a:solidFill>
                <a:srgbClr val="0000CC"/>
              </a:solidFill>
              <a:latin typeface="幼圆" pitchFamily="49" charset="-122"/>
              <a:ea typeface="幼圆" pitchFamily="49" charset="-122"/>
            </a:endParaRPr>
          </a:p>
          <a:p>
            <a:pPr>
              <a:lnSpc>
                <a:spcPct val="110000"/>
              </a:lnSpc>
              <a:spcBef>
                <a:spcPts val="1800"/>
              </a:spcBef>
            </a:pPr>
            <a:r>
              <a:rPr lang="zh-CN" altLang="en-US" sz="2000" b="1" dirty="0" smtClean="0">
                <a:solidFill>
                  <a:srgbClr val="C00000"/>
                </a:solidFill>
                <a:latin typeface="幼圆" pitchFamily="49" charset="-122"/>
                <a:ea typeface="幼圆" pitchFamily="49" charset="-122"/>
              </a:rPr>
              <a:t>算法基本步骤：</a:t>
            </a:r>
            <a:r>
              <a:rPr lang="zh-CN" altLang="en-US" sz="2000" dirty="0" smtClean="0">
                <a:solidFill>
                  <a:srgbClr val="C00000"/>
                </a:solidFill>
                <a:latin typeface="幼圆" pitchFamily="49" charset="-122"/>
                <a:ea typeface="幼圆" pitchFamily="49" charset="-122"/>
              </a:rPr>
              <a:t>    </a:t>
            </a:r>
            <a:endParaRPr lang="zh-CN" altLang="en-US" sz="2000" dirty="0">
              <a:solidFill>
                <a:srgbClr val="C00000"/>
              </a:solidFill>
              <a:latin typeface="幼圆" pitchFamily="49" charset="-122"/>
              <a:ea typeface="幼圆" pitchFamily="49" charset="-122"/>
            </a:endParaRPr>
          </a:p>
          <a:p>
            <a:pPr marL="914400" lvl="1" indent="-457200">
              <a:lnSpc>
                <a:spcPct val="110000"/>
              </a:lnSpc>
              <a:spcBef>
                <a:spcPct val="10000"/>
              </a:spcBef>
              <a:buFont typeface="+mj-lt"/>
              <a:buAutoNum type="arabicPeriod"/>
            </a:pPr>
            <a:r>
              <a:rPr lang="zh-CN" altLang="en-US" sz="2000" dirty="0" smtClean="0">
                <a:latin typeface="仿宋_GB2312" pitchFamily="49" charset="-122"/>
                <a:ea typeface="仿宋_GB2312" pitchFamily="49" charset="-122"/>
              </a:rPr>
              <a:t>选择</a:t>
            </a:r>
            <a:r>
              <a:rPr lang="zh-CN" altLang="en-US" sz="2000" dirty="0">
                <a:latin typeface="仿宋_GB2312" pitchFamily="49" charset="-122"/>
                <a:ea typeface="仿宋_GB2312" pitchFamily="49" charset="-122"/>
              </a:rPr>
              <a:t>编码策略，将问题搜索空间中每个可能的点用相应的编码策略表示出来，即形成染色体；</a:t>
            </a:r>
          </a:p>
          <a:p>
            <a:pPr marL="914400" lvl="1" indent="-457200">
              <a:lnSpc>
                <a:spcPct val="110000"/>
              </a:lnSpc>
              <a:spcBef>
                <a:spcPct val="10000"/>
              </a:spcBef>
              <a:buFont typeface="+mj-lt"/>
              <a:buAutoNum type="arabicPeriod"/>
            </a:pPr>
            <a:r>
              <a:rPr lang="zh-CN" altLang="en-US" sz="2000" b="1" dirty="0" smtClean="0">
                <a:solidFill>
                  <a:srgbClr val="FF0000"/>
                </a:solidFill>
                <a:latin typeface="仿宋_GB2312" pitchFamily="49" charset="-122"/>
                <a:ea typeface="仿宋_GB2312" pitchFamily="49" charset="-122"/>
              </a:rPr>
              <a:t>定义</a:t>
            </a:r>
            <a:r>
              <a:rPr lang="zh-CN" altLang="en-US" sz="2000" b="1" dirty="0">
                <a:solidFill>
                  <a:srgbClr val="FF0000"/>
                </a:solidFill>
                <a:latin typeface="仿宋_GB2312" pitchFamily="49" charset="-122"/>
                <a:ea typeface="仿宋_GB2312" pitchFamily="49" charset="-122"/>
              </a:rPr>
              <a:t>遗传策略</a:t>
            </a:r>
            <a:r>
              <a:rPr lang="zh-CN" altLang="en-US" sz="2000" b="1" dirty="0">
                <a:solidFill>
                  <a:srgbClr val="0000CC"/>
                </a:solidFill>
                <a:latin typeface="仿宋_GB2312" pitchFamily="49" charset="-122"/>
                <a:ea typeface="仿宋_GB2312" pitchFamily="49" charset="-122"/>
              </a:rPr>
              <a:t>，</a:t>
            </a:r>
            <a:r>
              <a:rPr lang="zh-CN" altLang="en-US" sz="2000" b="1" dirty="0">
                <a:solidFill>
                  <a:srgbClr val="0000FF"/>
                </a:solidFill>
                <a:latin typeface="仿宋_GB2312" pitchFamily="49" charset="-122"/>
                <a:ea typeface="仿宋_GB2312" pitchFamily="49" charset="-122"/>
              </a:rPr>
              <a:t>包括种群规模</a:t>
            </a:r>
            <a:r>
              <a:rPr lang="en-US" altLang="zh-CN" sz="2000" b="1" dirty="0">
                <a:solidFill>
                  <a:srgbClr val="0000FF"/>
                </a:solidFill>
                <a:latin typeface="仿宋_GB2312" pitchFamily="49" charset="-122"/>
                <a:ea typeface="仿宋_GB2312" pitchFamily="49" charset="-122"/>
              </a:rPr>
              <a:t>N</a:t>
            </a:r>
            <a:r>
              <a:rPr lang="zh-CN" altLang="en-US" sz="2000" b="1" dirty="0">
                <a:solidFill>
                  <a:srgbClr val="0000FF"/>
                </a:solidFill>
                <a:latin typeface="仿宋_GB2312" pitchFamily="49" charset="-122"/>
                <a:ea typeface="仿宋_GB2312" pitchFamily="49" charset="-122"/>
              </a:rPr>
              <a:t>，交叉、变异方法，以及选择概率</a:t>
            </a:r>
            <a:r>
              <a:rPr lang="en-US" altLang="zh-CN" sz="2000" b="1" dirty="0" err="1">
                <a:solidFill>
                  <a:srgbClr val="0000FF"/>
                </a:solidFill>
                <a:latin typeface="仿宋_GB2312" pitchFamily="49" charset="-122"/>
                <a:ea typeface="仿宋_GB2312" pitchFamily="49" charset="-122"/>
              </a:rPr>
              <a:t>Pr</a:t>
            </a:r>
            <a:r>
              <a:rPr lang="zh-CN" altLang="en-US" sz="2000" b="1" dirty="0">
                <a:solidFill>
                  <a:srgbClr val="0000FF"/>
                </a:solidFill>
                <a:latin typeface="仿宋_GB2312" pitchFamily="49" charset="-122"/>
                <a:ea typeface="仿宋_GB2312" pitchFamily="49" charset="-122"/>
              </a:rPr>
              <a:t>、交叉概率</a:t>
            </a:r>
            <a:r>
              <a:rPr lang="en-US" altLang="zh-CN" sz="2000" b="1" dirty="0">
                <a:solidFill>
                  <a:srgbClr val="0000FF"/>
                </a:solidFill>
                <a:latin typeface="仿宋_GB2312" pitchFamily="49" charset="-122"/>
                <a:ea typeface="仿宋_GB2312" pitchFamily="49" charset="-122"/>
              </a:rPr>
              <a:t>Pc</a:t>
            </a:r>
            <a:r>
              <a:rPr lang="zh-CN" altLang="en-US" sz="2000" b="1" dirty="0">
                <a:solidFill>
                  <a:srgbClr val="0000FF"/>
                </a:solidFill>
                <a:latin typeface="仿宋_GB2312" pitchFamily="49" charset="-122"/>
                <a:ea typeface="仿宋_GB2312" pitchFamily="49" charset="-122"/>
              </a:rPr>
              <a:t>、变异概率</a:t>
            </a:r>
            <a:r>
              <a:rPr lang="en-US" altLang="zh-CN" sz="2000" b="1" dirty="0">
                <a:solidFill>
                  <a:srgbClr val="0000FF"/>
                </a:solidFill>
                <a:latin typeface="仿宋_GB2312" pitchFamily="49" charset="-122"/>
                <a:ea typeface="仿宋_GB2312" pitchFamily="49" charset="-122"/>
              </a:rPr>
              <a:t>Pm</a:t>
            </a:r>
            <a:r>
              <a:rPr lang="zh-CN" altLang="en-US" sz="2000" b="1" dirty="0">
                <a:solidFill>
                  <a:srgbClr val="0000FF"/>
                </a:solidFill>
                <a:latin typeface="仿宋_GB2312" pitchFamily="49" charset="-122"/>
                <a:ea typeface="仿宋_GB2312" pitchFamily="49" charset="-122"/>
              </a:rPr>
              <a:t>等遗传参数；</a:t>
            </a:r>
          </a:p>
          <a:p>
            <a:pPr marL="914400" lvl="1" indent="-457200">
              <a:lnSpc>
                <a:spcPct val="110000"/>
              </a:lnSpc>
              <a:spcBef>
                <a:spcPct val="10000"/>
              </a:spcBef>
              <a:buFont typeface="+mj-lt"/>
              <a:buAutoNum type="arabicPeriod"/>
            </a:pPr>
            <a:r>
              <a:rPr lang="zh-CN" altLang="en-US" sz="2000" dirty="0" smtClean="0">
                <a:latin typeface="仿宋_GB2312" pitchFamily="49" charset="-122"/>
                <a:ea typeface="仿宋_GB2312" pitchFamily="49" charset="-122"/>
              </a:rPr>
              <a:t>令</a:t>
            </a:r>
            <a:r>
              <a:rPr lang="en-US" altLang="zh-CN" sz="2000" dirty="0">
                <a:latin typeface="仿宋_GB2312" pitchFamily="49" charset="-122"/>
                <a:ea typeface="仿宋_GB2312" pitchFamily="49" charset="-122"/>
              </a:rPr>
              <a:t>t=0</a:t>
            </a:r>
            <a:r>
              <a:rPr lang="zh-CN" altLang="en-US" sz="2000" dirty="0">
                <a:latin typeface="仿宋_GB2312" pitchFamily="49" charset="-122"/>
                <a:ea typeface="仿宋_GB2312" pitchFamily="49" charset="-122"/>
              </a:rPr>
              <a:t>，随机选择</a:t>
            </a:r>
            <a:r>
              <a:rPr lang="en-US" altLang="zh-CN" sz="2000" dirty="0">
                <a:latin typeface="仿宋_GB2312" pitchFamily="49" charset="-122"/>
                <a:ea typeface="仿宋_GB2312" pitchFamily="49" charset="-122"/>
              </a:rPr>
              <a:t>N</a:t>
            </a:r>
            <a:r>
              <a:rPr lang="zh-CN" altLang="en-US" sz="2000" dirty="0">
                <a:latin typeface="仿宋_GB2312" pitchFamily="49" charset="-122"/>
                <a:ea typeface="仿宋_GB2312" pitchFamily="49" charset="-122"/>
              </a:rPr>
              <a:t>个染色体初始化种群</a:t>
            </a:r>
            <a:r>
              <a:rPr lang="en-US" altLang="zh-CN" sz="2000" dirty="0">
                <a:latin typeface="仿宋_GB2312" pitchFamily="49" charset="-122"/>
                <a:ea typeface="仿宋_GB2312" pitchFamily="49" charset="-122"/>
              </a:rPr>
              <a:t>P(0)</a:t>
            </a:r>
            <a:r>
              <a:rPr lang="zh-CN" altLang="en-US" sz="2000" dirty="0">
                <a:latin typeface="仿宋_GB2312" pitchFamily="49" charset="-122"/>
                <a:ea typeface="仿宋_GB2312" pitchFamily="49" charset="-122"/>
              </a:rPr>
              <a:t>；</a:t>
            </a:r>
          </a:p>
          <a:p>
            <a:pPr marL="914400" lvl="1" indent="-457200">
              <a:lnSpc>
                <a:spcPct val="110000"/>
              </a:lnSpc>
              <a:spcBef>
                <a:spcPct val="10000"/>
              </a:spcBef>
              <a:buFont typeface="+mj-lt"/>
              <a:buAutoNum type="arabicPeriod"/>
            </a:pPr>
            <a:r>
              <a:rPr lang="zh-CN" altLang="en-US" sz="2000" b="1" dirty="0" smtClean="0">
                <a:solidFill>
                  <a:srgbClr val="FF0000"/>
                </a:solidFill>
                <a:latin typeface="仿宋_GB2312" pitchFamily="49" charset="-122"/>
                <a:ea typeface="仿宋_GB2312" pitchFamily="49" charset="-122"/>
              </a:rPr>
              <a:t>定义</a:t>
            </a:r>
            <a:r>
              <a:rPr lang="zh-CN" altLang="en-US" sz="2000" b="1" dirty="0">
                <a:solidFill>
                  <a:srgbClr val="FF0000"/>
                </a:solidFill>
                <a:latin typeface="仿宋_GB2312" pitchFamily="49" charset="-122"/>
                <a:ea typeface="仿宋_GB2312" pitchFamily="49" charset="-122"/>
              </a:rPr>
              <a:t>适应度函数</a:t>
            </a:r>
            <a:r>
              <a:rPr lang="en-US" altLang="zh-CN" sz="2000" b="1" dirty="0" smtClean="0">
                <a:solidFill>
                  <a:srgbClr val="FF0000"/>
                </a:solidFill>
                <a:latin typeface="仿宋_GB2312" pitchFamily="49" charset="-122"/>
                <a:ea typeface="仿宋_GB2312" pitchFamily="49" charset="-122"/>
              </a:rPr>
              <a:t>f</a:t>
            </a:r>
            <a:r>
              <a:rPr lang="zh-CN" altLang="en-US" sz="2000" b="1" dirty="0" smtClean="0">
                <a:solidFill>
                  <a:srgbClr val="FF0000"/>
                </a:solidFill>
                <a:latin typeface="仿宋_GB2312" pitchFamily="49" charset="-122"/>
                <a:ea typeface="仿宋_GB2312" pitchFamily="49" charset="-122"/>
              </a:rPr>
              <a:t>；</a:t>
            </a:r>
            <a:endParaRPr lang="zh-CN" altLang="en-US" sz="2000" b="1" dirty="0">
              <a:solidFill>
                <a:srgbClr val="FF0000"/>
              </a:solidFill>
              <a:latin typeface="仿宋_GB2312" pitchFamily="49" charset="-122"/>
              <a:ea typeface="仿宋_GB2312" pitchFamily="49" charset="-122"/>
            </a:endParaRPr>
          </a:p>
          <a:p>
            <a:pPr marL="914400" lvl="1" indent="-457200">
              <a:lnSpc>
                <a:spcPct val="110000"/>
              </a:lnSpc>
              <a:spcBef>
                <a:spcPct val="10000"/>
              </a:spcBef>
              <a:buFont typeface="+mj-lt"/>
              <a:buAutoNum type="arabicPeriod"/>
            </a:pPr>
            <a:r>
              <a:rPr lang="zh-CN" altLang="en-US" sz="2000" dirty="0" smtClean="0">
                <a:latin typeface="仿宋_GB2312" pitchFamily="49" charset="-122"/>
                <a:ea typeface="仿宋_GB2312" pitchFamily="49" charset="-122"/>
              </a:rPr>
              <a:t>计算</a:t>
            </a:r>
            <a:r>
              <a:rPr lang="en-US" altLang="zh-CN" sz="2000" dirty="0">
                <a:latin typeface="仿宋_GB2312" pitchFamily="49" charset="-122"/>
                <a:ea typeface="仿宋_GB2312" pitchFamily="49" charset="-122"/>
              </a:rPr>
              <a:t>P(t)</a:t>
            </a:r>
            <a:r>
              <a:rPr lang="zh-CN" altLang="en-US" sz="2000" dirty="0">
                <a:latin typeface="仿宋_GB2312" pitchFamily="49" charset="-122"/>
                <a:ea typeface="仿宋_GB2312" pitchFamily="49" charset="-122"/>
              </a:rPr>
              <a:t>中每个染色体的适应值；</a:t>
            </a:r>
          </a:p>
          <a:p>
            <a:pPr marL="914400" lvl="1" indent="-457200">
              <a:lnSpc>
                <a:spcPct val="110000"/>
              </a:lnSpc>
              <a:spcBef>
                <a:spcPct val="10000"/>
              </a:spcBef>
              <a:buFont typeface="+mj-lt"/>
              <a:buAutoNum type="arabicPeriod"/>
            </a:pPr>
            <a:r>
              <a:rPr lang="en-US" altLang="zh-CN" sz="2000" dirty="0" smtClean="0">
                <a:latin typeface="仿宋_GB2312" pitchFamily="49" charset="-122"/>
                <a:ea typeface="仿宋_GB2312" pitchFamily="49" charset="-122"/>
              </a:rPr>
              <a:t>t=t+1</a:t>
            </a:r>
            <a:r>
              <a:rPr lang="zh-CN" altLang="en-US" sz="2000" dirty="0">
                <a:latin typeface="仿宋_GB2312" pitchFamily="49" charset="-122"/>
                <a:ea typeface="仿宋_GB2312" pitchFamily="49" charset="-122"/>
              </a:rPr>
              <a:t>；</a:t>
            </a:r>
          </a:p>
          <a:p>
            <a:pPr marL="914400" lvl="1" indent="-457200">
              <a:lnSpc>
                <a:spcPct val="110000"/>
              </a:lnSpc>
              <a:spcBef>
                <a:spcPct val="10000"/>
              </a:spcBef>
              <a:buFont typeface="+mj-lt"/>
              <a:buAutoNum type="arabicPeriod"/>
            </a:pPr>
            <a:r>
              <a:rPr lang="zh-CN" altLang="en-US" sz="2000" dirty="0" smtClean="0">
                <a:latin typeface="仿宋_GB2312" pitchFamily="49" charset="-122"/>
                <a:ea typeface="仿宋_GB2312" pitchFamily="49" charset="-122"/>
              </a:rPr>
              <a:t>运用</a:t>
            </a:r>
            <a:r>
              <a:rPr lang="zh-CN" altLang="en-US" sz="2000" dirty="0">
                <a:latin typeface="仿宋_GB2312" pitchFamily="49" charset="-122"/>
                <a:ea typeface="仿宋_GB2312" pitchFamily="49" charset="-122"/>
              </a:rPr>
              <a:t>选择算子，从</a:t>
            </a:r>
            <a:r>
              <a:rPr lang="en-US" altLang="zh-CN" sz="2000" dirty="0">
                <a:latin typeface="仿宋_GB2312" pitchFamily="49" charset="-122"/>
                <a:ea typeface="仿宋_GB2312" pitchFamily="49" charset="-122"/>
              </a:rPr>
              <a:t>P(t-1)</a:t>
            </a:r>
            <a:r>
              <a:rPr lang="zh-CN" altLang="en-US" sz="2000" dirty="0">
                <a:latin typeface="仿宋_GB2312" pitchFamily="49" charset="-122"/>
                <a:ea typeface="仿宋_GB2312" pitchFamily="49" charset="-122"/>
              </a:rPr>
              <a:t>中得到</a:t>
            </a:r>
            <a:r>
              <a:rPr lang="en-US" altLang="zh-CN" sz="2000" dirty="0">
                <a:latin typeface="仿宋_GB2312" pitchFamily="49" charset="-122"/>
                <a:ea typeface="仿宋_GB2312" pitchFamily="49" charset="-122"/>
              </a:rPr>
              <a:t>P(t)</a:t>
            </a:r>
            <a:r>
              <a:rPr lang="zh-CN" altLang="en-US" sz="2000" dirty="0">
                <a:latin typeface="仿宋_GB2312" pitchFamily="49" charset="-122"/>
                <a:ea typeface="仿宋_GB2312" pitchFamily="49" charset="-122"/>
              </a:rPr>
              <a:t>；</a:t>
            </a:r>
          </a:p>
          <a:p>
            <a:pPr marL="914400" lvl="1" indent="-457200">
              <a:lnSpc>
                <a:spcPct val="110000"/>
              </a:lnSpc>
              <a:spcBef>
                <a:spcPct val="10000"/>
              </a:spcBef>
              <a:buFont typeface="+mj-lt"/>
              <a:buAutoNum type="arabicPeriod"/>
            </a:pPr>
            <a:r>
              <a:rPr lang="zh-CN" altLang="en-US" sz="2000" dirty="0" smtClean="0">
                <a:latin typeface="仿宋_GB2312" pitchFamily="49" charset="-122"/>
                <a:ea typeface="仿宋_GB2312" pitchFamily="49" charset="-122"/>
              </a:rPr>
              <a:t>对</a:t>
            </a:r>
            <a:r>
              <a:rPr lang="en-US" altLang="zh-CN" sz="2000" dirty="0">
                <a:latin typeface="仿宋_GB2312" pitchFamily="49" charset="-122"/>
                <a:ea typeface="仿宋_GB2312" pitchFamily="49" charset="-122"/>
              </a:rPr>
              <a:t>P(t)</a:t>
            </a:r>
            <a:r>
              <a:rPr lang="zh-CN" altLang="en-US" sz="2000" dirty="0">
                <a:latin typeface="仿宋_GB2312" pitchFamily="49" charset="-122"/>
                <a:ea typeface="仿宋_GB2312" pitchFamily="49" charset="-122"/>
              </a:rPr>
              <a:t>中的每个染色体，按概率</a:t>
            </a:r>
            <a:r>
              <a:rPr lang="en-US" altLang="zh-CN" sz="2000" dirty="0">
                <a:latin typeface="仿宋_GB2312" pitchFamily="49" charset="-122"/>
                <a:ea typeface="仿宋_GB2312" pitchFamily="49" charset="-122"/>
              </a:rPr>
              <a:t>Pc</a:t>
            </a:r>
            <a:r>
              <a:rPr lang="zh-CN" altLang="en-US" sz="2000" dirty="0">
                <a:latin typeface="仿宋_GB2312" pitchFamily="49" charset="-122"/>
                <a:ea typeface="仿宋_GB2312" pitchFamily="49" charset="-122"/>
              </a:rPr>
              <a:t>参与交叉；</a:t>
            </a:r>
          </a:p>
          <a:p>
            <a:pPr marL="914400" lvl="1" indent="-457200">
              <a:lnSpc>
                <a:spcPct val="110000"/>
              </a:lnSpc>
              <a:spcBef>
                <a:spcPct val="10000"/>
              </a:spcBef>
              <a:buFont typeface="+mj-lt"/>
              <a:buAutoNum type="arabicPeriod"/>
            </a:pPr>
            <a:r>
              <a:rPr lang="zh-CN" altLang="en-US" sz="2000" dirty="0" smtClean="0">
                <a:latin typeface="仿宋_GB2312" pitchFamily="49" charset="-122"/>
                <a:ea typeface="仿宋_GB2312" pitchFamily="49" charset="-122"/>
              </a:rPr>
              <a:t>对</a:t>
            </a:r>
            <a:r>
              <a:rPr lang="zh-CN" altLang="en-US" sz="2000" dirty="0">
                <a:latin typeface="仿宋_GB2312" pitchFamily="49" charset="-122"/>
                <a:ea typeface="仿宋_GB2312" pitchFamily="49" charset="-122"/>
              </a:rPr>
              <a:t>染色体中的基因，以概率</a:t>
            </a:r>
            <a:r>
              <a:rPr lang="en-US" altLang="zh-CN" sz="2000" dirty="0">
                <a:latin typeface="仿宋_GB2312" pitchFamily="49" charset="-122"/>
                <a:ea typeface="仿宋_GB2312" pitchFamily="49" charset="-122"/>
              </a:rPr>
              <a:t>Pm</a:t>
            </a:r>
            <a:r>
              <a:rPr lang="zh-CN" altLang="en-US" sz="2000" dirty="0">
                <a:latin typeface="仿宋_GB2312" pitchFamily="49" charset="-122"/>
                <a:ea typeface="仿宋_GB2312" pitchFamily="49" charset="-122"/>
              </a:rPr>
              <a:t>参与变异运算；</a:t>
            </a:r>
          </a:p>
          <a:p>
            <a:pPr marL="914400" lvl="1" indent="-457200">
              <a:lnSpc>
                <a:spcPct val="110000"/>
              </a:lnSpc>
              <a:spcBef>
                <a:spcPct val="10000"/>
              </a:spcBef>
              <a:buFont typeface="+mj-lt"/>
              <a:buAutoNum type="arabicPeriod"/>
            </a:pPr>
            <a:r>
              <a:rPr lang="zh-CN" altLang="en-US" sz="2000" dirty="0" smtClean="0">
                <a:latin typeface="仿宋_GB2312" pitchFamily="49" charset="-122"/>
                <a:ea typeface="仿宋_GB2312" pitchFamily="49" charset="-122"/>
              </a:rPr>
              <a:t>判断</a:t>
            </a:r>
            <a:r>
              <a:rPr lang="zh-CN" altLang="en-US" sz="2000" dirty="0">
                <a:latin typeface="仿宋_GB2312" pitchFamily="49" charset="-122"/>
                <a:ea typeface="仿宋_GB2312" pitchFamily="49" charset="-122"/>
              </a:rPr>
              <a:t>群体性能是否满足预先设定的终止标准，若不</a:t>
            </a:r>
            <a:r>
              <a:rPr lang="zh-CN" altLang="en-US" sz="2000" dirty="0" smtClean="0">
                <a:latin typeface="仿宋_GB2312" pitchFamily="49" charset="-122"/>
                <a:ea typeface="仿宋_GB2312" pitchFamily="49" charset="-122"/>
              </a:rPr>
              <a:t>满足返回</a:t>
            </a:r>
            <a:r>
              <a:rPr lang="en-US" altLang="zh-CN" sz="2000" dirty="0">
                <a:latin typeface="仿宋_GB2312" pitchFamily="49" charset="-122"/>
                <a:ea typeface="仿宋_GB2312" pitchFamily="49" charset="-122"/>
              </a:rPr>
              <a:t>(5)</a:t>
            </a:r>
            <a:r>
              <a:rPr lang="zh-CN" altLang="en-US" sz="2000" dirty="0">
                <a:latin typeface="仿宋_GB2312" pitchFamily="49" charset="-122"/>
                <a:ea typeface="仿宋_GB2312" pitchFamily="49" charset="-122"/>
              </a:rPr>
              <a:t>。</a:t>
            </a:r>
          </a:p>
        </p:txBody>
      </p:sp>
      <p:sp>
        <p:nvSpPr>
          <p:cNvPr id="5" name="Text Box 3"/>
          <p:cNvSpPr txBox="1">
            <a:spLocks noChangeArrowheads="1"/>
          </p:cNvSpPr>
          <p:nvPr/>
        </p:nvSpPr>
        <p:spPr bwMode="auto">
          <a:xfrm>
            <a:off x="1615691" y="34639"/>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遗传算法</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354" name="Group 2"/>
          <p:cNvGrpSpPr>
            <a:grpSpLocks noChangeAspect="1"/>
          </p:cNvGrpSpPr>
          <p:nvPr/>
        </p:nvGrpSpPr>
        <p:grpSpPr bwMode="auto">
          <a:xfrm>
            <a:off x="1329418" y="1444902"/>
            <a:ext cx="6264275" cy="4851400"/>
            <a:chOff x="2263" y="5604"/>
            <a:chExt cx="5072" cy="3940"/>
          </a:xfrm>
        </p:grpSpPr>
        <p:sp>
          <p:nvSpPr>
            <p:cNvPr id="100355" name="AutoShape 3"/>
            <p:cNvSpPr>
              <a:spLocks noChangeAspect="1" noChangeArrowheads="1"/>
            </p:cNvSpPr>
            <p:nvPr/>
          </p:nvSpPr>
          <p:spPr bwMode="auto">
            <a:xfrm>
              <a:off x="2263" y="5604"/>
              <a:ext cx="5072" cy="39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endParaRPr lang="zh-CN" altLang="en-US"/>
            </a:p>
          </p:txBody>
        </p:sp>
        <p:sp>
          <p:nvSpPr>
            <p:cNvPr id="100356" name="Text Box 4"/>
            <p:cNvSpPr txBox="1">
              <a:spLocks noChangeArrowheads="1"/>
            </p:cNvSpPr>
            <p:nvPr/>
          </p:nvSpPr>
          <p:spPr bwMode="auto">
            <a:xfrm>
              <a:off x="3115" y="6313"/>
              <a:ext cx="3050" cy="31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4000" tIns="10800" rIns="54000" bIns="10800"/>
            <a:lstStyle/>
            <a:p>
              <a:pPr algn="ctr"/>
              <a:r>
                <a:rPr lang="zh-CN" altLang="en-US" sz="1400">
                  <a:latin typeface="Times New Roman" pitchFamily="18" charset="0"/>
                </a:rPr>
                <a:t>计算种群中各个个体的适应度，并进行评价</a:t>
              </a:r>
              <a:endParaRPr lang="zh-CN" altLang="en-US" sz="1400"/>
            </a:p>
          </p:txBody>
        </p:sp>
        <p:sp>
          <p:nvSpPr>
            <p:cNvPr id="100357" name="AutoShape 5"/>
            <p:cNvSpPr>
              <a:spLocks noChangeArrowheads="1"/>
            </p:cNvSpPr>
            <p:nvPr/>
          </p:nvSpPr>
          <p:spPr bwMode="auto">
            <a:xfrm>
              <a:off x="3168" y="6812"/>
              <a:ext cx="2944" cy="551"/>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a:endParaRPr lang="zh-CN" altLang="en-US"/>
            </a:p>
          </p:txBody>
        </p:sp>
        <p:sp>
          <p:nvSpPr>
            <p:cNvPr id="100358" name="Text Box 6"/>
            <p:cNvSpPr txBox="1">
              <a:spLocks noChangeArrowheads="1"/>
            </p:cNvSpPr>
            <p:nvPr/>
          </p:nvSpPr>
          <p:spPr bwMode="auto">
            <a:xfrm>
              <a:off x="4037" y="6970"/>
              <a:ext cx="1348" cy="263"/>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8000" tIns="10800" rIns="18000" bIns="10800"/>
            <a:lstStyle/>
            <a:p>
              <a:pPr algn="ctr"/>
              <a:r>
                <a:rPr lang="zh-CN" altLang="en-US" sz="1600">
                  <a:latin typeface="Times New Roman" pitchFamily="18" charset="0"/>
                </a:rPr>
                <a:t>满足终止条件吗？</a:t>
              </a:r>
              <a:endParaRPr lang="zh-CN" altLang="en-US" sz="1600"/>
            </a:p>
          </p:txBody>
        </p:sp>
        <p:sp>
          <p:nvSpPr>
            <p:cNvPr id="100359" name="Line 7"/>
            <p:cNvSpPr>
              <a:spLocks noChangeShapeType="1"/>
            </p:cNvSpPr>
            <p:nvPr/>
          </p:nvSpPr>
          <p:spPr bwMode="auto">
            <a:xfrm flipV="1">
              <a:off x="6129" y="7075"/>
              <a:ext cx="639" cy="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a:endParaRPr lang="zh-CN" altLang="en-US"/>
            </a:p>
          </p:txBody>
        </p:sp>
        <p:sp>
          <p:nvSpPr>
            <p:cNvPr id="100360" name="Line 8"/>
            <p:cNvSpPr>
              <a:spLocks noChangeShapeType="1"/>
            </p:cNvSpPr>
            <p:nvPr/>
          </p:nvSpPr>
          <p:spPr bwMode="auto">
            <a:xfrm>
              <a:off x="6786" y="7075"/>
              <a:ext cx="1" cy="36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a:endParaRPr lang="zh-CN" altLang="en-US"/>
            </a:p>
          </p:txBody>
        </p:sp>
        <p:sp>
          <p:nvSpPr>
            <p:cNvPr id="100361" name="Text Box 9"/>
            <p:cNvSpPr txBox="1">
              <a:spLocks noChangeArrowheads="1"/>
            </p:cNvSpPr>
            <p:nvPr/>
          </p:nvSpPr>
          <p:spPr bwMode="auto">
            <a:xfrm>
              <a:off x="6591" y="7443"/>
              <a:ext cx="440" cy="29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8000" tIns="10800" rIns="18000" bIns="10800"/>
            <a:lstStyle/>
            <a:p>
              <a:pPr algn="ctr"/>
              <a:r>
                <a:rPr lang="zh-CN" altLang="en-US" sz="1600">
                  <a:latin typeface="Times New Roman" pitchFamily="18" charset="0"/>
                </a:rPr>
                <a:t>终止</a:t>
              </a:r>
              <a:endParaRPr lang="zh-CN" altLang="en-US" sz="1600"/>
            </a:p>
          </p:txBody>
        </p:sp>
        <p:sp>
          <p:nvSpPr>
            <p:cNvPr id="100362" name="Text Box 10"/>
            <p:cNvSpPr txBox="1">
              <a:spLocks noChangeArrowheads="1"/>
            </p:cNvSpPr>
            <p:nvPr/>
          </p:nvSpPr>
          <p:spPr bwMode="auto">
            <a:xfrm>
              <a:off x="4321" y="7574"/>
              <a:ext cx="620" cy="31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tIns="10800" bIns="10800"/>
            <a:lstStyle/>
            <a:p>
              <a:pPr algn="ctr"/>
              <a:r>
                <a:rPr lang="zh-CN" altLang="en-US" sz="900">
                  <a:latin typeface="Times New Roman" pitchFamily="18" charset="0"/>
                </a:rPr>
                <a:t>选择</a:t>
              </a:r>
              <a:endParaRPr lang="zh-CN" altLang="en-US"/>
            </a:p>
          </p:txBody>
        </p:sp>
        <p:sp>
          <p:nvSpPr>
            <p:cNvPr id="100363" name="Text Box 11"/>
            <p:cNvSpPr txBox="1">
              <a:spLocks noChangeArrowheads="1"/>
            </p:cNvSpPr>
            <p:nvPr/>
          </p:nvSpPr>
          <p:spPr bwMode="auto">
            <a:xfrm>
              <a:off x="4338" y="8073"/>
              <a:ext cx="620" cy="31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8000" tIns="10800" bIns="10800"/>
            <a:lstStyle/>
            <a:p>
              <a:pPr algn="ctr"/>
              <a:r>
                <a:rPr lang="zh-CN" altLang="en-US" sz="1600">
                  <a:latin typeface="Times New Roman" pitchFamily="18" charset="0"/>
                </a:rPr>
                <a:t>交叉</a:t>
              </a:r>
              <a:endParaRPr lang="zh-CN" altLang="en-US" sz="1600"/>
            </a:p>
          </p:txBody>
        </p:sp>
        <p:sp>
          <p:nvSpPr>
            <p:cNvPr id="100364" name="Text Box 12"/>
            <p:cNvSpPr txBox="1">
              <a:spLocks noChangeArrowheads="1"/>
            </p:cNvSpPr>
            <p:nvPr/>
          </p:nvSpPr>
          <p:spPr bwMode="auto">
            <a:xfrm>
              <a:off x="4356" y="8599"/>
              <a:ext cx="585" cy="31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8000" tIns="10800" rIns="18000" bIns="10800"/>
            <a:lstStyle/>
            <a:p>
              <a:pPr algn="ctr"/>
              <a:r>
                <a:rPr lang="zh-CN" altLang="en-US" sz="1600">
                  <a:latin typeface="Times New Roman" pitchFamily="18" charset="0"/>
                </a:rPr>
                <a:t>变异</a:t>
              </a:r>
              <a:endParaRPr lang="zh-CN" altLang="en-US" sz="1600"/>
            </a:p>
          </p:txBody>
        </p:sp>
        <p:sp>
          <p:nvSpPr>
            <p:cNvPr id="100365" name="Line 13"/>
            <p:cNvSpPr>
              <a:spLocks noChangeShapeType="1"/>
            </p:cNvSpPr>
            <p:nvPr/>
          </p:nvSpPr>
          <p:spPr bwMode="auto">
            <a:xfrm flipH="1">
              <a:off x="4622" y="8914"/>
              <a:ext cx="1" cy="15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a:endParaRPr lang="zh-CN" altLang="en-US"/>
            </a:p>
          </p:txBody>
        </p:sp>
        <p:sp>
          <p:nvSpPr>
            <p:cNvPr id="100366" name="Line 14"/>
            <p:cNvSpPr>
              <a:spLocks noChangeShapeType="1"/>
            </p:cNvSpPr>
            <p:nvPr/>
          </p:nvSpPr>
          <p:spPr bwMode="auto">
            <a:xfrm flipH="1" flipV="1">
              <a:off x="2795" y="9045"/>
              <a:ext cx="1826" cy="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a:endParaRPr lang="zh-CN" altLang="en-US"/>
            </a:p>
          </p:txBody>
        </p:sp>
        <p:sp>
          <p:nvSpPr>
            <p:cNvPr id="100367" name="Line 15"/>
            <p:cNvSpPr>
              <a:spLocks noChangeShapeType="1"/>
            </p:cNvSpPr>
            <p:nvPr/>
          </p:nvSpPr>
          <p:spPr bwMode="auto">
            <a:xfrm flipV="1">
              <a:off x="2795" y="6156"/>
              <a:ext cx="18" cy="2915"/>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a:endParaRPr lang="zh-CN" altLang="en-US"/>
            </a:p>
          </p:txBody>
        </p:sp>
        <p:sp>
          <p:nvSpPr>
            <p:cNvPr id="100368" name="Line 16"/>
            <p:cNvSpPr>
              <a:spLocks noChangeShapeType="1"/>
            </p:cNvSpPr>
            <p:nvPr/>
          </p:nvSpPr>
          <p:spPr bwMode="auto">
            <a:xfrm flipH="1">
              <a:off x="4640" y="6024"/>
              <a:ext cx="1" cy="28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a:endParaRPr lang="zh-CN" altLang="en-US"/>
            </a:p>
          </p:txBody>
        </p:sp>
        <p:sp>
          <p:nvSpPr>
            <p:cNvPr id="100369" name="Line 17"/>
            <p:cNvSpPr>
              <a:spLocks noChangeShapeType="1"/>
            </p:cNvSpPr>
            <p:nvPr/>
          </p:nvSpPr>
          <p:spPr bwMode="auto">
            <a:xfrm>
              <a:off x="4640" y="6629"/>
              <a:ext cx="1" cy="21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a:endParaRPr lang="zh-CN" altLang="en-US"/>
            </a:p>
          </p:txBody>
        </p:sp>
        <p:sp>
          <p:nvSpPr>
            <p:cNvPr id="100370" name="Line 18"/>
            <p:cNvSpPr>
              <a:spLocks noChangeShapeType="1"/>
            </p:cNvSpPr>
            <p:nvPr/>
          </p:nvSpPr>
          <p:spPr bwMode="auto">
            <a:xfrm>
              <a:off x="2813" y="6156"/>
              <a:ext cx="1809" cy="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a:endParaRPr lang="zh-CN" altLang="en-US"/>
            </a:p>
          </p:txBody>
        </p:sp>
        <p:sp>
          <p:nvSpPr>
            <p:cNvPr id="100371" name="Line 19"/>
            <p:cNvSpPr>
              <a:spLocks noChangeShapeType="1"/>
            </p:cNvSpPr>
            <p:nvPr/>
          </p:nvSpPr>
          <p:spPr bwMode="auto">
            <a:xfrm>
              <a:off x="4640" y="7364"/>
              <a:ext cx="1" cy="21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a:endParaRPr lang="zh-CN" altLang="en-US"/>
            </a:p>
          </p:txBody>
        </p:sp>
        <p:sp>
          <p:nvSpPr>
            <p:cNvPr id="100372" name="Line 20"/>
            <p:cNvSpPr>
              <a:spLocks noChangeShapeType="1"/>
            </p:cNvSpPr>
            <p:nvPr/>
          </p:nvSpPr>
          <p:spPr bwMode="auto">
            <a:xfrm>
              <a:off x="4622" y="7889"/>
              <a:ext cx="1" cy="18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a:endParaRPr lang="zh-CN" altLang="en-US"/>
            </a:p>
          </p:txBody>
        </p:sp>
        <p:sp>
          <p:nvSpPr>
            <p:cNvPr id="100373" name="Line 21"/>
            <p:cNvSpPr>
              <a:spLocks noChangeShapeType="1"/>
            </p:cNvSpPr>
            <p:nvPr/>
          </p:nvSpPr>
          <p:spPr bwMode="auto">
            <a:xfrm flipH="1">
              <a:off x="4622" y="8388"/>
              <a:ext cx="1" cy="21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a:endParaRPr lang="zh-CN" altLang="en-US"/>
            </a:p>
          </p:txBody>
        </p:sp>
        <p:sp>
          <p:nvSpPr>
            <p:cNvPr id="100374" name="Text Box 22"/>
            <p:cNvSpPr txBox="1">
              <a:spLocks noChangeArrowheads="1"/>
            </p:cNvSpPr>
            <p:nvPr/>
          </p:nvSpPr>
          <p:spPr bwMode="auto">
            <a:xfrm>
              <a:off x="6236" y="6760"/>
              <a:ext cx="390" cy="262"/>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8000" tIns="10800" rIns="18000" bIns="10800"/>
            <a:lstStyle/>
            <a:p>
              <a:pPr algn="ctr"/>
              <a:r>
                <a:rPr lang="en-US" altLang="zh-CN" sz="1600">
                  <a:latin typeface="Times New Roman" pitchFamily="18" charset="0"/>
                </a:rPr>
                <a:t>Y</a:t>
              </a:r>
              <a:endParaRPr lang="en-US" altLang="zh-CN" sz="1600"/>
            </a:p>
          </p:txBody>
        </p:sp>
        <p:sp>
          <p:nvSpPr>
            <p:cNvPr id="100376" name="Text Box 24"/>
            <p:cNvSpPr txBox="1">
              <a:spLocks noChangeArrowheads="1"/>
            </p:cNvSpPr>
            <p:nvPr/>
          </p:nvSpPr>
          <p:spPr bwMode="auto">
            <a:xfrm>
              <a:off x="3824" y="5683"/>
              <a:ext cx="1649" cy="34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a:r>
                <a:rPr lang="zh-CN" altLang="en-US" sz="1600">
                  <a:latin typeface="Times New Roman" pitchFamily="18" charset="0"/>
                </a:rPr>
                <a:t>编码和生成初始种群</a:t>
              </a:r>
              <a:endParaRPr lang="zh-CN" altLang="en-US" sz="1600"/>
            </a:p>
          </p:txBody>
        </p:sp>
        <p:sp>
          <p:nvSpPr>
            <p:cNvPr id="100377" name="Text Box 25"/>
            <p:cNvSpPr txBox="1">
              <a:spLocks noChangeArrowheads="1"/>
            </p:cNvSpPr>
            <p:nvPr/>
          </p:nvSpPr>
          <p:spPr bwMode="auto">
            <a:xfrm>
              <a:off x="5030" y="7337"/>
              <a:ext cx="408" cy="289"/>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8000" tIns="10800" rIns="18000" bIns="10800"/>
            <a:lstStyle/>
            <a:p>
              <a:pPr algn="ctr"/>
              <a:r>
                <a:rPr lang="en-US" altLang="zh-CN" sz="1600">
                  <a:latin typeface="Times New Roman" pitchFamily="18" charset="0"/>
                </a:rPr>
                <a:t>N</a:t>
              </a:r>
              <a:endParaRPr lang="en-US" altLang="zh-CN" sz="1600"/>
            </a:p>
          </p:txBody>
        </p:sp>
        <p:sp>
          <p:nvSpPr>
            <p:cNvPr id="100378" name="Text Box 26"/>
            <p:cNvSpPr txBox="1">
              <a:spLocks noChangeArrowheads="1"/>
            </p:cNvSpPr>
            <p:nvPr/>
          </p:nvSpPr>
          <p:spPr bwMode="auto">
            <a:xfrm>
              <a:off x="4320" y="7574"/>
              <a:ext cx="620" cy="31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tIns="10800" bIns="10800"/>
            <a:lstStyle/>
            <a:p>
              <a:pPr algn="ctr"/>
              <a:r>
                <a:rPr lang="zh-CN" altLang="en-US" sz="1600">
                  <a:latin typeface="Times New Roman" pitchFamily="18" charset="0"/>
                </a:rPr>
                <a:t>选择</a:t>
              </a:r>
              <a:endParaRPr lang="zh-CN" altLang="en-US" sz="1600"/>
            </a:p>
          </p:txBody>
        </p:sp>
      </p:grpSp>
      <p:sp>
        <p:nvSpPr>
          <p:cNvPr id="30" name="Text Box 3"/>
          <p:cNvSpPr txBox="1">
            <a:spLocks noChangeArrowheads="1"/>
          </p:cNvSpPr>
          <p:nvPr/>
        </p:nvSpPr>
        <p:spPr bwMode="auto">
          <a:xfrm>
            <a:off x="1615691" y="34639"/>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遗传算法</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ChangeArrowheads="1"/>
          </p:cNvSpPr>
          <p:nvPr/>
        </p:nvSpPr>
        <p:spPr bwMode="auto">
          <a:xfrm>
            <a:off x="179388" y="1304925"/>
            <a:ext cx="8686800" cy="487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609600" indent="-609600" algn="ctr"/>
            <a:endParaRPr lang="en-US" altLang="zh-CN" sz="2400" b="1" dirty="0">
              <a:solidFill>
                <a:srgbClr val="0000FF"/>
              </a:solidFill>
              <a:effectLst>
                <a:outerShdw blurRad="38100" dist="38100" dir="2700000" algn="tl">
                  <a:srgbClr val="C0C0C0"/>
                </a:outerShdw>
              </a:effectLst>
              <a:latin typeface="宋体" pitchFamily="2" charset="-122"/>
            </a:endParaRPr>
          </a:p>
          <a:p>
            <a:pPr marL="609600" indent="-609600" algn="ctr"/>
            <a:r>
              <a:rPr lang="en-US" altLang="zh-CN" sz="2400" b="1" dirty="0">
                <a:solidFill>
                  <a:srgbClr val="FF0000"/>
                </a:solidFill>
                <a:effectLst>
                  <a:outerShdw blurRad="38100" dist="38100" dir="2700000" algn="tl">
                    <a:srgbClr val="C0C0C0"/>
                  </a:outerShdw>
                </a:effectLst>
                <a:latin typeface="仿宋_GB2312" pitchFamily="49" charset="-122"/>
                <a:ea typeface="仿宋_GB2312" pitchFamily="49" charset="-122"/>
              </a:rPr>
              <a:t>         </a:t>
            </a:r>
            <a:r>
              <a:rPr lang="zh-CN" altLang="en-US" sz="2400" b="1" dirty="0">
                <a:solidFill>
                  <a:srgbClr val="009999"/>
                </a:solidFill>
                <a:effectLst>
                  <a:outerShdw blurRad="38100" dist="38100" dir="2700000" algn="tl">
                    <a:srgbClr val="C0C0C0"/>
                  </a:outerShdw>
                </a:effectLst>
                <a:latin typeface="仿宋_GB2312" pitchFamily="49" charset="-122"/>
                <a:ea typeface="仿宋_GB2312" pitchFamily="49" charset="-122"/>
              </a:rPr>
              <a:t>遗传算法				生物进化</a:t>
            </a:r>
          </a:p>
          <a:p>
            <a:pPr marL="609600" indent="-609600" algn="just"/>
            <a:r>
              <a:rPr lang="zh-CN" altLang="en-US" sz="2400" dirty="0">
                <a:solidFill>
                  <a:srgbClr val="000000"/>
                </a:solidFill>
                <a:latin typeface="仿宋_GB2312" pitchFamily="49" charset="-122"/>
                <a:ea typeface="仿宋_GB2312" pitchFamily="49" charset="-122"/>
              </a:rPr>
              <a:t>适应函数					        </a:t>
            </a:r>
            <a:r>
              <a:rPr lang="zh-CN" altLang="en-US" sz="2400" dirty="0" smtClean="0">
                <a:solidFill>
                  <a:srgbClr val="000000"/>
                </a:solidFill>
                <a:latin typeface="仿宋_GB2312" pitchFamily="49" charset="-122"/>
                <a:ea typeface="仿宋_GB2312" pitchFamily="49" charset="-122"/>
              </a:rPr>
              <a:t> 环境</a:t>
            </a:r>
            <a:endParaRPr lang="zh-CN" altLang="en-US" sz="2400" dirty="0">
              <a:solidFill>
                <a:srgbClr val="000000"/>
              </a:solidFill>
              <a:latin typeface="仿宋_GB2312" pitchFamily="49" charset="-122"/>
              <a:ea typeface="仿宋_GB2312" pitchFamily="49" charset="-122"/>
            </a:endParaRPr>
          </a:p>
          <a:p>
            <a:pPr marL="609600" indent="-609600" algn="just"/>
            <a:r>
              <a:rPr lang="zh-CN" altLang="en-US" sz="2400" dirty="0">
                <a:solidFill>
                  <a:srgbClr val="000000"/>
                </a:solidFill>
                <a:latin typeface="仿宋_GB2312" pitchFamily="49" charset="-122"/>
                <a:ea typeface="仿宋_GB2312" pitchFamily="49" charset="-122"/>
              </a:rPr>
              <a:t>适应函数值					        适应性</a:t>
            </a:r>
          </a:p>
          <a:p>
            <a:pPr marL="609600" indent="-609600" algn="just"/>
            <a:r>
              <a:rPr lang="zh-CN" altLang="en-US" sz="2400" dirty="0">
                <a:solidFill>
                  <a:srgbClr val="000000"/>
                </a:solidFill>
                <a:latin typeface="仿宋_GB2312" pitchFamily="49" charset="-122"/>
                <a:ea typeface="仿宋_GB2312" pitchFamily="49" charset="-122"/>
              </a:rPr>
              <a:t>适应函数值最大的解被保留的概率最大	       适者生存</a:t>
            </a:r>
          </a:p>
          <a:p>
            <a:pPr marL="609600" indent="-609600" algn="just"/>
            <a:r>
              <a:rPr lang="zh-CN" altLang="en-US" sz="2400" dirty="0">
                <a:solidFill>
                  <a:srgbClr val="000000"/>
                </a:solidFill>
                <a:latin typeface="仿宋_GB2312" pitchFamily="49" charset="-122"/>
                <a:ea typeface="仿宋_GB2312" pitchFamily="49" charset="-122"/>
              </a:rPr>
              <a:t>问题的一个解				       </a:t>
            </a:r>
            <a:r>
              <a:rPr lang="zh-CN" altLang="en-US" sz="2400" dirty="0" smtClean="0">
                <a:solidFill>
                  <a:srgbClr val="000000"/>
                </a:solidFill>
                <a:latin typeface="仿宋_GB2312" pitchFamily="49" charset="-122"/>
                <a:ea typeface="仿宋_GB2312" pitchFamily="49" charset="-122"/>
              </a:rPr>
              <a:t>  </a:t>
            </a:r>
            <a:r>
              <a:rPr lang="zh-CN" altLang="en-US" sz="2400" dirty="0">
                <a:solidFill>
                  <a:srgbClr val="000000"/>
                </a:solidFill>
                <a:latin typeface="仿宋_GB2312" pitchFamily="49" charset="-122"/>
                <a:ea typeface="仿宋_GB2312" pitchFamily="49" charset="-122"/>
              </a:rPr>
              <a:t>个体</a:t>
            </a:r>
          </a:p>
          <a:p>
            <a:pPr marL="609600" indent="-609600" algn="just"/>
            <a:r>
              <a:rPr lang="zh-CN" altLang="en-US" sz="2400" dirty="0">
                <a:solidFill>
                  <a:srgbClr val="000000"/>
                </a:solidFill>
                <a:latin typeface="仿宋_GB2312" pitchFamily="49" charset="-122"/>
                <a:ea typeface="仿宋_GB2312" pitchFamily="49" charset="-122"/>
              </a:rPr>
              <a:t>解的编码					        染色体</a:t>
            </a:r>
          </a:p>
          <a:p>
            <a:pPr marL="609600" indent="-609600" algn="just"/>
            <a:r>
              <a:rPr lang="zh-CN" altLang="en-US" sz="2400" dirty="0">
                <a:solidFill>
                  <a:srgbClr val="000000"/>
                </a:solidFill>
                <a:latin typeface="仿宋_GB2312" pitchFamily="49" charset="-122"/>
                <a:ea typeface="仿宋_GB2312" pitchFamily="49" charset="-122"/>
              </a:rPr>
              <a:t>编码的元素					         基因</a:t>
            </a:r>
          </a:p>
          <a:p>
            <a:pPr marL="609600" indent="-609600" algn="just"/>
            <a:r>
              <a:rPr lang="zh-CN" altLang="en-US" sz="2400" dirty="0">
                <a:solidFill>
                  <a:srgbClr val="000000"/>
                </a:solidFill>
                <a:latin typeface="仿宋_GB2312" pitchFamily="49" charset="-122"/>
                <a:ea typeface="仿宋_GB2312" pitchFamily="49" charset="-122"/>
              </a:rPr>
              <a:t>被选定的一组解				         群体</a:t>
            </a:r>
          </a:p>
          <a:p>
            <a:pPr marL="609600" indent="-609600" algn="just"/>
            <a:r>
              <a:rPr lang="zh-CN" altLang="en-US" sz="2400" dirty="0">
                <a:solidFill>
                  <a:srgbClr val="000000"/>
                </a:solidFill>
                <a:latin typeface="仿宋_GB2312" pitchFamily="49" charset="-122"/>
                <a:ea typeface="仿宋_GB2312" pitchFamily="49" charset="-122"/>
              </a:rPr>
              <a:t>根据适应函数选择的一组解（以编码形式表示）   种群</a:t>
            </a:r>
          </a:p>
          <a:p>
            <a:pPr marL="609600" indent="-609600" algn="just"/>
            <a:r>
              <a:rPr lang="zh-CN" altLang="en-US" sz="2400" dirty="0">
                <a:solidFill>
                  <a:srgbClr val="000000"/>
                </a:solidFill>
                <a:latin typeface="仿宋_GB2312" pitchFamily="49" charset="-122"/>
                <a:ea typeface="仿宋_GB2312" pitchFamily="49" charset="-122"/>
              </a:rPr>
              <a:t>以一定的方式由双亲产生后代的过程	         繁殖</a:t>
            </a:r>
          </a:p>
          <a:p>
            <a:pPr marL="609600" indent="-609600" algn="just"/>
            <a:r>
              <a:rPr lang="zh-CN" altLang="en-US" sz="2400" dirty="0">
                <a:solidFill>
                  <a:srgbClr val="000000"/>
                </a:solidFill>
                <a:latin typeface="仿宋_GB2312" pitchFamily="49" charset="-122"/>
                <a:ea typeface="仿宋_GB2312" pitchFamily="49" charset="-122"/>
              </a:rPr>
              <a:t>编码的某些分量发生变化的过程		         变异</a:t>
            </a:r>
          </a:p>
        </p:txBody>
      </p:sp>
      <p:sp>
        <p:nvSpPr>
          <p:cNvPr id="178179" name="Line 3"/>
          <p:cNvSpPr>
            <a:spLocks noChangeShapeType="1"/>
          </p:cNvSpPr>
          <p:nvPr/>
        </p:nvSpPr>
        <p:spPr bwMode="auto">
          <a:xfrm>
            <a:off x="228600" y="2117725"/>
            <a:ext cx="8382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8180" name="Line 4"/>
          <p:cNvSpPr>
            <a:spLocks noChangeShapeType="1"/>
          </p:cNvSpPr>
          <p:nvPr/>
        </p:nvSpPr>
        <p:spPr bwMode="auto">
          <a:xfrm>
            <a:off x="228600" y="1736725"/>
            <a:ext cx="8382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7" name="Text Box 3"/>
          <p:cNvSpPr txBox="1">
            <a:spLocks noChangeArrowheads="1"/>
          </p:cNvSpPr>
          <p:nvPr/>
        </p:nvSpPr>
        <p:spPr bwMode="auto">
          <a:xfrm>
            <a:off x="0" y="260648"/>
            <a:ext cx="914400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lang="zh-CN" altLang="en-US" sz="4400" b="1" dirty="0">
                <a:solidFill>
                  <a:schemeClr val="accent2"/>
                </a:solidFill>
                <a:latin typeface="方正姚体" pitchFamily="2" charset="-122"/>
                <a:ea typeface="方正姚体" pitchFamily="2" charset="-122"/>
                <a:cs typeface="+mj-cs"/>
              </a:rPr>
              <a:t>遗传</a:t>
            </a:r>
            <a:r>
              <a:rPr lang="zh-CN" altLang="en-US" sz="4400" b="1" dirty="0" smtClean="0">
                <a:solidFill>
                  <a:schemeClr val="accent2"/>
                </a:solidFill>
                <a:latin typeface="方正姚体" pitchFamily="2" charset="-122"/>
                <a:ea typeface="方正姚体" pitchFamily="2" charset="-122"/>
                <a:cs typeface="+mj-cs"/>
              </a:rPr>
              <a:t>算法与生物进化之间对应关系</a:t>
            </a:r>
            <a:endParaRPr lang="zh-CN" altLang="en-US" sz="4400" b="1" dirty="0">
              <a:solidFill>
                <a:schemeClr val="accent2"/>
              </a:solidFill>
              <a:latin typeface="方正姚体" pitchFamily="2" charset="-122"/>
              <a:ea typeface="方正姚体" pitchFamily="2" charset="-122"/>
              <a:cs typeface="+mj-cs"/>
            </a:endParaRPr>
          </a:p>
        </p:txBody>
      </p:sp>
      <p:cxnSp>
        <p:nvCxnSpPr>
          <p:cNvPr id="3" name="直接连接符 2"/>
          <p:cNvCxnSpPr/>
          <p:nvPr/>
        </p:nvCxnSpPr>
        <p:spPr>
          <a:xfrm>
            <a:off x="228600" y="6057292"/>
            <a:ext cx="85198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1" name="Text Box 5"/>
          <p:cNvSpPr txBox="1">
            <a:spLocks noChangeArrowheads="1"/>
          </p:cNvSpPr>
          <p:nvPr/>
        </p:nvSpPr>
        <p:spPr bwMode="auto">
          <a:xfrm>
            <a:off x="142875" y="1304764"/>
            <a:ext cx="8677597" cy="49182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a:lnSpc>
                <a:spcPct val="105000"/>
              </a:lnSpc>
              <a:spcBef>
                <a:spcPct val="10000"/>
              </a:spcBef>
              <a:buFont typeface="Arial" pitchFamily="34" charset="0"/>
              <a:buChar char="•"/>
            </a:pPr>
            <a:r>
              <a:rPr lang="zh-CN" altLang="en-US" sz="2400" b="1" dirty="0" smtClean="0">
                <a:solidFill>
                  <a:srgbClr val="C00000"/>
                </a:solidFill>
                <a:latin typeface="幼圆" pitchFamily="49" charset="-122"/>
                <a:ea typeface="幼圆" pitchFamily="49" charset="-122"/>
              </a:rPr>
              <a:t>二进制编码</a:t>
            </a:r>
            <a:r>
              <a:rPr lang="zh-CN" altLang="en-US" sz="2400" b="1" dirty="0">
                <a:solidFill>
                  <a:srgbClr val="C00000"/>
                </a:solidFill>
                <a:latin typeface="幼圆" pitchFamily="49" charset="-122"/>
                <a:ea typeface="幼圆" pitchFamily="49" charset="-122"/>
              </a:rPr>
              <a:t>（</a:t>
            </a:r>
            <a:r>
              <a:rPr lang="en-US" altLang="zh-CN" sz="2400" b="1" dirty="0">
                <a:solidFill>
                  <a:srgbClr val="C00000"/>
                </a:solidFill>
                <a:latin typeface="幼圆" pitchFamily="49" charset="-122"/>
                <a:ea typeface="幼圆" pitchFamily="49" charset="-122"/>
              </a:rPr>
              <a:t>Binary encoding</a:t>
            </a:r>
            <a:r>
              <a:rPr lang="zh-CN" altLang="en-US" sz="2400" b="1" dirty="0">
                <a:solidFill>
                  <a:srgbClr val="C00000"/>
                </a:solidFill>
                <a:latin typeface="幼圆" pitchFamily="49" charset="-122"/>
                <a:ea typeface="幼圆" pitchFamily="49" charset="-122"/>
              </a:rPr>
              <a:t>）</a:t>
            </a:r>
          </a:p>
          <a:p>
            <a:pPr lvl="1">
              <a:lnSpc>
                <a:spcPct val="105000"/>
              </a:lnSpc>
              <a:spcBef>
                <a:spcPts val="1200"/>
              </a:spcBef>
              <a:spcAft>
                <a:spcPts val="1200"/>
              </a:spcAft>
            </a:pPr>
            <a:r>
              <a:rPr lang="zh-CN" altLang="en-US" sz="2000" b="1" dirty="0" smtClean="0">
                <a:latin typeface="幼圆" pitchFamily="49" charset="-122"/>
                <a:ea typeface="幼圆" pitchFamily="49" charset="-122"/>
              </a:rPr>
              <a:t>   二进制编码</a:t>
            </a:r>
            <a:r>
              <a:rPr lang="zh-CN" altLang="en-US" sz="2000" b="1" dirty="0">
                <a:latin typeface="幼圆" pitchFamily="49" charset="-122"/>
                <a:ea typeface="幼圆" pitchFamily="49" charset="-122"/>
              </a:rPr>
              <a:t>是将原问题的结构变换为染色体的位串结构。</a:t>
            </a:r>
            <a:r>
              <a:rPr lang="zh-CN" altLang="en-US" sz="2000" b="1" dirty="0">
                <a:solidFill>
                  <a:srgbClr val="0000FF"/>
                </a:solidFill>
                <a:latin typeface="幼圆" pitchFamily="49" charset="-122"/>
                <a:ea typeface="幼圆" pitchFamily="49" charset="-122"/>
              </a:rPr>
              <a:t>假设某一参数的取值范围是</a:t>
            </a:r>
            <a:r>
              <a:rPr lang="en-US" altLang="zh-CN" sz="2000" b="1" dirty="0">
                <a:solidFill>
                  <a:srgbClr val="0000FF"/>
                </a:solidFill>
                <a:latin typeface="幼圆" pitchFamily="49" charset="-122"/>
                <a:ea typeface="幼圆" pitchFamily="49" charset="-122"/>
              </a:rPr>
              <a:t>[A</a:t>
            </a:r>
            <a:r>
              <a:rPr lang="zh-CN" altLang="en-US" sz="2000" b="1" dirty="0">
                <a:solidFill>
                  <a:srgbClr val="0000FF"/>
                </a:solidFill>
                <a:latin typeface="幼圆" pitchFamily="49" charset="-122"/>
                <a:ea typeface="幼圆" pitchFamily="49" charset="-122"/>
              </a:rPr>
              <a:t>，</a:t>
            </a:r>
            <a:r>
              <a:rPr lang="en-US" altLang="zh-CN" sz="2000" b="1" dirty="0">
                <a:solidFill>
                  <a:srgbClr val="0000FF"/>
                </a:solidFill>
                <a:latin typeface="幼圆" pitchFamily="49" charset="-122"/>
                <a:ea typeface="幼圆" pitchFamily="49" charset="-122"/>
              </a:rPr>
              <a:t>B]</a:t>
            </a:r>
            <a:r>
              <a:rPr lang="zh-CN" altLang="en-US" sz="2000" b="1" dirty="0">
                <a:solidFill>
                  <a:srgbClr val="0000FF"/>
                </a:solidFill>
                <a:latin typeface="幼圆" pitchFamily="49" charset="-122"/>
                <a:ea typeface="幼圆" pitchFamily="49" charset="-122"/>
              </a:rPr>
              <a:t>，</a:t>
            </a:r>
            <a:r>
              <a:rPr lang="en-US" altLang="zh-CN" sz="2000" b="1" dirty="0">
                <a:solidFill>
                  <a:srgbClr val="0000FF"/>
                </a:solidFill>
                <a:latin typeface="幼圆" pitchFamily="49" charset="-122"/>
                <a:ea typeface="幼圆" pitchFamily="49" charset="-122"/>
              </a:rPr>
              <a:t>A&lt;B</a:t>
            </a:r>
            <a:r>
              <a:rPr lang="zh-CN" altLang="en-US" sz="2000" b="1" dirty="0">
                <a:solidFill>
                  <a:srgbClr val="0000FF"/>
                </a:solidFill>
                <a:latin typeface="幼圆" pitchFamily="49" charset="-122"/>
                <a:ea typeface="幼圆" pitchFamily="49" charset="-122"/>
              </a:rPr>
              <a:t>。</a:t>
            </a:r>
            <a:r>
              <a:rPr lang="zh-CN" altLang="en-US" sz="2000" b="1" dirty="0" smtClean="0">
                <a:solidFill>
                  <a:srgbClr val="0000FF"/>
                </a:solidFill>
                <a:latin typeface="幼圆" pitchFamily="49" charset="-122"/>
                <a:ea typeface="幼圆" pitchFamily="49" charset="-122"/>
              </a:rPr>
              <a:t>用长度为</a:t>
            </a:r>
            <a:r>
              <a:rPr lang="en-US" altLang="zh-CN" sz="2000" b="1" dirty="0" smtClean="0">
                <a:solidFill>
                  <a:srgbClr val="0000FF"/>
                </a:solidFill>
                <a:latin typeface="幼圆" pitchFamily="49" charset="-122"/>
                <a:ea typeface="幼圆" pitchFamily="49" charset="-122"/>
              </a:rPr>
              <a:t>L</a:t>
            </a:r>
            <a:r>
              <a:rPr lang="zh-CN" altLang="en-US" sz="2000" b="1" dirty="0" smtClean="0">
                <a:solidFill>
                  <a:srgbClr val="0000FF"/>
                </a:solidFill>
                <a:latin typeface="幼圆" pitchFamily="49" charset="-122"/>
                <a:ea typeface="幼圆" pitchFamily="49" charset="-122"/>
              </a:rPr>
              <a:t>的二进制编码</a:t>
            </a:r>
            <a:r>
              <a:rPr lang="zh-CN" altLang="en-US" sz="2000" b="1" dirty="0">
                <a:solidFill>
                  <a:srgbClr val="0000FF"/>
                </a:solidFill>
                <a:latin typeface="幼圆" pitchFamily="49" charset="-122"/>
                <a:ea typeface="幼圆" pitchFamily="49" charset="-122"/>
              </a:rPr>
              <a:t>串来表示该参数，将</a:t>
            </a:r>
            <a:r>
              <a:rPr lang="en-US" altLang="zh-CN" sz="2000" b="1" dirty="0">
                <a:solidFill>
                  <a:srgbClr val="0000FF"/>
                </a:solidFill>
                <a:latin typeface="幼圆" pitchFamily="49" charset="-122"/>
                <a:ea typeface="幼圆" pitchFamily="49" charset="-122"/>
              </a:rPr>
              <a:t>[A</a:t>
            </a:r>
            <a:r>
              <a:rPr lang="zh-CN" altLang="en-US" sz="2000" b="1" dirty="0">
                <a:solidFill>
                  <a:srgbClr val="0000FF"/>
                </a:solidFill>
                <a:latin typeface="幼圆" pitchFamily="49" charset="-122"/>
                <a:ea typeface="幼圆" pitchFamily="49" charset="-122"/>
              </a:rPr>
              <a:t>，</a:t>
            </a:r>
            <a:r>
              <a:rPr lang="en-US" altLang="zh-CN" sz="2000" b="1" dirty="0">
                <a:solidFill>
                  <a:srgbClr val="0000FF"/>
                </a:solidFill>
                <a:latin typeface="幼圆" pitchFamily="49" charset="-122"/>
                <a:ea typeface="幼圆" pitchFamily="49" charset="-122"/>
              </a:rPr>
              <a:t>B]</a:t>
            </a:r>
            <a:r>
              <a:rPr lang="zh-CN" altLang="en-US" sz="2000" b="1" dirty="0">
                <a:solidFill>
                  <a:srgbClr val="0000FF"/>
                </a:solidFill>
                <a:latin typeface="幼圆" pitchFamily="49" charset="-122"/>
                <a:ea typeface="幼圆" pitchFamily="49" charset="-122"/>
              </a:rPr>
              <a:t>等分成</a:t>
            </a:r>
            <a:r>
              <a:rPr lang="en-US" altLang="zh-CN" sz="2000" b="1" dirty="0" smtClean="0">
                <a:solidFill>
                  <a:srgbClr val="0000FF"/>
                </a:solidFill>
                <a:latin typeface="幼圆" pitchFamily="49" charset="-122"/>
                <a:ea typeface="幼圆" pitchFamily="49" charset="-122"/>
              </a:rPr>
              <a:t>2</a:t>
            </a:r>
            <a:r>
              <a:rPr lang="en-US" altLang="zh-CN" sz="2000" b="1" baseline="30000" dirty="0" smtClean="0">
                <a:solidFill>
                  <a:srgbClr val="0000FF"/>
                </a:solidFill>
                <a:latin typeface="幼圆" pitchFamily="49" charset="-122"/>
                <a:ea typeface="幼圆" pitchFamily="49" charset="-122"/>
              </a:rPr>
              <a:t>L</a:t>
            </a:r>
            <a:r>
              <a:rPr lang="en-US" altLang="zh-CN" sz="2000" b="1" dirty="0" smtClean="0">
                <a:solidFill>
                  <a:srgbClr val="0000FF"/>
                </a:solidFill>
                <a:latin typeface="幼圆" pitchFamily="49" charset="-122"/>
                <a:ea typeface="幼圆" pitchFamily="49" charset="-122"/>
              </a:rPr>
              <a:t>-</a:t>
            </a:r>
            <a:r>
              <a:rPr lang="en-US" altLang="zh-CN" sz="2000" b="1" dirty="0">
                <a:solidFill>
                  <a:srgbClr val="0000FF"/>
                </a:solidFill>
                <a:latin typeface="幼圆" pitchFamily="49" charset="-122"/>
                <a:ea typeface="幼圆" pitchFamily="49" charset="-122"/>
              </a:rPr>
              <a:t>1</a:t>
            </a:r>
            <a:r>
              <a:rPr lang="zh-CN" altLang="en-US" sz="2000" b="1" dirty="0">
                <a:solidFill>
                  <a:srgbClr val="0000FF"/>
                </a:solidFill>
                <a:latin typeface="幼圆" pitchFamily="49" charset="-122"/>
                <a:ea typeface="幼圆" pitchFamily="49" charset="-122"/>
              </a:rPr>
              <a:t>个子部分，记每一个等分的长度为</a:t>
            </a:r>
            <a:r>
              <a:rPr lang="en-US" altLang="zh-CN" sz="2000" b="1" dirty="0">
                <a:solidFill>
                  <a:srgbClr val="0000FF"/>
                </a:solidFill>
                <a:latin typeface="幼圆" pitchFamily="49" charset="-122"/>
                <a:ea typeface="幼圆" pitchFamily="49" charset="-122"/>
              </a:rPr>
              <a:t>δ</a:t>
            </a:r>
            <a:r>
              <a:rPr lang="zh-CN" altLang="en-US" sz="2000" b="1" dirty="0" smtClean="0">
                <a:solidFill>
                  <a:srgbClr val="0000FF"/>
                </a:solidFill>
                <a:latin typeface="幼圆" pitchFamily="49" charset="-122"/>
                <a:ea typeface="幼圆" pitchFamily="49" charset="-122"/>
              </a:rPr>
              <a:t>。</a:t>
            </a:r>
            <a:endParaRPr lang="zh-CN" altLang="en-US" sz="2000" b="1" dirty="0">
              <a:latin typeface="幼圆" pitchFamily="49" charset="-122"/>
              <a:ea typeface="幼圆" pitchFamily="49" charset="-122"/>
            </a:endParaRPr>
          </a:p>
          <a:p>
            <a:pPr lvl="1">
              <a:lnSpc>
                <a:spcPct val="105000"/>
              </a:lnSpc>
              <a:spcBef>
                <a:spcPts val="1200"/>
              </a:spcBef>
            </a:pPr>
            <a:r>
              <a:rPr lang="zh-CN" altLang="en-US" b="1" dirty="0" smtClean="0">
                <a:solidFill>
                  <a:srgbClr val="00B050"/>
                </a:solidFill>
                <a:latin typeface="仿宋_GB2312" pitchFamily="49" charset="-122"/>
                <a:ea typeface="仿宋_GB2312" pitchFamily="49" charset="-122"/>
              </a:rPr>
              <a:t>例：假设</a:t>
            </a:r>
            <a:r>
              <a:rPr lang="zh-CN" altLang="en-US" b="1" dirty="0">
                <a:solidFill>
                  <a:srgbClr val="00B050"/>
                </a:solidFill>
                <a:latin typeface="仿宋_GB2312" pitchFamily="49" charset="-122"/>
                <a:ea typeface="仿宋_GB2312" pitchFamily="49" charset="-122"/>
              </a:rPr>
              <a:t>变量</a:t>
            </a:r>
            <a:r>
              <a:rPr lang="en-US" altLang="zh-CN" b="1" dirty="0">
                <a:solidFill>
                  <a:srgbClr val="00B050"/>
                </a:solidFill>
                <a:latin typeface="仿宋_GB2312" pitchFamily="49" charset="-122"/>
                <a:ea typeface="仿宋_GB2312" pitchFamily="49" charset="-122"/>
              </a:rPr>
              <a:t>x</a:t>
            </a:r>
            <a:r>
              <a:rPr lang="zh-CN" altLang="en-US" b="1" dirty="0">
                <a:solidFill>
                  <a:srgbClr val="00B050"/>
                </a:solidFill>
                <a:latin typeface="仿宋_GB2312" pitchFamily="49" charset="-122"/>
                <a:ea typeface="仿宋_GB2312" pitchFamily="49" charset="-122"/>
              </a:rPr>
              <a:t>的定义域</a:t>
            </a:r>
            <a:r>
              <a:rPr lang="zh-CN" altLang="en-US" b="1" dirty="0" smtClean="0">
                <a:solidFill>
                  <a:srgbClr val="00B050"/>
                </a:solidFill>
                <a:latin typeface="仿宋_GB2312" pitchFamily="49" charset="-122"/>
                <a:ea typeface="仿宋_GB2312" pitchFamily="49" charset="-122"/>
              </a:rPr>
              <a:t>为</a:t>
            </a:r>
            <a:r>
              <a:rPr lang="en-US" altLang="zh-CN" b="1" dirty="0">
                <a:solidFill>
                  <a:srgbClr val="00B050"/>
                </a:solidFill>
                <a:latin typeface="仿宋_GB2312" pitchFamily="49" charset="-122"/>
                <a:ea typeface="仿宋_GB2312" pitchFamily="49" charset="-122"/>
              </a:rPr>
              <a:t>[</a:t>
            </a:r>
            <a:r>
              <a:rPr lang="en-US" altLang="zh-CN" b="1" dirty="0" smtClean="0">
                <a:solidFill>
                  <a:srgbClr val="00B050"/>
                </a:solidFill>
                <a:latin typeface="仿宋_GB2312" pitchFamily="49" charset="-122"/>
                <a:ea typeface="仿宋_GB2312" pitchFamily="49" charset="-122"/>
              </a:rPr>
              <a:t>5</a:t>
            </a:r>
            <a:r>
              <a:rPr lang="zh-CN" altLang="en-US" b="1" dirty="0">
                <a:solidFill>
                  <a:srgbClr val="00B050"/>
                </a:solidFill>
                <a:latin typeface="仿宋_GB2312" pitchFamily="49" charset="-122"/>
                <a:ea typeface="仿宋_GB2312" pitchFamily="49" charset="-122"/>
              </a:rPr>
              <a:t>，</a:t>
            </a:r>
            <a:r>
              <a:rPr lang="en-US" altLang="zh-CN" b="1" dirty="0" smtClean="0">
                <a:solidFill>
                  <a:srgbClr val="00B050"/>
                </a:solidFill>
                <a:latin typeface="仿宋_GB2312" pitchFamily="49" charset="-122"/>
                <a:ea typeface="仿宋_GB2312" pitchFamily="49" charset="-122"/>
              </a:rPr>
              <a:t>10)</a:t>
            </a:r>
            <a:r>
              <a:rPr lang="zh-CN" altLang="en-US" b="1" dirty="0" smtClean="0">
                <a:solidFill>
                  <a:srgbClr val="00B050"/>
                </a:solidFill>
                <a:latin typeface="仿宋_GB2312" pitchFamily="49" charset="-122"/>
                <a:ea typeface="仿宋_GB2312" pitchFamily="49" charset="-122"/>
              </a:rPr>
              <a:t>，</a:t>
            </a:r>
            <a:r>
              <a:rPr lang="zh-CN" altLang="en-US" b="1" dirty="0">
                <a:solidFill>
                  <a:srgbClr val="00B050"/>
                </a:solidFill>
                <a:latin typeface="仿宋_GB2312" pitchFamily="49" charset="-122"/>
                <a:ea typeface="仿宋_GB2312" pitchFamily="49" charset="-122"/>
              </a:rPr>
              <a:t>要求的计算精度为</a:t>
            </a:r>
            <a:r>
              <a:rPr lang="en-US" altLang="zh-CN" b="1" dirty="0">
                <a:solidFill>
                  <a:srgbClr val="00B050"/>
                </a:solidFill>
                <a:latin typeface="仿宋_GB2312" pitchFamily="49" charset="-122"/>
                <a:ea typeface="仿宋_GB2312" pitchFamily="49" charset="-122"/>
              </a:rPr>
              <a:t>10</a:t>
            </a:r>
            <a:r>
              <a:rPr lang="en-US" altLang="zh-CN" b="1" baseline="30000" dirty="0">
                <a:solidFill>
                  <a:srgbClr val="00B050"/>
                </a:solidFill>
                <a:latin typeface="仿宋_GB2312" pitchFamily="49" charset="-122"/>
                <a:ea typeface="仿宋_GB2312" pitchFamily="49" charset="-122"/>
              </a:rPr>
              <a:t>-5</a:t>
            </a:r>
            <a:r>
              <a:rPr lang="zh-CN" altLang="en-US" b="1" dirty="0">
                <a:solidFill>
                  <a:srgbClr val="00B050"/>
                </a:solidFill>
                <a:latin typeface="仿宋_GB2312" pitchFamily="49" charset="-122"/>
                <a:ea typeface="仿宋_GB2312" pitchFamily="49" charset="-122"/>
              </a:rPr>
              <a:t>，则需要将</a:t>
            </a:r>
            <a:r>
              <a:rPr lang="en-US" altLang="zh-CN" b="1" dirty="0">
                <a:solidFill>
                  <a:srgbClr val="00B050"/>
                </a:solidFill>
                <a:latin typeface="仿宋_GB2312" pitchFamily="49" charset="-122"/>
                <a:ea typeface="仿宋_GB2312" pitchFamily="49" charset="-122"/>
              </a:rPr>
              <a:t>[5</a:t>
            </a:r>
            <a:r>
              <a:rPr lang="zh-CN" altLang="en-US" b="1" dirty="0">
                <a:solidFill>
                  <a:srgbClr val="00B050"/>
                </a:solidFill>
                <a:latin typeface="仿宋_GB2312" pitchFamily="49" charset="-122"/>
                <a:ea typeface="仿宋_GB2312" pitchFamily="49" charset="-122"/>
              </a:rPr>
              <a:t>，</a:t>
            </a:r>
            <a:r>
              <a:rPr lang="en-US" altLang="zh-CN" b="1" dirty="0" smtClean="0">
                <a:solidFill>
                  <a:srgbClr val="00B050"/>
                </a:solidFill>
                <a:latin typeface="仿宋_GB2312" pitchFamily="49" charset="-122"/>
                <a:ea typeface="仿宋_GB2312" pitchFamily="49" charset="-122"/>
              </a:rPr>
              <a:t>10)</a:t>
            </a:r>
            <a:r>
              <a:rPr lang="zh-CN" altLang="en-US" b="1" dirty="0" smtClean="0">
                <a:solidFill>
                  <a:srgbClr val="00B050"/>
                </a:solidFill>
                <a:latin typeface="仿宋_GB2312" pitchFamily="49" charset="-122"/>
                <a:ea typeface="仿宋_GB2312" pitchFamily="49" charset="-122"/>
              </a:rPr>
              <a:t>至少分为</a:t>
            </a:r>
            <a:r>
              <a:rPr lang="en-US" altLang="zh-CN" b="1" dirty="0" smtClean="0">
                <a:solidFill>
                  <a:srgbClr val="00B050"/>
                </a:solidFill>
                <a:latin typeface="仿宋_GB2312" pitchFamily="49" charset="-122"/>
                <a:ea typeface="仿宋_GB2312" pitchFamily="49" charset="-122"/>
              </a:rPr>
              <a:t>1000000</a:t>
            </a:r>
            <a:r>
              <a:rPr lang="zh-CN" altLang="en-US" b="1" dirty="0">
                <a:solidFill>
                  <a:srgbClr val="00B050"/>
                </a:solidFill>
                <a:latin typeface="仿宋_GB2312" pitchFamily="49" charset="-122"/>
                <a:ea typeface="仿宋_GB2312" pitchFamily="49" charset="-122"/>
              </a:rPr>
              <a:t>个等长小区间，每个小区间用一个二进制串表示。于是，串长至少等于</a:t>
            </a:r>
            <a:r>
              <a:rPr lang="en-US" altLang="zh-CN" b="1" dirty="0">
                <a:solidFill>
                  <a:srgbClr val="00B050"/>
                </a:solidFill>
                <a:latin typeface="仿宋_GB2312" pitchFamily="49" charset="-122"/>
                <a:ea typeface="仿宋_GB2312" pitchFamily="49" charset="-122"/>
              </a:rPr>
              <a:t>20</a:t>
            </a:r>
            <a:r>
              <a:rPr lang="zh-CN" altLang="en-US" b="1" dirty="0">
                <a:solidFill>
                  <a:srgbClr val="00B050"/>
                </a:solidFill>
                <a:latin typeface="仿宋_GB2312" pitchFamily="49" charset="-122"/>
                <a:ea typeface="仿宋_GB2312" pitchFamily="49" charset="-122"/>
              </a:rPr>
              <a:t>，原因是</a:t>
            </a:r>
            <a:r>
              <a:rPr lang="zh-CN" altLang="en-US" b="1" dirty="0" smtClean="0">
                <a:solidFill>
                  <a:srgbClr val="00B050"/>
                </a:solidFill>
                <a:latin typeface="仿宋_GB2312" pitchFamily="49" charset="-122"/>
                <a:ea typeface="仿宋_GB2312" pitchFamily="49" charset="-122"/>
              </a:rPr>
              <a:t>： </a:t>
            </a:r>
            <a:r>
              <a:rPr lang="en-US" altLang="zh-CN" b="1" dirty="0" smtClean="0">
                <a:solidFill>
                  <a:srgbClr val="00B050"/>
                </a:solidFill>
                <a:latin typeface="仿宋_GB2312" pitchFamily="49" charset="-122"/>
                <a:ea typeface="仿宋_GB2312" pitchFamily="49" charset="-122"/>
              </a:rPr>
              <a:t>524288=2</a:t>
            </a:r>
            <a:r>
              <a:rPr lang="en-US" altLang="zh-CN" b="1" baseline="30000" dirty="0" smtClean="0">
                <a:solidFill>
                  <a:srgbClr val="00B050"/>
                </a:solidFill>
                <a:latin typeface="仿宋_GB2312" pitchFamily="49" charset="-122"/>
                <a:ea typeface="仿宋_GB2312" pitchFamily="49" charset="-122"/>
              </a:rPr>
              <a:t>19</a:t>
            </a:r>
            <a:r>
              <a:rPr lang="en-US" altLang="zh-CN" b="1" dirty="0" smtClean="0">
                <a:solidFill>
                  <a:srgbClr val="00B050"/>
                </a:solidFill>
                <a:latin typeface="仿宋_GB2312" pitchFamily="49" charset="-122"/>
                <a:ea typeface="仿宋_GB2312" pitchFamily="49" charset="-122"/>
              </a:rPr>
              <a:t>&lt;1000000&lt;2</a:t>
            </a:r>
            <a:r>
              <a:rPr lang="en-US" altLang="zh-CN" b="1" baseline="30000" dirty="0" smtClean="0">
                <a:solidFill>
                  <a:srgbClr val="00B050"/>
                </a:solidFill>
                <a:latin typeface="仿宋_GB2312" pitchFamily="49" charset="-122"/>
                <a:ea typeface="仿宋_GB2312" pitchFamily="49" charset="-122"/>
              </a:rPr>
              <a:t>20</a:t>
            </a:r>
            <a:r>
              <a:rPr lang="en-US" altLang="zh-CN" b="1" dirty="0" smtClean="0">
                <a:solidFill>
                  <a:srgbClr val="00B050"/>
                </a:solidFill>
                <a:latin typeface="仿宋_GB2312" pitchFamily="49" charset="-122"/>
                <a:ea typeface="仿宋_GB2312" pitchFamily="49" charset="-122"/>
              </a:rPr>
              <a:t>=1048576 </a:t>
            </a:r>
            <a:r>
              <a:rPr lang="zh-CN" altLang="en-US" b="1" dirty="0" smtClean="0">
                <a:solidFill>
                  <a:srgbClr val="00B050"/>
                </a:solidFill>
                <a:latin typeface="仿宋_GB2312" pitchFamily="49" charset="-122"/>
                <a:ea typeface="仿宋_GB2312" pitchFamily="49" charset="-122"/>
              </a:rPr>
              <a:t>这样</a:t>
            </a:r>
            <a:r>
              <a:rPr lang="zh-CN" altLang="en-US" b="1" dirty="0">
                <a:solidFill>
                  <a:srgbClr val="00B050"/>
                </a:solidFill>
                <a:latin typeface="仿宋_GB2312" pitchFamily="49" charset="-122"/>
                <a:ea typeface="仿宋_GB2312" pitchFamily="49" charset="-122"/>
              </a:rPr>
              <a:t>，对应于区间</a:t>
            </a:r>
            <a:r>
              <a:rPr lang="en-US" altLang="zh-CN" b="1" dirty="0">
                <a:solidFill>
                  <a:srgbClr val="00B050"/>
                </a:solidFill>
                <a:latin typeface="仿宋_GB2312" pitchFamily="49" charset="-122"/>
                <a:ea typeface="仿宋_GB2312" pitchFamily="49" charset="-122"/>
              </a:rPr>
              <a:t>[5</a:t>
            </a:r>
            <a:r>
              <a:rPr lang="zh-CN" altLang="en-US" b="1" dirty="0">
                <a:solidFill>
                  <a:srgbClr val="00B050"/>
                </a:solidFill>
                <a:latin typeface="仿宋_GB2312" pitchFamily="49" charset="-122"/>
                <a:ea typeface="仿宋_GB2312" pitchFamily="49" charset="-122"/>
              </a:rPr>
              <a:t>，</a:t>
            </a:r>
            <a:r>
              <a:rPr lang="en-US" altLang="zh-CN" b="1" dirty="0" smtClean="0">
                <a:solidFill>
                  <a:srgbClr val="00B050"/>
                </a:solidFill>
                <a:latin typeface="仿宋_GB2312" pitchFamily="49" charset="-122"/>
                <a:ea typeface="仿宋_GB2312" pitchFamily="49" charset="-122"/>
              </a:rPr>
              <a:t>10)</a:t>
            </a:r>
            <a:r>
              <a:rPr lang="zh-CN" altLang="en-US" b="1" dirty="0" smtClean="0">
                <a:solidFill>
                  <a:srgbClr val="00B050"/>
                </a:solidFill>
                <a:latin typeface="仿宋_GB2312" pitchFamily="49" charset="-122"/>
                <a:ea typeface="仿宋_GB2312" pitchFamily="49" charset="-122"/>
              </a:rPr>
              <a:t>内</a:t>
            </a:r>
            <a:r>
              <a:rPr lang="zh-CN" altLang="en-US" b="1" dirty="0">
                <a:solidFill>
                  <a:srgbClr val="00B050"/>
                </a:solidFill>
                <a:latin typeface="仿宋_GB2312" pitchFamily="49" charset="-122"/>
                <a:ea typeface="仿宋_GB2312" pitchFamily="49" charset="-122"/>
              </a:rPr>
              <a:t>满足精度要求的每个值</a:t>
            </a:r>
            <a:r>
              <a:rPr lang="en-US" altLang="zh-CN" b="1" dirty="0">
                <a:solidFill>
                  <a:srgbClr val="00B050"/>
                </a:solidFill>
                <a:latin typeface="仿宋_GB2312" pitchFamily="49" charset="-122"/>
                <a:ea typeface="仿宋_GB2312" pitchFamily="49" charset="-122"/>
              </a:rPr>
              <a:t>x</a:t>
            </a:r>
            <a:r>
              <a:rPr lang="zh-CN" altLang="en-US" b="1" dirty="0">
                <a:solidFill>
                  <a:srgbClr val="00B050"/>
                </a:solidFill>
                <a:latin typeface="仿宋_GB2312" pitchFamily="49" charset="-122"/>
                <a:ea typeface="仿宋_GB2312" pitchFamily="49" charset="-122"/>
              </a:rPr>
              <a:t>，都可用一个</a:t>
            </a:r>
            <a:r>
              <a:rPr lang="en-US" altLang="zh-CN" b="1" dirty="0">
                <a:solidFill>
                  <a:srgbClr val="00B050"/>
                </a:solidFill>
                <a:latin typeface="仿宋_GB2312" pitchFamily="49" charset="-122"/>
                <a:ea typeface="仿宋_GB2312" pitchFamily="49" charset="-122"/>
              </a:rPr>
              <a:t>20</a:t>
            </a:r>
            <a:r>
              <a:rPr lang="zh-CN" altLang="en-US" b="1" dirty="0">
                <a:solidFill>
                  <a:srgbClr val="00B050"/>
                </a:solidFill>
                <a:latin typeface="仿宋_GB2312" pitchFamily="49" charset="-122"/>
                <a:ea typeface="仿宋_GB2312" pitchFamily="49" charset="-122"/>
              </a:rPr>
              <a:t>位编码的二进制串</a:t>
            </a:r>
            <a:r>
              <a:rPr lang="en-US" altLang="zh-CN" b="1" dirty="0">
                <a:solidFill>
                  <a:srgbClr val="00B050"/>
                </a:solidFill>
                <a:latin typeface="仿宋_GB2312" pitchFamily="49" charset="-122"/>
                <a:ea typeface="仿宋_GB2312" pitchFamily="49" charset="-122"/>
              </a:rPr>
              <a:t>&lt;b19,b18,…,b0&gt;</a:t>
            </a:r>
            <a:r>
              <a:rPr lang="zh-CN" altLang="en-US" b="1" dirty="0">
                <a:solidFill>
                  <a:srgbClr val="00B050"/>
                </a:solidFill>
                <a:latin typeface="仿宋_GB2312" pitchFamily="49" charset="-122"/>
                <a:ea typeface="仿宋_GB2312" pitchFamily="49" charset="-122"/>
              </a:rPr>
              <a:t>来表示。</a:t>
            </a:r>
          </a:p>
          <a:p>
            <a:pPr marL="800100" lvl="1" indent="-342900">
              <a:lnSpc>
                <a:spcPct val="105000"/>
              </a:lnSpc>
              <a:spcBef>
                <a:spcPts val="2400"/>
              </a:spcBef>
              <a:buFont typeface="Arial" pitchFamily="34" charset="0"/>
              <a:buChar char="•"/>
            </a:pPr>
            <a:r>
              <a:rPr lang="zh-CN" altLang="en-US" sz="2000" b="1" dirty="0" smtClean="0">
                <a:solidFill>
                  <a:srgbClr val="FF66FF"/>
                </a:solidFill>
                <a:effectLst>
                  <a:outerShdw blurRad="38100" dist="38100" dir="2700000" algn="tl">
                    <a:srgbClr val="000000">
                      <a:alpha val="43137"/>
                    </a:srgbClr>
                  </a:outerShdw>
                </a:effectLst>
                <a:latin typeface="幼圆" pitchFamily="49" charset="-122"/>
                <a:ea typeface="幼圆" pitchFamily="49" charset="-122"/>
              </a:rPr>
              <a:t>优点</a:t>
            </a:r>
            <a:r>
              <a:rPr lang="zh-CN" altLang="en-US" sz="2000" b="1" dirty="0">
                <a:solidFill>
                  <a:srgbClr val="FF66FF"/>
                </a:solidFill>
                <a:effectLst>
                  <a:outerShdw blurRad="38100" dist="38100" dir="2700000" algn="tl">
                    <a:srgbClr val="000000">
                      <a:alpha val="43137"/>
                    </a:srgbClr>
                  </a:outerShdw>
                </a:effectLst>
                <a:latin typeface="幼圆" pitchFamily="49" charset="-122"/>
                <a:ea typeface="幼圆" pitchFamily="49" charset="-122"/>
              </a:rPr>
              <a:t>：易于理解和实现，可表示的模式数</a:t>
            </a:r>
            <a:r>
              <a:rPr lang="zh-CN" altLang="en-US" sz="2000" b="1" dirty="0" smtClean="0">
                <a:solidFill>
                  <a:srgbClr val="FF66FF"/>
                </a:solidFill>
                <a:effectLst>
                  <a:outerShdw blurRad="38100" dist="38100" dir="2700000" algn="tl">
                    <a:srgbClr val="000000">
                      <a:alpha val="43137"/>
                    </a:srgbClr>
                  </a:outerShdw>
                </a:effectLst>
                <a:latin typeface="幼圆" pitchFamily="49" charset="-122"/>
                <a:ea typeface="幼圆" pitchFamily="49" charset="-122"/>
              </a:rPr>
              <a:t>最多</a:t>
            </a:r>
          </a:p>
          <a:p>
            <a:pPr marL="800100" lvl="1" indent="-342900">
              <a:lnSpc>
                <a:spcPct val="105000"/>
              </a:lnSpc>
              <a:spcBef>
                <a:spcPts val="1200"/>
              </a:spcBef>
              <a:buFont typeface="Arial" pitchFamily="34" charset="0"/>
              <a:buChar char="•"/>
            </a:pPr>
            <a:r>
              <a:rPr lang="zh-CN" altLang="en-US" sz="2000" b="1" dirty="0" smtClean="0">
                <a:solidFill>
                  <a:srgbClr val="FF66FF"/>
                </a:solidFill>
                <a:effectLst>
                  <a:outerShdw blurRad="38100" dist="38100" dir="2700000" algn="tl">
                    <a:srgbClr val="000000">
                      <a:alpha val="43137"/>
                    </a:srgbClr>
                  </a:outerShdw>
                </a:effectLst>
                <a:latin typeface="幼圆" pitchFamily="49" charset="-122"/>
                <a:ea typeface="幼圆" pitchFamily="49" charset="-122"/>
              </a:rPr>
              <a:t>主要缺点</a:t>
            </a:r>
            <a:r>
              <a:rPr lang="en-US" altLang="zh-CN" sz="2000" b="1" dirty="0" smtClean="0">
                <a:solidFill>
                  <a:srgbClr val="FF66FF"/>
                </a:solidFill>
                <a:effectLst>
                  <a:outerShdw blurRad="38100" dist="38100" dir="2700000" algn="tl">
                    <a:srgbClr val="000000">
                      <a:alpha val="43137"/>
                    </a:srgbClr>
                  </a:outerShdw>
                </a:effectLst>
                <a:latin typeface="幼圆" pitchFamily="49" charset="-122"/>
                <a:ea typeface="幼圆" pitchFamily="49" charset="-122"/>
              </a:rPr>
              <a:t>: </a:t>
            </a:r>
            <a:r>
              <a:rPr lang="zh-CN" altLang="en-US" sz="2000" b="1" dirty="0" smtClean="0">
                <a:solidFill>
                  <a:srgbClr val="FF66FF"/>
                </a:solidFill>
                <a:effectLst>
                  <a:outerShdw blurRad="38100" dist="38100" dir="2700000" algn="tl">
                    <a:srgbClr val="000000">
                      <a:alpha val="43137"/>
                    </a:srgbClr>
                  </a:outerShdw>
                </a:effectLst>
                <a:latin typeface="幼圆" pitchFamily="49" charset="-122"/>
                <a:ea typeface="幼圆" pitchFamily="49" charset="-122"/>
              </a:rPr>
              <a:t>海明悬崖。</a:t>
            </a:r>
            <a:r>
              <a:rPr lang="zh-CN" altLang="en-US" b="1" dirty="0" smtClean="0">
                <a:solidFill>
                  <a:srgbClr val="0000CC"/>
                </a:solidFill>
              </a:rPr>
              <a:t>   </a:t>
            </a:r>
            <a:r>
              <a:rPr lang="zh-CN" altLang="en-US" b="1" dirty="0" smtClean="0">
                <a:solidFill>
                  <a:srgbClr val="7030A0"/>
                </a:solidFill>
                <a:latin typeface="仿宋_GB2312" pitchFamily="49" charset="-122"/>
                <a:ea typeface="仿宋_GB2312" pitchFamily="49" charset="-122"/>
              </a:rPr>
              <a:t>例如，</a:t>
            </a:r>
            <a:r>
              <a:rPr lang="en-US" altLang="zh-CN" b="1" dirty="0" smtClean="0">
                <a:solidFill>
                  <a:srgbClr val="7030A0"/>
                </a:solidFill>
                <a:latin typeface="仿宋_GB2312" pitchFamily="49" charset="-122"/>
                <a:ea typeface="仿宋_GB2312" pitchFamily="49" charset="-122"/>
              </a:rPr>
              <a:t>7</a:t>
            </a:r>
            <a:r>
              <a:rPr lang="zh-CN" altLang="en-US" b="1" dirty="0" smtClean="0">
                <a:solidFill>
                  <a:srgbClr val="7030A0"/>
                </a:solidFill>
                <a:latin typeface="仿宋_GB2312" pitchFamily="49" charset="-122"/>
                <a:ea typeface="仿宋_GB2312" pitchFamily="49" charset="-122"/>
              </a:rPr>
              <a:t>和</a:t>
            </a:r>
            <a:r>
              <a:rPr lang="en-US" altLang="zh-CN" b="1" dirty="0" smtClean="0">
                <a:solidFill>
                  <a:srgbClr val="7030A0"/>
                </a:solidFill>
                <a:latin typeface="仿宋_GB2312" pitchFamily="49" charset="-122"/>
                <a:ea typeface="仿宋_GB2312" pitchFamily="49" charset="-122"/>
              </a:rPr>
              <a:t>8</a:t>
            </a:r>
            <a:r>
              <a:rPr lang="zh-CN" altLang="en-US" b="1" dirty="0" smtClean="0">
                <a:solidFill>
                  <a:srgbClr val="7030A0"/>
                </a:solidFill>
                <a:latin typeface="仿宋_GB2312" pitchFamily="49" charset="-122"/>
                <a:ea typeface="仿宋_GB2312" pitchFamily="49" charset="-122"/>
              </a:rPr>
              <a:t>的二进制数分别为</a:t>
            </a:r>
            <a:r>
              <a:rPr lang="en-US" altLang="zh-CN" b="1" dirty="0" smtClean="0">
                <a:solidFill>
                  <a:srgbClr val="7030A0"/>
                </a:solidFill>
                <a:latin typeface="仿宋_GB2312" pitchFamily="49" charset="-122"/>
                <a:ea typeface="仿宋_GB2312" pitchFamily="49" charset="-122"/>
              </a:rPr>
              <a:t>0111</a:t>
            </a:r>
            <a:r>
              <a:rPr lang="zh-CN" altLang="en-US" b="1" dirty="0" smtClean="0">
                <a:solidFill>
                  <a:srgbClr val="7030A0"/>
                </a:solidFill>
                <a:latin typeface="仿宋_GB2312" pitchFamily="49" charset="-122"/>
                <a:ea typeface="仿宋_GB2312" pitchFamily="49" charset="-122"/>
              </a:rPr>
              <a:t>和</a:t>
            </a:r>
            <a:r>
              <a:rPr lang="en-US" altLang="zh-CN" b="1" dirty="0" smtClean="0">
                <a:solidFill>
                  <a:srgbClr val="7030A0"/>
                </a:solidFill>
                <a:latin typeface="仿宋_GB2312" pitchFamily="49" charset="-122"/>
                <a:ea typeface="仿宋_GB2312" pitchFamily="49" charset="-122"/>
              </a:rPr>
              <a:t>1000</a:t>
            </a:r>
            <a:r>
              <a:rPr lang="zh-CN" altLang="en-US" b="1" dirty="0" smtClean="0">
                <a:solidFill>
                  <a:srgbClr val="7030A0"/>
                </a:solidFill>
                <a:latin typeface="仿宋_GB2312" pitchFamily="49" charset="-122"/>
                <a:ea typeface="仿宋_GB2312" pitchFamily="49" charset="-122"/>
              </a:rPr>
              <a:t>，当算法从</a:t>
            </a:r>
            <a:r>
              <a:rPr lang="en-US" altLang="zh-CN" b="1" dirty="0" smtClean="0">
                <a:solidFill>
                  <a:srgbClr val="7030A0"/>
                </a:solidFill>
                <a:latin typeface="仿宋_GB2312" pitchFamily="49" charset="-122"/>
                <a:ea typeface="仿宋_GB2312" pitchFamily="49" charset="-122"/>
              </a:rPr>
              <a:t>7</a:t>
            </a:r>
            <a:r>
              <a:rPr lang="zh-CN" altLang="en-US" b="1" dirty="0" smtClean="0">
                <a:solidFill>
                  <a:srgbClr val="7030A0"/>
                </a:solidFill>
                <a:latin typeface="仿宋_GB2312" pitchFamily="49" charset="-122"/>
                <a:ea typeface="仿宋_GB2312" pitchFamily="49" charset="-122"/>
              </a:rPr>
              <a:t>改进到</a:t>
            </a:r>
            <a:r>
              <a:rPr lang="en-US" altLang="zh-CN" b="1" dirty="0" smtClean="0">
                <a:solidFill>
                  <a:srgbClr val="7030A0"/>
                </a:solidFill>
                <a:latin typeface="仿宋_GB2312" pitchFamily="49" charset="-122"/>
                <a:ea typeface="仿宋_GB2312" pitchFamily="49" charset="-122"/>
              </a:rPr>
              <a:t>8</a:t>
            </a:r>
            <a:r>
              <a:rPr lang="zh-CN" altLang="en-US" b="1" dirty="0" smtClean="0">
                <a:solidFill>
                  <a:srgbClr val="7030A0"/>
                </a:solidFill>
                <a:latin typeface="仿宋_GB2312" pitchFamily="49" charset="-122"/>
                <a:ea typeface="仿宋_GB2312" pitchFamily="49" charset="-122"/>
              </a:rPr>
              <a:t>时，就必须改变所有的位。</a:t>
            </a:r>
            <a:r>
              <a:rPr lang="zh-CN" altLang="en-US" dirty="0" smtClean="0"/>
              <a:t> </a:t>
            </a:r>
            <a:endParaRPr lang="zh-CN" altLang="en-US" dirty="0"/>
          </a:p>
        </p:txBody>
      </p:sp>
      <p:sp>
        <p:nvSpPr>
          <p:cNvPr id="101382" name="Text Box 6"/>
          <p:cNvSpPr txBox="1">
            <a:spLocks noChangeArrowheads="1"/>
          </p:cNvSpPr>
          <p:nvPr/>
        </p:nvSpPr>
        <p:spPr bwMode="auto">
          <a:xfrm>
            <a:off x="1584325" y="188913"/>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遗传编码</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40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409" name="Text Box 9"/>
          <p:cNvSpPr txBox="1">
            <a:spLocks noChangeArrowheads="1"/>
          </p:cNvSpPr>
          <p:nvPr/>
        </p:nvSpPr>
        <p:spPr bwMode="auto">
          <a:xfrm>
            <a:off x="215900" y="1196752"/>
            <a:ext cx="8748713" cy="3736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342900" indent="-342900">
              <a:lnSpc>
                <a:spcPct val="120000"/>
              </a:lnSpc>
              <a:spcBef>
                <a:spcPts val="1200"/>
              </a:spcBef>
              <a:buFont typeface="Arial" pitchFamily="34" charset="0"/>
              <a:buChar char="•"/>
            </a:pPr>
            <a:r>
              <a:rPr lang="zh-CN" altLang="en-US" sz="2400" b="1" dirty="0" smtClean="0">
                <a:solidFill>
                  <a:srgbClr val="C00000"/>
                </a:solidFill>
                <a:latin typeface="幼圆" pitchFamily="49" charset="-122"/>
                <a:ea typeface="幼圆" pitchFamily="49" charset="-122"/>
              </a:rPr>
              <a:t>格</a:t>
            </a:r>
            <a:r>
              <a:rPr lang="zh-CN" altLang="en-US" sz="2400" b="1" dirty="0">
                <a:solidFill>
                  <a:srgbClr val="C00000"/>
                </a:solidFill>
                <a:latin typeface="幼圆" pitchFamily="49" charset="-122"/>
                <a:ea typeface="幼圆" pitchFamily="49" charset="-122"/>
              </a:rPr>
              <a:t>雷编码（</a:t>
            </a:r>
            <a:r>
              <a:rPr lang="en-US" altLang="zh-CN" sz="2400" b="1" dirty="0">
                <a:solidFill>
                  <a:srgbClr val="C00000"/>
                </a:solidFill>
                <a:latin typeface="幼圆" pitchFamily="49" charset="-122"/>
                <a:ea typeface="幼圆" pitchFamily="49" charset="-122"/>
              </a:rPr>
              <a:t>Gray encoding</a:t>
            </a:r>
            <a:r>
              <a:rPr lang="zh-CN" altLang="en-US" sz="2400" b="1" dirty="0">
                <a:solidFill>
                  <a:srgbClr val="C00000"/>
                </a:solidFill>
                <a:latin typeface="幼圆" pitchFamily="49" charset="-122"/>
                <a:ea typeface="幼圆" pitchFamily="49" charset="-122"/>
              </a:rPr>
              <a:t>）</a:t>
            </a:r>
          </a:p>
          <a:p>
            <a:pPr lvl="1">
              <a:lnSpc>
                <a:spcPct val="120000"/>
              </a:lnSpc>
              <a:spcBef>
                <a:spcPts val="1200"/>
              </a:spcBef>
            </a:pPr>
            <a:r>
              <a:rPr lang="zh-CN" altLang="en-US" sz="2000" b="1" dirty="0" smtClean="0">
                <a:solidFill>
                  <a:srgbClr val="0000FF"/>
                </a:solidFill>
                <a:latin typeface="幼圆" pitchFamily="49" charset="-122"/>
                <a:ea typeface="幼圆" pitchFamily="49" charset="-122"/>
              </a:rPr>
              <a:t>要求</a:t>
            </a:r>
            <a:r>
              <a:rPr lang="zh-CN" altLang="en-US" sz="2000" b="1" dirty="0">
                <a:solidFill>
                  <a:srgbClr val="0000FF"/>
                </a:solidFill>
                <a:latin typeface="幼圆" pitchFamily="49" charset="-122"/>
                <a:ea typeface="幼圆" pitchFamily="49" charset="-122"/>
              </a:rPr>
              <a:t>两个连续整数的编码之间只能有一个码位不同，其余码位都是完全相同的</a:t>
            </a:r>
            <a:r>
              <a:rPr lang="zh-CN" altLang="en-US" sz="2000" b="1" dirty="0" smtClean="0">
                <a:solidFill>
                  <a:srgbClr val="0000FF"/>
                </a:solidFill>
                <a:latin typeface="幼圆" pitchFamily="49" charset="-122"/>
                <a:ea typeface="幼圆" pitchFamily="49" charset="-122"/>
              </a:rPr>
              <a:t>。</a:t>
            </a:r>
            <a:r>
              <a:rPr lang="zh-CN" altLang="en-US" sz="2000" b="1" dirty="0" smtClean="0">
                <a:latin typeface="幼圆" pitchFamily="49" charset="-122"/>
                <a:ea typeface="幼圆" pitchFamily="49" charset="-122"/>
              </a:rPr>
              <a:t>有效</a:t>
            </a:r>
            <a:r>
              <a:rPr lang="zh-CN" altLang="en-US" sz="2000" b="1" dirty="0">
                <a:latin typeface="幼圆" pitchFamily="49" charset="-122"/>
                <a:ea typeface="幼圆" pitchFamily="49" charset="-122"/>
              </a:rPr>
              <a:t>地解决</a:t>
            </a:r>
            <a:r>
              <a:rPr lang="zh-CN" altLang="en-US" sz="2000" b="1" dirty="0" smtClean="0">
                <a:latin typeface="幼圆" pitchFamily="49" charset="-122"/>
                <a:ea typeface="幼圆" pitchFamily="49" charset="-122"/>
              </a:rPr>
              <a:t>了海明</a:t>
            </a:r>
            <a:r>
              <a:rPr lang="zh-CN" altLang="en-US" sz="2000" b="1" dirty="0">
                <a:latin typeface="幼圆" pitchFamily="49" charset="-122"/>
                <a:ea typeface="幼圆" pitchFamily="49" charset="-122"/>
              </a:rPr>
              <a:t>悬崖</a:t>
            </a:r>
            <a:r>
              <a:rPr lang="zh-CN" altLang="en-US" sz="2000" b="1" dirty="0" smtClean="0">
                <a:latin typeface="幼圆" pitchFamily="49" charset="-122"/>
                <a:ea typeface="幼圆" pitchFamily="49" charset="-122"/>
              </a:rPr>
              <a:t>问题。</a:t>
            </a:r>
            <a:endParaRPr lang="en-US" altLang="zh-CN" sz="2000" b="1" dirty="0" smtClean="0">
              <a:latin typeface="幼圆" pitchFamily="49" charset="-122"/>
              <a:ea typeface="幼圆" pitchFamily="49" charset="-122"/>
            </a:endParaRPr>
          </a:p>
          <a:p>
            <a:pPr marL="800100" lvl="1" indent="-342900">
              <a:lnSpc>
                <a:spcPct val="120000"/>
              </a:lnSpc>
              <a:spcBef>
                <a:spcPts val="1200"/>
              </a:spcBef>
              <a:buFont typeface="Arial" pitchFamily="34" charset="0"/>
              <a:buChar char="•"/>
            </a:pPr>
            <a:r>
              <a:rPr lang="zh-CN" altLang="en-US" sz="2000" b="1" dirty="0" smtClean="0">
                <a:solidFill>
                  <a:srgbClr val="7030A0"/>
                </a:solidFill>
                <a:latin typeface="幼圆" pitchFamily="49" charset="-122"/>
                <a:ea typeface="幼圆" pitchFamily="49" charset="-122"/>
              </a:rPr>
              <a:t>基本原理：</a:t>
            </a:r>
            <a:endParaRPr lang="en-US" altLang="zh-CN" sz="2000" b="1" dirty="0" smtClean="0">
              <a:solidFill>
                <a:srgbClr val="7030A0"/>
              </a:solidFill>
              <a:latin typeface="幼圆" pitchFamily="49" charset="-122"/>
              <a:ea typeface="幼圆" pitchFamily="49" charset="-122"/>
            </a:endParaRPr>
          </a:p>
          <a:p>
            <a:pPr marL="1257300" lvl="2" indent="-342900">
              <a:lnSpc>
                <a:spcPct val="120000"/>
              </a:lnSpc>
              <a:spcBef>
                <a:spcPts val="1200"/>
              </a:spcBef>
              <a:buFont typeface="Arial" pitchFamily="34" charset="0"/>
              <a:buChar char="•"/>
            </a:pPr>
            <a:r>
              <a:rPr lang="zh-CN" altLang="en-US" sz="2000" b="1" dirty="0" smtClean="0">
                <a:solidFill>
                  <a:srgbClr val="7030A0"/>
                </a:solidFill>
                <a:latin typeface="幼圆" pitchFamily="49" charset="-122"/>
                <a:ea typeface="幼圆" pitchFamily="49" charset="-122"/>
              </a:rPr>
              <a:t>二进制码</a:t>
            </a:r>
            <a:r>
              <a:rPr lang="en-US" altLang="zh-CN" sz="2000" b="1" dirty="0" smtClean="0">
                <a:solidFill>
                  <a:srgbClr val="7030A0"/>
                </a:solidFill>
                <a:latin typeface="幼圆" pitchFamily="49" charset="-122"/>
                <a:ea typeface="幼圆" pitchFamily="49" charset="-122"/>
              </a:rPr>
              <a:t>-&gt;</a:t>
            </a:r>
            <a:r>
              <a:rPr lang="zh-CN" altLang="en-US" sz="2000" b="1" dirty="0" smtClean="0">
                <a:solidFill>
                  <a:srgbClr val="7030A0"/>
                </a:solidFill>
                <a:latin typeface="幼圆" pitchFamily="49" charset="-122"/>
                <a:ea typeface="幼圆" pitchFamily="49" charset="-122"/>
              </a:rPr>
              <a:t>格雷码（编码）：从最右边一位起，依次将每一位与左边一位异或</a:t>
            </a:r>
            <a:r>
              <a:rPr lang="en-US" altLang="zh-CN" sz="2000" b="1" dirty="0" smtClean="0">
                <a:solidFill>
                  <a:srgbClr val="7030A0"/>
                </a:solidFill>
                <a:latin typeface="幼圆" pitchFamily="49" charset="-122"/>
                <a:ea typeface="幼圆" pitchFamily="49" charset="-122"/>
              </a:rPr>
              <a:t>(XOR)</a:t>
            </a:r>
            <a:r>
              <a:rPr lang="zh-CN" altLang="en-US" sz="2000" b="1" dirty="0" smtClean="0">
                <a:solidFill>
                  <a:srgbClr val="7030A0"/>
                </a:solidFill>
                <a:latin typeface="幼圆" pitchFamily="49" charset="-122"/>
                <a:ea typeface="幼圆" pitchFamily="49" charset="-122"/>
              </a:rPr>
              <a:t>，作为对应格雷码该位的值，最左边一位不变；</a:t>
            </a:r>
            <a:endParaRPr lang="en-US" altLang="zh-CN" sz="2000" b="1" dirty="0" smtClean="0">
              <a:solidFill>
                <a:srgbClr val="7030A0"/>
              </a:solidFill>
              <a:latin typeface="幼圆" pitchFamily="49" charset="-122"/>
              <a:ea typeface="幼圆" pitchFamily="49" charset="-122"/>
            </a:endParaRPr>
          </a:p>
          <a:p>
            <a:pPr marL="1257300" lvl="2" indent="-342900">
              <a:lnSpc>
                <a:spcPct val="120000"/>
              </a:lnSpc>
              <a:spcBef>
                <a:spcPts val="1200"/>
              </a:spcBef>
              <a:buFont typeface="Arial" pitchFamily="34" charset="0"/>
              <a:buChar char="•"/>
            </a:pPr>
            <a:r>
              <a:rPr lang="zh-CN" altLang="en-US" sz="2000" b="1" dirty="0" smtClean="0">
                <a:solidFill>
                  <a:srgbClr val="7030A0"/>
                </a:solidFill>
                <a:latin typeface="幼圆" pitchFamily="49" charset="-122"/>
                <a:ea typeface="幼圆" pitchFamily="49" charset="-122"/>
              </a:rPr>
              <a:t>格雷码</a:t>
            </a:r>
            <a:r>
              <a:rPr lang="en-US" altLang="zh-CN" sz="2000" b="1" dirty="0" smtClean="0">
                <a:solidFill>
                  <a:srgbClr val="7030A0"/>
                </a:solidFill>
                <a:latin typeface="幼圆" pitchFamily="49" charset="-122"/>
                <a:ea typeface="幼圆" pitchFamily="49" charset="-122"/>
              </a:rPr>
              <a:t>-〉</a:t>
            </a:r>
            <a:r>
              <a:rPr lang="zh-CN" altLang="en-US" sz="2000" b="1" dirty="0" smtClean="0">
                <a:solidFill>
                  <a:srgbClr val="7030A0"/>
                </a:solidFill>
                <a:latin typeface="幼圆" pitchFamily="49" charset="-122"/>
                <a:ea typeface="幼圆" pitchFamily="49" charset="-122"/>
              </a:rPr>
              <a:t>二进制码（解码）：从左边第二位起，将每位与左边一位</a:t>
            </a:r>
            <a:r>
              <a:rPr lang="zh-CN" altLang="en-US" sz="2000" b="1" dirty="0" smtClean="0">
                <a:solidFill>
                  <a:srgbClr val="FF0000"/>
                </a:solidFill>
                <a:latin typeface="幼圆" pitchFamily="49" charset="-122"/>
                <a:ea typeface="幼圆" pitchFamily="49" charset="-122"/>
              </a:rPr>
              <a:t>解码后</a:t>
            </a:r>
            <a:r>
              <a:rPr lang="zh-CN" altLang="en-US" sz="2000" b="1" dirty="0" smtClean="0">
                <a:solidFill>
                  <a:srgbClr val="7030A0"/>
                </a:solidFill>
                <a:latin typeface="幼圆" pitchFamily="49" charset="-122"/>
                <a:ea typeface="幼圆" pitchFamily="49" charset="-122"/>
              </a:rPr>
              <a:t>的值异或，作为该位解码后的值，最左边一位依然不变。</a:t>
            </a:r>
            <a:endParaRPr lang="zh-CN" altLang="en-US" sz="2000" b="1" dirty="0">
              <a:solidFill>
                <a:srgbClr val="7030A0"/>
              </a:solidFill>
              <a:latin typeface="幼圆" pitchFamily="49" charset="-122"/>
              <a:ea typeface="幼圆" pitchFamily="49" charset="-122"/>
            </a:endParaRPr>
          </a:p>
        </p:txBody>
      </p:sp>
      <p:sp>
        <p:nvSpPr>
          <p:cNvPr id="9" name="Text Box 6"/>
          <p:cNvSpPr txBox="1">
            <a:spLocks noChangeArrowheads="1"/>
          </p:cNvSpPr>
          <p:nvPr/>
        </p:nvSpPr>
        <p:spPr bwMode="auto">
          <a:xfrm>
            <a:off x="1584325" y="188913"/>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遗传编码</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3" name="Text Box 5"/>
          <p:cNvSpPr txBox="1">
            <a:spLocks noChangeArrowheads="1"/>
          </p:cNvSpPr>
          <p:nvPr/>
        </p:nvSpPr>
        <p:spPr bwMode="auto">
          <a:xfrm>
            <a:off x="215899" y="1376772"/>
            <a:ext cx="8748713" cy="17365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342900" indent="-342900">
              <a:lnSpc>
                <a:spcPct val="150000"/>
              </a:lnSpc>
              <a:spcBef>
                <a:spcPts val="1200"/>
              </a:spcBef>
              <a:buFont typeface="Arial" pitchFamily="34" charset="0"/>
              <a:buChar char="•"/>
            </a:pPr>
            <a:r>
              <a:rPr lang="zh-CN" altLang="en-US" sz="2400" b="1" dirty="0">
                <a:solidFill>
                  <a:srgbClr val="C00000"/>
                </a:solidFill>
                <a:latin typeface="Times New Roman" pitchFamily="18" charset="0"/>
                <a:ea typeface="幼圆" pitchFamily="49" charset="-122"/>
                <a:cs typeface="Times New Roman" pitchFamily="18" charset="0"/>
              </a:rPr>
              <a:t>符号编码（</a:t>
            </a:r>
            <a:r>
              <a:rPr lang="en-US" altLang="zh-CN" sz="2400" b="1" dirty="0">
                <a:solidFill>
                  <a:srgbClr val="C00000"/>
                </a:solidFill>
                <a:latin typeface="Times New Roman" pitchFamily="18" charset="0"/>
                <a:ea typeface="幼圆" pitchFamily="49" charset="-122"/>
                <a:cs typeface="Times New Roman" pitchFamily="18" charset="0"/>
              </a:rPr>
              <a:t>Symbol encoding</a:t>
            </a:r>
            <a:r>
              <a:rPr lang="zh-CN" altLang="en-US" sz="2400" b="1" dirty="0">
                <a:solidFill>
                  <a:srgbClr val="C00000"/>
                </a:solidFill>
                <a:latin typeface="Times New Roman" pitchFamily="18" charset="0"/>
                <a:ea typeface="幼圆" pitchFamily="49" charset="-122"/>
                <a:cs typeface="Times New Roman" pitchFamily="18" charset="0"/>
              </a:rPr>
              <a:t>）</a:t>
            </a:r>
          </a:p>
          <a:p>
            <a:pPr lvl="1">
              <a:lnSpc>
                <a:spcPct val="150000"/>
              </a:lnSpc>
              <a:spcBef>
                <a:spcPts val="1200"/>
              </a:spcBef>
            </a:pPr>
            <a:r>
              <a:rPr kumimoji="1" lang="zh-CN" altLang="en-US" sz="2200" b="1" dirty="0" smtClean="0">
                <a:solidFill>
                  <a:srgbClr val="3333FF"/>
                </a:solidFill>
                <a:latin typeface="幼圆" pitchFamily="49" charset="-122"/>
                <a:ea typeface="幼圆" pitchFamily="49" charset="-122"/>
              </a:rPr>
              <a:t>个体</a:t>
            </a:r>
            <a:r>
              <a:rPr kumimoji="1" lang="zh-CN" altLang="en-US" sz="2200" b="1" dirty="0">
                <a:solidFill>
                  <a:srgbClr val="3333FF"/>
                </a:solidFill>
                <a:latin typeface="幼圆" pitchFamily="49" charset="-122"/>
                <a:ea typeface="幼圆" pitchFamily="49" charset="-122"/>
              </a:rPr>
              <a:t>染色体编码串中的基因值取自一个无数值含义、而只有代码含义的符号集</a:t>
            </a:r>
            <a:r>
              <a:rPr kumimoji="1" lang="zh-CN" altLang="en-US" sz="2200" b="1" dirty="0" smtClean="0">
                <a:solidFill>
                  <a:srgbClr val="3333FF"/>
                </a:solidFill>
                <a:latin typeface="幼圆" pitchFamily="49" charset="-122"/>
                <a:ea typeface="幼圆" pitchFamily="49" charset="-122"/>
              </a:rPr>
              <a:t>。</a:t>
            </a:r>
            <a:endParaRPr kumimoji="1" lang="zh-CN" altLang="en-US" sz="2200" b="1" dirty="0">
              <a:solidFill>
                <a:srgbClr val="3333FF"/>
              </a:solidFill>
              <a:latin typeface="幼圆" pitchFamily="49" charset="-122"/>
              <a:ea typeface="幼圆" pitchFamily="49" charset="-122"/>
            </a:endParaRPr>
          </a:p>
        </p:txBody>
      </p:sp>
      <p:graphicFrame>
        <p:nvGraphicFramePr>
          <p:cNvPr id="206854" name="Object 6"/>
          <p:cNvGraphicFramePr>
            <a:graphicFrameLocks noGrp="1" noChangeAspect="1"/>
          </p:cNvGraphicFramePr>
          <p:nvPr>
            <p:ph/>
            <p:extLst>
              <p:ext uri="{D42A27DB-BD31-4B8C-83A1-F6EECF244321}">
                <p14:modId xmlns:p14="http://schemas.microsoft.com/office/powerpoint/2010/main" val="2137108126"/>
              </p:ext>
            </p:extLst>
          </p:nvPr>
        </p:nvGraphicFramePr>
        <p:xfrm>
          <a:off x="3381398" y="4593258"/>
          <a:ext cx="1611289" cy="492164"/>
        </p:xfrm>
        <a:graphic>
          <a:graphicData uri="http://schemas.openxmlformats.org/presentationml/2006/ole">
            <mc:AlternateContent xmlns:mc="http://schemas.openxmlformats.org/markup-compatibility/2006">
              <mc:Choice xmlns:v="urn:schemas-microsoft-com:vml" Requires="v">
                <p:oleObj spid="_x0000_s207043" name="公式" r:id="rId4" imgW="990720" imgH="292680" progId="Equation.3">
                  <p:embed/>
                </p:oleObj>
              </mc:Choice>
              <mc:Fallback>
                <p:oleObj name="公式" r:id="rId4" imgW="990720" imgH="292680" progId="Equation.3">
                  <p:embed/>
                  <p:pic>
                    <p:nvPicPr>
                      <p:cNvPr id="0" name="Picture 16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1398" y="4593258"/>
                        <a:ext cx="1611289" cy="4921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56" name="Rectangle 8"/>
          <p:cNvSpPr>
            <a:spLocks noChangeArrowheads="1"/>
          </p:cNvSpPr>
          <p:nvPr/>
        </p:nvSpPr>
        <p:spPr bwMode="auto">
          <a:xfrm>
            <a:off x="1475656" y="5306021"/>
            <a:ext cx="5009705"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B050"/>
                </a:solidFill>
                <a:latin typeface="Times New Roman" pitchFamily="18" charset="0"/>
                <a:ea typeface="仿宋_GB2312" pitchFamily="49" charset="-122"/>
                <a:cs typeface="Times New Roman" pitchFamily="18" charset="0"/>
              </a:rPr>
              <a:t>由于是回路，记</a:t>
            </a:r>
            <a:r>
              <a:rPr kumimoji="1" lang="en-US" altLang="zh-CN" sz="2000" b="1" i="1" dirty="0">
                <a:solidFill>
                  <a:srgbClr val="00B050"/>
                </a:solidFill>
                <a:latin typeface="Times New Roman" pitchFamily="18" charset="0"/>
                <a:ea typeface="仿宋_GB2312" pitchFamily="49" charset="-122"/>
                <a:cs typeface="Times New Roman" pitchFamily="18" charset="0"/>
              </a:rPr>
              <a:t>w</a:t>
            </a:r>
            <a:r>
              <a:rPr kumimoji="1" lang="en-US" altLang="zh-CN" sz="2000" b="1" i="1" baseline="-25000" dirty="0">
                <a:solidFill>
                  <a:srgbClr val="00B050"/>
                </a:solidFill>
                <a:latin typeface="Times New Roman" pitchFamily="18" charset="0"/>
                <a:ea typeface="仿宋_GB2312" pitchFamily="49" charset="-122"/>
                <a:cs typeface="Times New Roman" pitchFamily="18" charset="0"/>
              </a:rPr>
              <a:t>n</a:t>
            </a:r>
            <a:r>
              <a:rPr kumimoji="1" lang="en-US" altLang="zh-CN" sz="2000" b="1" baseline="-25000" dirty="0">
                <a:solidFill>
                  <a:srgbClr val="00B050"/>
                </a:solidFill>
                <a:latin typeface="Times New Roman" pitchFamily="18" charset="0"/>
                <a:ea typeface="仿宋_GB2312" pitchFamily="49" charset="-122"/>
                <a:cs typeface="Times New Roman" pitchFamily="18" charset="0"/>
              </a:rPr>
              <a:t>+1</a:t>
            </a:r>
            <a:r>
              <a:rPr kumimoji="1" lang="en-US" altLang="zh-CN" sz="2000" b="1" dirty="0">
                <a:solidFill>
                  <a:srgbClr val="00B050"/>
                </a:solidFill>
                <a:latin typeface="Times New Roman" pitchFamily="18" charset="0"/>
                <a:ea typeface="仿宋_GB2312" pitchFamily="49" charset="-122"/>
                <a:cs typeface="Times New Roman" pitchFamily="18" charset="0"/>
              </a:rPr>
              <a:t>= </a:t>
            </a:r>
            <a:r>
              <a:rPr kumimoji="1" lang="en-US" altLang="zh-CN" sz="2000" b="1" i="1" dirty="0">
                <a:solidFill>
                  <a:srgbClr val="00B050"/>
                </a:solidFill>
                <a:latin typeface="Times New Roman" pitchFamily="18" charset="0"/>
                <a:ea typeface="仿宋_GB2312" pitchFamily="49" charset="-122"/>
                <a:cs typeface="Times New Roman" pitchFamily="18" charset="0"/>
              </a:rPr>
              <a:t>w</a:t>
            </a:r>
            <a:r>
              <a:rPr kumimoji="1" lang="en-US" altLang="zh-CN" sz="2000" b="1" baseline="-25000" dirty="0">
                <a:solidFill>
                  <a:srgbClr val="00B050"/>
                </a:solidFill>
                <a:latin typeface="Times New Roman" pitchFamily="18" charset="0"/>
                <a:ea typeface="仿宋_GB2312" pitchFamily="49" charset="-122"/>
                <a:cs typeface="Times New Roman" pitchFamily="18" charset="0"/>
              </a:rPr>
              <a:t>1</a:t>
            </a:r>
            <a:r>
              <a:rPr kumimoji="1" lang="zh-CN" altLang="en-US" sz="2000" b="1" dirty="0">
                <a:solidFill>
                  <a:srgbClr val="00B050"/>
                </a:solidFill>
                <a:latin typeface="Times New Roman" pitchFamily="18" charset="0"/>
                <a:ea typeface="仿宋_GB2312" pitchFamily="49" charset="-122"/>
                <a:cs typeface="Times New Roman" pitchFamily="18" charset="0"/>
              </a:rPr>
              <a:t>。</a:t>
            </a:r>
          </a:p>
          <a:p>
            <a:r>
              <a:rPr kumimoji="1" lang="zh-CN" altLang="en-US" sz="2000" b="1" dirty="0">
                <a:solidFill>
                  <a:srgbClr val="00B050"/>
                </a:solidFill>
                <a:latin typeface="Times New Roman" pitchFamily="18" charset="0"/>
                <a:ea typeface="仿宋_GB2312" pitchFamily="49" charset="-122"/>
                <a:cs typeface="Times New Roman" pitchFamily="18" charset="0"/>
              </a:rPr>
              <a:t>它其实是</a:t>
            </a:r>
            <a:r>
              <a:rPr kumimoji="1" lang="en-US" altLang="zh-CN" sz="2000" b="1" dirty="0">
                <a:solidFill>
                  <a:srgbClr val="00B050"/>
                </a:solidFill>
                <a:latin typeface="Times New Roman" pitchFamily="18" charset="0"/>
                <a:ea typeface="仿宋_GB2312" pitchFamily="49" charset="-122"/>
                <a:cs typeface="Times New Roman" pitchFamily="18" charset="0"/>
              </a:rPr>
              <a:t>1</a:t>
            </a:r>
            <a:r>
              <a:rPr kumimoji="1" lang="zh-CN" altLang="en-US" sz="2000" b="1" dirty="0">
                <a:solidFill>
                  <a:srgbClr val="00B050"/>
                </a:solidFill>
                <a:latin typeface="Times New Roman" pitchFamily="18" charset="0"/>
                <a:ea typeface="仿宋_GB2312" pitchFamily="49" charset="-122"/>
                <a:cs typeface="Times New Roman" pitchFamily="18" charset="0"/>
              </a:rPr>
              <a:t>，</a:t>
            </a:r>
            <a:r>
              <a:rPr kumimoji="1" lang="en-US" altLang="zh-CN" sz="2000" b="1" dirty="0">
                <a:solidFill>
                  <a:srgbClr val="00B050"/>
                </a:solidFill>
                <a:latin typeface="Times New Roman" pitchFamily="18" charset="0"/>
                <a:ea typeface="仿宋_GB2312" pitchFamily="49" charset="-122"/>
                <a:cs typeface="Times New Roman" pitchFamily="18" charset="0"/>
              </a:rPr>
              <a:t>……</a:t>
            </a:r>
            <a:r>
              <a:rPr kumimoji="1" lang="zh-CN" altLang="en-US" sz="2000" b="1" dirty="0">
                <a:solidFill>
                  <a:srgbClr val="00B050"/>
                </a:solidFill>
                <a:latin typeface="Times New Roman" pitchFamily="18" charset="0"/>
                <a:ea typeface="仿宋_GB2312" pitchFamily="49" charset="-122"/>
                <a:cs typeface="Times New Roman" pitchFamily="18" charset="0"/>
              </a:rPr>
              <a:t>，</a:t>
            </a:r>
            <a:r>
              <a:rPr kumimoji="1" lang="en-US" altLang="zh-CN" sz="2000" b="1" i="1" dirty="0">
                <a:solidFill>
                  <a:srgbClr val="00B050"/>
                </a:solidFill>
                <a:latin typeface="Times New Roman" pitchFamily="18" charset="0"/>
                <a:ea typeface="仿宋_GB2312" pitchFamily="49" charset="-122"/>
                <a:cs typeface="Times New Roman" pitchFamily="18" charset="0"/>
              </a:rPr>
              <a:t>n</a:t>
            </a:r>
            <a:r>
              <a:rPr kumimoji="1" lang="zh-CN" altLang="en-US" sz="2000" b="1" dirty="0">
                <a:solidFill>
                  <a:srgbClr val="00B050"/>
                </a:solidFill>
                <a:latin typeface="Times New Roman" pitchFamily="18" charset="0"/>
                <a:ea typeface="仿宋_GB2312" pitchFamily="49" charset="-122"/>
                <a:cs typeface="Times New Roman" pitchFamily="18" charset="0"/>
              </a:rPr>
              <a:t>的一个循环排列。</a:t>
            </a:r>
          </a:p>
          <a:p>
            <a:r>
              <a:rPr kumimoji="1" lang="zh-CN" altLang="en-US" sz="2000" b="1" dirty="0">
                <a:solidFill>
                  <a:srgbClr val="00B050"/>
                </a:solidFill>
                <a:latin typeface="Times New Roman" pitchFamily="18" charset="0"/>
                <a:ea typeface="仿宋_GB2312" pitchFamily="49" charset="-122"/>
                <a:cs typeface="Times New Roman" pitchFamily="18" charset="0"/>
              </a:rPr>
              <a:t>要注意</a:t>
            </a:r>
            <a:r>
              <a:rPr kumimoji="1" lang="en-US" altLang="zh-CN" sz="2000" b="1" i="1" dirty="0">
                <a:solidFill>
                  <a:srgbClr val="00B050"/>
                </a:solidFill>
                <a:latin typeface="Times New Roman" pitchFamily="18" charset="0"/>
                <a:ea typeface="仿宋_GB2312" pitchFamily="49" charset="-122"/>
                <a:cs typeface="Times New Roman" pitchFamily="18" charset="0"/>
              </a:rPr>
              <a:t>w</a:t>
            </a:r>
            <a:r>
              <a:rPr kumimoji="1" lang="en-US" altLang="zh-CN" sz="2000" b="1" baseline="-25000" dirty="0">
                <a:solidFill>
                  <a:srgbClr val="00B050"/>
                </a:solidFill>
                <a:latin typeface="Times New Roman" pitchFamily="18" charset="0"/>
                <a:ea typeface="仿宋_GB2312" pitchFamily="49" charset="-122"/>
                <a:cs typeface="Times New Roman" pitchFamily="18" charset="0"/>
              </a:rPr>
              <a:t>1</a:t>
            </a:r>
            <a:r>
              <a:rPr kumimoji="1" lang="zh-CN" altLang="en-US" sz="2000" b="1" dirty="0">
                <a:solidFill>
                  <a:srgbClr val="00B050"/>
                </a:solidFill>
                <a:latin typeface="Times New Roman" pitchFamily="18" charset="0"/>
                <a:ea typeface="仿宋_GB2312" pitchFamily="49" charset="-122"/>
                <a:cs typeface="Times New Roman" pitchFamily="18" charset="0"/>
              </a:rPr>
              <a:t>， </a:t>
            </a:r>
            <a:r>
              <a:rPr kumimoji="1" lang="en-US" altLang="zh-CN" sz="2000" b="1" i="1" dirty="0">
                <a:solidFill>
                  <a:srgbClr val="00B050"/>
                </a:solidFill>
                <a:latin typeface="Times New Roman" pitchFamily="18" charset="0"/>
                <a:ea typeface="仿宋_GB2312" pitchFamily="49" charset="-122"/>
                <a:cs typeface="Times New Roman" pitchFamily="18" charset="0"/>
              </a:rPr>
              <a:t>w</a:t>
            </a:r>
            <a:r>
              <a:rPr kumimoji="1" lang="en-US" altLang="zh-CN" sz="2000" b="1" baseline="-25000" dirty="0">
                <a:solidFill>
                  <a:srgbClr val="00B050"/>
                </a:solidFill>
                <a:latin typeface="Times New Roman" pitchFamily="18" charset="0"/>
                <a:ea typeface="仿宋_GB2312" pitchFamily="49" charset="-122"/>
                <a:cs typeface="Times New Roman" pitchFamily="18" charset="0"/>
              </a:rPr>
              <a:t>2</a:t>
            </a:r>
            <a:r>
              <a:rPr kumimoji="1" lang="zh-CN" altLang="en-US" sz="2000" b="1" dirty="0">
                <a:solidFill>
                  <a:srgbClr val="00B050"/>
                </a:solidFill>
                <a:latin typeface="Times New Roman" pitchFamily="18" charset="0"/>
                <a:ea typeface="仿宋_GB2312" pitchFamily="49" charset="-122"/>
                <a:cs typeface="Times New Roman" pitchFamily="18" charset="0"/>
              </a:rPr>
              <a:t>，</a:t>
            </a:r>
            <a:r>
              <a:rPr kumimoji="1" lang="en-US" altLang="zh-CN" sz="2000" b="1" dirty="0">
                <a:solidFill>
                  <a:srgbClr val="00B050"/>
                </a:solidFill>
                <a:latin typeface="Times New Roman" pitchFamily="18" charset="0"/>
                <a:ea typeface="仿宋_GB2312" pitchFamily="49" charset="-122"/>
                <a:cs typeface="Times New Roman" pitchFamily="18" charset="0"/>
              </a:rPr>
              <a:t>……</a:t>
            </a:r>
            <a:r>
              <a:rPr kumimoji="1" lang="zh-CN" altLang="en-US" sz="2000" b="1" dirty="0">
                <a:solidFill>
                  <a:srgbClr val="00B050"/>
                </a:solidFill>
                <a:latin typeface="Times New Roman" pitchFamily="18" charset="0"/>
                <a:ea typeface="仿宋_GB2312" pitchFamily="49" charset="-122"/>
                <a:cs typeface="Times New Roman" pitchFamily="18" charset="0"/>
              </a:rPr>
              <a:t>， </a:t>
            </a:r>
            <a:r>
              <a:rPr kumimoji="1" lang="en-US" altLang="zh-CN" sz="2000" b="1" i="1" dirty="0" err="1">
                <a:solidFill>
                  <a:srgbClr val="00B050"/>
                </a:solidFill>
                <a:latin typeface="Times New Roman" pitchFamily="18" charset="0"/>
                <a:ea typeface="仿宋_GB2312" pitchFamily="49" charset="-122"/>
                <a:cs typeface="Times New Roman" pitchFamily="18" charset="0"/>
              </a:rPr>
              <a:t>w</a:t>
            </a:r>
            <a:r>
              <a:rPr kumimoji="1" lang="en-US" altLang="zh-CN" sz="2000" b="1" i="1" baseline="-25000" dirty="0" err="1">
                <a:solidFill>
                  <a:srgbClr val="00B050"/>
                </a:solidFill>
                <a:latin typeface="Times New Roman" pitchFamily="18" charset="0"/>
                <a:ea typeface="仿宋_GB2312" pitchFamily="49" charset="-122"/>
                <a:cs typeface="Times New Roman" pitchFamily="18" charset="0"/>
              </a:rPr>
              <a:t>n</a:t>
            </a:r>
            <a:r>
              <a:rPr kumimoji="1" lang="zh-CN" altLang="en-US" sz="2000" b="1" dirty="0">
                <a:solidFill>
                  <a:srgbClr val="00B050"/>
                </a:solidFill>
                <a:latin typeface="Times New Roman" pitchFamily="18" charset="0"/>
                <a:ea typeface="仿宋_GB2312" pitchFamily="49" charset="-122"/>
                <a:cs typeface="Times New Roman" pitchFamily="18" charset="0"/>
              </a:rPr>
              <a:t>是互不相同的</a:t>
            </a:r>
            <a:r>
              <a:rPr kumimoji="1" lang="zh-CN" altLang="en-US" sz="2400" dirty="0">
                <a:latin typeface="Times New Roman" pitchFamily="18" charset="0"/>
                <a:ea typeface="仿宋_GB2312" pitchFamily="49" charset="-122"/>
                <a:cs typeface="Times New Roman" pitchFamily="18" charset="0"/>
              </a:rPr>
              <a:t>。</a:t>
            </a:r>
          </a:p>
        </p:txBody>
      </p:sp>
      <p:sp>
        <p:nvSpPr>
          <p:cNvPr id="7" name="Text Box 6"/>
          <p:cNvSpPr txBox="1">
            <a:spLocks noChangeArrowheads="1"/>
          </p:cNvSpPr>
          <p:nvPr/>
        </p:nvSpPr>
        <p:spPr bwMode="auto">
          <a:xfrm>
            <a:off x="1584325" y="188913"/>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遗传编码</a:t>
            </a:r>
            <a:endParaRPr lang="en-US" altLang="zh-CN" sz="4400" b="1" dirty="0">
              <a:solidFill>
                <a:schemeClr val="accent2"/>
              </a:solidFill>
              <a:latin typeface="方正姚体" pitchFamily="2" charset="-122"/>
              <a:ea typeface="方正姚体" pitchFamily="2" charset="-122"/>
              <a:cs typeface="+mj-cs"/>
            </a:endParaRPr>
          </a:p>
        </p:txBody>
      </p:sp>
      <p:sp>
        <p:nvSpPr>
          <p:cNvPr id="2" name="矩形 1"/>
          <p:cNvSpPr/>
          <p:nvPr/>
        </p:nvSpPr>
        <p:spPr>
          <a:xfrm>
            <a:off x="863588" y="3320987"/>
            <a:ext cx="7848674" cy="1272271"/>
          </a:xfrm>
          <a:prstGeom prst="rect">
            <a:avLst/>
          </a:prstGeom>
        </p:spPr>
        <p:txBody>
          <a:bodyPr wrap="square">
            <a:spAutoFit/>
          </a:bodyPr>
          <a:lstStyle/>
          <a:p>
            <a:pPr>
              <a:lnSpc>
                <a:spcPct val="120000"/>
              </a:lnSpc>
            </a:pPr>
            <a:r>
              <a:rPr kumimoji="1" lang="zh-CN" altLang="en-US" sz="2000" b="1" dirty="0">
                <a:solidFill>
                  <a:srgbClr val="00B050"/>
                </a:solidFill>
                <a:latin typeface="Times New Roman" pitchFamily="18" charset="0"/>
                <a:ea typeface="仿宋_GB2312" pitchFamily="49" charset="-122"/>
                <a:cs typeface="Times New Roman" pitchFamily="18" charset="0"/>
              </a:rPr>
              <a:t>例如，对于</a:t>
            </a:r>
            <a:r>
              <a:rPr kumimoji="1" lang="en-US" altLang="zh-CN" sz="2000" b="1" dirty="0">
                <a:solidFill>
                  <a:srgbClr val="00B050"/>
                </a:solidFill>
                <a:latin typeface="Times New Roman" pitchFamily="18" charset="0"/>
                <a:ea typeface="仿宋_GB2312" pitchFamily="49" charset="-122"/>
                <a:cs typeface="Times New Roman" pitchFamily="18" charset="0"/>
              </a:rPr>
              <a:t>TSP</a:t>
            </a:r>
            <a:r>
              <a:rPr kumimoji="1" lang="zh-CN" altLang="en-US" sz="2000" b="1" dirty="0">
                <a:solidFill>
                  <a:srgbClr val="00B050"/>
                </a:solidFill>
                <a:latin typeface="Times New Roman" pitchFamily="18" charset="0"/>
                <a:ea typeface="仿宋_GB2312" pitchFamily="49" charset="-122"/>
                <a:cs typeface="Times New Roman" pitchFamily="18" charset="0"/>
              </a:rPr>
              <a:t>问题，采用符号编码方法，按一条回路中城市的次序进行编码，一般情况是从城市</a:t>
            </a:r>
            <a:r>
              <a:rPr kumimoji="1" lang="en-US" altLang="zh-CN" sz="2000" b="1" i="1" dirty="0">
                <a:solidFill>
                  <a:srgbClr val="00B050"/>
                </a:solidFill>
                <a:latin typeface="Times New Roman" pitchFamily="18" charset="0"/>
                <a:ea typeface="仿宋_GB2312" pitchFamily="49" charset="-122"/>
                <a:cs typeface="Times New Roman" pitchFamily="18" charset="0"/>
              </a:rPr>
              <a:t>w</a:t>
            </a:r>
            <a:r>
              <a:rPr kumimoji="1" lang="en-US" altLang="zh-CN" sz="2000" b="1" baseline="-25000" dirty="0">
                <a:solidFill>
                  <a:srgbClr val="00B050"/>
                </a:solidFill>
                <a:latin typeface="Times New Roman" pitchFamily="18" charset="0"/>
                <a:ea typeface="仿宋_GB2312" pitchFamily="49" charset="-122"/>
                <a:cs typeface="Times New Roman" pitchFamily="18" charset="0"/>
              </a:rPr>
              <a:t>1</a:t>
            </a:r>
            <a:r>
              <a:rPr kumimoji="1" lang="zh-CN" altLang="en-US" sz="2000" b="1" dirty="0">
                <a:solidFill>
                  <a:srgbClr val="00B050"/>
                </a:solidFill>
                <a:latin typeface="Times New Roman" pitchFamily="18" charset="0"/>
                <a:ea typeface="仿宋_GB2312" pitchFamily="49" charset="-122"/>
                <a:cs typeface="Times New Roman" pitchFamily="18" charset="0"/>
              </a:rPr>
              <a:t>开始，依次经过城市</a:t>
            </a:r>
            <a:r>
              <a:rPr kumimoji="1" lang="en-US" altLang="zh-CN" sz="2000" b="1" i="1" dirty="0">
                <a:solidFill>
                  <a:srgbClr val="00B050"/>
                </a:solidFill>
                <a:latin typeface="Times New Roman" pitchFamily="18" charset="0"/>
                <a:ea typeface="仿宋_GB2312" pitchFamily="49" charset="-122"/>
                <a:cs typeface="Times New Roman" pitchFamily="18" charset="0"/>
              </a:rPr>
              <a:t>w</a:t>
            </a:r>
            <a:r>
              <a:rPr kumimoji="1" lang="en-US" altLang="zh-CN" sz="2000" b="1" baseline="-25000" dirty="0">
                <a:solidFill>
                  <a:srgbClr val="00B050"/>
                </a:solidFill>
                <a:latin typeface="Times New Roman" pitchFamily="18" charset="0"/>
                <a:ea typeface="仿宋_GB2312" pitchFamily="49" charset="-122"/>
                <a:cs typeface="Times New Roman" pitchFamily="18" charset="0"/>
              </a:rPr>
              <a:t>2</a:t>
            </a:r>
            <a:r>
              <a:rPr kumimoji="1" lang="en-US" altLang="zh-CN" sz="2000" b="1" dirty="0">
                <a:solidFill>
                  <a:srgbClr val="00B050"/>
                </a:solidFill>
                <a:latin typeface="Times New Roman" pitchFamily="18" charset="0"/>
                <a:ea typeface="仿宋_GB2312" pitchFamily="49" charset="-122"/>
                <a:cs typeface="Times New Roman" pitchFamily="18" charset="0"/>
              </a:rPr>
              <a:t> </a:t>
            </a:r>
            <a:r>
              <a:rPr kumimoji="1" lang="zh-CN" altLang="en-US" sz="2000" b="1" dirty="0">
                <a:solidFill>
                  <a:srgbClr val="00B050"/>
                </a:solidFill>
                <a:latin typeface="Times New Roman" pitchFamily="18" charset="0"/>
                <a:ea typeface="仿宋_GB2312" pitchFamily="49" charset="-122"/>
                <a:cs typeface="Times New Roman" pitchFamily="18" charset="0"/>
              </a:rPr>
              <a:t>，</a:t>
            </a:r>
            <a:r>
              <a:rPr kumimoji="1" lang="en-US" altLang="zh-CN" sz="2000" b="1" dirty="0">
                <a:solidFill>
                  <a:srgbClr val="00B050"/>
                </a:solidFill>
                <a:latin typeface="Times New Roman" pitchFamily="18" charset="0"/>
                <a:ea typeface="仿宋_GB2312" pitchFamily="49" charset="-122"/>
                <a:cs typeface="Times New Roman" pitchFamily="18" charset="0"/>
              </a:rPr>
              <a:t>……</a:t>
            </a:r>
            <a:r>
              <a:rPr kumimoji="1" lang="zh-CN" altLang="en-US" sz="2000" b="1" dirty="0">
                <a:solidFill>
                  <a:srgbClr val="00B050"/>
                </a:solidFill>
                <a:latin typeface="Times New Roman" pitchFamily="18" charset="0"/>
                <a:ea typeface="仿宋_GB2312" pitchFamily="49" charset="-122"/>
                <a:cs typeface="Times New Roman" pitchFamily="18" charset="0"/>
              </a:rPr>
              <a:t>， </a:t>
            </a:r>
            <a:r>
              <a:rPr kumimoji="1" lang="en-US" altLang="zh-CN" sz="2000" b="1" i="1" dirty="0" err="1">
                <a:solidFill>
                  <a:srgbClr val="00B050"/>
                </a:solidFill>
                <a:latin typeface="Times New Roman" pitchFamily="18" charset="0"/>
                <a:ea typeface="仿宋_GB2312" pitchFamily="49" charset="-122"/>
                <a:cs typeface="Times New Roman" pitchFamily="18" charset="0"/>
              </a:rPr>
              <a:t>w</a:t>
            </a:r>
            <a:r>
              <a:rPr kumimoji="1" lang="en-US" altLang="zh-CN" sz="2000" b="1" i="1" baseline="-25000" dirty="0" err="1">
                <a:solidFill>
                  <a:srgbClr val="00B050"/>
                </a:solidFill>
                <a:latin typeface="Times New Roman" pitchFamily="18" charset="0"/>
                <a:ea typeface="仿宋_GB2312" pitchFamily="49" charset="-122"/>
                <a:cs typeface="Times New Roman" pitchFamily="18" charset="0"/>
              </a:rPr>
              <a:t>n</a:t>
            </a:r>
            <a:r>
              <a:rPr kumimoji="1" lang="zh-CN" altLang="en-US" sz="2000" b="1" dirty="0">
                <a:solidFill>
                  <a:srgbClr val="00B050"/>
                </a:solidFill>
                <a:latin typeface="Times New Roman" pitchFamily="18" charset="0"/>
                <a:ea typeface="仿宋_GB2312" pitchFamily="49" charset="-122"/>
                <a:cs typeface="Times New Roman" pitchFamily="18" charset="0"/>
              </a:rPr>
              <a:t>，最后回到城市</a:t>
            </a:r>
            <a:r>
              <a:rPr kumimoji="1" lang="en-US" altLang="zh-CN" sz="2000" b="1" i="1" dirty="0">
                <a:solidFill>
                  <a:srgbClr val="00B050"/>
                </a:solidFill>
                <a:latin typeface="Times New Roman" pitchFamily="18" charset="0"/>
                <a:ea typeface="仿宋_GB2312" pitchFamily="49" charset="-122"/>
                <a:cs typeface="Times New Roman" pitchFamily="18" charset="0"/>
              </a:rPr>
              <a:t>w</a:t>
            </a:r>
            <a:r>
              <a:rPr kumimoji="1" lang="en-US" altLang="zh-CN" sz="2000" b="1" baseline="-25000" dirty="0">
                <a:solidFill>
                  <a:srgbClr val="00B050"/>
                </a:solidFill>
                <a:latin typeface="Times New Roman" pitchFamily="18" charset="0"/>
                <a:ea typeface="仿宋_GB2312" pitchFamily="49" charset="-122"/>
                <a:cs typeface="Times New Roman" pitchFamily="18" charset="0"/>
              </a:rPr>
              <a:t>1</a:t>
            </a:r>
            <a:r>
              <a:rPr kumimoji="1" lang="zh-CN" altLang="en-US" sz="2000" b="1" dirty="0">
                <a:solidFill>
                  <a:srgbClr val="00B050"/>
                </a:solidFill>
                <a:latin typeface="Times New Roman" pitchFamily="18" charset="0"/>
                <a:ea typeface="仿宋_GB2312" pitchFamily="49" charset="-122"/>
                <a:cs typeface="Times New Roman" pitchFamily="18" charset="0"/>
              </a:rPr>
              <a:t>，我们就有如下编码表示</a:t>
            </a:r>
            <a:r>
              <a:rPr kumimoji="1" lang="zh-CN" altLang="en-US" sz="2200" dirty="0">
                <a:latin typeface="仿宋_GB2312" pitchFamily="49" charset="-122"/>
                <a:ea typeface="仿宋_GB2312" pitchFamily="49" charset="-122"/>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179388" y="1304925"/>
            <a:ext cx="8785225" cy="46135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342900" indent="-342900">
              <a:lnSpc>
                <a:spcPct val="120000"/>
              </a:lnSpc>
              <a:spcAft>
                <a:spcPct val="5000"/>
              </a:spcAft>
              <a:buFont typeface="Arial" pitchFamily="34" charset="0"/>
              <a:buChar char="•"/>
            </a:pPr>
            <a:r>
              <a:rPr lang="zh-CN" altLang="en-US" sz="2200" b="1" dirty="0" smtClean="0">
                <a:solidFill>
                  <a:srgbClr val="C00000"/>
                </a:solidFill>
                <a:latin typeface="幼圆" pitchFamily="49" charset="-122"/>
                <a:ea typeface="幼圆" pitchFamily="49" charset="-122"/>
                <a:cs typeface="Adobe Arabic" pitchFamily="18" charset="-78"/>
              </a:rPr>
              <a:t>适应</a:t>
            </a:r>
            <a:r>
              <a:rPr lang="zh-CN" altLang="en-US" sz="2200" b="1" dirty="0">
                <a:solidFill>
                  <a:srgbClr val="C00000"/>
                </a:solidFill>
                <a:latin typeface="幼圆" pitchFamily="49" charset="-122"/>
                <a:ea typeface="幼圆" pitchFamily="49" charset="-122"/>
                <a:cs typeface="Adobe Arabic" pitchFamily="18" charset="-78"/>
              </a:rPr>
              <a:t>度函数</a:t>
            </a:r>
            <a:r>
              <a:rPr lang="zh-CN" altLang="en-US" sz="2200" b="1" dirty="0">
                <a:latin typeface="幼圆" pitchFamily="49" charset="-122"/>
                <a:ea typeface="幼圆" pitchFamily="49" charset="-122"/>
                <a:cs typeface="Adobe Arabic" pitchFamily="18" charset="-78"/>
              </a:rPr>
              <a:t>是一个用于对个体的适应性进行度量的函数</a:t>
            </a:r>
            <a:r>
              <a:rPr lang="zh-CN" altLang="en-US" sz="2200" b="1" dirty="0" smtClean="0">
                <a:latin typeface="幼圆" pitchFamily="49" charset="-122"/>
                <a:ea typeface="幼圆" pitchFamily="49" charset="-122"/>
                <a:cs typeface="Adobe Arabic" pitchFamily="18" charset="-78"/>
              </a:rPr>
              <a:t>。</a:t>
            </a:r>
            <a:r>
              <a:rPr lang="zh-CN" altLang="en-US" sz="2200" b="1" dirty="0" smtClean="0">
                <a:solidFill>
                  <a:srgbClr val="3333FF"/>
                </a:solidFill>
                <a:latin typeface="幼圆" pitchFamily="49" charset="-122"/>
                <a:ea typeface="幼圆" pitchFamily="49" charset="-122"/>
                <a:cs typeface="Adobe Arabic" pitchFamily="18" charset="-78"/>
              </a:rPr>
              <a:t>个体</a:t>
            </a:r>
            <a:r>
              <a:rPr lang="zh-CN" altLang="en-US" sz="2200" b="1" dirty="0">
                <a:solidFill>
                  <a:srgbClr val="3333FF"/>
                </a:solidFill>
                <a:latin typeface="幼圆" pitchFamily="49" charset="-122"/>
                <a:ea typeface="幼圆" pitchFamily="49" charset="-122"/>
                <a:cs typeface="Adobe Arabic" pitchFamily="18" charset="-78"/>
              </a:rPr>
              <a:t>的适应度值越大，它被遗传到下一代种群中的</a:t>
            </a:r>
            <a:r>
              <a:rPr lang="zh-CN" altLang="en-US" sz="2200" b="1" dirty="0" smtClean="0">
                <a:solidFill>
                  <a:srgbClr val="3333FF"/>
                </a:solidFill>
                <a:latin typeface="幼圆" pitchFamily="49" charset="-122"/>
                <a:ea typeface="幼圆" pitchFamily="49" charset="-122"/>
                <a:cs typeface="Adobe Arabic" pitchFamily="18" charset="-78"/>
              </a:rPr>
              <a:t>概率越大</a:t>
            </a:r>
            <a:endParaRPr lang="en-US" altLang="zh-CN" sz="2200" b="1" dirty="0" smtClean="0">
              <a:solidFill>
                <a:srgbClr val="3333FF"/>
              </a:solidFill>
              <a:latin typeface="幼圆" pitchFamily="49" charset="-122"/>
              <a:ea typeface="幼圆" pitchFamily="49" charset="-122"/>
              <a:cs typeface="Adobe Arabic" pitchFamily="18" charset="-78"/>
            </a:endParaRPr>
          </a:p>
          <a:p>
            <a:pPr>
              <a:lnSpc>
                <a:spcPct val="120000"/>
              </a:lnSpc>
              <a:spcAft>
                <a:spcPct val="5000"/>
              </a:spcAft>
            </a:pPr>
            <a:endParaRPr lang="zh-CN" altLang="en-US" sz="2200" b="1" dirty="0">
              <a:solidFill>
                <a:srgbClr val="0000CC"/>
              </a:solidFill>
              <a:latin typeface="幼圆" pitchFamily="49" charset="-122"/>
              <a:ea typeface="幼圆" pitchFamily="49" charset="-122"/>
              <a:cs typeface="Adobe Arabic" pitchFamily="18" charset="-78"/>
            </a:endParaRPr>
          </a:p>
          <a:p>
            <a:pPr marL="342900" indent="-342900">
              <a:lnSpc>
                <a:spcPct val="120000"/>
              </a:lnSpc>
              <a:buFont typeface="Arial" pitchFamily="34" charset="0"/>
              <a:buChar char="•"/>
            </a:pPr>
            <a:r>
              <a:rPr lang="zh-CN" altLang="en-US" sz="2200" b="1" dirty="0" smtClean="0">
                <a:solidFill>
                  <a:srgbClr val="CC0066"/>
                </a:solidFill>
                <a:latin typeface="幼圆" pitchFamily="49" charset="-122"/>
                <a:ea typeface="幼圆" pitchFamily="49" charset="-122"/>
                <a:cs typeface="Adobe Arabic" pitchFamily="18" charset="-78"/>
              </a:rPr>
              <a:t>常用</a:t>
            </a:r>
            <a:r>
              <a:rPr lang="zh-CN" altLang="en-US" sz="2200" b="1" dirty="0">
                <a:solidFill>
                  <a:srgbClr val="CC0066"/>
                </a:solidFill>
                <a:latin typeface="幼圆" pitchFamily="49" charset="-122"/>
                <a:ea typeface="幼圆" pitchFamily="49" charset="-122"/>
                <a:cs typeface="Adobe Arabic" pitchFamily="18" charset="-78"/>
              </a:rPr>
              <a:t>的适应度函数</a:t>
            </a:r>
          </a:p>
          <a:p>
            <a:pPr marL="800100" lvl="1" indent="-342900">
              <a:lnSpc>
                <a:spcPct val="120000"/>
              </a:lnSpc>
              <a:spcBef>
                <a:spcPts val="1200"/>
              </a:spcBef>
              <a:buFont typeface="Arial" pitchFamily="34" charset="0"/>
              <a:buChar char="•"/>
            </a:pPr>
            <a:r>
              <a:rPr lang="zh-CN" altLang="en-US" sz="2000" b="1" dirty="0" smtClean="0">
                <a:solidFill>
                  <a:srgbClr val="3333FF"/>
                </a:solidFill>
                <a:latin typeface="仿宋_GB2312" pitchFamily="49" charset="-122"/>
                <a:ea typeface="仿宋_GB2312" pitchFamily="49" charset="-122"/>
                <a:cs typeface="Adobe Arabic" pitchFamily="18" charset="-78"/>
              </a:rPr>
              <a:t>原始</a:t>
            </a:r>
            <a:r>
              <a:rPr lang="zh-CN" altLang="en-US" sz="2000" b="1" dirty="0">
                <a:solidFill>
                  <a:srgbClr val="3333FF"/>
                </a:solidFill>
                <a:latin typeface="仿宋_GB2312" pitchFamily="49" charset="-122"/>
                <a:ea typeface="仿宋_GB2312" pitchFamily="49" charset="-122"/>
                <a:cs typeface="Adobe Arabic" pitchFamily="18" charset="-78"/>
              </a:rPr>
              <a:t>适应度</a:t>
            </a:r>
            <a:r>
              <a:rPr lang="zh-CN" altLang="en-US" sz="2000" b="1" dirty="0" smtClean="0">
                <a:solidFill>
                  <a:srgbClr val="3333FF"/>
                </a:solidFill>
                <a:latin typeface="仿宋_GB2312" pitchFamily="49" charset="-122"/>
                <a:ea typeface="仿宋_GB2312" pitchFamily="49" charset="-122"/>
                <a:cs typeface="Adobe Arabic" pitchFamily="18" charset="-78"/>
              </a:rPr>
              <a:t>函数</a:t>
            </a:r>
            <a:r>
              <a:rPr lang="en-US" altLang="zh-CN" sz="2000" b="1" dirty="0" smtClean="0">
                <a:solidFill>
                  <a:srgbClr val="3333FF"/>
                </a:solidFill>
                <a:latin typeface="仿宋_GB2312" pitchFamily="49" charset="-122"/>
                <a:ea typeface="仿宋_GB2312" pitchFamily="49" charset="-122"/>
                <a:cs typeface="Adobe Arabic" pitchFamily="18" charset="-78"/>
              </a:rPr>
              <a:t>: </a:t>
            </a:r>
            <a:r>
              <a:rPr lang="zh-CN" altLang="en-US" sz="2000" b="1" dirty="0" smtClean="0">
                <a:latin typeface="仿宋_GB2312" pitchFamily="49" charset="-122"/>
                <a:ea typeface="仿宋_GB2312" pitchFamily="49" charset="-122"/>
                <a:cs typeface="Adobe Arabic" pitchFamily="18" charset="-78"/>
              </a:rPr>
              <a:t>直接</a:t>
            </a:r>
            <a:r>
              <a:rPr lang="zh-CN" altLang="en-US" sz="2000" b="1" dirty="0">
                <a:latin typeface="仿宋_GB2312" pitchFamily="49" charset="-122"/>
                <a:ea typeface="仿宋_GB2312" pitchFamily="49" charset="-122"/>
                <a:cs typeface="Adobe Arabic" pitchFamily="18" charset="-78"/>
              </a:rPr>
              <a:t>将待求解问题的目标函数</a:t>
            </a:r>
            <a:r>
              <a:rPr lang="en-US" altLang="zh-CN" sz="2000" b="1" dirty="0">
                <a:latin typeface="仿宋_GB2312" pitchFamily="49" charset="-122"/>
                <a:ea typeface="仿宋_GB2312" pitchFamily="49" charset="-122"/>
                <a:cs typeface="Adobe Arabic" pitchFamily="18" charset="-78"/>
              </a:rPr>
              <a:t>f(x)</a:t>
            </a:r>
            <a:r>
              <a:rPr lang="zh-CN" altLang="en-US" sz="2000" b="1" dirty="0">
                <a:latin typeface="仿宋_GB2312" pitchFamily="49" charset="-122"/>
                <a:ea typeface="仿宋_GB2312" pitchFamily="49" charset="-122"/>
                <a:cs typeface="Adobe Arabic" pitchFamily="18" charset="-78"/>
              </a:rPr>
              <a:t>定义为遗传算法的适应度函数</a:t>
            </a:r>
            <a:r>
              <a:rPr lang="zh-CN" altLang="en-US" sz="2000" b="1" dirty="0" smtClean="0">
                <a:latin typeface="仿宋_GB2312" pitchFamily="49" charset="-122"/>
                <a:ea typeface="仿宋_GB2312" pitchFamily="49" charset="-122"/>
                <a:cs typeface="Adobe Arabic" pitchFamily="18" charset="-78"/>
              </a:rPr>
              <a:t>。</a:t>
            </a:r>
            <a:endParaRPr lang="en-US" altLang="zh-CN" sz="2000" b="1" dirty="0" smtClean="0">
              <a:latin typeface="仿宋_GB2312" pitchFamily="49" charset="-122"/>
              <a:ea typeface="仿宋_GB2312" pitchFamily="49" charset="-122"/>
              <a:cs typeface="Adobe Arabic" pitchFamily="18" charset="-78"/>
            </a:endParaRPr>
          </a:p>
          <a:p>
            <a:pPr marL="800100" lvl="1" indent="-342900">
              <a:buFont typeface="Arial" pitchFamily="34" charset="0"/>
              <a:buChar char="•"/>
            </a:pPr>
            <a:endParaRPr lang="en-US" altLang="zh-CN" sz="2000" b="1" dirty="0" smtClean="0">
              <a:latin typeface="仿宋_GB2312" pitchFamily="49" charset="-122"/>
              <a:ea typeface="仿宋_GB2312" pitchFamily="49" charset="-122"/>
              <a:cs typeface="Adobe Arabic" pitchFamily="18" charset="-78"/>
            </a:endParaRPr>
          </a:p>
          <a:p>
            <a:pPr marL="1257300" lvl="2" indent="-342900">
              <a:buFont typeface="Wingdings" pitchFamily="2" charset="2"/>
              <a:buChar char="ü"/>
            </a:pPr>
            <a:r>
              <a:rPr lang="zh-CN" altLang="en-US" sz="2000" b="1" dirty="0" smtClean="0">
                <a:solidFill>
                  <a:srgbClr val="00B050"/>
                </a:solidFill>
                <a:latin typeface="仿宋_GB2312" pitchFamily="49" charset="-122"/>
                <a:ea typeface="仿宋_GB2312" pitchFamily="49" charset="-122"/>
                <a:cs typeface="Adobe Arabic" pitchFamily="18" charset="-78"/>
              </a:rPr>
              <a:t>例如：求最大值        时，</a:t>
            </a:r>
            <a:r>
              <a:rPr lang="en-US" altLang="zh-CN" sz="2000" b="1" dirty="0">
                <a:solidFill>
                  <a:srgbClr val="00B050"/>
                </a:solidFill>
                <a:latin typeface="仿宋_GB2312" pitchFamily="49" charset="-122"/>
                <a:ea typeface="仿宋_GB2312" pitchFamily="49" charset="-122"/>
                <a:cs typeface="Adobe Arabic" pitchFamily="18" charset="-78"/>
              </a:rPr>
              <a:t>f(x)</a:t>
            </a:r>
            <a:r>
              <a:rPr lang="zh-CN" altLang="en-US" sz="2000" b="1" dirty="0">
                <a:solidFill>
                  <a:srgbClr val="00B050"/>
                </a:solidFill>
                <a:latin typeface="仿宋_GB2312" pitchFamily="49" charset="-122"/>
                <a:ea typeface="仿宋_GB2312" pitchFamily="49" charset="-122"/>
                <a:cs typeface="Adobe Arabic" pitchFamily="18" charset="-78"/>
              </a:rPr>
              <a:t>即为</a:t>
            </a:r>
            <a:r>
              <a:rPr lang="en-US" altLang="zh-CN" sz="2000" b="1" dirty="0">
                <a:solidFill>
                  <a:srgbClr val="00B050"/>
                </a:solidFill>
                <a:latin typeface="仿宋_GB2312" pitchFamily="49" charset="-122"/>
                <a:ea typeface="仿宋_GB2312" pitchFamily="49" charset="-122"/>
                <a:cs typeface="Adobe Arabic" pitchFamily="18" charset="-78"/>
              </a:rPr>
              <a:t>x</a:t>
            </a:r>
            <a:r>
              <a:rPr lang="zh-CN" altLang="en-US" sz="2000" b="1" dirty="0">
                <a:solidFill>
                  <a:srgbClr val="00B050"/>
                </a:solidFill>
                <a:latin typeface="仿宋_GB2312" pitchFamily="49" charset="-122"/>
                <a:ea typeface="仿宋_GB2312" pitchFamily="49" charset="-122"/>
                <a:cs typeface="Adobe Arabic" pitchFamily="18" charset="-78"/>
              </a:rPr>
              <a:t>的原始适应度函数</a:t>
            </a:r>
            <a:r>
              <a:rPr lang="zh-CN" altLang="en-US" sz="2000" b="1" dirty="0" smtClean="0">
                <a:solidFill>
                  <a:srgbClr val="00B050"/>
                </a:solidFill>
                <a:latin typeface="仿宋_GB2312" pitchFamily="49" charset="-122"/>
                <a:ea typeface="仿宋_GB2312" pitchFamily="49" charset="-122"/>
                <a:cs typeface="Adobe Arabic" pitchFamily="18" charset="-78"/>
              </a:rPr>
              <a:t>。</a:t>
            </a:r>
            <a:endParaRPr lang="en-US" altLang="zh-CN" sz="2000" b="1" dirty="0">
              <a:solidFill>
                <a:srgbClr val="00B050"/>
              </a:solidFill>
              <a:latin typeface="仿宋_GB2312" pitchFamily="49" charset="-122"/>
              <a:ea typeface="仿宋_GB2312" pitchFamily="49" charset="-122"/>
              <a:cs typeface="Adobe Arabic" pitchFamily="18" charset="-78"/>
            </a:endParaRPr>
          </a:p>
          <a:p>
            <a:pPr marL="1257300" lvl="2" indent="-342900">
              <a:buFont typeface="Wingdings" pitchFamily="2" charset="2"/>
              <a:buChar char="ü"/>
            </a:pPr>
            <a:endParaRPr lang="en-US" altLang="zh-CN" sz="2000" b="1" dirty="0" smtClean="0">
              <a:solidFill>
                <a:srgbClr val="00B050"/>
              </a:solidFill>
              <a:latin typeface="仿宋_GB2312" pitchFamily="49" charset="-122"/>
              <a:ea typeface="仿宋_GB2312" pitchFamily="49" charset="-122"/>
              <a:cs typeface="Adobe Arabic" pitchFamily="18" charset="-78"/>
            </a:endParaRPr>
          </a:p>
          <a:p>
            <a:pPr marL="1257300" lvl="2" indent="-342900">
              <a:lnSpc>
                <a:spcPct val="120000"/>
              </a:lnSpc>
              <a:spcBef>
                <a:spcPts val="1200"/>
              </a:spcBef>
              <a:buFont typeface="Wingdings" pitchFamily="2" charset="2"/>
              <a:buChar char="ü"/>
            </a:pPr>
            <a:r>
              <a:rPr lang="zh-CN" altLang="en-US" sz="2000" b="1" dirty="0" smtClean="0">
                <a:solidFill>
                  <a:srgbClr val="FF0000"/>
                </a:solidFill>
                <a:effectLst>
                  <a:outerShdw blurRad="38100" dist="38100" dir="2700000" algn="tl">
                    <a:srgbClr val="000000">
                      <a:alpha val="43137"/>
                    </a:srgbClr>
                  </a:outerShdw>
                </a:effectLst>
                <a:latin typeface="仿宋_GB2312" pitchFamily="49" charset="-122"/>
                <a:ea typeface="仿宋_GB2312" pitchFamily="49" charset="-122"/>
                <a:cs typeface="Adobe Arabic" pitchFamily="18" charset="-78"/>
              </a:rPr>
              <a:t>优点</a:t>
            </a:r>
            <a:r>
              <a:rPr lang="zh-CN" altLang="en-US" sz="2000" b="1" dirty="0" smtClean="0">
                <a:latin typeface="仿宋_GB2312" pitchFamily="49" charset="-122"/>
                <a:ea typeface="仿宋_GB2312" pitchFamily="49" charset="-122"/>
                <a:cs typeface="Adobe Arabic" pitchFamily="18" charset="-78"/>
              </a:rPr>
              <a:t>：</a:t>
            </a:r>
            <a:r>
              <a:rPr lang="zh-CN" altLang="en-US" sz="2000" dirty="0" smtClean="0">
                <a:solidFill>
                  <a:srgbClr val="FF0000"/>
                </a:solidFill>
                <a:latin typeface="仿宋_GB2312" pitchFamily="49" charset="-122"/>
                <a:ea typeface="仿宋_GB2312" pitchFamily="49" charset="-122"/>
                <a:cs typeface="Adobe Arabic" pitchFamily="18" charset="-78"/>
              </a:rPr>
              <a:t>能够</a:t>
            </a:r>
            <a:r>
              <a:rPr lang="zh-CN" altLang="en-US" sz="2000" dirty="0">
                <a:solidFill>
                  <a:srgbClr val="FF0000"/>
                </a:solidFill>
                <a:latin typeface="仿宋_GB2312" pitchFamily="49" charset="-122"/>
                <a:ea typeface="仿宋_GB2312" pitchFamily="49" charset="-122"/>
                <a:cs typeface="Adobe Arabic" pitchFamily="18" charset="-78"/>
              </a:rPr>
              <a:t>直接反映出待求解问题的最初求解目标</a:t>
            </a:r>
            <a:r>
              <a:rPr lang="zh-CN" altLang="en-US" sz="2000" dirty="0" smtClean="0">
                <a:solidFill>
                  <a:srgbClr val="FF0000"/>
                </a:solidFill>
                <a:latin typeface="仿宋_GB2312" pitchFamily="49" charset="-122"/>
                <a:ea typeface="仿宋_GB2312" pitchFamily="49" charset="-122"/>
                <a:cs typeface="Adobe Arabic" pitchFamily="18" charset="-78"/>
              </a:rPr>
              <a:t>，</a:t>
            </a:r>
            <a:endParaRPr lang="en-US" altLang="zh-CN" sz="2000" dirty="0" smtClean="0">
              <a:solidFill>
                <a:srgbClr val="FF0000"/>
              </a:solidFill>
              <a:latin typeface="仿宋_GB2312" pitchFamily="49" charset="-122"/>
              <a:ea typeface="仿宋_GB2312" pitchFamily="49" charset="-122"/>
              <a:cs typeface="Adobe Arabic" pitchFamily="18" charset="-78"/>
            </a:endParaRPr>
          </a:p>
          <a:p>
            <a:pPr marL="1257300" lvl="2" indent="-342900">
              <a:lnSpc>
                <a:spcPct val="120000"/>
              </a:lnSpc>
              <a:spcBef>
                <a:spcPts val="1200"/>
              </a:spcBef>
              <a:buFont typeface="Wingdings" pitchFamily="2" charset="2"/>
              <a:buChar char="ü"/>
            </a:pPr>
            <a:r>
              <a:rPr lang="zh-CN" altLang="en-US" sz="2000" b="1" dirty="0" smtClean="0">
                <a:latin typeface="仿宋_GB2312" pitchFamily="49" charset="-122"/>
                <a:ea typeface="仿宋_GB2312" pitchFamily="49" charset="-122"/>
                <a:cs typeface="Adobe Arabic" pitchFamily="18" charset="-78"/>
              </a:rPr>
              <a:t>缺点：</a:t>
            </a:r>
            <a:r>
              <a:rPr lang="zh-CN" altLang="en-US" sz="2000" dirty="0" smtClean="0">
                <a:latin typeface="仿宋_GB2312" pitchFamily="49" charset="-122"/>
                <a:ea typeface="仿宋_GB2312" pitchFamily="49" charset="-122"/>
                <a:cs typeface="Adobe Arabic" pitchFamily="18" charset="-78"/>
              </a:rPr>
              <a:t>有</a:t>
            </a:r>
            <a:r>
              <a:rPr lang="zh-CN" altLang="en-US" sz="2000" dirty="0">
                <a:latin typeface="仿宋_GB2312" pitchFamily="49" charset="-122"/>
                <a:ea typeface="仿宋_GB2312" pitchFamily="49" charset="-122"/>
                <a:cs typeface="Adobe Arabic" pitchFamily="18" charset="-78"/>
              </a:rPr>
              <a:t>可能出现适应度值为负的</a:t>
            </a:r>
            <a:r>
              <a:rPr lang="zh-CN" altLang="en-US" sz="2000" dirty="0" smtClean="0">
                <a:latin typeface="仿宋_GB2312" pitchFamily="49" charset="-122"/>
                <a:ea typeface="仿宋_GB2312" pitchFamily="49" charset="-122"/>
                <a:cs typeface="Adobe Arabic" pitchFamily="18" charset="-78"/>
              </a:rPr>
              <a:t>情况</a:t>
            </a:r>
            <a:endParaRPr lang="zh-CN" altLang="en-US" sz="2000" dirty="0">
              <a:latin typeface="仿宋_GB2312" pitchFamily="49" charset="-122"/>
              <a:ea typeface="仿宋_GB2312" pitchFamily="49" charset="-122"/>
              <a:cs typeface="Adobe Arabic" pitchFamily="18" charset="-78"/>
            </a:endParaRPr>
          </a:p>
        </p:txBody>
      </p:sp>
      <p:sp>
        <p:nvSpPr>
          <p:cNvPr id="104451"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4452" name="Object 4"/>
          <p:cNvGraphicFramePr>
            <a:graphicFrameLocks noChangeAspect="1"/>
          </p:cNvGraphicFramePr>
          <p:nvPr>
            <p:extLst>
              <p:ext uri="{D42A27DB-BD31-4B8C-83A1-F6EECF244321}">
                <p14:modId xmlns:p14="http://schemas.microsoft.com/office/powerpoint/2010/main" val="2084050796"/>
              </p:ext>
            </p:extLst>
          </p:nvPr>
        </p:nvGraphicFramePr>
        <p:xfrm>
          <a:off x="3419872" y="4104153"/>
          <a:ext cx="871792" cy="400372"/>
        </p:xfrm>
        <a:graphic>
          <a:graphicData uri="http://schemas.openxmlformats.org/presentationml/2006/ole">
            <mc:AlternateContent xmlns:mc="http://schemas.openxmlformats.org/markup-compatibility/2006">
              <mc:Choice xmlns:v="urn:schemas-microsoft-com:vml" Requires="v">
                <p:oleObj spid="_x0000_s104641" name="公式" r:id="rId4" imgW="647700" imgH="292100" progId="Equation.3">
                  <p:embed/>
                </p:oleObj>
              </mc:Choice>
              <mc:Fallback>
                <p:oleObj name="公式" r:id="rId4" imgW="647700" imgH="292100" progId="Equation.3">
                  <p:embed/>
                  <p:pic>
                    <p:nvPicPr>
                      <p:cNvPr id="0" name="Picture 1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872" y="4104153"/>
                        <a:ext cx="871792" cy="400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53" name="Text Box 5"/>
          <p:cNvSpPr txBox="1">
            <a:spLocks noChangeArrowheads="1"/>
          </p:cNvSpPr>
          <p:nvPr/>
        </p:nvSpPr>
        <p:spPr bwMode="auto">
          <a:xfrm>
            <a:off x="1619250" y="188913"/>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适应度函数</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本章内容</a:t>
            </a:r>
            <a:endParaRPr lang="zh-CN" altLang="en-US" b="1" dirty="0"/>
          </a:p>
        </p:txBody>
      </p:sp>
      <p:sp>
        <p:nvSpPr>
          <p:cNvPr id="5" name="Text Box 6"/>
          <p:cNvSpPr txBox="1">
            <a:spLocks noGrp="1" noChangeArrowheads="1"/>
          </p:cNvSpPr>
          <p:nvPr>
            <p:ph idx="1"/>
          </p:nvPr>
        </p:nvSpPr>
        <p:spPr bwMode="auto">
          <a:xfrm>
            <a:off x="1475656" y="1952836"/>
            <a:ext cx="6552728" cy="2800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zh-CN" altLang="en-US" sz="3200" b="1" dirty="0" smtClean="0">
                <a:latin typeface="Times New Roman" pitchFamily="18" charset="0"/>
              </a:rPr>
              <a:t>概述 </a:t>
            </a:r>
            <a:endParaRPr lang="zh-CN" altLang="en-US" sz="3200" b="1" dirty="0">
              <a:latin typeface="Times New Roman" pitchFamily="18" charset="0"/>
            </a:endParaRPr>
          </a:p>
          <a:p>
            <a:pPr>
              <a:lnSpc>
                <a:spcPct val="150000"/>
              </a:lnSpc>
              <a:spcBef>
                <a:spcPct val="50000"/>
              </a:spcBef>
            </a:pPr>
            <a:r>
              <a:rPr lang="zh-CN" altLang="en-US" sz="3200" b="1" dirty="0" smtClean="0">
                <a:latin typeface="Times New Roman" pitchFamily="18" charset="0"/>
              </a:rPr>
              <a:t>演化计算</a:t>
            </a:r>
            <a:endParaRPr lang="zh-CN" altLang="en-US" sz="3200" b="1" dirty="0">
              <a:latin typeface="Times New Roman" pitchFamily="18" charset="0"/>
            </a:endParaRPr>
          </a:p>
          <a:p>
            <a:pPr>
              <a:lnSpc>
                <a:spcPct val="150000"/>
              </a:lnSpc>
              <a:spcBef>
                <a:spcPct val="50000"/>
              </a:spcBef>
            </a:pPr>
            <a:r>
              <a:rPr lang="zh-CN" altLang="en-US" sz="3200" b="1" dirty="0" smtClean="0">
                <a:latin typeface="Times New Roman" pitchFamily="18" charset="0"/>
              </a:rPr>
              <a:t>模糊</a:t>
            </a:r>
            <a:r>
              <a:rPr lang="zh-CN" altLang="en-US" sz="3200" b="1" dirty="0">
                <a:latin typeface="Times New Roman" pitchFamily="18" charset="0"/>
              </a:rPr>
              <a:t>计算</a:t>
            </a:r>
          </a:p>
        </p:txBody>
      </p:sp>
    </p:spTree>
    <p:extLst>
      <p:ext uri="{BB962C8B-B14F-4D97-AF65-F5344CB8AC3E}">
        <p14:creationId xmlns:p14="http://schemas.microsoft.com/office/powerpoint/2010/main" val="20595685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3"/>
          <p:cNvSpPr>
            <a:spLocks noGrp="1" noChangeArrowheads="1"/>
          </p:cNvSpPr>
          <p:nvPr>
            <p:ph type="body" sz="half" idx="1"/>
          </p:nvPr>
        </p:nvSpPr>
        <p:spPr>
          <a:xfrm>
            <a:off x="457200" y="1600200"/>
            <a:ext cx="7715250" cy="1323975"/>
          </a:xfrm>
        </p:spPr>
        <p:txBody>
          <a:bodyPr/>
          <a:lstStyle/>
          <a:p>
            <a:r>
              <a:rPr lang="en-US" altLang="zh-CN" sz="2800"/>
              <a:t>TSP</a:t>
            </a:r>
            <a:r>
              <a:rPr lang="zh-CN" altLang="en-US" sz="2800"/>
              <a:t>的目标是路径总长度为最短，路径总长度可作为</a:t>
            </a:r>
            <a:r>
              <a:rPr lang="en-US" altLang="zh-CN" sz="2800"/>
              <a:t>TSP</a:t>
            </a:r>
            <a:r>
              <a:rPr lang="zh-CN" altLang="en-US" sz="2800"/>
              <a:t>问题的适应度函数</a:t>
            </a:r>
            <a:r>
              <a:rPr lang="zh-CN" altLang="en-US" sz="2800">
                <a:ea typeface="楷体_GB2312" pitchFamily="49" charset="-122"/>
              </a:rPr>
              <a:t>：</a:t>
            </a:r>
          </a:p>
        </p:txBody>
      </p:sp>
      <p:graphicFrame>
        <p:nvGraphicFramePr>
          <p:cNvPr id="208900" name="Object 4"/>
          <p:cNvGraphicFramePr>
            <a:graphicFrameLocks noGrp="1" noChangeAspect="1"/>
          </p:cNvGraphicFramePr>
          <p:nvPr>
            <p:ph sz="half" idx="2"/>
          </p:nvPr>
        </p:nvGraphicFramePr>
        <p:xfrm>
          <a:off x="2016125" y="3105150"/>
          <a:ext cx="4319588" cy="1468438"/>
        </p:xfrm>
        <a:graphic>
          <a:graphicData uri="http://schemas.openxmlformats.org/presentationml/2006/ole">
            <mc:AlternateContent xmlns:mc="http://schemas.openxmlformats.org/markup-compatibility/2006">
              <mc:Choice xmlns:v="urn:schemas-microsoft-com:vml" Requires="v">
                <p:oleObj spid="_x0000_s209089" name="Equation" r:id="rId4" imgW="2527200" imgH="852120" progId="Equation.3">
                  <p:embed/>
                </p:oleObj>
              </mc:Choice>
              <mc:Fallback>
                <p:oleObj name="Equation" r:id="rId4" imgW="2527200" imgH="852120" progId="Equation.3">
                  <p:embed/>
                  <p:pic>
                    <p:nvPicPr>
                      <p:cNvPr id="0" name="Picture 16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6125" y="3105150"/>
                        <a:ext cx="4319588" cy="14684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5"/>
          <p:cNvSpPr txBox="1">
            <a:spLocks noChangeArrowheads="1"/>
          </p:cNvSpPr>
          <p:nvPr/>
        </p:nvSpPr>
        <p:spPr bwMode="auto">
          <a:xfrm>
            <a:off x="1619250" y="188913"/>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适应度函数</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179388" y="1449388"/>
            <a:ext cx="8785225" cy="49459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342900" indent="-342900">
              <a:lnSpc>
                <a:spcPct val="120000"/>
              </a:lnSpc>
              <a:spcBef>
                <a:spcPts val="600"/>
              </a:spcBef>
              <a:buFont typeface="Arial" pitchFamily="34" charset="0"/>
              <a:buChar char="•"/>
            </a:pPr>
            <a:r>
              <a:rPr lang="zh-CN" altLang="en-US" sz="2200" b="1" dirty="0" smtClean="0">
                <a:solidFill>
                  <a:srgbClr val="3333FF"/>
                </a:solidFill>
                <a:latin typeface="仿宋_GB2312" pitchFamily="49" charset="-122"/>
                <a:ea typeface="仿宋_GB2312" pitchFamily="49" charset="-122"/>
                <a:cs typeface="Adobe Arabic" pitchFamily="18" charset="-78"/>
              </a:rPr>
              <a:t>标准</a:t>
            </a:r>
            <a:r>
              <a:rPr lang="zh-CN" altLang="en-US" sz="2200" b="1" dirty="0">
                <a:solidFill>
                  <a:srgbClr val="3333FF"/>
                </a:solidFill>
                <a:latin typeface="仿宋_GB2312" pitchFamily="49" charset="-122"/>
                <a:ea typeface="仿宋_GB2312" pitchFamily="49" charset="-122"/>
                <a:cs typeface="Adobe Arabic" pitchFamily="18" charset="-78"/>
              </a:rPr>
              <a:t>适应度函数</a:t>
            </a:r>
          </a:p>
          <a:p>
            <a:pPr>
              <a:lnSpc>
                <a:spcPct val="120000"/>
              </a:lnSpc>
              <a:spcBef>
                <a:spcPts val="600"/>
              </a:spcBef>
            </a:pPr>
            <a:r>
              <a:rPr lang="zh-CN" altLang="en-US" sz="2000" dirty="0">
                <a:latin typeface="Times New Roman" pitchFamily="18" charset="0"/>
              </a:rPr>
              <a:t>    </a:t>
            </a:r>
            <a:r>
              <a:rPr lang="zh-CN" altLang="en-US" sz="2000" dirty="0">
                <a:latin typeface="Times New Roman" pitchFamily="18" charset="0"/>
                <a:ea typeface="仿宋_GB2312" pitchFamily="49" charset="-122"/>
                <a:cs typeface="Times New Roman" pitchFamily="18" charset="0"/>
              </a:rPr>
              <a:t>在遗传算法中，</a:t>
            </a:r>
            <a:r>
              <a:rPr lang="zh-CN" altLang="en-US" sz="2000" dirty="0">
                <a:solidFill>
                  <a:srgbClr val="FF0000"/>
                </a:solidFill>
                <a:latin typeface="Times New Roman" pitchFamily="18" charset="0"/>
                <a:ea typeface="仿宋_GB2312" pitchFamily="49" charset="-122"/>
                <a:cs typeface="Times New Roman" pitchFamily="18" charset="0"/>
              </a:rPr>
              <a:t>一般要求适应度函数非负</a:t>
            </a:r>
            <a:r>
              <a:rPr lang="zh-CN" altLang="en-US" sz="2000" dirty="0">
                <a:latin typeface="Times New Roman" pitchFamily="18" charset="0"/>
                <a:ea typeface="仿宋_GB2312" pitchFamily="49" charset="-122"/>
                <a:cs typeface="Times New Roman" pitchFamily="18" charset="0"/>
              </a:rPr>
              <a:t>，并其适应度值越大越好。这就往往需要对原始适应函数进行某种变换，将其转换为标准的度量方式，以满足进化操作的要求，这样所得到的适应度函数被称为</a:t>
            </a:r>
            <a:r>
              <a:rPr lang="zh-CN" altLang="en-US" sz="2000" dirty="0">
                <a:solidFill>
                  <a:srgbClr val="FF0000"/>
                </a:solidFill>
                <a:latin typeface="Times New Roman" pitchFamily="18" charset="0"/>
                <a:ea typeface="仿宋_GB2312" pitchFamily="49" charset="-122"/>
                <a:cs typeface="Times New Roman" pitchFamily="18" charset="0"/>
              </a:rPr>
              <a:t>标准适应度函数</a:t>
            </a:r>
            <a:r>
              <a:rPr lang="en-US" altLang="zh-CN" sz="2000" dirty="0" err="1">
                <a:latin typeface="Times New Roman" pitchFamily="18" charset="0"/>
                <a:ea typeface="仿宋_GB2312" pitchFamily="49" charset="-122"/>
                <a:cs typeface="Times New Roman" pitchFamily="18" charset="0"/>
              </a:rPr>
              <a:t>f</a:t>
            </a:r>
            <a:r>
              <a:rPr lang="en-US" altLang="zh-CN" sz="2000" baseline="-25000" dirty="0" err="1">
                <a:latin typeface="Times New Roman" pitchFamily="18" charset="0"/>
                <a:ea typeface="仿宋_GB2312" pitchFamily="49" charset="-122"/>
                <a:cs typeface="Times New Roman" pitchFamily="18" charset="0"/>
              </a:rPr>
              <a:t>Normal</a:t>
            </a:r>
            <a:r>
              <a:rPr lang="en-US" altLang="zh-CN" sz="2000" dirty="0">
                <a:latin typeface="Times New Roman" pitchFamily="18" charset="0"/>
                <a:ea typeface="仿宋_GB2312" pitchFamily="49" charset="-122"/>
                <a:cs typeface="Times New Roman" pitchFamily="18" charset="0"/>
              </a:rPr>
              <a:t>(x)</a:t>
            </a:r>
            <a:r>
              <a:rPr lang="zh-CN" altLang="en-US" sz="2000" b="1" dirty="0">
                <a:solidFill>
                  <a:srgbClr val="0000CC"/>
                </a:solidFill>
                <a:latin typeface="Times New Roman" pitchFamily="18" charset="0"/>
              </a:rPr>
              <a:t>。</a:t>
            </a:r>
          </a:p>
          <a:p>
            <a:pPr>
              <a:lnSpc>
                <a:spcPct val="110000"/>
              </a:lnSpc>
              <a:spcBef>
                <a:spcPct val="10000"/>
              </a:spcBef>
            </a:pPr>
            <a:endParaRPr lang="en-US" altLang="zh-CN" sz="2000" b="1" dirty="0" smtClean="0">
              <a:solidFill>
                <a:srgbClr val="00B050"/>
              </a:solidFill>
              <a:latin typeface="仿宋_GB2312" pitchFamily="49" charset="-122"/>
              <a:ea typeface="仿宋_GB2312" pitchFamily="49" charset="-122"/>
            </a:endParaRPr>
          </a:p>
          <a:p>
            <a:pPr marL="800100" lvl="1" indent="-342900">
              <a:lnSpc>
                <a:spcPct val="110000"/>
              </a:lnSpc>
              <a:spcBef>
                <a:spcPct val="10000"/>
              </a:spcBef>
              <a:buFont typeface="Wingdings" pitchFamily="2" charset="2"/>
              <a:buChar char="ü"/>
            </a:pPr>
            <a:r>
              <a:rPr lang="zh-CN" altLang="en-US" sz="2000" b="1" dirty="0">
                <a:solidFill>
                  <a:srgbClr val="00B050"/>
                </a:solidFill>
                <a:latin typeface="仿宋_GB2312" pitchFamily="49" charset="-122"/>
                <a:ea typeface="仿宋_GB2312" pitchFamily="49" charset="-122"/>
              </a:rPr>
              <a:t>例：</a:t>
            </a:r>
            <a:r>
              <a:rPr lang="zh-CN" altLang="en-US" sz="2000" b="1" dirty="0" smtClean="0">
                <a:solidFill>
                  <a:srgbClr val="00B050"/>
                </a:solidFill>
                <a:latin typeface="仿宋_GB2312" pitchFamily="49" charset="-122"/>
                <a:ea typeface="仿宋_GB2312" pitchFamily="49" charset="-122"/>
              </a:rPr>
              <a:t>对</a:t>
            </a:r>
            <a:r>
              <a:rPr lang="zh-CN" altLang="en-US" sz="2000" b="1" dirty="0">
                <a:solidFill>
                  <a:srgbClr val="00B050"/>
                </a:solidFill>
                <a:latin typeface="仿宋_GB2312" pitchFamily="49" charset="-122"/>
                <a:ea typeface="仿宋_GB2312" pitchFamily="49" charset="-122"/>
              </a:rPr>
              <a:t>极小化问题，其标准适应度函数可定义为</a:t>
            </a:r>
          </a:p>
          <a:p>
            <a:pPr>
              <a:lnSpc>
                <a:spcPct val="110000"/>
              </a:lnSpc>
              <a:spcBef>
                <a:spcPct val="10000"/>
              </a:spcBef>
            </a:pPr>
            <a:endParaRPr lang="zh-CN" altLang="en-US" sz="2000" b="1" dirty="0">
              <a:solidFill>
                <a:srgbClr val="00B050"/>
              </a:solidFill>
              <a:latin typeface="仿宋_GB2312" pitchFamily="49" charset="-122"/>
              <a:ea typeface="仿宋_GB2312" pitchFamily="49" charset="-122"/>
            </a:endParaRPr>
          </a:p>
          <a:p>
            <a:pPr>
              <a:lnSpc>
                <a:spcPct val="110000"/>
              </a:lnSpc>
              <a:spcBef>
                <a:spcPct val="10000"/>
              </a:spcBef>
            </a:pPr>
            <a:endParaRPr lang="zh-CN" altLang="en-US" sz="2000" b="1" dirty="0">
              <a:solidFill>
                <a:srgbClr val="00B050"/>
              </a:solidFill>
              <a:latin typeface="仿宋_GB2312" pitchFamily="49" charset="-122"/>
              <a:ea typeface="仿宋_GB2312" pitchFamily="49" charset="-122"/>
            </a:endParaRPr>
          </a:p>
          <a:p>
            <a:pPr>
              <a:lnSpc>
                <a:spcPct val="110000"/>
              </a:lnSpc>
              <a:spcBef>
                <a:spcPct val="10000"/>
              </a:spcBef>
            </a:pPr>
            <a:endParaRPr lang="zh-CN" altLang="en-US" sz="2000" b="1" dirty="0">
              <a:solidFill>
                <a:srgbClr val="00B050"/>
              </a:solidFill>
              <a:latin typeface="仿宋_GB2312" pitchFamily="49" charset="-122"/>
              <a:ea typeface="仿宋_GB2312" pitchFamily="49" charset="-122"/>
            </a:endParaRPr>
          </a:p>
          <a:p>
            <a:pPr>
              <a:lnSpc>
                <a:spcPct val="110000"/>
              </a:lnSpc>
              <a:spcBef>
                <a:spcPct val="10000"/>
              </a:spcBef>
            </a:pPr>
            <a:endParaRPr lang="zh-CN" altLang="en-US" sz="2000" b="1" dirty="0">
              <a:solidFill>
                <a:srgbClr val="00B050"/>
              </a:solidFill>
              <a:latin typeface="仿宋_GB2312" pitchFamily="49" charset="-122"/>
              <a:ea typeface="仿宋_GB2312" pitchFamily="49" charset="-122"/>
            </a:endParaRPr>
          </a:p>
          <a:p>
            <a:pPr lvl="1">
              <a:lnSpc>
                <a:spcPct val="110000"/>
              </a:lnSpc>
              <a:spcBef>
                <a:spcPct val="10000"/>
              </a:spcBef>
            </a:pPr>
            <a:r>
              <a:rPr lang="zh-CN" altLang="en-US" b="1" dirty="0">
                <a:solidFill>
                  <a:srgbClr val="00B050"/>
                </a:solidFill>
                <a:latin typeface="仿宋_GB2312" pitchFamily="49" charset="-122"/>
                <a:ea typeface="仿宋_GB2312" pitchFamily="49" charset="-122"/>
              </a:rPr>
              <a:t>其中，</a:t>
            </a:r>
            <a:r>
              <a:rPr lang="en-US" altLang="zh-CN" b="1" dirty="0" err="1">
                <a:solidFill>
                  <a:srgbClr val="00B050"/>
                </a:solidFill>
                <a:latin typeface="仿宋_GB2312" pitchFamily="49" charset="-122"/>
                <a:ea typeface="仿宋_GB2312" pitchFamily="49" charset="-122"/>
              </a:rPr>
              <a:t>f</a:t>
            </a:r>
            <a:r>
              <a:rPr lang="en-US" altLang="zh-CN" b="1" baseline="-25000" dirty="0" err="1">
                <a:solidFill>
                  <a:srgbClr val="00B050"/>
                </a:solidFill>
                <a:latin typeface="仿宋_GB2312" pitchFamily="49" charset="-122"/>
                <a:ea typeface="仿宋_GB2312" pitchFamily="49" charset="-122"/>
              </a:rPr>
              <a:t>max</a:t>
            </a:r>
            <a:r>
              <a:rPr lang="en-US" altLang="zh-CN" b="1" baseline="-25000" dirty="0">
                <a:solidFill>
                  <a:srgbClr val="00B050"/>
                </a:solidFill>
                <a:latin typeface="仿宋_GB2312" pitchFamily="49" charset="-122"/>
                <a:ea typeface="仿宋_GB2312" pitchFamily="49" charset="-122"/>
              </a:rPr>
              <a:t> </a:t>
            </a:r>
            <a:r>
              <a:rPr lang="de-DE" altLang="zh-CN" b="1" dirty="0">
                <a:solidFill>
                  <a:srgbClr val="00B050"/>
                </a:solidFill>
                <a:latin typeface="仿宋_GB2312" pitchFamily="49" charset="-122"/>
                <a:ea typeface="仿宋_GB2312" pitchFamily="49" charset="-122"/>
              </a:rPr>
              <a:t>(x)</a:t>
            </a:r>
            <a:r>
              <a:rPr lang="zh-CN" altLang="de-DE" b="1" dirty="0">
                <a:solidFill>
                  <a:srgbClr val="00B050"/>
                </a:solidFill>
                <a:latin typeface="仿宋_GB2312" pitchFamily="49" charset="-122"/>
                <a:ea typeface="仿宋_GB2312" pitchFamily="49" charset="-122"/>
              </a:rPr>
              <a:t>是原始适应函数</a:t>
            </a:r>
            <a:r>
              <a:rPr lang="de-DE" altLang="zh-CN" b="1" dirty="0">
                <a:solidFill>
                  <a:srgbClr val="00B050"/>
                </a:solidFill>
                <a:latin typeface="仿宋_GB2312" pitchFamily="49" charset="-122"/>
                <a:ea typeface="仿宋_GB2312" pitchFamily="49" charset="-122"/>
              </a:rPr>
              <a:t>f(x)</a:t>
            </a:r>
            <a:r>
              <a:rPr lang="zh-CN" altLang="de-DE" b="1" dirty="0">
                <a:solidFill>
                  <a:srgbClr val="00B050"/>
                </a:solidFill>
                <a:latin typeface="仿宋_GB2312" pitchFamily="49" charset="-122"/>
                <a:ea typeface="仿宋_GB2312" pitchFamily="49" charset="-122"/>
              </a:rPr>
              <a:t>的一个上界。如果</a:t>
            </a:r>
            <a:r>
              <a:rPr lang="en-US" altLang="zh-CN" b="1" dirty="0" err="1">
                <a:solidFill>
                  <a:srgbClr val="00B050"/>
                </a:solidFill>
                <a:latin typeface="仿宋_GB2312" pitchFamily="49" charset="-122"/>
                <a:ea typeface="仿宋_GB2312" pitchFamily="49" charset="-122"/>
              </a:rPr>
              <a:t>f</a:t>
            </a:r>
            <a:r>
              <a:rPr lang="en-US" altLang="zh-CN" b="1" baseline="-25000" dirty="0" err="1">
                <a:solidFill>
                  <a:srgbClr val="00B050"/>
                </a:solidFill>
                <a:latin typeface="仿宋_GB2312" pitchFamily="49" charset="-122"/>
                <a:ea typeface="仿宋_GB2312" pitchFamily="49" charset="-122"/>
              </a:rPr>
              <a:t>max</a:t>
            </a:r>
            <a:r>
              <a:rPr lang="en-US" altLang="zh-CN" b="1" baseline="-25000" dirty="0">
                <a:solidFill>
                  <a:srgbClr val="00B050"/>
                </a:solidFill>
                <a:latin typeface="仿宋_GB2312" pitchFamily="49" charset="-122"/>
                <a:ea typeface="仿宋_GB2312" pitchFamily="49" charset="-122"/>
              </a:rPr>
              <a:t> </a:t>
            </a:r>
            <a:r>
              <a:rPr lang="de-DE" altLang="zh-CN" b="1" dirty="0">
                <a:solidFill>
                  <a:srgbClr val="00B050"/>
                </a:solidFill>
                <a:latin typeface="仿宋_GB2312" pitchFamily="49" charset="-122"/>
                <a:ea typeface="仿宋_GB2312" pitchFamily="49" charset="-122"/>
              </a:rPr>
              <a:t>(x)</a:t>
            </a:r>
            <a:r>
              <a:rPr lang="zh-CN" altLang="de-DE" b="1" dirty="0">
                <a:solidFill>
                  <a:srgbClr val="00B050"/>
                </a:solidFill>
                <a:latin typeface="仿宋_GB2312" pitchFamily="49" charset="-122"/>
                <a:ea typeface="仿宋_GB2312" pitchFamily="49" charset="-122"/>
              </a:rPr>
              <a:t> 未知，则可用当前代或到目前为止各演化代中的</a:t>
            </a:r>
            <a:r>
              <a:rPr lang="de-DE" altLang="zh-CN" b="1" dirty="0">
                <a:solidFill>
                  <a:srgbClr val="00B050"/>
                </a:solidFill>
                <a:latin typeface="仿宋_GB2312" pitchFamily="49" charset="-122"/>
                <a:ea typeface="仿宋_GB2312" pitchFamily="49" charset="-122"/>
              </a:rPr>
              <a:t>f(x)</a:t>
            </a:r>
            <a:r>
              <a:rPr lang="zh-CN" altLang="de-DE" b="1" dirty="0">
                <a:solidFill>
                  <a:srgbClr val="00B050"/>
                </a:solidFill>
                <a:latin typeface="仿宋_GB2312" pitchFamily="49" charset="-122"/>
                <a:ea typeface="仿宋_GB2312" pitchFamily="49" charset="-122"/>
              </a:rPr>
              <a:t>的最大值来代替</a:t>
            </a:r>
            <a:r>
              <a:rPr lang="zh-CN" altLang="de-DE" b="1" dirty="0" smtClean="0">
                <a:solidFill>
                  <a:srgbClr val="00B050"/>
                </a:solidFill>
                <a:latin typeface="仿宋_GB2312" pitchFamily="49" charset="-122"/>
                <a:ea typeface="仿宋_GB2312" pitchFamily="49" charset="-122"/>
              </a:rPr>
              <a:t>。 </a:t>
            </a:r>
            <a:r>
              <a:rPr lang="en-US" altLang="zh-CN" b="1" dirty="0" err="1">
                <a:solidFill>
                  <a:srgbClr val="00B050"/>
                </a:solidFill>
                <a:latin typeface="仿宋_GB2312" pitchFamily="49" charset="-122"/>
                <a:ea typeface="仿宋_GB2312" pitchFamily="49" charset="-122"/>
              </a:rPr>
              <a:t>f</a:t>
            </a:r>
            <a:r>
              <a:rPr lang="en-US" altLang="zh-CN" b="1" baseline="-25000" dirty="0" err="1">
                <a:solidFill>
                  <a:srgbClr val="00B050"/>
                </a:solidFill>
                <a:latin typeface="仿宋_GB2312" pitchFamily="49" charset="-122"/>
                <a:ea typeface="仿宋_GB2312" pitchFamily="49" charset="-122"/>
              </a:rPr>
              <a:t>max</a:t>
            </a:r>
            <a:r>
              <a:rPr lang="en-US" altLang="zh-CN" b="1" baseline="-25000" dirty="0">
                <a:solidFill>
                  <a:srgbClr val="00B050"/>
                </a:solidFill>
                <a:latin typeface="仿宋_GB2312" pitchFamily="49" charset="-122"/>
                <a:ea typeface="仿宋_GB2312" pitchFamily="49" charset="-122"/>
              </a:rPr>
              <a:t> </a:t>
            </a:r>
            <a:r>
              <a:rPr lang="de-DE" altLang="zh-CN" b="1" dirty="0">
                <a:solidFill>
                  <a:srgbClr val="00B050"/>
                </a:solidFill>
                <a:latin typeface="仿宋_GB2312" pitchFamily="49" charset="-122"/>
                <a:ea typeface="仿宋_GB2312" pitchFamily="49" charset="-122"/>
              </a:rPr>
              <a:t>(x)</a:t>
            </a:r>
            <a:r>
              <a:rPr lang="zh-CN" altLang="de-DE" b="1" dirty="0">
                <a:solidFill>
                  <a:srgbClr val="00B050"/>
                </a:solidFill>
                <a:latin typeface="仿宋_GB2312" pitchFamily="49" charset="-122"/>
                <a:ea typeface="仿宋_GB2312" pitchFamily="49" charset="-122"/>
              </a:rPr>
              <a:t> 是会随着进化代数的增加而不断变化的</a:t>
            </a:r>
            <a:r>
              <a:rPr lang="zh-CN" altLang="de-DE" sz="2000" b="1" dirty="0">
                <a:solidFill>
                  <a:srgbClr val="00B050"/>
                </a:solidFill>
                <a:latin typeface="仿宋_GB2312" pitchFamily="49" charset="-122"/>
                <a:ea typeface="仿宋_GB2312" pitchFamily="49" charset="-122"/>
              </a:rPr>
              <a:t>。    </a:t>
            </a:r>
            <a:endParaRPr lang="zh-CN" altLang="en-US" sz="2000" b="1" dirty="0">
              <a:solidFill>
                <a:srgbClr val="00B050"/>
              </a:solidFill>
              <a:latin typeface="仿宋_GB2312" pitchFamily="49" charset="-122"/>
              <a:ea typeface="仿宋_GB2312" pitchFamily="49" charset="-122"/>
            </a:endParaRPr>
          </a:p>
        </p:txBody>
      </p:sp>
      <p:sp>
        <p:nvSpPr>
          <p:cNvPr id="105475" name="Rectangle 3"/>
          <p:cNvSpPr>
            <a:spLocks noChangeArrowheads="1"/>
          </p:cNvSpPr>
          <p:nvPr/>
        </p:nvSpPr>
        <p:spPr bwMode="auto">
          <a:xfrm>
            <a:off x="503238" y="188913"/>
            <a:ext cx="30607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2400" b="1">
                <a:solidFill>
                  <a:srgbClr val="CC0000"/>
                </a:solidFill>
              </a:rPr>
              <a:t> </a:t>
            </a:r>
          </a:p>
        </p:txBody>
      </p:sp>
      <p:sp>
        <p:nvSpPr>
          <p:cNvPr id="10547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5477" name="Object 5"/>
          <p:cNvGraphicFramePr>
            <a:graphicFrameLocks noChangeAspect="1"/>
          </p:cNvGraphicFramePr>
          <p:nvPr>
            <p:extLst>
              <p:ext uri="{D42A27DB-BD31-4B8C-83A1-F6EECF244321}">
                <p14:modId xmlns:p14="http://schemas.microsoft.com/office/powerpoint/2010/main" val="2026598999"/>
              </p:ext>
            </p:extLst>
          </p:nvPr>
        </p:nvGraphicFramePr>
        <p:xfrm>
          <a:off x="2033588" y="4149080"/>
          <a:ext cx="4657328" cy="906986"/>
        </p:xfrm>
        <a:graphic>
          <a:graphicData uri="http://schemas.openxmlformats.org/presentationml/2006/ole">
            <mc:AlternateContent xmlns:mc="http://schemas.openxmlformats.org/markup-compatibility/2006">
              <mc:Choice xmlns:v="urn:schemas-microsoft-com:vml" Requires="v">
                <p:oleObj spid="_x0000_s105666" name="公式" r:id="rId4" imgW="3911400" imgH="761760" progId="Equation.3">
                  <p:embed/>
                </p:oleObj>
              </mc:Choice>
              <mc:Fallback>
                <p:oleObj name="公式" r:id="rId4" imgW="3911400" imgH="761760" progId="Equation.3">
                  <p:embed/>
                  <p:pic>
                    <p:nvPicPr>
                      <p:cNvPr id="0" name="Picture 1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3588" y="4149080"/>
                        <a:ext cx="4657328" cy="9069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7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9" name="Text Box 5"/>
          <p:cNvSpPr txBox="1">
            <a:spLocks noChangeArrowheads="1"/>
          </p:cNvSpPr>
          <p:nvPr/>
        </p:nvSpPr>
        <p:spPr bwMode="auto">
          <a:xfrm>
            <a:off x="1619250" y="188913"/>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适应度函数</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971792" y="1989138"/>
            <a:ext cx="7740668" cy="3770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a:lnSpc>
                <a:spcPct val="125000"/>
              </a:lnSpc>
              <a:buFont typeface="Wingdings" pitchFamily="2" charset="2"/>
              <a:buChar char="ü"/>
            </a:pPr>
            <a:r>
              <a:rPr lang="zh-CN" altLang="en-US" sz="2000" b="1" dirty="0" smtClean="0">
                <a:solidFill>
                  <a:srgbClr val="00B050"/>
                </a:solidFill>
                <a:latin typeface="仿宋_GB2312" pitchFamily="49" charset="-122"/>
                <a:ea typeface="仿宋_GB2312" pitchFamily="49" charset="-122"/>
              </a:rPr>
              <a:t>极大化</a:t>
            </a:r>
            <a:r>
              <a:rPr lang="zh-CN" altLang="en-US" sz="2000" b="1" dirty="0">
                <a:solidFill>
                  <a:srgbClr val="00B050"/>
                </a:solidFill>
                <a:latin typeface="仿宋_GB2312" pitchFamily="49" charset="-122"/>
                <a:ea typeface="仿宋_GB2312" pitchFamily="49" charset="-122"/>
              </a:rPr>
              <a:t>问题</a:t>
            </a:r>
          </a:p>
          <a:p>
            <a:r>
              <a:rPr lang="zh-CN" altLang="en-US" sz="2000" b="1" dirty="0">
                <a:solidFill>
                  <a:srgbClr val="00B050"/>
                </a:solidFill>
                <a:latin typeface="仿宋_GB2312" pitchFamily="49" charset="-122"/>
                <a:ea typeface="仿宋_GB2312" pitchFamily="49" charset="-122"/>
              </a:rPr>
              <a:t>     对极大化问题，其标准适应度函数可定义为</a:t>
            </a:r>
          </a:p>
          <a:p>
            <a:endParaRPr lang="zh-CN" altLang="en-US" sz="2000" b="1" dirty="0">
              <a:solidFill>
                <a:srgbClr val="00B050"/>
              </a:solidFill>
              <a:latin typeface="仿宋_GB2312" pitchFamily="49" charset="-122"/>
              <a:ea typeface="仿宋_GB2312" pitchFamily="49" charset="-122"/>
            </a:endParaRPr>
          </a:p>
          <a:p>
            <a:endParaRPr lang="zh-CN" altLang="en-US" sz="2000" b="1" dirty="0">
              <a:solidFill>
                <a:srgbClr val="00B050"/>
              </a:solidFill>
              <a:latin typeface="仿宋_GB2312" pitchFamily="49" charset="-122"/>
              <a:ea typeface="仿宋_GB2312" pitchFamily="49" charset="-122"/>
            </a:endParaRPr>
          </a:p>
          <a:p>
            <a:endParaRPr lang="zh-CN" altLang="en-US" sz="2000" b="1" dirty="0">
              <a:solidFill>
                <a:srgbClr val="00B050"/>
              </a:solidFill>
              <a:latin typeface="仿宋_GB2312" pitchFamily="49" charset="-122"/>
              <a:ea typeface="仿宋_GB2312" pitchFamily="49" charset="-122"/>
            </a:endParaRPr>
          </a:p>
          <a:p>
            <a:endParaRPr lang="zh-CN" altLang="en-US" sz="2000" b="1" dirty="0">
              <a:solidFill>
                <a:srgbClr val="00B050"/>
              </a:solidFill>
              <a:latin typeface="仿宋_GB2312" pitchFamily="49" charset="-122"/>
              <a:ea typeface="仿宋_GB2312" pitchFamily="49" charset="-122"/>
            </a:endParaRPr>
          </a:p>
          <a:p>
            <a:endParaRPr lang="zh-CN" altLang="en-US" sz="2000" b="1" dirty="0">
              <a:solidFill>
                <a:srgbClr val="00B050"/>
              </a:solidFill>
              <a:latin typeface="仿宋_GB2312" pitchFamily="49" charset="-122"/>
              <a:ea typeface="仿宋_GB2312" pitchFamily="49" charset="-122"/>
            </a:endParaRPr>
          </a:p>
          <a:p>
            <a:endParaRPr lang="zh-CN" altLang="en-US" sz="2000" b="1" dirty="0">
              <a:solidFill>
                <a:srgbClr val="00B050"/>
              </a:solidFill>
              <a:latin typeface="仿宋_GB2312" pitchFamily="49" charset="-122"/>
              <a:ea typeface="仿宋_GB2312" pitchFamily="49" charset="-122"/>
            </a:endParaRPr>
          </a:p>
          <a:p>
            <a:endParaRPr lang="zh-CN" altLang="en-US" sz="2000" b="1" dirty="0">
              <a:solidFill>
                <a:srgbClr val="00B050"/>
              </a:solidFill>
              <a:latin typeface="仿宋_GB2312" pitchFamily="49" charset="-122"/>
              <a:ea typeface="仿宋_GB2312" pitchFamily="49" charset="-122"/>
            </a:endParaRPr>
          </a:p>
          <a:p>
            <a:pPr>
              <a:lnSpc>
                <a:spcPct val="135000"/>
              </a:lnSpc>
            </a:pPr>
            <a:r>
              <a:rPr lang="zh-CN" altLang="en-US" sz="2000" b="1" dirty="0">
                <a:solidFill>
                  <a:srgbClr val="00B050"/>
                </a:solidFill>
                <a:latin typeface="仿宋_GB2312" pitchFamily="49" charset="-122"/>
                <a:ea typeface="仿宋_GB2312" pitchFamily="49" charset="-122"/>
              </a:rPr>
              <a:t>其中，</a:t>
            </a:r>
            <a:r>
              <a:rPr lang="en-US" altLang="zh-CN" sz="2000" b="1" dirty="0" err="1">
                <a:solidFill>
                  <a:srgbClr val="00B050"/>
                </a:solidFill>
                <a:latin typeface="仿宋_GB2312" pitchFamily="49" charset="-122"/>
                <a:ea typeface="仿宋_GB2312" pitchFamily="49" charset="-122"/>
              </a:rPr>
              <a:t>f</a:t>
            </a:r>
            <a:r>
              <a:rPr lang="en-US" altLang="zh-CN" sz="2000" b="1" baseline="-25000" dirty="0" err="1">
                <a:solidFill>
                  <a:srgbClr val="00B050"/>
                </a:solidFill>
                <a:latin typeface="仿宋_GB2312" pitchFamily="49" charset="-122"/>
                <a:ea typeface="仿宋_GB2312" pitchFamily="49" charset="-122"/>
              </a:rPr>
              <a:t>min</a:t>
            </a:r>
            <a:r>
              <a:rPr lang="de-DE" altLang="zh-CN" sz="2000" b="1" dirty="0">
                <a:solidFill>
                  <a:srgbClr val="00B050"/>
                </a:solidFill>
                <a:latin typeface="仿宋_GB2312" pitchFamily="49" charset="-122"/>
                <a:ea typeface="仿宋_GB2312" pitchFamily="49" charset="-122"/>
              </a:rPr>
              <a:t>(x)</a:t>
            </a:r>
            <a:r>
              <a:rPr lang="zh-CN" altLang="de-DE" sz="2000" b="1" dirty="0">
                <a:solidFill>
                  <a:srgbClr val="00B050"/>
                </a:solidFill>
                <a:latin typeface="仿宋_GB2312" pitchFamily="49" charset="-122"/>
                <a:ea typeface="仿宋_GB2312" pitchFamily="49" charset="-122"/>
              </a:rPr>
              <a:t>是原始适应函数</a:t>
            </a:r>
            <a:r>
              <a:rPr lang="de-DE" altLang="zh-CN" sz="2000" b="1" dirty="0">
                <a:solidFill>
                  <a:srgbClr val="00B050"/>
                </a:solidFill>
                <a:latin typeface="仿宋_GB2312" pitchFamily="49" charset="-122"/>
                <a:ea typeface="仿宋_GB2312" pitchFamily="49" charset="-122"/>
              </a:rPr>
              <a:t>f(x)</a:t>
            </a:r>
            <a:r>
              <a:rPr lang="zh-CN" altLang="de-DE" sz="2000" b="1" dirty="0">
                <a:solidFill>
                  <a:srgbClr val="00B050"/>
                </a:solidFill>
                <a:latin typeface="仿宋_GB2312" pitchFamily="49" charset="-122"/>
                <a:ea typeface="仿宋_GB2312" pitchFamily="49" charset="-122"/>
              </a:rPr>
              <a:t>的一个下界。如果</a:t>
            </a:r>
            <a:r>
              <a:rPr lang="en-US" altLang="zh-CN" sz="2000" b="1" dirty="0" err="1">
                <a:solidFill>
                  <a:srgbClr val="00B050"/>
                </a:solidFill>
                <a:latin typeface="仿宋_GB2312" pitchFamily="49" charset="-122"/>
                <a:ea typeface="仿宋_GB2312" pitchFamily="49" charset="-122"/>
              </a:rPr>
              <a:t>f</a:t>
            </a:r>
            <a:r>
              <a:rPr lang="en-US" altLang="zh-CN" sz="2000" b="1" baseline="-25000" dirty="0" err="1">
                <a:solidFill>
                  <a:srgbClr val="00B050"/>
                </a:solidFill>
                <a:latin typeface="仿宋_GB2312" pitchFamily="49" charset="-122"/>
                <a:ea typeface="仿宋_GB2312" pitchFamily="49" charset="-122"/>
              </a:rPr>
              <a:t>min</a:t>
            </a:r>
            <a:r>
              <a:rPr lang="de-DE" altLang="zh-CN" sz="2000" b="1" dirty="0">
                <a:solidFill>
                  <a:srgbClr val="00B050"/>
                </a:solidFill>
                <a:latin typeface="仿宋_GB2312" pitchFamily="49" charset="-122"/>
                <a:ea typeface="仿宋_GB2312" pitchFamily="49" charset="-122"/>
              </a:rPr>
              <a:t>(x)</a:t>
            </a:r>
            <a:r>
              <a:rPr lang="zh-CN" altLang="de-DE" sz="2000" b="1" dirty="0">
                <a:solidFill>
                  <a:srgbClr val="00B050"/>
                </a:solidFill>
                <a:latin typeface="仿宋_GB2312" pitchFamily="49" charset="-122"/>
                <a:ea typeface="仿宋_GB2312" pitchFamily="49" charset="-122"/>
              </a:rPr>
              <a:t> 未知，则可用当前代或到目前为止各演化代中的</a:t>
            </a:r>
            <a:r>
              <a:rPr lang="de-DE" altLang="zh-CN" sz="2000" b="1" dirty="0">
                <a:solidFill>
                  <a:srgbClr val="00B050"/>
                </a:solidFill>
                <a:latin typeface="仿宋_GB2312" pitchFamily="49" charset="-122"/>
                <a:ea typeface="仿宋_GB2312" pitchFamily="49" charset="-122"/>
              </a:rPr>
              <a:t>f(x)</a:t>
            </a:r>
            <a:r>
              <a:rPr lang="zh-CN" altLang="de-DE" sz="2000" b="1" dirty="0">
                <a:solidFill>
                  <a:srgbClr val="00B050"/>
                </a:solidFill>
                <a:latin typeface="仿宋_GB2312" pitchFamily="49" charset="-122"/>
                <a:ea typeface="仿宋_GB2312" pitchFamily="49" charset="-122"/>
              </a:rPr>
              <a:t>的最小值来代替。 </a:t>
            </a:r>
            <a:endParaRPr lang="zh-CN" altLang="en-US" sz="2000" b="1" dirty="0">
              <a:solidFill>
                <a:srgbClr val="00B050"/>
              </a:solidFill>
              <a:latin typeface="仿宋_GB2312" pitchFamily="49" charset="-122"/>
              <a:ea typeface="仿宋_GB2312" pitchFamily="49" charset="-122"/>
            </a:endParaRPr>
          </a:p>
        </p:txBody>
      </p:sp>
      <p:sp>
        <p:nvSpPr>
          <p:cNvPr id="10650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650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6502" name="Object 6"/>
          <p:cNvGraphicFramePr>
            <a:graphicFrameLocks noChangeAspect="1"/>
          </p:cNvGraphicFramePr>
          <p:nvPr>
            <p:extLst>
              <p:ext uri="{D42A27DB-BD31-4B8C-83A1-F6EECF244321}">
                <p14:modId xmlns:p14="http://schemas.microsoft.com/office/powerpoint/2010/main" val="1846012523"/>
              </p:ext>
            </p:extLst>
          </p:nvPr>
        </p:nvGraphicFramePr>
        <p:xfrm>
          <a:off x="1763688" y="3248980"/>
          <a:ext cx="5024983" cy="977012"/>
        </p:xfrm>
        <a:graphic>
          <a:graphicData uri="http://schemas.openxmlformats.org/presentationml/2006/ole">
            <mc:AlternateContent xmlns:mc="http://schemas.openxmlformats.org/markup-compatibility/2006">
              <mc:Choice xmlns:v="urn:schemas-microsoft-com:vml" Requires="v">
                <p:oleObj spid="_x0000_s106691" name="公式" r:id="rId4" imgW="3670200" imgH="711000" progId="Equation.3">
                  <p:embed/>
                </p:oleObj>
              </mc:Choice>
              <mc:Fallback>
                <p:oleObj name="公式" r:id="rId4" imgW="3670200" imgH="711000" progId="Equation.3">
                  <p:embed/>
                  <p:pic>
                    <p:nvPicPr>
                      <p:cNvPr id="0" name="Picture 1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3248980"/>
                        <a:ext cx="5024983" cy="977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5"/>
          <p:cNvSpPr txBox="1">
            <a:spLocks noChangeArrowheads="1"/>
          </p:cNvSpPr>
          <p:nvPr/>
        </p:nvSpPr>
        <p:spPr bwMode="auto">
          <a:xfrm>
            <a:off x="1619250" y="188913"/>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适应度函数</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Text Box 4"/>
          <p:cNvSpPr txBox="1">
            <a:spLocks noChangeArrowheads="1"/>
          </p:cNvSpPr>
          <p:nvPr/>
        </p:nvSpPr>
        <p:spPr bwMode="auto">
          <a:xfrm>
            <a:off x="575555" y="1340768"/>
            <a:ext cx="7992890" cy="4259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2400" b="1" dirty="0" smtClean="0">
                <a:solidFill>
                  <a:srgbClr val="C00000"/>
                </a:solidFill>
                <a:latin typeface="幼圆" pitchFamily="49" charset="-122"/>
                <a:ea typeface="幼圆" pitchFamily="49" charset="-122"/>
              </a:rPr>
              <a:t>遗传</a:t>
            </a:r>
            <a:r>
              <a:rPr lang="zh-CN" altLang="en-US" sz="2400" b="1" dirty="0">
                <a:solidFill>
                  <a:srgbClr val="C00000"/>
                </a:solidFill>
                <a:latin typeface="幼圆" pitchFamily="49" charset="-122"/>
                <a:ea typeface="幼圆" pitchFamily="49" charset="-122"/>
              </a:rPr>
              <a:t>算法中的基本遗传操作包括选择、交叉和</a:t>
            </a:r>
            <a:r>
              <a:rPr lang="zh-CN" altLang="en-US" sz="2400" b="1" dirty="0" smtClean="0">
                <a:solidFill>
                  <a:srgbClr val="C00000"/>
                </a:solidFill>
                <a:latin typeface="幼圆" pitchFamily="49" charset="-122"/>
                <a:ea typeface="幼圆" pitchFamily="49" charset="-122"/>
              </a:rPr>
              <a:t>变异。</a:t>
            </a:r>
            <a:endParaRPr lang="en-US" altLang="zh-CN" sz="2400" b="1" dirty="0" smtClean="0">
              <a:solidFill>
                <a:srgbClr val="C00000"/>
              </a:solidFill>
              <a:latin typeface="幼圆" pitchFamily="49" charset="-122"/>
              <a:ea typeface="幼圆" pitchFamily="49" charset="-122"/>
            </a:endParaRPr>
          </a:p>
          <a:p>
            <a:endParaRPr lang="en-US" altLang="zh-CN" sz="2200" b="1" dirty="0" smtClean="0">
              <a:solidFill>
                <a:srgbClr val="CC0066"/>
              </a:solidFill>
              <a:latin typeface="幼圆" pitchFamily="49" charset="-122"/>
              <a:ea typeface="幼圆" pitchFamily="49" charset="-122"/>
            </a:endParaRPr>
          </a:p>
          <a:p>
            <a:pPr marL="342900" indent="-342900">
              <a:lnSpc>
                <a:spcPct val="120000"/>
              </a:lnSpc>
              <a:spcBef>
                <a:spcPts val="1200"/>
              </a:spcBef>
              <a:buFont typeface="Arial" pitchFamily="34" charset="0"/>
              <a:buChar char="•"/>
            </a:pPr>
            <a:r>
              <a:rPr lang="zh-CN" altLang="en-US" sz="2200" b="1" dirty="0" smtClean="0">
                <a:solidFill>
                  <a:srgbClr val="CC0066"/>
                </a:solidFill>
                <a:latin typeface="幼圆" pitchFamily="49" charset="-122"/>
                <a:ea typeface="幼圆" pitchFamily="49" charset="-122"/>
              </a:rPr>
              <a:t>选择</a:t>
            </a:r>
            <a:r>
              <a:rPr lang="en-US" altLang="zh-CN" sz="2200" b="1" dirty="0" smtClean="0">
                <a:solidFill>
                  <a:srgbClr val="CC0066"/>
                </a:solidFill>
                <a:latin typeface="幼圆" pitchFamily="49" charset="-122"/>
                <a:ea typeface="幼圆" pitchFamily="49" charset="-122"/>
              </a:rPr>
              <a:t>(selection)</a:t>
            </a:r>
            <a:r>
              <a:rPr lang="zh-CN" altLang="en-US" sz="2200" b="1" dirty="0" smtClean="0">
                <a:solidFill>
                  <a:srgbClr val="CC0066"/>
                </a:solidFill>
                <a:latin typeface="幼圆" pitchFamily="49" charset="-122"/>
                <a:ea typeface="幼圆" pitchFamily="49" charset="-122"/>
              </a:rPr>
              <a:t>操作</a:t>
            </a:r>
            <a:r>
              <a:rPr lang="en-US" altLang="zh-CN" sz="2200" b="1" dirty="0" smtClean="0">
                <a:solidFill>
                  <a:srgbClr val="CC0066"/>
                </a:solidFill>
                <a:latin typeface="幼圆" pitchFamily="49" charset="-122"/>
                <a:ea typeface="幼圆" pitchFamily="49" charset="-122"/>
              </a:rPr>
              <a:t>: </a:t>
            </a:r>
            <a:r>
              <a:rPr lang="zh-CN" altLang="en-US" sz="2200" dirty="0" smtClean="0">
                <a:latin typeface="幼圆" pitchFamily="49" charset="-122"/>
                <a:ea typeface="幼圆" pitchFamily="49" charset="-122"/>
              </a:rPr>
              <a:t>根据</a:t>
            </a:r>
            <a:r>
              <a:rPr lang="zh-CN" altLang="en-US" sz="2200" dirty="0">
                <a:latin typeface="幼圆" pitchFamily="49" charset="-122"/>
                <a:ea typeface="幼圆" pitchFamily="49" charset="-122"/>
              </a:rPr>
              <a:t>选择概率按某种策略从当前种群中挑选出一定数目的个体，使它们能够有更多的机会被遗传到下一代</a:t>
            </a:r>
            <a:r>
              <a:rPr lang="zh-CN" altLang="en-US" sz="2200" dirty="0" smtClean="0">
                <a:latin typeface="幼圆" pitchFamily="49" charset="-122"/>
                <a:ea typeface="幼圆" pitchFamily="49" charset="-122"/>
              </a:rPr>
              <a:t>中</a:t>
            </a:r>
            <a:endParaRPr lang="en-US" altLang="zh-CN" sz="2200" b="1" dirty="0">
              <a:solidFill>
                <a:srgbClr val="0000CC"/>
              </a:solidFill>
              <a:latin typeface="幼圆" pitchFamily="49" charset="-122"/>
              <a:ea typeface="幼圆" pitchFamily="49" charset="-122"/>
            </a:endParaRPr>
          </a:p>
          <a:p>
            <a:pPr marL="342900" indent="-342900">
              <a:lnSpc>
                <a:spcPct val="120000"/>
              </a:lnSpc>
              <a:spcBef>
                <a:spcPts val="1200"/>
              </a:spcBef>
              <a:buFont typeface="Arial" pitchFamily="34" charset="0"/>
              <a:buChar char="•"/>
            </a:pPr>
            <a:r>
              <a:rPr lang="zh-CN" altLang="en-US" sz="2200" b="1" dirty="0" smtClean="0">
                <a:latin typeface="幼圆" pitchFamily="49" charset="-122"/>
                <a:ea typeface="幼圆" pitchFamily="49" charset="-122"/>
              </a:rPr>
              <a:t>常用</a:t>
            </a:r>
            <a:r>
              <a:rPr lang="zh-CN" altLang="en-US" sz="2200" b="1" dirty="0">
                <a:latin typeface="幼圆" pitchFamily="49" charset="-122"/>
                <a:ea typeface="幼圆" pitchFamily="49" charset="-122"/>
              </a:rPr>
              <a:t>的选择</a:t>
            </a:r>
            <a:r>
              <a:rPr lang="zh-CN" altLang="en-US" sz="2200" b="1" dirty="0" smtClean="0">
                <a:latin typeface="幼圆" pitchFamily="49" charset="-122"/>
                <a:ea typeface="幼圆" pitchFamily="49" charset="-122"/>
              </a:rPr>
              <a:t>策略：</a:t>
            </a:r>
            <a:r>
              <a:rPr lang="zh-CN" altLang="en-US" sz="2200" b="1" dirty="0" smtClean="0">
                <a:solidFill>
                  <a:srgbClr val="3333FF"/>
                </a:solidFill>
                <a:latin typeface="幼圆" pitchFamily="49" charset="-122"/>
                <a:ea typeface="幼圆" pitchFamily="49" charset="-122"/>
              </a:rPr>
              <a:t>比例选择</a:t>
            </a:r>
            <a:r>
              <a:rPr lang="zh-CN" altLang="en-US" sz="2200" b="1" dirty="0" smtClean="0">
                <a:latin typeface="幼圆" pitchFamily="49" charset="-122"/>
                <a:ea typeface="幼圆" pitchFamily="49" charset="-122"/>
              </a:rPr>
              <a:t>。</a:t>
            </a:r>
            <a:endParaRPr lang="zh-CN" altLang="en-US" sz="2200" b="1" dirty="0">
              <a:latin typeface="幼圆" pitchFamily="49" charset="-122"/>
              <a:ea typeface="幼圆" pitchFamily="49" charset="-122"/>
            </a:endParaRPr>
          </a:p>
          <a:p>
            <a:pPr>
              <a:lnSpc>
                <a:spcPct val="120000"/>
              </a:lnSpc>
              <a:spcBef>
                <a:spcPts val="1200"/>
              </a:spcBef>
            </a:pPr>
            <a:r>
              <a:rPr lang="zh-CN" altLang="en-US" sz="2200" b="1" dirty="0">
                <a:solidFill>
                  <a:srgbClr val="CC0066"/>
                </a:solidFill>
                <a:latin typeface="幼圆" pitchFamily="49" charset="-122"/>
                <a:ea typeface="幼圆" pitchFamily="49" charset="-122"/>
              </a:rPr>
              <a:t>    </a:t>
            </a:r>
            <a:r>
              <a:rPr lang="zh-CN" altLang="en-US" sz="2200" b="1" dirty="0" smtClean="0">
                <a:solidFill>
                  <a:srgbClr val="CC0066"/>
                </a:solidFill>
                <a:latin typeface="幼圆" pitchFamily="49" charset="-122"/>
                <a:ea typeface="幼圆" pitchFamily="49" charset="-122"/>
              </a:rPr>
              <a:t>比例</a:t>
            </a:r>
            <a:r>
              <a:rPr lang="zh-CN" altLang="en-US" sz="2200" b="1" dirty="0">
                <a:solidFill>
                  <a:srgbClr val="CC0066"/>
                </a:solidFill>
                <a:latin typeface="幼圆" pitchFamily="49" charset="-122"/>
                <a:ea typeface="幼圆" pitchFamily="49" charset="-122"/>
              </a:rPr>
              <a:t>选择</a:t>
            </a:r>
          </a:p>
          <a:p>
            <a:pPr lvl="2">
              <a:lnSpc>
                <a:spcPct val="120000"/>
              </a:lnSpc>
              <a:spcBef>
                <a:spcPts val="1200"/>
              </a:spcBef>
            </a:pPr>
            <a:r>
              <a:rPr lang="zh-CN" altLang="en-US" sz="2200" b="1" dirty="0" smtClean="0">
                <a:solidFill>
                  <a:srgbClr val="7030A0"/>
                </a:solidFill>
                <a:latin typeface="仿宋_GB2312" pitchFamily="49" charset="-122"/>
                <a:ea typeface="仿宋_GB2312" pitchFamily="49" charset="-122"/>
              </a:rPr>
              <a:t>基本</a:t>
            </a:r>
            <a:r>
              <a:rPr lang="zh-CN" altLang="en-US" sz="2200" b="1" dirty="0">
                <a:solidFill>
                  <a:srgbClr val="7030A0"/>
                </a:solidFill>
                <a:latin typeface="仿宋_GB2312" pitchFamily="49" charset="-122"/>
                <a:ea typeface="仿宋_GB2312" pitchFamily="49" charset="-122"/>
              </a:rPr>
              <a:t>思想是：各个个体被选中的概率与其适应度大小成正比</a:t>
            </a:r>
            <a:r>
              <a:rPr lang="zh-CN" altLang="en-US" sz="2200" b="1" dirty="0" smtClean="0">
                <a:solidFill>
                  <a:srgbClr val="7030A0"/>
                </a:solidFill>
                <a:latin typeface="仿宋_GB2312" pitchFamily="49" charset="-122"/>
                <a:ea typeface="仿宋_GB2312" pitchFamily="49" charset="-122"/>
              </a:rPr>
              <a:t>。</a:t>
            </a:r>
            <a:endParaRPr lang="zh-CN" altLang="en-US" sz="2200" b="1" dirty="0">
              <a:solidFill>
                <a:srgbClr val="7030A0"/>
              </a:solidFill>
              <a:latin typeface="仿宋_GB2312" pitchFamily="49" charset="-122"/>
              <a:ea typeface="仿宋_GB2312" pitchFamily="49" charset="-122"/>
            </a:endParaRPr>
          </a:p>
        </p:txBody>
      </p:sp>
      <p:sp>
        <p:nvSpPr>
          <p:cNvPr id="108549" name="Text Box 5"/>
          <p:cNvSpPr txBox="1">
            <a:spLocks noChangeArrowheads="1"/>
          </p:cNvSpPr>
          <p:nvPr/>
        </p:nvSpPr>
        <p:spPr bwMode="auto">
          <a:xfrm>
            <a:off x="1800224" y="152636"/>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基本遗传操作</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167070" y="1160748"/>
            <a:ext cx="8797417" cy="54168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a:buFont typeface="Arial" pitchFamily="34" charset="0"/>
              <a:buChar char="•"/>
            </a:pPr>
            <a:r>
              <a:rPr lang="zh-CN" altLang="en-US" sz="2000" b="1" dirty="0">
                <a:solidFill>
                  <a:srgbClr val="CC0066"/>
                </a:solidFill>
                <a:latin typeface="Times New Roman" pitchFamily="18" charset="0"/>
                <a:ea typeface="幼圆" pitchFamily="49" charset="-122"/>
                <a:cs typeface="Times New Roman" pitchFamily="18" charset="0"/>
              </a:rPr>
              <a:t>轮盘赌选择</a:t>
            </a:r>
          </a:p>
          <a:p>
            <a:pPr lvl="1"/>
            <a:r>
              <a:rPr lang="zh-CN" altLang="en-US" sz="2000" dirty="0" smtClean="0">
                <a:latin typeface="Times New Roman" pitchFamily="18" charset="0"/>
                <a:ea typeface="仿宋_GB2312" pitchFamily="49" charset="-122"/>
                <a:cs typeface="Times New Roman" pitchFamily="18" charset="0"/>
              </a:rPr>
              <a:t>个</a:t>
            </a:r>
            <a:r>
              <a:rPr lang="zh-CN" altLang="en-US" sz="2000" dirty="0">
                <a:latin typeface="Times New Roman" pitchFamily="18" charset="0"/>
                <a:ea typeface="仿宋_GB2312" pitchFamily="49" charset="-122"/>
                <a:cs typeface="Times New Roman" pitchFamily="18" charset="0"/>
              </a:rPr>
              <a:t>体被选中的概率取决于该个体的相对适应度。而相对适应度的定义为：</a:t>
            </a:r>
          </a:p>
          <a:p>
            <a:pPr lvl="1"/>
            <a:endParaRPr lang="zh-CN" altLang="en-US" sz="2000" dirty="0">
              <a:latin typeface="Times New Roman" pitchFamily="18" charset="0"/>
              <a:ea typeface="仿宋_GB2312" pitchFamily="49" charset="-122"/>
              <a:cs typeface="Times New Roman" pitchFamily="18" charset="0"/>
            </a:endParaRPr>
          </a:p>
          <a:p>
            <a:pPr lvl="1"/>
            <a:endParaRPr lang="en-US" altLang="zh-CN" sz="2000" dirty="0" smtClean="0">
              <a:latin typeface="Times New Roman" pitchFamily="18" charset="0"/>
              <a:ea typeface="仿宋_GB2312" pitchFamily="49" charset="-122"/>
              <a:cs typeface="Times New Roman" pitchFamily="18" charset="0"/>
            </a:endParaRPr>
          </a:p>
          <a:p>
            <a:pPr lvl="1"/>
            <a:endParaRPr lang="zh-CN" altLang="en-US" sz="2000" dirty="0">
              <a:latin typeface="Times New Roman" pitchFamily="18" charset="0"/>
              <a:ea typeface="仿宋_GB2312" pitchFamily="49" charset="-122"/>
              <a:cs typeface="Times New Roman" pitchFamily="18" charset="0"/>
            </a:endParaRPr>
          </a:p>
          <a:p>
            <a:pPr lvl="1"/>
            <a:endParaRPr lang="zh-CN" altLang="en-US" sz="2000" dirty="0">
              <a:latin typeface="Times New Roman" pitchFamily="18" charset="0"/>
              <a:ea typeface="仿宋_GB2312" pitchFamily="49" charset="-122"/>
              <a:cs typeface="Times New Roman" pitchFamily="18" charset="0"/>
            </a:endParaRPr>
          </a:p>
          <a:p>
            <a:pPr lvl="1">
              <a:lnSpc>
                <a:spcPct val="120000"/>
              </a:lnSpc>
            </a:pPr>
            <a:r>
              <a:rPr lang="zh-CN" altLang="en-US" sz="2000" dirty="0">
                <a:latin typeface="Times New Roman" pitchFamily="18" charset="0"/>
                <a:ea typeface="仿宋_GB2312" pitchFamily="49" charset="-122"/>
                <a:cs typeface="Times New Roman" pitchFamily="18" charset="0"/>
              </a:rPr>
              <a:t>其中，</a:t>
            </a:r>
            <a:r>
              <a:rPr lang="en-US" altLang="zh-CN" sz="2000" dirty="0">
                <a:latin typeface="Times New Roman" pitchFamily="18" charset="0"/>
                <a:ea typeface="仿宋_GB2312" pitchFamily="49" charset="-122"/>
                <a:cs typeface="Times New Roman" pitchFamily="18" charset="0"/>
              </a:rPr>
              <a:t>P(x</a:t>
            </a:r>
            <a:r>
              <a:rPr lang="en-US" altLang="zh-CN" sz="2000" baseline="-25000" dirty="0">
                <a:latin typeface="Times New Roman" pitchFamily="18" charset="0"/>
                <a:ea typeface="仿宋_GB2312" pitchFamily="49" charset="-122"/>
                <a:cs typeface="Times New Roman" pitchFamily="18" charset="0"/>
              </a:rPr>
              <a:t>i</a:t>
            </a:r>
            <a:r>
              <a:rPr lang="en-US" altLang="zh-CN" sz="2000" dirty="0">
                <a:latin typeface="Times New Roman" pitchFamily="18" charset="0"/>
                <a:ea typeface="仿宋_GB2312" pitchFamily="49" charset="-122"/>
                <a:cs typeface="Times New Roman" pitchFamily="18" charset="0"/>
              </a:rPr>
              <a:t>)</a:t>
            </a:r>
            <a:r>
              <a:rPr lang="zh-CN" altLang="en-US" sz="2000" dirty="0">
                <a:latin typeface="Times New Roman" pitchFamily="18" charset="0"/>
                <a:ea typeface="仿宋_GB2312" pitchFamily="49" charset="-122"/>
                <a:cs typeface="Times New Roman" pitchFamily="18" charset="0"/>
              </a:rPr>
              <a:t>是个体</a:t>
            </a:r>
            <a:r>
              <a:rPr lang="en-US" altLang="zh-CN" sz="2000" dirty="0">
                <a:latin typeface="Times New Roman" pitchFamily="18" charset="0"/>
                <a:ea typeface="仿宋_GB2312" pitchFamily="49" charset="-122"/>
                <a:cs typeface="Times New Roman" pitchFamily="18" charset="0"/>
              </a:rPr>
              <a:t>x</a:t>
            </a:r>
            <a:r>
              <a:rPr lang="en-US" altLang="zh-CN" sz="2000" baseline="-25000" dirty="0">
                <a:latin typeface="Times New Roman" pitchFamily="18" charset="0"/>
                <a:ea typeface="仿宋_GB2312" pitchFamily="49" charset="-122"/>
                <a:cs typeface="Times New Roman" pitchFamily="18" charset="0"/>
              </a:rPr>
              <a:t>i</a:t>
            </a:r>
            <a:r>
              <a:rPr lang="zh-CN" altLang="en-US" sz="2000" dirty="0">
                <a:latin typeface="Times New Roman" pitchFamily="18" charset="0"/>
                <a:ea typeface="仿宋_GB2312" pitchFamily="49" charset="-122"/>
                <a:cs typeface="Times New Roman" pitchFamily="18" charset="0"/>
              </a:rPr>
              <a:t>的相对适应度，即个体</a:t>
            </a:r>
            <a:r>
              <a:rPr lang="en-US" altLang="zh-CN" sz="2000" dirty="0">
                <a:latin typeface="Times New Roman" pitchFamily="18" charset="0"/>
                <a:ea typeface="仿宋_GB2312" pitchFamily="49" charset="-122"/>
                <a:cs typeface="Times New Roman" pitchFamily="18" charset="0"/>
              </a:rPr>
              <a:t>x</a:t>
            </a:r>
            <a:r>
              <a:rPr lang="en-US" altLang="zh-CN" sz="2000" baseline="-25000" dirty="0">
                <a:latin typeface="Times New Roman" pitchFamily="18" charset="0"/>
                <a:ea typeface="仿宋_GB2312" pitchFamily="49" charset="-122"/>
                <a:cs typeface="Times New Roman" pitchFamily="18" charset="0"/>
              </a:rPr>
              <a:t>i</a:t>
            </a:r>
            <a:r>
              <a:rPr lang="zh-CN" altLang="en-US" sz="2000" dirty="0">
                <a:latin typeface="Times New Roman" pitchFamily="18" charset="0"/>
                <a:ea typeface="仿宋_GB2312" pitchFamily="49" charset="-122"/>
                <a:cs typeface="Times New Roman" pitchFamily="18" charset="0"/>
              </a:rPr>
              <a:t>被选中的概率；</a:t>
            </a:r>
            <a:r>
              <a:rPr lang="en-US" altLang="zh-CN" sz="2000" dirty="0">
                <a:latin typeface="Times New Roman" pitchFamily="18" charset="0"/>
                <a:ea typeface="仿宋_GB2312" pitchFamily="49" charset="-122"/>
                <a:cs typeface="Times New Roman" pitchFamily="18" charset="0"/>
              </a:rPr>
              <a:t>f(x</a:t>
            </a:r>
            <a:r>
              <a:rPr lang="en-US" altLang="zh-CN" sz="2000" baseline="-25000" dirty="0">
                <a:latin typeface="Times New Roman" pitchFamily="18" charset="0"/>
                <a:ea typeface="仿宋_GB2312" pitchFamily="49" charset="-122"/>
                <a:cs typeface="Times New Roman" pitchFamily="18" charset="0"/>
              </a:rPr>
              <a:t>i</a:t>
            </a:r>
            <a:r>
              <a:rPr lang="en-US" altLang="zh-CN" sz="2000" dirty="0">
                <a:latin typeface="Times New Roman" pitchFamily="18" charset="0"/>
                <a:ea typeface="仿宋_GB2312" pitchFamily="49" charset="-122"/>
                <a:cs typeface="Times New Roman" pitchFamily="18" charset="0"/>
              </a:rPr>
              <a:t>)</a:t>
            </a:r>
            <a:r>
              <a:rPr lang="zh-CN" altLang="en-US" sz="2000" dirty="0">
                <a:latin typeface="Times New Roman" pitchFamily="18" charset="0"/>
                <a:ea typeface="仿宋_GB2312" pitchFamily="49" charset="-122"/>
                <a:cs typeface="Times New Roman" pitchFamily="18" charset="0"/>
              </a:rPr>
              <a:t>是个体</a:t>
            </a:r>
            <a:r>
              <a:rPr lang="en-US" altLang="zh-CN" sz="2000" dirty="0">
                <a:latin typeface="Times New Roman" pitchFamily="18" charset="0"/>
                <a:ea typeface="仿宋_GB2312" pitchFamily="49" charset="-122"/>
                <a:cs typeface="Times New Roman" pitchFamily="18" charset="0"/>
              </a:rPr>
              <a:t>x</a:t>
            </a:r>
            <a:r>
              <a:rPr lang="en-US" altLang="zh-CN" sz="2000" baseline="-25000" dirty="0">
                <a:latin typeface="Times New Roman" pitchFamily="18" charset="0"/>
                <a:ea typeface="仿宋_GB2312" pitchFamily="49" charset="-122"/>
                <a:cs typeface="Times New Roman" pitchFamily="18" charset="0"/>
              </a:rPr>
              <a:t>i</a:t>
            </a:r>
            <a:r>
              <a:rPr lang="zh-CN" altLang="en-US" sz="2000" dirty="0">
                <a:latin typeface="Times New Roman" pitchFamily="18" charset="0"/>
                <a:ea typeface="仿宋_GB2312" pitchFamily="49" charset="-122"/>
                <a:cs typeface="Times New Roman" pitchFamily="18" charset="0"/>
              </a:rPr>
              <a:t>的原始适应度；是种群的累加适应度。</a:t>
            </a:r>
          </a:p>
          <a:p>
            <a:pPr lvl="1">
              <a:lnSpc>
                <a:spcPct val="120000"/>
              </a:lnSpc>
              <a:spcBef>
                <a:spcPts val="1200"/>
              </a:spcBef>
            </a:pPr>
            <a:r>
              <a:rPr lang="zh-CN" altLang="en-US" sz="2000" b="1" dirty="0" smtClean="0">
                <a:solidFill>
                  <a:srgbClr val="3333FF"/>
                </a:solidFill>
                <a:latin typeface="Times New Roman" pitchFamily="18" charset="0"/>
                <a:ea typeface="仿宋_GB2312" pitchFamily="49" charset="-122"/>
                <a:cs typeface="Times New Roman" pitchFamily="18" charset="0"/>
              </a:rPr>
              <a:t>轮盘</a:t>
            </a:r>
            <a:r>
              <a:rPr lang="zh-CN" altLang="en-US" sz="2000" b="1" dirty="0">
                <a:solidFill>
                  <a:srgbClr val="3333FF"/>
                </a:solidFill>
                <a:latin typeface="Times New Roman" pitchFamily="18" charset="0"/>
                <a:ea typeface="仿宋_GB2312" pitchFamily="49" charset="-122"/>
                <a:cs typeface="Times New Roman" pitchFamily="18" charset="0"/>
              </a:rPr>
              <a:t>赌选择算法的基本思想是：根据每个个体的选择概率</a:t>
            </a:r>
            <a:r>
              <a:rPr lang="en-US" altLang="zh-CN" sz="2000" b="1" dirty="0">
                <a:solidFill>
                  <a:srgbClr val="3333FF"/>
                </a:solidFill>
                <a:latin typeface="Times New Roman" pitchFamily="18" charset="0"/>
                <a:ea typeface="仿宋_GB2312" pitchFamily="49" charset="-122"/>
                <a:cs typeface="Times New Roman" pitchFamily="18" charset="0"/>
              </a:rPr>
              <a:t>P(x</a:t>
            </a:r>
            <a:r>
              <a:rPr lang="en-US" altLang="zh-CN" sz="2000" b="1" baseline="-25000" dirty="0">
                <a:solidFill>
                  <a:srgbClr val="3333FF"/>
                </a:solidFill>
                <a:latin typeface="Times New Roman" pitchFamily="18" charset="0"/>
                <a:ea typeface="仿宋_GB2312" pitchFamily="49" charset="-122"/>
                <a:cs typeface="Times New Roman" pitchFamily="18" charset="0"/>
              </a:rPr>
              <a:t>i</a:t>
            </a:r>
            <a:r>
              <a:rPr lang="en-US" altLang="zh-CN" sz="2000" b="1" dirty="0">
                <a:solidFill>
                  <a:srgbClr val="3333FF"/>
                </a:solidFill>
                <a:latin typeface="Times New Roman" pitchFamily="18" charset="0"/>
                <a:ea typeface="仿宋_GB2312" pitchFamily="49" charset="-122"/>
                <a:cs typeface="Times New Roman" pitchFamily="18" charset="0"/>
              </a:rPr>
              <a:t>)</a:t>
            </a:r>
            <a:r>
              <a:rPr lang="zh-CN" altLang="en-US" sz="2000" b="1" dirty="0">
                <a:solidFill>
                  <a:srgbClr val="3333FF"/>
                </a:solidFill>
                <a:latin typeface="Times New Roman" pitchFamily="18" charset="0"/>
                <a:ea typeface="仿宋_GB2312" pitchFamily="49" charset="-122"/>
                <a:cs typeface="Times New Roman" pitchFamily="18" charset="0"/>
              </a:rPr>
              <a:t>将一个圆盘分成</a:t>
            </a:r>
            <a:r>
              <a:rPr lang="en-US" altLang="zh-CN" sz="2000" b="1" dirty="0">
                <a:solidFill>
                  <a:srgbClr val="3333FF"/>
                </a:solidFill>
                <a:latin typeface="Times New Roman" pitchFamily="18" charset="0"/>
                <a:ea typeface="仿宋_GB2312" pitchFamily="49" charset="-122"/>
                <a:cs typeface="Times New Roman" pitchFamily="18" charset="0"/>
              </a:rPr>
              <a:t>N</a:t>
            </a:r>
            <a:r>
              <a:rPr lang="zh-CN" altLang="en-US" sz="2000" b="1" dirty="0">
                <a:solidFill>
                  <a:srgbClr val="3333FF"/>
                </a:solidFill>
                <a:latin typeface="Times New Roman" pitchFamily="18" charset="0"/>
                <a:ea typeface="仿宋_GB2312" pitchFamily="49" charset="-122"/>
                <a:cs typeface="Times New Roman" pitchFamily="18" charset="0"/>
              </a:rPr>
              <a:t>个扇区，其中第</a:t>
            </a:r>
            <a:r>
              <a:rPr lang="en-US" altLang="zh-CN" sz="2000" b="1" dirty="0">
                <a:solidFill>
                  <a:srgbClr val="3333FF"/>
                </a:solidFill>
                <a:latin typeface="Times New Roman" pitchFamily="18" charset="0"/>
                <a:ea typeface="仿宋_GB2312" pitchFamily="49" charset="-122"/>
                <a:cs typeface="Times New Roman" pitchFamily="18" charset="0"/>
              </a:rPr>
              <a:t>i</a:t>
            </a:r>
            <a:r>
              <a:rPr lang="zh-CN" altLang="en-US" sz="2000" b="1" dirty="0">
                <a:solidFill>
                  <a:srgbClr val="3333FF"/>
                </a:solidFill>
                <a:latin typeface="Times New Roman" pitchFamily="18" charset="0"/>
                <a:ea typeface="仿宋_GB2312" pitchFamily="49" charset="-122"/>
                <a:cs typeface="Times New Roman" pitchFamily="18" charset="0"/>
              </a:rPr>
              <a:t>个扇区的中心角为</a:t>
            </a:r>
            <a:r>
              <a:rPr lang="zh-CN" altLang="en-US" sz="2000" dirty="0">
                <a:solidFill>
                  <a:srgbClr val="3333FF"/>
                </a:solidFill>
                <a:latin typeface="Times New Roman" pitchFamily="18" charset="0"/>
                <a:ea typeface="仿宋_GB2312" pitchFamily="49" charset="-122"/>
                <a:cs typeface="Times New Roman" pitchFamily="18" charset="0"/>
              </a:rPr>
              <a:t>：</a:t>
            </a:r>
          </a:p>
          <a:p>
            <a:pPr lvl="1"/>
            <a:endParaRPr lang="zh-CN" altLang="en-US" sz="2000" dirty="0">
              <a:solidFill>
                <a:srgbClr val="0000CC"/>
              </a:solidFill>
              <a:latin typeface="Times New Roman" pitchFamily="18" charset="0"/>
              <a:ea typeface="仿宋_GB2312" pitchFamily="49" charset="-122"/>
              <a:cs typeface="Times New Roman" pitchFamily="18" charset="0"/>
            </a:endParaRPr>
          </a:p>
          <a:p>
            <a:pPr lvl="1"/>
            <a:endParaRPr lang="zh-CN" altLang="en-US" sz="2000" dirty="0">
              <a:solidFill>
                <a:srgbClr val="0000CC"/>
              </a:solidFill>
              <a:latin typeface="Times New Roman" pitchFamily="18" charset="0"/>
              <a:ea typeface="仿宋_GB2312" pitchFamily="49" charset="-122"/>
              <a:cs typeface="Times New Roman" pitchFamily="18" charset="0"/>
            </a:endParaRPr>
          </a:p>
          <a:p>
            <a:pPr lvl="1"/>
            <a:endParaRPr lang="zh-CN" altLang="en-US" sz="2000" dirty="0">
              <a:solidFill>
                <a:srgbClr val="0000CC"/>
              </a:solidFill>
              <a:latin typeface="Times New Roman" pitchFamily="18" charset="0"/>
              <a:ea typeface="仿宋_GB2312" pitchFamily="49" charset="-122"/>
              <a:cs typeface="Times New Roman" pitchFamily="18" charset="0"/>
            </a:endParaRPr>
          </a:p>
          <a:p>
            <a:pPr lvl="1"/>
            <a:endParaRPr lang="zh-CN" altLang="en-US" sz="2000" dirty="0">
              <a:solidFill>
                <a:srgbClr val="0000CC"/>
              </a:solidFill>
              <a:latin typeface="Times New Roman" pitchFamily="18" charset="0"/>
              <a:ea typeface="仿宋_GB2312" pitchFamily="49" charset="-122"/>
              <a:cs typeface="Times New Roman" pitchFamily="18" charset="0"/>
            </a:endParaRPr>
          </a:p>
          <a:p>
            <a:pPr lvl="1"/>
            <a:r>
              <a:rPr lang="zh-CN" altLang="en-US" sz="2000" b="1" dirty="0">
                <a:solidFill>
                  <a:srgbClr val="3333FF"/>
                </a:solidFill>
                <a:latin typeface="Times New Roman" pitchFamily="18" charset="0"/>
                <a:ea typeface="仿宋_GB2312" pitchFamily="49" charset="-122"/>
                <a:cs typeface="Times New Roman" pitchFamily="18" charset="0"/>
              </a:rPr>
              <a:t>并再设立一个固定指针。当进行选择时，可以假想转动圆盘，若圆盘静止时指针指向第</a:t>
            </a:r>
            <a:r>
              <a:rPr lang="en-US" altLang="zh-CN" sz="2000" b="1" dirty="0">
                <a:solidFill>
                  <a:srgbClr val="3333FF"/>
                </a:solidFill>
                <a:latin typeface="Times New Roman" pitchFamily="18" charset="0"/>
                <a:ea typeface="仿宋_GB2312" pitchFamily="49" charset="-122"/>
                <a:cs typeface="Times New Roman" pitchFamily="18" charset="0"/>
              </a:rPr>
              <a:t>i</a:t>
            </a:r>
            <a:r>
              <a:rPr lang="zh-CN" altLang="en-US" sz="2000" b="1" dirty="0">
                <a:solidFill>
                  <a:srgbClr val="3333FF"/>
                </a:solidFill>
                <a:latin typeface="Times New Roman" pitchFamily="18" charset="0"/>
                <a:ea typeface="仿宋_GB2312" pitchFamily="49" charset="-122"/>
                <a:cs typeface="Times New Roman" pitchFamily="18" charset="0"/>
              </a:rPr>
              <a:t>个扇区，则选择个体</a:t>
            </a:r>
            <a:r>
              <a:rPr lang="en-US" altLang="zh-CN" sz="2000" b="1" dirty="0">
                <a:solidFill>
                  <a:srgbClr val="3333FF"/>
                </a:solidFill>
                <a:latin typeface="Times New Roman" pitchFamily="18" charset="0"/>
                <a:ea typeface="仿宋_GB2312" pitchFamily="49" charset="-122"/>
                <a:cs typeface="Times New Roman" pitchFamily="18" charset="0"/>
              </a:rPr>
              <a:t>i</a:t>
            </a:r>
            <a:r>
              <a:rPr lang="zh-CN" altLang="en-US" sz="2000" b="1" dirty="0" smtClean="0">
                <a:solidFill>
                  <a:srgbClr val="3333FF"/>
                </a:solidFill>
                <a:latin typeface="Times New Roman" pitchFamily="18" charset="0"/>
                <a:ea typeface="仿宋_GB2312" pitchFamily="49" charset="-122"/>
                <a:cs typeface="Times New Roman" pitchFamily="18" charset="0"/>
              </a:rPr>
              <a:t>。</a:t>
            </a:r>
            <a:endParaRPr lang="zh-CN" altLang="en-US" sz="2000" dirty="0">
              <a:solidFill>
                <a:srgbClr val="0000CC"/>
              </a:solidFill>
              <a:latin typeface="Times New Roman" pitchFamily="18" charset="0"/>
              <a:ea typeface="仿宋_GB2312" pitchFamily="49" charset="-122"/>
              <a:cs typeface="Times New Roman" pitchFamily="18" charset="0"/>
            </a:endParaRPr>
          </a:p>
        </p:txBody>
      </p:sp>
      <p:sp>
        <p:nvSpPr>
          <p:cNvPr id="109571"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9572" name="Object 4"/>
          <p:cNvGraphicFramePr>
            <a:graphicFrameLocks noChangeAspect="1"/>
          </p:cNvGraphicFramePr>
          <p:nvPr>
            <p:extLst>
              <p:ext uri="{D42A27DB-BD31-4B8C-83A1-F6EECF244321}">
                <p14:modId xmlns:p14="http://schemas.microsoft.com/office/powerpoint/2010/main" val="2440272118"/>
              </p:ext>
            </p:extLst>
          </p:nvPr>
        </p:nvGraphicFramePr>
        <p:xfrm>
          <a:off x="3491880" y="1952836"/>
          <a:ext cx="1590675" cy="868363"/>
        </p:xfrm>
        <a:graphic>
          <a:graphicData uri="http://schemas.openxmlformats.org/presentationml/2006/ole">
            <mc:AlternateContent xmlns:mc="http://schemas.openxmlformats.org/markup-compatibility/2006">
              <mc:Choice xmlns:v="urn:schemas-microsoft-com:vml" Requires="v">
                <p:oleObj spid="_x0000_s109933" name="Equation" r:id="rId4" imgW="1079032" imgH="634725" progId="Equation.DSMT4">
                  <p:embed/>
                </p:oleObj>
              </mc:Choice>
              <mc:Fallback>
                <p:oleObj name="Equation" r:id="rId4" imgW="1079032" imgH="634725" progId="Equation.DSMT4">
                  <p:embed/>
                  <p:pic>
                    <p:nvPicPr>
                      <p:cNvPr id="0" name="Picture 3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1880" y="1952836"/>
                        <a:ext cx="1590675" cy="868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5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9574" name="Object 6"/>
          <p:cNvGraphicFramePr>
            <a:graphicFrameLocks noChangeAspect="1"/>
          </p:cNvGraphicFramePr>
          <p:nvPr>
            <p:extLst>
              <p:ext uri="{D42A27DB-BD31-4B8C-83A1-F6EECF244321}">
                <p14:modId xmlns:p14="http://schemas.microsoft.com/office/powerpoint/2010/main" val="91420171"/>
              </p:ext>
            </p:extLst>
          </p:nvPr>
        </p:nvGraphicFramePr>
        <p:xfrm>
          <a:off x="3275856" y="4725144"/>
          <a:ext cx="2124236" cy="827033"/>
        </p:xfrm>
        <a:graphic>
          <a:graphicData uri="http://schemas.openxmlformats.org/presentationml/2006/ole">
            <mc:AlternateContent xmlns:mc="http://schemas.openxmlformats.org/markup-compatibility/2006">
              <mc:Choice xmlns:v="urn:schemas-microsoft-com:vml" Requires="v">
                <p:oleObj spid="_x0000_s109934" name="Equation" r:id="rId6" imgW="1459866" imgH="634725" progId="Equation.DSMT4">
                  <p:embed/>
                </p:oleObj>
              </mc:Choice>
              <mc:Fallback>
                <p:oleObj name="Equation" r:id="rId6" imgW="1459866" imgH="634725" progId="Equation.DSMT4">
                  <p:embed/>
                  <p:pic>
                    <p:nvPicPr>
                      <p:cNvPr id="0" name="Picture 30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5856" y="4725144"/>
                        <a:ext cx="2124236" cy="8270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5"/>
          <p:cNvSpPr txBox="1">
            <a:spLocks noChangeArrowheads="1"/>
          </p:cNvSpPr>
          <p:nvPr/>
        </p:nvSpPr>
        <p:spPr bwMode="auto">
          <a:xfrm>
            <a:off x="1800224" y="152636"/>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基本遗传操作</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594" name="Group 2"/>
          <p:cNvGrpSpPr>
            <a:grpSpLocks noChangeAspect="1"/>
          </p:cNvGrpSpPr>
          <p:nvPr/>
        </p:nvGrpSpPr>
        <p:grpSpPr bwMode="auto">
          <a:xfrm>
            <a:off x="664368" y="1294852"/>
            <a:ext cx="4200525" cy="4826000"/>
            <a:chOff x="3931" y="2008"/>
            <a:chExt cx="2358" cy="2719"/>
          </a:xfrm>
        </p:grpSpPr>
        <p:sp>
          <p:nvSpPr>
            <p:cNvPr id="110595" name="AutoShape 3"/>
            <p:cNvSpPr>
              <a:spLocks noChangeAspect="1" noChangeArrowheads="1"/>
            </p:cNvSpPr>
            <p:nvPr/>
          </p:nvSpPr>
          <p:spPr bwMode="auto">
            <a:xfrm>
              <a:off x="3931" y="2008"/>
              <a:ext cx="2358" cy="2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110596" name="Oval 4"/>
            <p:cNvSpPr>
              <a:spLocks noChangeArrowheads="1"/>
            </p:cNvSpPr>
            <p:nvPr/>
          </p:nvSpPr>
          <p:spPr bwMode="auto">
            <a:xfrm>
              <a:off x="4002" y="2257"/>
              <a:ext cx="2111" cy="1944"/>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10597" name="Line 5"/>
            <p:cNvSpPr>
              <a:spLocks noChangeShapeType="1"/>
            </p:cNvSpPr>
            <p:nvPr/>
          </p:nvSpPr>
          <p:spPr bwMode="auto">
            <a:xfrm flipH="1">
              <a:off x="5065" y="2335"/>
              <a:ext cx="337" cy="86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10598" name="Line 6"/>
            <p:cNvSpPr>
              <a:spLocks noChangeShapeType="1"/>
            </p:cNvSpPr>
            <p:nvPr/>
          </p:nvSpPr>
          <p:spPr bwMode="auto">
            <a:xfrm>
              <a:off x="4711" y="2335"/>
              <a:ext cx="337" cy="89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10599" name="Line 7"/>
            <p:cNvSpPr>
              <a:spLocks noChangeShapeType="1"/>
            </p:cNvSpPr>
            <p:nvPr/>
          </p:nvSpPr>
          <p:spPr bwMode="auto">
            <a:xfrm flipV="1">
              <a:off x="5048" y="2756"/>
              <a:ext cx="886" cy="473"/>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10600" name="Line 8"/>
            <p:cNvSpPr>
              <a:spLocks noChangeShapeType="1"/>
            </p:cNvSpPr>
            <p:nvPr/>
          </p:nvSpPr>
          <p:spPr bwMode="auto">
            <a:xfrm flipH="1">
              <a:off x="4427" y="3229"/>
              <a:ext cx="621" cy="7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10601" name="Line 9"/>
            <p:cNvSpPr>
              <a:spLocks noChangeShapeType="1"/>
            </p:cNvSpPr>
            <p:nvPr/>
          </p:nvSpPr>
          <p:spPr bwMode="auto">
            <a:xfrm>
              <a:off x="5048" y="3255"/>
              <a:ext cx="461" cy="84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10602" name="Text Box 10"/>
            <p:cNvSpPr txBox="1">
              <a:spLocks noChangeArrowheads="1"/>
            </p:cNvSpPr>
            <p:nvPr/>
          </p:nvSpPr>
          <p:spPr bwMode="auto">
            <a:xfrm>
              <a:off x="4906" y="2414"/>
              <a:ext cx="337" cy="263"/>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8000" tIns="10800" rIns="18000" bIns="10800"/>
            <a:lstStyle/>
            <a:p>
              <a:pPr algn="just"/>
              <a:r>
                <a:rPr lang="en-US" altLang="zh-CN">
                  <a:latin typeface="Times New Roman" pitchFamily="18" charset="0"/>
                </a:rPr>
                <a:t>P(x</a:t>
              </a:r>
              <a:r>
                <a:rPr lang="en-US" altLang="zh-CN" baseline="-25000">
                  <a:latin typeface="Times New Roman" pitchFamily="18" charset="0"/>
                </a:rPr>
                <a:t>1</a:t>
              </a:r>
              <a:r>
                <a:rPr lang="en-US" altLang="zh-CN">
                  <a:latin typeface="Times New Roman" pitchFamily="18" charset="0"/>
                </a:rPr>
                <a:t>)</a:t>
              </a:r>
            </a:p>
          </p:txBody>
        </p:sp>
        <p:sp>
          <p:nvSpPr>
            <p:cNvPr id="110603" name="Text Box 11"/>
            <p:cNvSpPr txBox="1">
              <a:spLocks noChangeArrowheads="1"/>
            </p:cNvSpPr>
            <p:nvPr/>
          </p:nvSpPr>
          <p:spPr bwMode="auto">
            <a:xfrm>
              <a:off x="5385" y="2519"/>
              <a:ext cx="354" cy="289"/>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8000" tIns="10800" rIns="18000" bIns="10800"/>
            <a:lstStyle/>
            <a:p>
              <a:pPr algn="just"/>
              <a:r>
                <a:rPr lang="en-US" altLang="zh-CN">
                  <a:latin typeface="Times New Roman" pitchFamily="18" charset="0"/>
                </a:rPr>
                <a:t>P(x</a:t>
              </a:r>
              <a:r>
                <a:rPr lang="en-US" altLang="zh-CN" baseline="-25000">
                  <a:latin typeface="Times New Roman" pitchFamily="18" charset="0"/>
                </a:rPr>
                <a:t>2</a:t>
              </a:r>
              <a:r>
                <a:rPr lang="en-US" altLang="zh-CN">
                  <a:latin typeface="Times New Roman" pitchFamily="18" charset="0"/>
                </a:rPr>
                <a:t>)</a:t>
              </a:r>
            </a:p>
          </p:txBody>
        </p:sp>
        <p:sp>
          <p:nvSpPr>
            <p:cNvPr id="110604" name="Line 12"/>
            <p:cNvSpPr>
              <a:spLocks noChangeShapeType="1"/>
            </p:cNvSpPr>
            <p:nvPr/>
          </p:nvSpPr>
          <p:spPr bwMode="auto">
            <a:xfrm flipH="1" flipV="1">
              <a:off x="4179" y="2677"/>
              <a:ext cx="851" cy="55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10605" name="Text Box 13"/>
            <p:cNvSpPr txBox="1">
              <a:spLocks noChangeArrowheads="1"/>
            </p:cNvSpPr>
            <p:nvPr/>
          </p:nvSpPr>
          <p:spPr bwMode="auto">
            <a:xfrm>
              <a:off x="4445" y="2519"/>
              <a:ext cx="338" cy="289"/>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8000" tIns="10800" rIns="18000" bIns="10800"/>
            <a:lstStyle/>
            <a:p>
              <a:pPr algn="just"/>
              <a:r>
                <a:rPr lang="en-US" altLang="zh-CN">
                  <a:latin typeface="Times New Roman" pitchFamily="18" charset="0"/>
                </a:rPr>
                <a:t>P(x</a:t>
              </a:r>
              <a:r>
                <a:rPr lang="en-US" altLang="zh-CN" baseline="-25000">
                  <a:latin typeface="Times New Roman" pitchFamily="18" charset="0"/>
                </a:rPr>
                <a:t>N</a:t>
              </a:r>
              <a:r>
                <a:rPr lang="en-US" altLang="zh-CN">
                  <a:latin typeface="Times New Roman" pitchFamily="18" charset="0"/>
                </a:rPr>
                <a:t>)</a:t>
              </a:r>
            </a:p>
          </p:txBody>
        </p:sp>
        <p:sp>
          <p:nvSpPr>
            <p:cNvPr id="110606" name="Text Box 14"/>
            <p:cNvSpPr txBox="1">
              <a:spLocks noChangeArrowheads="1"/>
            </p:cNvSpPr>
            <p:nvPr/>
          </p:nvSpPr>
          <p:spPr bwMode="auto">
            <a:xfrm>
              <a:off x="5314" y="3229"/>
              <a:ext cx="532" cy="315"/>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just"/>
              <a:r>
                <a:rPr lang="en-US" altLang="zh-CN">
                  <a:latin typeface="Times New Roman" pitchFamily="18" charset="0"/>
                </a:rPr>
                <a:t>…</a:t>
              </a:r>
              <a:endParaRPr lang="en-US" altLang="zh-CN"/>
            </a:p>
          </p:txBody>
        </p:sp>
        <p:sp>
          <p:nvSpPr>
            <p:cNvPr id="110607" name="Text Box 15"/>
            <p:cNvSpPr txBox="1">
              <a:spLocks noChangeArrowheads="1"/>
            </p:cNvSpPr>
            <p:nvPr/>
          </p:nvSpPr>
          <p:spPr bwMode="auto">
            <a:xfrm>
              <a:off x="4179" y="3150"/>
              <a:ext cx="585" cy="342"/>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just"/>
              <a:r>
                <a:rPr lang="en-US" altLang="zh-CN">
                  <a:latin typeface="Times New Roman" pitchFamily="18" charset="0"/>
                </a:rPr>
                <a:t>…</a:t>
              </a:r>
              <a:endParaRPr lang="en-US" altLang="zh-CN"/>
            </a:p>
          </p:txBody>
        </p:sp>
        <p:sp>
          <p:nvSpPr>
            <p:cNvPr id="110608" name="Text Box 16"/>
            <p:cNvSpPr txBox="1">
              <a:spLocks noChangeArrowheads="1"/>
            </p:cNvSpPr>
            <p:nvPr/>
          </p:nvSpPr>
          <p:spPr bwMode="auto">
            <a:xfrm>
              <a:off x="4747" y="3623"/>
              <a:ext cx="462" cy="472"/>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a:r>
                <a:rPr lang="en-US" altLang="zh-CN">
                  <a:latin typeface="Times New Roman" pitchFamily="18" charset="0"/>
                </a:rPr>
                <a:t>P(x</a:t>
              </a:r>
              <a:r>
                <a:rPr lang="en-US" altLang="zh-CN" baseline="-25000">
                  <a:latin typeface="Times New Roman" pitchFamily="18" charset="0"/>
                </a:rPr>
                <a:t>i</a:t>
              </a:r>
              <a:r>
                <a:rPr lang="en-US" altLang="zh-CN">
                  <a:latin typeface="Times New Roman" pitchFamily="18" charset="0"/>
                </a:rPr>
                <a:t>)</a:t>
              </a:r>
              <a:endParaRPr lang="en-US" altLang="zh-CN" baseline="-25000">
                <a:latin typeface="Times New Roman" pitchFamily="18" charset="0"/>
              </a:endParaRPr>
            </a:p>
            <a:p>
              <a:pPr algn="just"/>
              <a:r>
                <a:rPr lang="en-US" altLang="zh-CN">
                  <a:latin typeface="Times New Roman" pitchFamily="18" charset="0"/>
                </a:rPr>
                <a:t>2</a:t>
              </a:r>
              <a:r>
                <a:rPr lang="en-US" altLang="zh-CN">
                  <a:latin typeface="宋体" pitchFamily="2" charset="-122"/>
                </a:rPr>
                <a:t>πp(x</a:t>
              </a:r>
              <a:r>
                <a:rPr lang="en-US" altLang="zh-CN" baseline="-25000">
                  <a:latin typeface="宋体" pitchFamily="2" charset="-122"/>
                </a:rPr>
                <a:t>i</a:t>
              </a:r>
              <a:r>
                <a:rPr lang="en-US" altLang="zh-CN">
                  <a:latin typeface="宋体" pitchFamily="2" charset="-122"/>
                </a:rPr>
                <a:t>)</a:t>
              </a:r>
            </a:p>
          </p:txBody>
        </p:sp>
        <p:sp>
          <p:nvSpPr>
            <p:cNvPr id="110610" name="Line 18"/>
            <p:cNvSpPr>
              <a:spLocks noChangeShapeType="1"/>
            </p:cNvSpPr>
            <p:nvPr/>
          </p:nvSpPr>
          <p:spPr bwMode="auto">
            <a:xfrm>
              <a:off x="5027" y="2061"/>
              <a:ext cx="1" cy="18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grpSp>
      <p:sp>
        <p:nvSpPr>
          <p:cNvPr id="110611" name="Text Box 19"/>
          <p:cNvSpPr txBox="1">
            <a:spLocks noChangeArrowheads="1"/>
          </p:cNvSpPr>
          <p:nvPr/>
        </p:nvSpPr>
        <p:spPr bwMode="auto">
          <a:xfrm>
            <a:off x="5040313" y="1995488"/>
            <a:ext cx="3816163" cy="3046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2400" b="1" dirty="0" smtClean="0">
                <a:solidFill>
                  <a:srgbClr val="FFC000"/>
                </a:solidFill>
                <a:latin typeface="方正卡通简体" pitchFamily="65" charset="-122"/>
                <a:ea typeface="方正卡通简体" pitchFamily="65" charset="-122"/>
              </a:rPr>
              <a:t>从</a:t>
            </a:r>
            <a:r>
              <a:rPr lang="zh-CN" altLang="en-US" sz="2400" b="1" dirty="0">
                <a:solidFill>
                  <a:srgbClr val="FFC000"/>
                </a:solidFill>
                <a:latin typeface="方正卡通简体" pitchFamily="65" charset="-122"/>
                <a:ea typeface="方正卡通简体" pitchFamily="65" charset="-122"/>
              </a:rPr>
              <a:t>统计角度看，个体的适应度值越大，其对应的扇区的面积越大，被选中的可能性也越大。这种方法有点类似于发放奖品使用的轮盘，并带有某种赌博的意思，因此亦被称为轮盘赌选择。</a:t>
            </a:r>
          </a:p>
        </p:txBody>
      </p:sp>
      <p:sp>
        <p:nvSpPr>
          <p:cNvPr id="22" name="Text Box 5"/>
          <p:cNvSpPr txBox="1">
            <a:spLocks noChangeArrowheads="1"/>
          </p:cNvSpPr>
          <p:nvPr/>
        </p:nvSpPr>
        <p:spPr bwMode="auto">
          <a:xfrm>
            <a:off x="1800224" y="152636"/>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基本遗传操作</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Text Box 3"/>
          <p:cNvSpPr txBox="1">
            <a:spLocks noChangeArrowheads="1"/>
          </p:cNvSpPr>
          <p:nvPr/>
        </p:nvSpPr>
        <p:spPr bwMode="auto">
          <a:xfrm>
            <a:off x="213252" y="1988840"/>
            <a:ext cx="8391196" cy="40718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a:lnSpc>
                <a:spcPct val="110000"/>
              </a:lnSpc>
              <a:spcBef>
                <a:spcPct val="10000"/>
              </a:spcBef>
              <a:buFont typeface="Arial" pitchFamily="34" charset="0"/>
              <a:buChar char="•"/>
            </a:pPr>
            <a:r>
              <a:rPr lang="zh-CN" altLang="en-US" sz="2200" b="1" dirty="0" smtClean="0">
                <a:solidFill>
                  <a:srgbClr val="CC0066"/>
                </a:solidFill>
                <a:latin typeface="幼圆" pitchFamily="49" charset="-122"/>
                <a:ea typeface="幼圆" pitchFamily="49" charset="-122"/>
              </a:rPr>
              <a:t>交叉</a:t>
            </a:r>
            <a:r>
              <a:rPr lang="en-US" altLang="zh-CN" sz="2200" b="1" dirty="0" smtClean="0">
                <a:solidFill>
                  <a:srgbClr val="CC0066"/>
                </a:solidFill>
                <a:latin typeface="幼圆" pitchFamily="49" charset="-122"/>
                <a:ea typeface="幼圆" pitchFamily="49" charset="-122"/>
              </a:rPr>
              <a:t>(crossover)</a:t>
            </a:r>
            <a:r>
              <a:rPr lang="zh-CN" altLang="en-US" sz="2200" b="1" dirty="0" smtClean="0">
                <a:solidFill>
                  <a:srgbClr val="CC0066"/>
                </a:solidFill>
                <a:latin typeface="幼圆" pitchFamily="49" charset="-122"/>
                <a:ea typeface="幼圆" pitchFamily="49" charset="-122"/>
              </a:rPr>
              <a:t>操作</a:t>
            </a:r>
            <a:r>
              <a:rPr lang="en-US" altLang="zh-CN" sz="2200" b="1" dirty="0" smtClean="0">
                <a:solidFill>
                  <a:srgbClr val="CC0066"/>
                </a:solidFill>
                <a:latin typeface="幼圆" pitchFamily="49" charset="-122"/>
                <a:ea typeface="幼圆" pitchFamily="49" charset="-122"/>
              </a:rPr>
              <a:t>: </a:t>
            </a:r>
            <a:r>
              <a:rPr lang="zh-CN" altLang="en-US" sz="2200" b="1" dirty="0" smtClean="0">
                <a:latin typeface="幼圆" pitchFamily="49" charset="-122"/>
                <a:ea typeface="幼圆" pitchFamily="49" charset="-122"/>
              </a:rPr>
              <a:t>按照</a:t>
            </a:r>
            <a:r>
              <a:rPr lang="zh-CN" altLang="en-US" sz="2200" b="1" dirty="0">
                <a:latin typeface="幼圆" pitchFamily="49" charset="-122"/>
                <a:ea typeface="幼圆" pitchFamily="49" charset="-122"/>
              </a:rPr>
              <a:t>某种方式对选择的父代个体的染色体的部分基因进行交配重组，从而形成新的个体</a:t>
            </a:r>
            <a:r>
              <a:rPr lang="zh-CN" altLang="en-US" sz="2200" b="1" dirty="0" smtClean="0">
                <a:latin typeface="幼圆" pitchFamily="49" charset="-122"/>
                <a:ea typeface="幼圆" pitchFamily="49" charset="-122"/>
              </a:rPr>
              <a:t>。</a:t>
            </a:r>
            <a:endParaRPr lang="en-US" altLang="zh-CN" sz="2200" b="1" dirty="0" smtClean="0">
              <a:latin typeface="幼圆" pitchFamily="49" charset="-122"/>
              <a:ea typeface="幼圆" pitchFamily="49" charset="-122"/>
            </a:endParaRPr>
          </a:p>
          <a:p>
            <a:pPr marL="342900" indent="-342900">
              <a:lnSpc>
                <a:spcPct val="110000"/>
              </a:lnSpc>
              <a:spcBef>
                <a:spcPct val="10000"/>
              </a:spcBef>
              <a:buFont typeface="Arial" pitchFamily="34" charset="0"/>
              <a:buChar char="•"/>
            </a:pPr>
            <a:endParaRPr lang="en-US" altLang="zh-CN" sz="2200" b="1" dirty="0">
              <a:latin typeface="幼圆" pitchFamily="49" charset="-122"/>
              <a:ea typeface="幼圆" pitchFamily="49" charset="-122"/>
            </a:endParaRPr>
          </a:p>
          <a:p>
            <a:pPr marL="342900" indent="-342900">
              <a:lnSpc>
                <a:spcPct val="110000"/>
              </a:lnSpc>
              <a:spcBef>
                <a:spcPct val="10000"/>
              </a:spcBef>
              <a:buFont typeface="Arial" pitchFamily="34" charset="0"/>
              <a:buChar char="•"/>
            </a:pPr>
            <a:r>
              <a:rPr lang="zh-CN" altLang="en-US" sz="2200" b="1" dirty="0">
                <a:latin typeface="幼圆" pitchFamily="49" charset="-122"/>
                <a:ea typeface="幼圆" pitchFamily="49" charset="-122"/>
              </a:rPr>
              <a:t>常见</a:t>
            </a:r>
            <a:r>
              <a:rPr lang="zh-CN" altLang="en-US" sz="2200" b="1" dirty="0" smtClean="0">
                <a:latin typeface="幼圆" pitchFamily="49" charset="-122"/>
                <a:ea typeface="幼圆" pitchFamily="49" charset="-122"/>
              </a:rPr>
              <a:t>的交叉操作：</a:t>
            </a:r>
            <a:endParaRPr lang="zh-CN" altLang="en-US" sz="2200" b="1" dirty="0">
              <a:latin typeface="幼圆" pitchFamily="49" charset="-122"/>
              <a:ea typeface="幼圆" pitchFamily="49" charset="-122"/>
            </a:endParaRPr>
          </a:p>
          <a:p>
            <a:pPr>
              <a:lnSpc>
                <a:spcPct val="110000"/>
              </a:lnSpc>
              <a:spcBef>
                <a:spcPct val="10000"/>
              </a:spcBef>
            </a:pPr>
            <a:endParaRPr lang="zh-CN" altLang="en-US" sz="900" b="1" dirty="0">
              <a:solidFill>
                <a:srgbClr val="0000CC"/>
              </a:solidFill>
              <a:latin typeface="幼圆" pitchFamily="49" charset="-122"/>
              <a:ea typeface="幼圆" pitchFamily="49" charset="-122"/>
            </a:endParaRPr>
          </a:p>
          <a:p>
            <a:pPr lvl="1">
              <a:lnSpc>
                <a:spcPct val="110000"/>
              </a:lnSpc>
              <a:spcBef>
                <a:spcPct val="10000"/>
              </a:spcBef>
            </a:pPr>
            <a:r>
              <a:rPr lang="zh-CN" altLang="en-US" sz="2200" b="1" dirty="0" smtClean="0">
                <a:solidFill>
                  <a:srgbClr val="CC0066"/>
                </a:solidFill>
                <a:latin typeface="幼圆" pitchFamily="49" charset="-122"/>
                <a:ea typeface="幼圆" pitchFamily="49" charset="-122"/>
              </a:rPr>
              <a:t>①二进制交叉</a:t>
            </a:r>
            <a:r>
              <a:rPr lang="zh-CN" altLang="en-US" sz="2200" dirty="0">
                <a:solidFill>
                  <a:srgbClr val="CC0066"/>
                </a:solidFill>
                <a:latin typeface="幼圆" pitchFamily="49" charset="-122"/>
                <a:ea typeface="幼圆" pitchFamily="49" charset="-122"/>
              </a:rPr>
              <a:t>：</a:t>
            </a:r>
            <a:r>
              <a:rPr lang="zh-CN" altLang="en-US" sz="2200" b="1" dirty="0" smtClean="0">
                <a:latin typeface="幼圆" pitchFamily="49" charset="-122"/>
                <a:ea typeface="幼圆" pitchFamily="49" charset="-122"/>
              </a:rPr>
              <a:t>二进制编码</a:t>
            </a:r>
            <a:r>
              <a:rPr lang="zh-CN" altLang="en-US" sz="2200" b="1" dirty="0">
                <a:latin typeface="幼圆" pitchFamily="49" charset="-122"/>
                <a:ea typeface="幼圆" pitchFamily="49" charset="-122"/>
              </a:rPr>
              <a:t>情况下所采用的交叉操作，它主要</a:t>
            </a:r>
            <a:r>
              <a:rPr lang="zh-CN" altLang="en-US" sz="2200" b="1" dirty="0" smtClean="0">
                <a:latin typeface="幼圆" pitchFamily="49" charset="-122"/>
                <a:ea typeface="幼圆" pitchFamily="49" charset="-122"/>
              </a:rPr>
              <a:t>包括：</a:t>
            </a:r>
            <a:endParaRPr lang="en-US" altLang="zh-CN" sz="2200" b="1" dirty="0" smtClean="0">
              <a:latin typeface="幼圆" pitchFamily="49" charset="-122"/>
              <a:ea typeface="幼圆" pitchFamily="49" charset="-122"/>
            </a:endParaRPr>
          </a:p>
          <a:p>
            <a:pPr marL="1257300" lvl="2" indent="-342900">
              <a:lnSpc>
                <a:spcPct val="110000"/>
              </a:lnSpc>
              <a:spcBef>
                <a:spcPct val="10000"/>
              </a:spcBef>
              <a:buFont typeface="Arial" pitchFamily="34" charset="0"/>
              <a:buChar char="•"/>
            </a:pPr>
            <a:r>
              <a:rPr lang="zh-CN" altLang="en-US" sz="2000" b="1" dirty="0" smtClean="0">
                <a:solidFill>
                  <a:srgbClr val="3333FF"/>
                </a:solidFill>
                <a:latin typeface="仿宋_GB2312" pitchFamily="49" charset="-122"/>
                <a:ea typeface="仿宋_GB2312" pitchFamily="49" charset="-122"/>
              </a:rPr>
              <a:t>单点交叉</a:t>
            </a:r>
            <a:endParaRPr lang="en-US" altLang="zh-CN" sz="2000" b="1" dirty="0" smtClean="0">
              <a:solidFill>
                <a:srgbClr val="3333FF"/>
              </a:solidFill>
              <a:latin typeface="仿宋_GB2312" pitchFamily="49" charset="-122"/>
              <a:ea typeface="仿宋_GB2312" pitchFamily="49" charset="-122"/>
            </a:endParaRPr>
          </a:p>
          <a:p>
            <a:pPr marL="1257300" lvl="2" indent="-342900">
              <a:lnSpc>
                <a:spcPct val="110000"/>
              </a:lnSpc>
              <a:spcBef>
                <a:spcPct val="10000"/>
              </a:spcBef>
              <a:buFont typeface="Arial" pitchFamily="34" charset="0"/>
              <a:buChar char="•"/>
            </a:pPr>
            <a:r>
              <a:rPr lang="zh-CN" altLang="en-US" sz="2000" b="1" dirty="0" smtClean="0">
                <a:solidFill>
                  <a:srgbClr val="3333FF"/>
                </a:solidFill>
                <a:latin typeface="仿宋_GB2312" pitchFamily="49" charset="-122"/>
                <a:ea typeface="仿宋_GB2312" pitchFamily="49" charset="-122"/>
              </a:rPr>
              <a:t>两</a:t>
            </a:r>
            <a:r>
              <a:rPr lang="zh-CN" altLang="en-US" sz="2000" b="1" dirty="0">
                <a:solidFill>
                  <a:srgbClr val="3333FF"/>
                </a:solidFill>
                <a:latin typeface="仿宋_GB2312" pitchFamily="49" charset="-122"/>
                <a:ea typeface="仿宋_GB2312" pitchFamily="49" charset="-122"/>
              </a:rPr>
              <a:t>点</a:t>
            </a:r>
            <a:r>
              <a:rPr lang="zh-CN" altLang="en-US" sz="2000" b="1" dirty="0" smtClean="0">
                <a:solidFill>
                  <a:srgbClr val="3333FF"/>
                </a:solidFill>
                <a:latin typeface="仿宋_GB2312" pitchFamily="49" charset="-122"/>
                <a:ea typeface="仿宋_GB2312" pitchFamily="49" charset="-122"/>
              </a:rPr>
              <a:t>交叉</a:t>
            </a:r>
            <a:endParaRPr lang="en-US" altLang="zh-CN" sz="2000" b="1" dirty="0" smtClean="0">
              <a:solidFill>
                <a:srgbClr val="3333FF"/>
              </a:solidFill>
              <a:latin typeface="仿宋_GB2312" pitchFamily="49" charset="-122"/>
              <a:ea typeface="仿宋_GB2312" pitchFamily="49" charset="-122"/>
            </a:endParaRPr>
          </a:p>
          <a:p>
            <a:pPr marL="1257300" lvl="2" indent="-342900">
              <a:lnSpc>
                <a:spcPct val="110000"/>
              </a:lnSpc>
              <a:spcBef>
                <a:spcPct val="10000"/>
              </a:spcBef>
              <a:buFont typeface="Arial" pitchFamily="34" charset="0"/>
              <a:buChar char="•"/>
            </a:pPr>
            <a:r>
              <a:rPr lang="zh-CN" altLang="en-US" sz="2000" b="1" dirty="0" smtClean="0">
                <a:solidFill>
                  <a:srgbClr val="3333FF"/>
                </a:solidFill>
                <a:latin typeface="仿宋_GB2312" pitchFamily="49" charset="-122"/>
                <a:ea typeface="仿宋_GB2312" pitchFamily="49" charset="-122"/>
              </a:rPr>
              <a:t>多</a:t>
            </a:r>
            <a:r>
              <a:rPr lang="zh-CN" altLang="en-US" sz="2000" b="1" dirty="0">
                <a:solidFill>
                  <a:srgbClr val="3333FF"/>
                </a:solidFill>
                <a:latin typeface="仿宋_GB2312" pitchFamily="49" charset="-122"/>
                <a:ea typeface="仿宋_GB2312" pitchFamily="49" charset="-122"/>
              </a:rPr>
              <a:t>点</a:t>
            </a:r>
            <a:r>
              <a:rPr lang="zh-CN" altLang="en-US" sz="2000" b="1" dirty="0" smtClean="0">
                <a:solidFill>
                  <a:srgbClr val="3333FF"/>
                </a:solidFill>
                <a:latin typeface="仿宋_GB2312" pitchFamily="49" charset="-122"/>
                <a:ea typeface="仿宋_GB2312" pitchFamily="49" charset="-122"/>
              </a:rPr>
              <a:t>交叉</a:t>
            </a:r>
            <a:endParaRPr lang="en-US" altLang="zh-CN" sz="2000" b="1" dirty="0" smtClean="0">
              <a:solidFill>
                <a:srgbClr val="3333FF"/>
              </a:solidFill>
              <a:latin typeface="仿宋_GB2312" pitchFamily="49" charset="-122"/>
              <a:ea typeface="仿宋_GB2312" pitchFamily="49" charset="-122"/>
            </a:endParaRPr>
          </a:p>
          <a:p>
            <a:pPr marL="1257300" lvl="2" indent="-342900">
              <a:lnSpc>
                <a:spcPct val="110000"/>
              </a:lnSpc>
              <a:spcBef>
                <a:spcPct val="10000"/>
              </a:spcBef>
              <a:buFont typeface="Arial" pitchFamily="34" charset="0"/>
              <a:buChar char="•"/>
            </a:pPr>
            <a:r>
              <a:rPr lang="zh-CN" altLang="en-US" sz="2000" b="1" dirty="0">
                <a:solidFill>
                  <a:srgbClr val="3333FF"/>
                </a:solidFill>
                <a:latin typeface="仿宋_GB2312" pitchFamily="49" charset="-122"/>
                <a:ea typeface="仿宋_GB2312" pitchFamily="49" charset="-122"/>
              </a:rPr>
              <a:t>均</a:t>
            </a:r>
            <a:r>
              <a:rPr lang="zh-CN" altLang="en-US" sz="2000" b="1" dirty="0" smtClean="0">
                <a:solidFill>
                  <a:srgbClr val="3333FF"/>
                </a:solidFill>
                <a:latin typeface="仿宋_GB2312" pitchFamily="49" charset="-122"/>
                <a:ea typeface="仿宋_GB2312" pitchFamily="49" charset="-122"/>
              </a:rPr>
              <a:t>匀交叉</a:t>
            </a:r>
            <a:endParaRPr lang="zh-CN" altLang="en-US" sz="2000" dirty="0">
              <a:latin typeface="仿宋_GB2312" pitchFamily="49" charset="-122"/>
              <a:ea typeface="仿宋_GB2312" pitchFamily="49" charset="-122"/>
            </a:endParaRPr>
          </a:p>
        </p:txBody>
      </p:sp>
      <p:sp>
        <p:nvSpPr>
          <p:cNvPr id="5" name="Text Box 5"/>
          <p:cNvSpPr txBox="1">
            <a:spLocks noChangeArrowheads="1"/>
          </p:cNvSpPr>
          <p:nvPr/>
        </p:nvSpPr>
        <p:spPr bwMode="auto">
          <a:xfrm>
            <a:off x="1790773" y="384720"/>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基本遗传操作</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179388" y="1341438"/>
            <a:ext cx="8964612" cy="52291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a:lnSpc>
                <a:spcPct val="115000"/>
              </a:lnSpc>
              <a:spcBef>
                <a:spcPts val="1200"/>
              </a:spcBef>
              <a:buFont typeface="Arial" pitchFamily="34" charset="0"/>
              <a:buChar char="•"/>
            </a:pPr>
            <a:r>
              <a:rPr lang="zh-CN" altLang="en-US" sz="2000" b="1" dirty="0" smtClean="0">
                <a:solidFill>
                  <a:srgbClr val="CC0066"/>
                </a:solidFill>
                <a:latin typeface="幼圆" pitchFamily="49" charset="-122"/>
                <a:ea typeface="幼圆" pitchFamily="49" charset="-122"/>
              </a:rPr>
              <a:t>单点</a:t>
            </a:r>
            <a:r>
              <a:rPr lang="zh-CN" altLang="en-US" sz="2000" b="1" dirty="0">
                <a:solidFill>
                  <a:srgbClr val="CC0066"/>
                </a:solidFill>
                <a:latin typeface="幼圆" pitchFamily="49" charset="-122"/>
                <a:ea typeface="幼圆" pitchFamily="49" charset="-122"/>
              </a:rPr>
              <a:t>交叉</a:t>
            </a:r>
            <a:endParaRPr lang="zh-CN" altLang="en-US" sz="2000" dirty="0">
              <a:solidFill>
                <a:srgbClr val="CC0066"/>
              </a:solidFill>
              <a:latin typeface="幼圆" pitchFamily="49" charset="-122"/>
              <a:ea typeface="幼圆" pitchFamily="49" charset="-122"/>
            </a:endParaRPr>
          </a:p>
          <a:p>
            <a:pPr lvl="1">
              <a:lnSpc>
                <a:spcPct val="115000"/>
              </a:lnSpc>
              <a:spcBef>
                <a:spcPts val="1200"/>
              </a:spcBef>
            </a:pPr>
            <a:r>
              <a:rPr lang="zh-CN" altLang="en-US" sz="2000" dirty="0" smtClean="0">
                <a:latin typeface="Times New Roman" pitchFamily="18" charset="0"/>
                <a:ea typeface="仿宋_GB2312" pitchFamily="49" charset="-122"/>
                <a:cs typeface="Times New Roman" pitchFamily="18" charset="0"/>
              </a:rPr>
              <a:t>先</a:t>
            </a:r>
            <a:r>
              <a:rPr lang="zh-CN" altLang="en-US" sz="2000" dirty="0">
                <a:latin typeface="Times New Roman" pitchFamily="18" charset="0"/>
                <a:ea typeface="仿宋_GB2312" pitchFamily="49" charset="-122"/>
                <a:cs typeface="Times New Roman" pitchFamily="18" charset="0"/>
              </a:rPr>
              <a:t>在两个父代个体的编码串中</a:t>
            </a:r>
            <a:r>
              <a:rPr lang="zh-CN" altLang="en-US" sz="2000" b="1" dirty="0">
                <a:solidFill>
                  <a:srgbClr val="3333FF"/>
                </a:solidFill>
                <a:latin typeface="Times New Roman" pitchFamily="18" charset="0"/>
                <a:ea typeface="仿宋_GB2312" pitchFamily="49" charset="-122"/>
                <a:cs typeface="Times New Roman" pitchFamily="18" charset="0"/>
              </a:rPr>
              <a:t>随机设定一个交叉点</a:t>
            </a:r>
            <a:r>
              <a:rPr lang="zh-CN" altLang="en-US" sz="2000" dirty="0">
                <a:latin typeface="Times New Roman" pitchFamily="18" charset="0"/>
                <a:ea typeface="仿宋_GB2312" pitchFamily="49" charset="-122"/>
                <a:cs typeface="Times New Roman" pitchFamily="18" charset="0"/>
              </a:rPr>
              <a:t>，然后对这两个父代个体</a:t>
            </a:r>
            <a:r>
              <a:rPr lang="zh-CN" altLang="en-US" sz="2000" b="1" dirty="0">
                <a:solidFill>
                  <a:srgbClr val="3333FF"/>
                </a:solidFill>
                <a:latin typeface="Times New Roman" pitchFamily="18" charset="0"/>
                <a:ea typeface="仿宋_GB2312" pitchFamily="49" charset="-122"/>
                <a:cs typeface="Times New Roman" pitchFamily="18" charset="0"/>
              </a:rPr>
              <a:t>交叉点前面或后面部分的基因进行交换</a:t>
            </a:r>
            <a:r>
              <a:rPr lang="zh-CN" altLang="en-US" sz="2000" dirty="0">
                <a:latin typeface="Times New Roman" pitchFamily="18" charset="0"/>
                <a:ea typeface="仿宋_GB2312" pitchFamily="49" charset="-122"/>
                <a:cs typeface="Times New Roman" pitchFamily="18" charset="0"/>
              </a:rPr>
              <a:t>，并生成子代中的两个新的个体</a:t>
            </a:r>
            <a:r>
              <a:rPr lang="zh-CN" altLang="en-US" sz="2000" dirty="0" smtClean="0">
                <a:latin typeface="Times New Roman" pitchFamily="18" charset="0"/>
                <a:ea typeface="仿宋_GB2312" pitchFamily="49" charset="-122"/>
                <a:cs typeface="Times New Roman" pitchFamily="18" charset="0"/>
              </a:rPr>
              <a:t>。</a:t>
            </a:r>
            <a:endParaRPr lang="en-US" altLang="zh-CN" sz="2000" dirty="0" smtClean="0">
              <a:latin typeface="Times New Roman" pitchFamily="18" charset="0"/>
              <a:ea typeface="仿宋_GB2312" pitchFamily="49" charset="-122"/>
              <a:cs typeface="Times New Roman" pitchFamily="18" charset="0"/>
            </a:endParaRPr>
          </a:p>
          <a:p>
            <a:pPr lvl="1">
              <a:lnSpc>
                <a:spcPct val="115000"/>
              </a:lnSpc>
              <a:spcBef>
                <a:spcPts val="3000"/>
              </a:spcBef>
            </a:pPr>
            <a:r>
              <a:rPr lang="zh-CN" altLang="en-US" sz="2000" b="1" dirty="0" smtClean="0">
                <a:solidFill>
                  <a:srgbClr val="7030A0"/>
                </a:solidFill>
                <a:latin typeface="Times New Roman" pitchFamily="18" charset="0"/>
                <a:ea typeface="仿宋_GB2312" pitchFamily="49" charset="-122"/>
                <a:cs typeface="Times New Roman" pitchFamily="18" charset="0"/>
              </a:rPr>
              <a:t>假设</a:t>
            </a:r>
            <a:r>
              <a:rPr lang="zh-CN" altLang="en-US" sz="2000" b="1" dirty="0">
                <a:solidFill>
                  <a:srgbClr val="7030A0"/>
                </a:solidFill>
                <a:latin typeface="Times New Roman" pitchFamily="18" charset="0"/>
                <a:ea typeface="仿宋_GB2312" pitchFamily="49" charset="-122"/>
                <a:cs typeface="Times New Roman" pitchFamily="18" charset="0"/>
              </a:rPr>
              <a:t>两个父代的个体串分别是：</a:t>
            </a:r>
          </a:p>
          <a:p>
            <a:pPr lvl="1">
              <a:lnSpc>
                <a:spcPct val="115000"/>
              </a:lnSpc>
              <a:spcBef>
                <a:spcPts val="600"/>
              </a:spcBef>
            </a:pPr>
            <a:r>
              <a:rPr lang="zh-CN" altLang="en-US" sz="2000" b="1"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X=x</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 x</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k</a:t>
            </a:r>
            <a:r>
              <a:rPr lang="en-US" altLang="zh-CN" sz="2000" b="1" dirty="0">
                <a:solidFill>
                  <a:srgbClr val="7030A0"/>
                </a:solidFill>
                <a:latin typeface="Times New Roman" pitchFamily="18" charset="0"/>
                <a:ea typeface="仿宋_GB2312" pitchFamily="49" charset="-122"/>
                <a:cs typeface="Times New Roman" pitchFamily="18" charset="0"/>
              </a:rPr>
              <a:t> x</a:t>
            </a:r>
            <a:r>
              <a:rPr lang="en-US" altLang="zh-CN" sz="2000" b="1" baseline="-25000" dirty="0">
                <a:solidFill>
                  <a:srgbClr val="7030A0"/>
                </a:solidFill>
                <a:latin typeface="Times New Roman" pitchFamily="18" charset="0"/>
                <a:ea typeface="仿宋_GB2312" pitchFamily="49" charset="-122"/>
                <a:cs typeface="Times New Roman" pitchFamily="18" charset="0"/>
              </a:rPr>
              <a:t>k+1</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smtClean="0">
                <a:solidFill>
                  <a:srgbClr val="7030A0"/>
                </a:solidFill>
                <a:latin typeface="Times New Roman" pitchFamily="18" charset="0"/>
                <a:ea typeface="仿宋_GB2312" pitchFamily="49" charset="-122"/>
                <a:cs typeface="Times New Roman" pitchFamily="18" charset="0"/>
              </a:rPr>
              <a:t>x</a:t>
            </a:r>
            <a:r>
              <a:rPr lang="en-US" altLang="zh-CN" sz="2000" b="1" baseline="-25000" dirty="0" err="1" smtClean="0">
                <a:solidFill>
                  <a:srgbClr val="7030A0"/>
                </a:solidFill>
                <a:latin typeface="Times New Roman" pitchFamily="18" charset="0"/>
                <a:ea typeface="仿宋_GB2312" pitchFamily="49" charset="-122"/>
                <a:cs typeface="Times New Roman" pitchFamily="18" charset="0"/>
              </a:rPr>
              <a:t>n</a:t>
            </a:r>
            <a:r>
              <a:rPr lang="en-US" altLang="zh-CN" sz="2000" b="1" baseline="-25000" dirty="0" smtClean="0">
                <a:solidFill>
                  <a:srgbClr val="7030A0"/>
                </a:solidFill>
                <a:latin typeface="Times New Roman" pitchFamily="18" charset="0"/>
                <a:ea typeface="仿宋_GB2312" pitchFamily="49" charset="-122"/>
                <a:cs typeface="Times New Roman" pitchFamily="18" charset="0"/>
              </a:rPr>
              <a:t>                </a:t>
            </a:r>
            <a:r>
              <a:rPr lang="en-US" altLang="zh-CN" sz="2000" b="1" dirty="0" smtClean="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Y=y</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 y</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k</a:t>
            </a:r>
            <a:r>
              <a:rPr lang="en-US" altLang="zh-CN" sz="2000" b="1" dirty="0">
                <a:solidFill>
                  <a:srgbClr val="7030A0"/>
                </a:solidFill>
                <a:latin typeface="Times New Roman" pitchFamily="18" charset="0"/>
                <a:ea typeface="仿宋_GB2312" pitchFamily="49" charset="-122"/>
                <a:cs typeface="Times New Roman" pitchFamily="18" charset="0"/>
              </a:rPr>
              <a:t> y</a:t>
            </a:r>
            <a:r>
              <a:rPr lang="en-US" altLang="zh-CN" sz="2000" b="1" baseline="-25000" dirty="0">
                <a:solidFill>
                  <a:srgbClr val="7030A0"/>
                </a:solidFill>
                <a:latin typeface="Times New Roman" pitchFamily="18" charset="0"/>
                <a:ea typeface="仿宋_GB2312" pitchFamily="49" charset="-122"/>
                <a:cs typeface="Times New Roman" pitchFamily="18" charset="0"/>
              </a:rPr>
              <a:t>k+1</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n</a:t>
            </a:r>
            <a:endParaRPr lang="en-US" altLang="zh-CN" sz="2000" b="1" dirty="0">
              <a:solidFill>
                <a:srgbClr val="7030A0"/>
              </a:solidFill>
              <a:latin typeface="Times New Roman" pitchFamily="18" charset="0"/>
              <a:ea typeface="仿宋_GB2312" pitchFamily="49" charset="-122"/>
              <a:cs typeface="Times New Roman" pitchFamily="18" charset="0"/>
            </a:endParaRPr>
          </a:p>
          <a:p>
            <a:pPr lvl="1">
              <a:lnSpc>
                <a:spcPct val="115000"/>
              </a:lnSpc>
              <a:spcBef>
                <a:spcPts val="1800"/>
              </a:spcBef>
            </a:pPr>
            <a:r>
              <a:rPr lang="zh-CN" altLang="en-US" sz="2000" b="1" dirty="0" smtClean="0">
                <a:solidFill>
                  <a:srgbClr val="7030A0"/>
                </a:solidFill>
                <a:latin typeface="Times New Roman" pitchFamily="18" charset="0"/>
                <a:ea typeface="仿宋_GB2312" pitchFamily="49" charset="-122"/>
                <a:cs typeface="Times New Roman" pitchFamily="18" charset="0"/>
              </a:rPr>
              <a:t>随机</a:t>
            </a:r>
            <a:r>
              <a:rPr lang="zh-CN" altLang="en-US" sz="2000" b="1" dirty="0">
                <a:solidFill>
                  <a:srgbClr val="7030A0"/>
                </a:solidFill>
                <a:latin typeface="Times New Roman" pitchFamily="18" charset="0"/>
                <a:ea typeface="仿宋_GB2312" pitchFamily="49" charset="-122"/>
                <a:cs typeface="Times New Roman" pitchFamily="18" charset="0"/>
              </a:rPr>
              <a:t>选择第</a:t>
            </a:r>
            <a:r>
              <a:rPr lang="en-US" altLang="zh-CN" sz="2000" b="1" dirty="0">
                <a:solidFill>
                  <a:srgbClr val="7030A0"/>
                </a:solidFill>
                <a:latin typeface="Times New Roman" pitchFamily="18" charset="0"/>
                <a:ea typeface="仿宋_GB2312" pitchFamily="49" charset="-122"/>
                <a:cs typeface="Times New Roman" pitchFamily="18" charset="0"/>
              </a:rPr>
              <a:t>k</a:t>
            </a:r>
            <a:r>
              <a:rPr lang="zh-CN" altLang="en-US" sz="2000" b="1" dirty="0">
                <a:solidFill>
                  <a:srgbClr val="7030A0"/>
                </a:solidFill>
                <a:latin typeface="Times New Roman" pitchFamily="18" charset="0"/>
                <a:ea typeface="仿宋_GB2312" pitchFamily="49" charset="-122"/>
                <a:cs typeface="Times New Roman" pitchFamily="18" charset="0"/>
              </a:rPr>
              <a:t>位为交叉点</a:t>
            </a:r>
            <a:r>
              <a:rPr lang="zh-CN" altLang="en-US" sz="2000" b="1" dirty="0" smtClean="0">
                <a:solidFill>
                  <a:srgbClr val="7030A0"/>
                </a:solidFill>
                <a:latin typeface="Times New Roman" pitchFamily="18" charset="0"/>
                <a:ea typeface="仿宋_GB2312" pitchFamily="49" charset="-122"/>
                <a:cs typeface="Times New Roman" pitchFamily="18" charset="0"/>
              </a:rPr>
              <a:t>，交叉</a:t>
            </a:r>
            <a:r>
              <a:rPr lang="zh-CN" altLang="en-US" sz="2000" b="1" dirty="0">
                <a:solidFill>
                  <a:srgbClr val="7030A0"/>
                </a:solidFill>
                <a:latin typeface="Times New Roman" pitchFamily="18" charset="0"/>
                <a:ea typeface="仿宋_GB2312" pitchFamily="49" charset="-122"/>
                <a:cs typeface="Times New Roman" pitchFamily="18" charset="0"/>
              </a:rPr>
              <a:t>后生成的两个新的个体是：</a:t>
            </a:r>
          </a:p>
          <a:p>
            <a:pPr lvl="1">
              <a:lnSpc>
                <a:spcPct val="115000"/>
              </a:lnSpc>
              <a:spcBef>
                <a:spcPts val="600"/>
              </a:spcBef>
            </a:pPr>
            <a:r>
              <a:rPr lang="zh-CN" altLang="en-US" sz="2000" b="1"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X’= x</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 x</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k</a:t>
            </a:r>
            <a:r>
              <a:rPr lang="en-US" altLang="zh-CN" sz="2000" b="1" dirty="0">
                <a:solidFill>
                  <a:srgbClr val="7030A0"/>
                </a:solidFill>
                <a:latin typeface="Times New Roman" pitchFamily="18" charset="0"/>
                <a:ea typeface="仿宋_GB2312" pitchFamily="49" charset="-122"/>
                <a:cs typeface="Times New Roman" pitchFamily="18" charset="0"/>
              </a:rPr>
              <a:t> y</a:t>
            </a:r>
            <a:r>
              <a:rPr lang="en-US" altLang="zh-CN" sz="2000" b="1" baseline="-25000" dirty="0">
                <a:solidFill>
                  <a:srgbClr val="7030A0"/>
                </a:solidFill>
                <a:latin typeface="Times New Roman" pitchFamily="18" charset="0"/>
                <a:ea typeface="仿宋_GB2312" pitchFamily="49" charset="-122"/>
                <a:cs typeface="Times New Roman" pitchFamily="18" charset="0"/>
              </a:rPr>
              <a:t>k+1</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n</a:t>
            </a:r>
            <a:r>
              <a:rPr lang="en-US" altLang="zh-CN" sz="2000" b="1" dirty="0">
                <a:solidFill>
                  <a:srgbClr val="7030A0"/>
                </a:solidFill>
                <a:latin typeface="Times New Roman" pitchFamily="18" charset="0"/>
                <a:ea typeface="仿宋_GB2312" pitchFamily="49" charset="-122"/>
                <a:cs typeface="Times New Roman" pitchFamily="18" charset="0"/>
              </a:rPr>
              <a:t> </a:t>
            </a:r>
            <a:r>
              <a:rPr lang="en-US" altLang="zh-CN" sz="2000" b="1" dirty="0" smtClean="0">
                <a:solidFill>
                  <a:srgbClr val="7030A0"/>
                </a:solidFill>
                <a:latin typeface="Times New Roman" pitchFamily="18" charset="0"/>
                <a:ea typeface="仿宋_GB2312" pitchFamily="49" charset="-122"/>
                <a:cs typeface="Times New Roman" pitchFamily="18" charset="0"/>
              </a:rPr>
              <a:t>         </a:t>
            </a:r>
            <a:r>
              <a:rPr lang="fr-FR" altLang="zh-CN" sz="2000" b="1" dirty="0" smtClean="0">
                <a:solidFill>
                  <a:srgbClr val="7030A0"/>
                </a:solidFill>
                <a:latin typeface="Times New Roman" pitchFamily="18" charset="0"/>
                <a:ea typeface="仿宋_GB2312" pitchFamily="49" charset="-122"/>
                <a:cs typeface="Times New Roman" pitchFamily="18" charset="0"/>
              </a:rPr>
              <a:t> </a:t>
            </a:r>
            <a:r>
              <a:rPr lang="fr-FR" altLang="zh-CN" sz="2000" b="1" dirty="0">
                <a:solidFill>
                  <a:srgbClr val="7030A0"/>
                </a:solidFill>
                <a:latin typeface="Times New Roman" pitchFamily="18" charset="0"/>
                <a:ea typeface="仿宋_GB2312" pitchFamily="49" charset="-122"/>
                <a:cs typeface="Times New Roman" pitchFamily="18" charset="0"/>
              </a:rPr>
              <a:t>Y’= y</a:t>
            </a:r>
            <a:r>
              <a:rPr lang="fr-FR" altLang="zh-CN" sz="2000" b="1" baseline="-25000" dirty="0">
                <a:solidFill>
                  <a:srgbClr val="7030A0"/>
                </a:solidFill>
                <a:latin typeface="Times New Roman" pitchFamily="18" charset="0"/>
                <a:ea typeface="仿宋_GB2312" pitchFamily="49" charset="-122"/>
                <a:cs typeface="Times New Roman" pitchFamily="18" charset="0"/>
              </a:rPr>
              <a:t>1</a:t>
            </a:r>
            <a:r>
              <a:rPr lang="fr-FR" altLang="zh-CN" sz="2000" b="1" dirty="0">
                <a:solidFill>
                  <a:srgbClr val="7030A0"/>
                </a:solidFill>
                <a:latin typeface="Times New Roman" pitchFamily="18" charset="0"/>
                <a:ea typeface="仿宋_GB2312" pitchFamily="49" charset="-122"/>
                <a:cs typeface="Times New Roman" pitchFamily="18" charset="0"/>
              </a:rPr>
              <a:t> y</a:t>
            </a:r>
            <a:r>
              <a:rPr lang="fr-FR" altLang="zh-CN" sz="2000" b="1" baseline="-25000" dirty="0">
                <a:solidFill>
                  <a:srgbClr val="7030A0"/>
                </a:solidFill>
                <a:latin typeface="Times New Roman" pitchFamily="18" charset="0"/>
                <a:ea typeface="仿宋_GB2312" pitchFamily="49" charset="-122"/>
                <a:cs typeface="Times New Roman" pitchFamily="18" charset="0"/>
              </a:rPr>
              <a:t>2</a:t>
            </a:r>
            <a:r>
              <a:rPr lang="fr-FR" altLang="zh-CN" sz="2000" b="1" dirty="0">
                <a:solidFill>
                  <a:srgbClr val="7030A0"/>
                </a:solidFill>
                <a:latin typeface="Times New Roman" pitchFamily="18" charset="0"/>
                <a:ea typeface="仿宋_GB2312" pitchFamily="49" charset="-122"/>
                <a:cs typeface="Times New Roman" pitchFamily="18" charset="0"/>
              </a:rPr>
              <a:t> … y</a:t>
            </a:r>
            <a:r>
              <a:rPr lang="fr-FR" altLang="zh-CN" sz="2000" b="1" baseline="-25000" dirty="0">
                <a:solidFill>
                  <a:srgbClr val="7030A0"/>
                </a:solidFill>
                <a:latin typeface="Times New Roman" pitchFamily="18" charset="0"/>
                <a:ea typeface="仿宋_GB2312" pitchFamily="49" charset="-122"/>
                <a:cs typeface="Times New Roman" pitchFamily="18" charset="0"/>
              </a:rPr>
              <a:t>k</a:t>
            </a:r>
            <a:r>
              <a:rPr lang="fr-FR" altLang="zh-CN" sz="2000" b="1" dirty="0">
                <a:solidFill>
                  <a:srgbClr val="7030A0"/>
                </a:solidFill>
                <a:latin typeface="Times New Roman" pitchFamily="18" charset="0"/>
                <a:ea typeface="仿宋_GB2312" pitchFamily="49" charset="-122"/>
                <a:cs typeface="Times New Roman" pitchFamily="18" charset="0"/>
              </a:rPr>
              <a:t> x</a:t>
            </a:r>
            <a:r>
              <a:rPr lang="fr-FR" altLang="zh-CN" sz="2000" b="1" baseline="-25000" dirty="0">
                <a:solidFill>
                  <a:srgbClr val="7030A0"/>
                </a:solidFill>
                <a:latin typeface="Times New Roman" pitchFamily="18" charset="0"/>
                <a:ea typeface="仿宋_GB2312" pitchFamily="49" charset="-122"/>
                <a:cs typeface="Times New Roman" pitchFamily="18" charset="0"/>
              </a:rPr>
              <a:t>k+1</a:t>
            </a:r>
            <a:r>
              <a:rPr lang="fr-FR" altLang="zh-CN" sz="2000" b="1" dirty="0">
                <a:solidFill>
                  <a:srgbClr val="7030A0"/>
                </a:solidFill>
                <a:latin typeface="Times New Roman" pitchFamily="18" charset="0"/>
                <a:ea typeface="仿宋_GB2312" pitchFamily="49" charset="-122"/>
                <a:cs typeface="Times New Roman" pitchFamily="18" charset="0"/>
              </a:rPr>
              <a:t> … x</a:t>
            </a:r>
            <a:r>
              <a:rPr lang="fr-FR" altLang="zh-CN" sz="2000" b="1" baseline="-25000" dirty="0">
                <a:solidFill>
                  <a:srgbClr val="7030A0"/>
                </a:solidFill>
                <a:latin typeface="Times New Roman" pitchFamily="18" charset="0"/>
                <a:ea typeface="仿宋_GB2312" pitchFamily="49" charset="-122"/>
                <a:cs typeface="Times New Roman" pitchFamily="18" charset="0"/>
              </a:rPr>
              <a:t>n</a:t>
            </a:r>
            <a:r>
              <a:rPr lang="fr-FR" altLang="zh-CN" sz="2000" b="1" dirty="0">
                <a:solidFill>
                  <a:srgbClr val="7030A0"/>
                </a:solidFill>
                <a:latin typeface="Times New Roman" pitchFamily="18" charset="0"/>
                <a:ea typeface="仿宋_GB2312" pitchFamily="49" charset="-122"/>
                <a:cs typeface="Times New Roman" pitchFamily="18" charset="0"/>
              </a:rPr>
              <a:t> </a:t>
            </a:r>
          </a:p>
          <a:p>
            <a:pPr lvl="1">
              <a:lnSpc>
                <a:spcPct val="115000"/>
              </a:lnSpc>
              <a:spcBef>
                <a:spcPts val="2400"/>
              </a:spcBef>
            </a:pPr>
            <a:r>
              <a:rPr lang="zh-CN" altLang="fr-FR" b="1" dirty="0" smtClean="0">
                <a:solidFill>
                  <a:srgbClr val="00B050"/>
                </a:solidFill>
                <a:latin typeface="Times New Roman" pitchFamily="18" charset="0"/>
                <a:ea typeface="仿宋_GB2312" pitchFamily="49" charset="-122"/>
                <a:cs typeface="Times New Roman" pitchFamily="18" charset="0"/>
              </a:rPr>
              <a:t>设有</a:t>
            </a:r>
            <a:r>
              <a:rPr lang="zh-CN" altLang="fr-FR" b="1" dirty="0">
                <a:solidFill>
                  <a:srgbClr val="00B050"/>
                </a:solidFill>
                <a:latin typeface="Times New Roman" pitchFamily="18" charset="0"/>
                <a:ea typeface="仿宋_GB2312" pitchFamily="49" charset="-122"/>
                <a:cs typeface="Times New Roman" pitchFamily="18" charset="0"/>
              </a:rPr>
              <a:t>两个父代的个体串</a:t>
            </a:r>
            <a:r>
              <a:rPr lang="fr-FR" altLang="zh-CN" b="1" dirty="0">
                <a:solidFill>
                  <a:srgbClr val="00B050"/>
                </a:solidFill>
                <a:latin typeface="Times New Roman" pitchFamily="18" charset="0"/>
                <a:ea typeface="仿宋_GB2312" pitchFamily="49" charset="-122"/>
                <a:cs typeface="Times New Roman" pitchFamily="18" charset="0"/>
              </a:rPr>
              <a:t>A=0 0 1 1 0 1 </a:t>
            </a:r>
            <a:r>
              <a:rPr lang="zh-CN" altLang="fr-FR" b="1" dirty="0">
                <a:solidFill>
                  <a:srgbClr val="00B050"/>
                </a:solidFill>
                <a:latin typeface="Times New Roman" pitchFamily="18" charset="0"/>
                <a:ea typeface="仿宋_GB2312" pitchFamily="49" charset="-122"/>
                <a:cs typeface="Times New Roman" pitchFamily="18" charset="0"/>
              </a:rPr>
              <a:t>和</a:t>
            </a:r>
            <a:r>
              <a:rPr lang="fr-FR" altLang="zh-CN" b="1" dirty="0">
                <a:solidFill>
                  <a:srgbClr val="00B050"/>
                </a:solidFill>
                <a:latin typeface="Times New Roman" pitchFamily="18" charset="0"/>
                <a:ea typeface="仿宋_GB2312" pitchFamily="49" charset="-122"/>
                <a:cs typeface="Times New Roman" pitchFamily="18" charset="0"/>
              </a:rPr>
              <a:t>B=1 1 0 0 1 0 </a:t>
            </a:r>
            <a:r>
              <a:rPr lang="zh-CN" altLang="fr-FR" b="1" dirty="0">
                <a:solidFill>
                  <a:srgbClr val="00B050"/>
                </a:solidFill>
                <a:latin typeface="Times New Roman" pitchFamily="18" charset="0"/>
                <a:ea typeface="仿宋_GB2312" pitchFamily="49" charset="-122"/>
                <a:cs typeface="Times New Roman" pitchFamily="18" charset="0"/>
              </a:rPr>
              <a:t>，若随机交叉点为</a:t>
            </a:r>
            <a:r>
              <a:rPr lang="fr-FR" altLang="zh-CN" b="1" dirty="0">
                <a:solidFill>
                  <a:srgbClr val="00B050"/>
                </a:solidFill>
                <a:latin typeface="Times New Roman" pitchFamily="18" charset="0"/>
                <a:ea typeface="仿宋_GB2312" pitchFamily="49" charset="-122"/>
                <a:cs typeface="Times New Roman" pitchFamily="18" charset="0"/>
              </a:rPr>
              <a:t>4</a:t>
            </a:r>
            <a:r>
              <a:rPr lang="zh-CN" altLang="fr-FR" b="1" dirty="0" smtClean="0">
                <a:solidFill>
                  <a:srgbClr val="00B050"/>
                </a:solidFill>
                <a:latin typeface="Times New Roman" pitchFamily="18" charset="0"/>
                <a:ea typeface="仿宋_GB2312" pitchFamily="49" charset="-122"/>
                <a:cs typeface="Times New Roman" pitchFamily="18" charset="0"/>
              </a:rPr>
              <a:t>，</a:t>
            </a:r>
            <a:r>
              <a:rPr lang="en-US" altLang="zh-CN" b="1" dirty="0" smtClean="0">
                <a:solidFill>
                  <a:srgbClr val="00B050"/>
                </a:solidFill>
                <a:latin typeface="Times New Roman" pitchFamily="18" charset="0"/>
                <a:ea typeface="仿宋_GB2312" pitchFamily="49" charset="-122"/>
                <a:cs typeface="Times New Roman" pitchFamily="18" charset="0"/>
              </a:rPr>
              <a:t/>
            </a:r>
            <a:br>
              <a:rPr lang="en-US" altLang="zh-CN" b="1" dirty="0" smtClean="0">
                <a:solidFill>
                  <a:srgbClr val="00B050"/>
                </a:solidFill>
                <a:latin typeface="Times New Roman" pitchFamily="18" charset="0"/>
                <a:ea typeface="仿宋_GB2312" pitchFamily="49" charset="-122"/>
                <a:cs typeface="Times New Roman" pitchFamily="18" charset="0"/>
              </a:rPr>
            </a:br>
            <a:r>
              <a:rPr lang="zh-CN" altLang="fr-FR" b="1" dirty="0" smtClean="0">
                <a:solidFill>
                  <a:srgbClr val="00B050"/>
                </a:solidFill>
                <a:latin typeface="Times New Roman" pitchFamily="18" charset="0"/>
                <a:ea typeface="仿宋_GB2312" pitchFamily="49" charset="-122"/>
                <a:cs typeface="Times New Roman" pitchFamily="18" charset="0"/>
              </a:rPr>
              <a:t>则</a:t>
            </a:r>
            <a:r>
              <a:rPr lang="zh-CN" altLang="fr-FR" b="1" dirty="0">
                <a:solidFill>
                  <a:srgbClr val="00B050"/>
                </a:solidFill>
                <a:latin typeface="Times New Roman" pitchFamily="18" charset="0"/>
                <a:ea typeface="仿宋_GB2312" pitchFamily="49" charset="-122"/>
                <a:cs typeface="Times New Roman" pitchFamily="18" charset="0"/>
              </a:rPr>
              <a:t>交叉后生成的两个新的个体是：</a:t>
            </a:r>
          </a:p>
          <a:p>
            <a:pPr lvl="2">
              <a:lnSpc>
                <a:spcPct val="115000"/>
              </a:lnSpc>
              <a:spcBef>
                <a:spcPts val="600"/>
              </a:spcBef>
            </a:pPr>
            <a:r>
              <a:rPr lang="fr-FR" altLang="zh-CN" b="1" dirty="0">
                <a:solidFill>
                  <a:srgbClr val="00B050"/>
                </a:solidFill>
                <a:latin typeface="Times New Roman" pitchFamily="18" charset="0"/>
                <a:ea typeface="仿宋_GB2312" pitchFamily="49" charset="-122"/>
                <a:cs typeface="Times New Roman" pitchFamily="18" charset="0"/>
              </a:rPr>
              <a:t>    A’= 0 0 1 1 1 </a:t>
            </a:r>
            <a:r>
              <a:rPr lang="fr-FR" altLang="zh-CN" b="1" dirty="0" smtClean="0">
                <a:solidFill>
                  <a:srgbClr val="00B050"/>
                </a:solidFill>
                <a:latin typeface="Times New Roman" pitchFamily="18" charset="0"/>
                <a:ea typeface="仿宋_GB2312" pitchFamily="49" charset="-122"/>
                <a:cs typeface="Times New Roman" pitchFamily="18" charset="0"/>
              </a:rPr>
              <a:t>1 </a:t>
            </a:r>
            <a:endParaRPr lang="fr-FR" altLang="zh-CN" b="1" dirty="0">
              <a:solidFill>
                <a:srgbClr val="00B050"/>
              </a:solidFill>
              <a:latin typeface="Times New Roman" pitchFamily="18" charset="0"/>
              <a:ea typeface="仿宋_GB2312" pitchFamily="49" charset="-122"/>
              <a:cs typeface="Times New Roman" pitchFamily="18" charset="0"/>
            </a:endParaRPr>
          </a:p>
          <a:p>
            <a:pPr lvl="2">
              <a:lnSpc>
                <a:spcPct val="115000"/>
              </a:lnSpc>
              <a:spcBef>
                <a:spcPts val="600"/>
              </a:spcBef>
            </a:pPr>
            <a:r>
              <a:rPr lang="fr-FR" altLang="zh-CN" b="1" dirty="0">
                <a:solidFill>
                  <a:srgbClr val="00B050"/>
                </a:solidFill>
                <a:latin typeface="Times New Roman" pitchFamily="18" charset="0"/>
                <a:ea typeface="仿宋_GB2312" pitchFamily="49" charset="-122"/>
                <a:cs typeface="Times New Roman" pitchFamily="18" charset="0"/>
              </a:rPr>
              <a:t>    B’= 1 1 0 0 0 </a:t>
            </a:r>
            <a:r>
              <a:rPr lang="fr-FR" altLang="zh-CN" b="1" dirty="0" smtClean="0">
                <a:solidFill>
                  <a:srgbClr val="00B050"/>
                </a:solidFill>
                <a:latin typeface="Times New Roman" pitchFamily="18" charset="0"/>
                <a:ea typeface="仿宋_GB2312" pitchFamily="49" charset="-122"/>
                <a:cs typeface="Times New Roman" pitchFamily="18" charset="0"/>
              </a:rPr>
              <a:t>0 </a:t>
            </a:r>
            <a:endParaRPr lang="en-US" altLang="zh-CN" b="1" dirty="0">
              <a:solidFill>
                <a:srgbClr val="00B050"/>
              </a:solidFill>
              <a:latin typeface="Times New Roman" pitchFamily="18" charset="0"/>
              <a:ea typeface="仿宋_GB2312" pitchFamily="49" charset="-122"/>
              <a:cs typeface="Times New Roman" pitchFamily="18" charset="0"/>
            </a:endParaRPr>
          </a:p>
        </p:txBody>
      </p:sp>
      <p:sp>
        <p:nvSpPr>
          <p:cNvPr id="5" name="Text Box 5"/>
          <p:cNvSpPr txBox="1">
            <a:spLocks noChangeArrowheads="1"/>
          </p:cNvSpPr>
          <p:nvPr/>
        </p:nvSpPr>
        <p:spPr bwMode="auto">
          <a:xfrm>
            <a:off x="1790773" y="188640"/>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基本遗传操作</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215900" y="1449388"/>
            <a:ext cx="8750300" cy="4601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342900" indent="-342900">
              <a:lnSpc>
                <a:spcPct val="115000"/>
              </a:lnSpc>
              <a:buFont typeface="Arial" pitchFamily="34" charset="0"/>
              <a:buChar char="•"/>
            </a:pPr>
            <a:r>
              <a:rPr lang="zh-CN" altLang="en-US" sz="2000" b="1" dirty="0">
                <a:solidFill>
                  <a:srgbClr val="CC0066"/>
                </a:solidFill>
                <a:latin typeface="Times New Roman" pitchFamily="18" charset="0"/>
                <a:ea typeface="幼圆" pitchFamily="49" charset="-122"/>
                <a:cs typeface="Times New Roman" pitchFamily="18" charset="0"/>
              </a:rPr>
              <a:t>两点交叉</a:t>
            </a:r>
          </a:p>
          <a:p>
            <a:pPr lvl="1">
              <a:lnSpc>
                <a:spcPct val="115000"/>
              </a:lnSpc>
              <a:spcBef>
                <a:spcPts val="1200"/>
              </a:spcBef>
            </a:pPr>
            <a:r>
              <a:rPr lang="zh-CN" altLang="en-US" sz="2000" dirty="0" smtClean="0">
                <a:latin typeface="Times New Roman" pitchFamily="18" charset="0"/>
                <a:ea typeface="仿宋_GB2312" pitchFamily="49" charset="-122"/>
                <a:cs typeface="Times New Roman" pitchFamily="18" charset="0"/>
              </a:rPr>
              <a:t>先</a:t>
            </a:r>
            <a:r>
              <a:rPr lang="zh-CN" altLang="en-US" sz="2000" dirty="0">
                <a:latin typeface="Times New Roman" pitchFamily="18" charset="0"/>
                <a:ea typeface="仿宋_GB2312" pitchFamily="49" charset="-122"/>
                <a:cs typeface="Times New Roman" pitchFamily="18" charset="0"/>
              </a:rPr>
              <a:t>在两个父代个体的编码串中</a:t>
            </a:r>
            <a:r>
              <a:rPr lang="zh-CN" altLang="en-US" sz="2000" b="1" dirty="0">
                <a:solidFill>
                  <a:srgbClr val="3333FF"/>
                </a:solidFill>
                <a:latin typeface="Times New Roman" pitchFamily="18" charset="0"/>
                <a:ea typeface="仿宋_GB2312" pitchFamily="49" charset="-122"/>
                <a:cs typeface="Times New Roman" pitchFamily="18" charset="0"/>
              </a:rPr>
              <a:t>随机设定两个交叉点</a:t>
            </a:r>
            <a:r>
              <a:rPr lang="zh-CN" altLang="en-US" sz="2000" dirty="0">
                <a:latin typeface="Times New Roman" pitchFamily="18" charset="0"/>
                <a:ea typeface="仿宋_GB2312" pitchFamily="49" charset="-122"/>
                <a:cs typeface="Times New Roman" pitchFamily="18" charset="0"/>
              </a:rPr>
              <a:t>，然后再</a:t>
            </a:r>
            <a:r>
              <a:rPr lang="zh-CN" altLang="en-US" sz="2000" b="1" dirty="0">
                <a:solidFill>
                  <a:srgbClr val="3333FF"/>
                </a:solidFill>
                <a:latin typeface="Times New Roman" pitchFamily="18" charset="0"/>
                <a:ea typeface="仿宋_GB2312" pitchFamily="49" charset="-122"/>
                <a:cs typeface="Times New Roman" pitchFamily="18" charset="0"/>
              </a:rPr>
              <a:t>按这两个交叉点进行部分基因交换</a:t>
            </a:r>
            <a:r>
              <a:rPr lang="zh-CN" altLang="en-US" sz="2000" dirty="0">
                <a:latin typeface="Times New Roman" pitchFamily="18" charset="0"/>
                <a:ea typeface="仿宋_GB2312" pitchFamily="49" charset="-122"/>
                <a:cs typeface="Times New Roman" pitchFamily="18" charset="0"/>
              </a:rPr>
              <a:t>，生成子代中的两个新的个体。</a:t>
            </a:r>
          </a:p>
          <a:p>
            <a:pPr lvl="1">
              <a:lnSpc>
                <a:spcPct val="115000"/>
              </a:lnSpc>
              <a:spcBef>
                <a:spcPts val="1800"/>
              </a:spcBef>
            </a:pPr>
            <a:r>
              <a:rPr lang="zh-CN" altLang="en-US" sz="2000" b="1" dirty="0" smtClean="0">
                <a:solidFill>
                  <a:srgbClr val="7030A0"/>
                </a:solidFill>
                <a:latin typeface="Times New Roman" pitchFamily="18" charset="0"/>
                <a:ea typeface="仿宋_GB2312" pitchFamily="49" charset="-122"/>
                <a:cs typeface="Times New Roman" pitchFamily="18" charset="0"/>
              </a:rPr>
              <a:t>假设</a:t>
            </a:r>
            <a:r>
              <a:rPr lang="zh-CN" altLang="en-US" sz="2000" b="1" dirty="0">
                <a:solidFill>
                  <a:srgbClr val="7030A0"/>
                </a:solidFill>
                <a:latin typeface="Times New Roman" pitchFamily="18" charset="0"/>
                <a:ea typeface="仿宋_GB2312" pitchFamily="49" charset="-122"/>
                <a:cs typeface="Times New Roman" pitchFamily="18" charset="0"/>
              </a:rPr>
              <a:t>两个父代的个体串分别是：</a:t>
            </a:r>
          </a:p>
          <a:p>
            <a:pPr lvl="1">
              <a:lnSpc>
                <a:spcPct val="115000"/>
              </a:lnSpc>
            </a:pPr>
            <a:r>
              <a:rPr lang="zh-CN" altLang="en-US" sz="2000" b="1"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X=x</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 x</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 … x</a:t>
            </a:r>
            <a:r>
              <a:rPr lang="en-US" altLang="zh-CN" sz="2000" b="1" baseline="-25000" dirty="0">
                <a:solidFill>
                  <a:srgbClr val="7030A0"/>
                </a:solidFill>
                <a:latin typeface="Times New Roman" pitchFamily="18" charset="0"/>
                <a:ea typeface="仿宋_GB2312" pitchFamily="49" charset="-122"/>
                <a:cs typeface="Times New Roman" pitchFamily="18" charset="0"/>
              </a:rPr>
              <a:t>i</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j</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smtClean="0">
                <a:solidFill>
                  <a:srgbClr val="7030A0"/>
                </a:solidFill>
                <a:latin typeface="Times New Roman" pitchFamily="18" charset="0"/>
                <a:ea typeface="仿宋_GB2312" pitchFamily="49" charset="-122"/>
                <a:cs typeface="Times New Roman" pitchFamily="18" charset="0"/>
              </a:rPr>
              <a:t>x</a:t>
            </a:r>
            <a:r>
              <a:rPr lang="en-US" altLang="zh-CN" sz="2000" b="1" baseline="-25000" dirty="0" err="1" smtClean="0">
                <a:solidFill>
                  <a:srgbClr val="7030A0"/>
                </a:solidFill>
                <a:latin typeface="Times New Roman" pitchFamily="18" charset="0"/>
                <a:ea typeface="仿宋_GB2312" pitchFamily="49" charset="-122"/>
                <a:cs typeface="Times New Roman" pitchFamily="18" charset="0"/>
              </a:rPr>
              <a:t>n</a:t>
            </a:r>
            <a:r>
              <a:rPr lang="en-US" altLang="zh-CN" sz="2000" b="1" baseline="-25000" dirty="0">
                <a:solidFill>
                  <a:srgbClr val="7030A0"/>
                </a:solidFill>
                <a:latin typeface="Times New Roman" pitchFamily="18" charset="0"/>
                <a:ea typeface="仿宋_GB2312" pitchFamily="49" charset="-122"/>
                <a:cs typeface="Times New Roman" pitchFamily="18" charset="0"/>
              </a:rPr>
              <a:t> </a:t>
            </a:r>
            <a:r>
              <a:rPr lang="en-US" altLang="zh-CN" sz="2000" b="1" dirty="0" smtClean="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Y=y</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 y</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i</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j</a:t>
            </a:r>
            <a:r>
              <a:rPr lang="en-US" altLang="zh-CN" sz="2000" b="1" dirty="0">
                <a:solidFill>
                  <a:srgbClr val="7030A0"/>
                </a:solidFill>
                <a:latin typeface="Times New Roman" pitchFamily="18" charset="0"/>
                <a:ea typeface="仿宋_GB2312" pitchFamily="49" charset="-122"/>
                <a:cs typeface="Times New Roman" pitchFamily="18" charset="0"/>
              </a:rPr>
              <a:t> …,</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n</a:t>
            </a:r>
            <a:endParaRPr lang="en-US" altLang="zh-CN" sz="2000" b="1" dirty="0">
              <a:solidFill>
                <a:srgbClr val="7030A0"/>
              </a:solidFill>
              <a:latin typeface="Times New Roman" pitchFamily="18" charset="0"/>
              <a:ea typeface="仿宋_GB2312" pitchFamily="49" charset="-122"/>
              <a:cs typeface="Times New Roman" pitchFamily="18" charset="0"/>
            </a:endParaRPr>
          </a:p>
          <a:p>
            <a:pPr lvl="1">
              <a:lnSpc>
                <a:spcPct val="115000"/>
              </a:lnSpc>
            </a:pPr>
            <a:r>
              <a:rPr lang="zh-CN" altLang="en-US" sz="2000" b="1" dirty="0" smtClean="0">
                <a:solidFill>
                  <a:srgbClr val="7030A0"/>
                </a:solidFill>
                <a:latin typeface="Times New Roman" pitchFamily="18" charset="0"/>
                <a:ea typeface="仿宋_GB2312" pitchFamily="49" charset="-122"/>
                <a:cs typeface="Times New Roman" pitchFamily="18" charset="0"/>
              </a:rPr>
              <a:t>随机</a:t>
            </a:r>
            <a:r>
              <a:rPr lang="zh-CN" altLang="en-US" sz="2000" b="1" dirty="0">
                <a:solidFill>
                  <a:srgbClr val="7030A0"/>
                </a:solidFill>
                <a:latin typeface="Times New Roman" pitchFamily="18" charset="0"/>
                <a:ea typeface="仿宋_GB2312" pitchFamily="49" charset="-122"/>
                <a:cs typeface="Times New Roman" pitchFamily="18" charset="0"/>
              </a:rPr>
              <a:t>设定第</a:t>
            </a:r>
            <a:r>
              <a:rPr lang="en-US" altLang="zh-CN" sz="2000" b="1" dirty="0">
                <a:solidFill>
                  <a:srgbClr val="7030A0"/>
                </a:solidFill>
                <a:latin typeface="Times New Roman" pitchFamily="18" charset="0"/>
                <a:ea typeface="仿宋_GB2312" pitchFamily="49" charset="-122"/>
                <a:cs typeface="Times New Roman" pitchFamily="18" charset="0"/>
              </a:rPr>
              <a:t>i</a:t>
            </a:r>
            <a:r>
              <a:rPr lang="zh-CN" altLang="en-US" sz="2000" b="1" dirty="0">
                <a:solidFill>
                  <a:srgbClr val="7030A0"/>
                </a:solidFill>
                <a:latin typeface="Times New Roman" pitchFamily="18" charset="0"/>
                <a:ea typeface="仿宋_GB2312" pitchFamily="49" charset="-122"/>
                <a:cs typeface="Times New Roman" pitchFamily="18" charset="0"/>
              </a:rPr>
              <a:t>、</a:t>
            </a:r>
            <a:r>
              <a:rPr lang="en-US" altLang="zh-CN" sz="2000" b="1" dirty="0">
                <a:solidFill>
                  <a:srgbClr val="7030A0"/>
                </a:solidFill>
                <a:latin typeface="Times New Roman" pitchFamily="18" charset="0"/>
                <a:ea typeface="仿宋_GB2312" pitchFamily="49" charset="-122"/>
                <a:cs typeface="Times New Roman" pitchFamily="18" charset="0"/>
              </a:rPr>
              <a:t>j</a:t>
            </a:r>
            <a:r>
              <a:rPr lang="zh-CN" altLang="en-US" sz="2000" b="1" dirty="0">
                <a:solidFill>
                  <a:srgbClr val="7030A0"/>
                </a:solidFill>
                <a:latin typeface="Times New Roman" pitchFamily="18" charset="0"/>
                <a:ea typeface="仿宋_GB2312" pitchFamily="49" charset="-122"/>
                <a:cs typeface="Times New Roman" pitchFamily="18" charset="0"/>
              </a:rPr>
              <a:t>位为两个交叉点（其中</a:t>
            </a:r>
            <a:r>
              <a:rPr lang="en-US" altLang="zh-CN" sz="2000" b="1" dirty="0">
                <a:solidFill>
                  <a:srgbClr val="7030A0"/>
                </a:solidFill>
                <a:latin typeface="Times New Roman" pitchFamily="18" charset="0"/>
                <a:ea typeface="仿宋_GB2312" pitchFamily="49" charset="-122"/>
                <a:cs typeface="Times New Roman" pitchFamily="18" charset="0"/>
              </a:rPr>
              <a:t>i&lt;j&lt;n</a:t>
            </a:r>
            <a:r>
              <a:rPr lang="zh-CN" altLang="en-US" sz="2000" b="1" dirty="0" smtClean="0">
                <a:solidFill>
                  <a:srgbClr val="7030A0"/>
                </a:solidFill>
                <a:latin typeface="Times New Roman" pitchFamily="18" charset="0"/>
                <a:ea typeface="仿宋_GB2312" pitchFamily="49" charset="-122"/>
                <a:cs typeface="Times New Roman" pitchFamily="18" charset="0"/>
              </a:rPr>
              <a:t>），交叉</a:t>
            </a:r>
            <a:r>
              <a:rPr lang="zh-CN" altLang="en-US" sz="2000" b="1" dirty="0">
                <a:solidFill>
                  <a:srgbClr val="7030A0"/>
                </a:solidFill>
                <a:latin typeface="Times New Roman" pitchFamily="18" charset="0"/>
                <a:ea typeface="仿宋_GB2312" pitchFamily="49" charset="-122"/>
                <a:cs typeface="Times New Roman" pitchFamily="18" charset="0"/>
              </a:rPr>
              <a:t>后生成的两个新的个体是：</a:t>
            </a:r>
          </a:p>
          <a:p>
            <a:pPr lvl="1">
              <a:lnSpc>
                <a:spcPct val="115000"/>
              </a:lnSpc>
            </a:pPr>
            <a:r>
              <a:rPr lang="zh-CN" altLang="en-US" sz="2000" b="1"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X’= x</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 x</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 … x</a:t>
            </a:r>
            <a:r>
              <a:rPr lang="en-US" altLang="zh-CN" sz="2000" b="1" baseline="-25000" dirty="0">
                <a:solidFill>
                  <a:srgbClr val="7030A0"/>
                </a:solidFill>
                <a:latin typeface="Times New Roman" pitchFamily="18" charset="0"/>
                <a:ea typeface="仿宋_GB2312" pitchFamily="49" charset="-122"/>
                <a:cs typeface="Times New Roman" pitchFamily="18" charset="0"/>
              </a:rPr>
              <a:t>i</a:t>
            </a:r>
            <a:r>
              <a:rPr lang="en-US" altLang="zh-CN" sz="2000" b="1"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FF0000"/>
                </a:solidFill>
                <a:latin typeface="Times New Roman" pitchFamily="18" charset="0"/>
                <a:ea typeface="仿宋_GB2312" pitchFamily="49" charset="-122"/>
                <a:cs typeface="Times New Roman" pitchFamily="18" charset="0"/>
              </a:rPr>
              <a:t>y</a:t>
            </a:r>
            <a:r>
              <a:rPr lang="en-US" altLang="zh-CN" sz="2000" b="1" baseline="-25000" dirty="0">
                <a:solidFill>
                  <a:srgbClr val="FF0000"/>
                </a:solidFill>
                <a:latin typeface="Times New Roman" pitchFamily="18" charset="0"/>
                <a:ea typeface="仿宋_GB2312" pitchFamily="49" charset="-122"/>
                <a:cs typeface="Times New Roman" pitchFamily="18" charset="0"/>
              </a:rPr>
              <a:t>i+1</a:t>
            </a:r>
            <a:r>
              <a:rPr lang="en-US" altLang="zh-CN" sz="2000" b="1" dirty="0">
                <a:solidFill>
                  <a:srgbClr val="FF0000"/>
                </a:solidFill>
                <a:latin typeface="Times New Roman" pitchFamily="18" charset="0"/>
                <a:ea typeface="仿宋_GB2312" pitchFamily="49" charset="-122"/>
                <a:cs typeface="Times New Roman" pitchFamily="18" charset="0"/>
              </a:rPr>
              <a:t> … </a:t>
            </a:r>
            <a:r>
              <a:rPr lang="en-US" altLang="zh-CN" sz="2000" b="1" dirty="0" err="1">
                <a:solidFill>
                  <a:srgbClr val="FF0000"/>
                </a:solidFill>
                <a:latin typeface="Times New Roman" pitchFamily="18" charset="0"/>
                <a:ea typeface="仿宋_GB2312" pitchFamily="49" charset="-122"/>
                <a:cs typeface="Times New Roman" pitchFamily="18" charset="0"/>
              </a:rPr>
              <a:t>y</a:t>
            </a:r>
            <a:r>
              <a:rPr lang="en-US" altLang="zh-CN" sz="2000" b="1" baseline="-25000" dirty="0" err="1">
                <a:solidFill>
                  <a:srgbClr val="FF0000"/>
                </a:solidFill>
                <a:latin typeface="Times New Roman" pitchFamily="18" charset="0"/>
                <a:ea typeface="仿宋_GB2312" pitchFamily="49" charset="-122"/>
                <a:cs typeface="Times New Roman" pitchFamily="18" charset="0"/>
              </a:rPr>
              <a:t>j</a:t>
            </a:r>
            <a:r>
              <a:rPr lang="en-US" altLang="zh-CN" sz="2000" b="1" dirty="0">
                <a:solidFill>
                  <a:srgbClr val="FF000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x</a:t>
            </a:r>
            <a:r>
              <a:rPr lang="en-US" altLang="zh-CN" sz="2000" b="1" baseline="-25000" dirty="0">
                <a:solidFill>
                  <a:srgbClr val="7030A0"/>
                </a:solidFill>
                <a:latin typeface="Times New Roman" pitchFamily="18" charset="0"/>
                <a:ea typeface="仿宋_GB2312" pitchFamily="49" charset="-122"/>
                <a:cs typeface="Times New Roman" pitchFamily="18" charset="0"/>
              </a:rPr>
              <a:t>j+1</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n</a:t>
            </a:r>
            <a:r>
              <a:rPr lang="en-US" altLang="zh-CN" sz="2000" b="1" dirty="0">
                <a:solidFill>
                  <a:srgbClr val="7030A0"/>
                </a:solidFill>
                <a:latin typeface="Times New Roman" pitchFamily="18" charset="0"/>
                <a:ea typeface="仿宋_GB2312" pitchFamily="49" charset="-122"/>
                <a:cs typeface="Times New Roman" pitchFamily="18" charset="0"/>
              </a:rPr>
              <a:t> </a:t>
            </a:r>
            <a:r>
              <a:rPr lang="en-US" altLang="zh-CN" sz="2000" b="1" dirty="0" smtClean="0">
                <a:solidFill>
                  <a:srgbClr val="7030A0"/>
                </a:solidFill>
                <a:latin typeface="Times New Roman" pitchFamily="18" charset="0"/>
                <a:ea typeface="仿宋_GB2312" pitchFamily="49" charset="-122"/>
                <a:cs typeface="Times New Roman" pitchFamily="18" charset="0"/>
              </a:rPr>
              <a:t>     </a:t>
            </a:r>
            <a:r>
              <a:rPr lang="fr-FR" altLang="zh-CN" sz="2000" b="1" dirty="0" smtClean="0">
                <a:solidFill>
                  <a:srgbClr val="7030A0"/>
                </a:solidFill>
                <a:latin typeface="Times New Roman" pitchFamily="18" charset="0"/>
                <a:ea typeface="仿宋_GB2312" pitchFamily="49" charset="-122"/>
                <a:cs typeface="Times New Roman" pitchFamily="18" charset="0"/>
              </a:rPr>
              <a:t> </a:t>
            </a:r>
            <a:r>
              <a:rPr lang="fr-FR" altLang="zh-CN" sz="2000" b="1" dirty="0">
                <a:solidFill>
                  <a:srgbClr val="7030A0"/>
                </a:solidFill>
                <a:latin typeface="Times New Roman" pitchFamily="18" charset="0"/>
                <a:ea typeface="仿宋_GB2312" pitchFamily="49" charset="-122"/>
                <a:cs typeface="Times New Roman" pitchFamily="18" charset="0"/>
              </a:rPr>
              <a:t>Y’= y</a:t>
            </a:r>
            <a:r>
              <a:rPr lang="fr-FR" altLang="zh-CN" sz="2000" b="1" baseline="-25000" dirty="0">
                <a:solidFill>
                  <a:srgbClr val="7030A0"/>
                </a:solidFill>
                <a:latin typeface="Times New Roman" pitchFamily="18" charset="0"/>
                <a:ea typeface="仿宋_GB2312" pitchFamily="49" charset="-122"/>
                <a:cs typeface="Times New Roman" pitchFamily="18" charset="0"/>
              </a:rPr>
              <a:t>1</a:t>
            </a:r>
            <a:r>
              <a:rPr lang="fr-FR" altLang="zh-CN" sz="2000" b="1" dirty="0">
                <a:solidFill>
                  <a:srgbClr val="7030A0"/>
                </a:solidFill>
                <a:latin typeface="Times New Roman" pitchFamily="18" charset="0"/>
                <a:ea typeface="仿宋_GB2312" pitchFamily="49" charset="-122"/>
                <a:cs typeface="Times New Roman" pitchFamily="18" charset="0"/>
              </a:rPr>
              <a:t> y</a:t>
            </a:r>
            <a:r>
              <a:rPr lang="fr-FR" altLang="zh-CN" sz="2000" b="1" baseline="-25000" dirty="0">
                <a:solidFill>
                  <a:srgbClr val="7030A0"/>
                </a:solidFill>
                <a:latin typeface="Times New Roman" pitchFamily="18" charset="0"/>
                <a:ea typeface="仿宋_GB2312" pitchFamily="49" charset="-122"/>
                <a:cs typeface="Times New Roman" pitchFamily="18" charset="0"/>
              </a:rPr>
              <a:t>2</a:t>
            </a:r>
            <a:r>
              <a:rPr lang="fr-FR" altLang="zh-CN" sz="2000" b="1" dirty="0">
                <a:solidFill>
                  <a:srgbClr val="7030A0"/>
                </a:solidFill>
                <a:latin typeface="Times New Roman" pitchFamily="18" charset="0"/>
                <a:ea typeface="仿宋_GB2312" pitchFamily="49" charset="-122"/>
                <a:cs typeface="Times New Roman" pitchFamily="18" charset="0"/>
              </a:rPr>
              <a:t> … y</a:t>
            </a:r>
            <a:r>
              <a:rPr lang="fr-FR" altLang="zh-CN" sz="2000" b="1" baseline="-25000" dirty="0">
                <a:solidFill>
                  <a:srgbClr val="7030A0"/>
                </a:solidFill>
                <a:latin typeface="Times New Roman" pitchFamily="18" charset="0"/>
                <a:ea typeface="仿宋_GB2312" pitchFamily="49" charset="-122"/>
                <a:cs typeface="Times New Roman" pitchFamily="18" charset="0"/>
              </a:rPr>
              <a:t>i</a:t>
            </a:r>
            <a:r>
              <a:rPr lang="fr-FR" altLang="zh-CN" sz="2000" b="1" dirty="0">
                <a:solidFill>
                  <a:srgbClr val="7030A0"/>
                </a:solidFill>
                <a:latin typeface="Times New Roman" pitchFamily="18" charset="0"/>
                <a:ea typeface="仿宋_GB2312" pitchFamily="49" charset="-122"/>
                <a:cs typeface="Times New Roman" pitchFamily="18" charset="0"/>
              </a:rPr>
              <a:t> </a:t>
            </a:r>
            <a:r>
              <a:rPr lang="fr-FR" altLang="zh-CN" sz="2000" b="1" dirty="0">
                <a:solidFill>
                  <a:srgbClr val="FF0000"/>
                </a:solidFill>
                <a:latin typeface="Times New Roman" pitchFamily="18" charset="0"/>
                <a:ea typeface="仿宋_GB2312" pitchFamily="49" charset="-122"/>
                <a:cs typeface="Times New Roman" pitchFamily="18" charset="0"/>
              </a:rPr>
              <a:t>x</a:t>
            </a:r>
            <a:r>
              <a:rPr lang="fr-FR" altLang="zh-CN" sz="2000" b="1" baseline="-25000" dirty="0">
                <a:solidFill>
                  <a:srgbClr val="FF0000"/>
                </a:solidFill>
                <a:latin typeface="Times New Roman" pitchFamily="18" charset="0"/>
                <a:ea typeface="仿宋_GB2312" pitchFamily="49" charset="-122"/>
                <a:cs typeface="Times New Roman" pitchFamily="18" charset="0"/>
              </a:rPr>
              <a:t>i+1</a:t>
            </a:r>
            <a:r>
              <a:rPr lang="fr-FR" altLang="zh-CN" sz="2000" b="1" dirty="0">
                <a:solidFill>
                  <a:srgbClr val="FF0000"/>
                </a:solidFill>
                <a:latin typeface="Times New Roman" pitchFamily="18" charset="0"/>
                <a:ea typeface="仿宋_GB2312" pitchFamily="49" charset="-122"/>
                <a:cs typeface="Times New Roman" pitchFamily="18" charset="0"/>
              </a:rPr>
              <a:t> … x</a:t>
            </a:r>
            <a:r>
              <a:rPr lang="fr-FR" altLang="zh-CN" sz="2000" b="1" baseline="-25000" dirty="0">
                <a:solidFill>
                  <a:srgbClr val="FF0000"/>
                </a:solidFill>
                <a:latin typeface="Times New Roman" pitchFamily="18" charset="0"/>
                <a:ea typeface="仿宋_GB2312" pitchFamily="49" charset="-122"/>
                <a:cs typeface="Times New Roman" pitchFamily="18" charset="0"/>
              </a:rPr>
              <a:t>j</a:t>
            </a:r>
            <a:r>
              <a:rPr lang="fr-FR" altLang="zh-CN" sz="2000" b="1" dirty="0">
                <a:solidFill>
                  <a:srgbClr val="FF0000"/>
                </a:solidFill>
                <a:latin typeface="Times New Roman" pitchFamily="18" charset="0"/>
                <a:ea typeface="仿宋_GB2312" pitchFamily="49" charset="-122"/>
                <a:cs typeface="Times New Roman" pitchFamily="18" charset="0"/>
              </a:rPr>
              <a:t> </a:t>
            </a:r>
            <a:r>
              <a:rPr lang="fr-FR" altLang="zh-CN" sz="2000" b="1" dirty="0">
                <a:solidFill>
                  <a:srgbClr val="7030A0"/>
                </a:solidFill>
                <a:latin typeface="Times New Roman" pitchFamily="18" charset="0"/>
                <a:ea typeface="仿宋_GB2312" pitchFamily="49" charset="-122"/>
                <a:cs typeface="Times New Roman" pitchFamily="18" charset="0"/>
              </a:rPr>
              <a:t>y</a:t>
            </a:r>
            <a:r>
              <a:rPr lang="fr-FR" altLang="zh-CN" sz="2000" b="1" baseline="-25000" dirty="0">
                <a:solidFill>
                  <a:srgbClr val="7030A0"/>
                </a:solidFill>
                <a:latin typeface="Times New Roman" pitchFamily="18" charset="0"/>
                <a:ea typeface="仿宋_GB2312" pitchFamily="49" charset="-122"/>
                <a:cs typeface="Times New Roman" pitchFamily="18" charset="0"/>
              </a:rPr>
              <a:t>j+1</a:t>
            </a:r>
            <a:r>
              <a:rPr lang="fr-FR" altLang="zh-CN" sz="2000" b="1"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a:t>
            </a:r>
            <a:r>
              <a:rPr lang="fr-FR" altLang="zh-CN" sz="2000" b="1" dirty="0">
                <a:solidFill>
                  <a:srgbClr val="7030A0"/>
                </a:solidFill>
                <a:latin typeface="Times New Roman" pitchFamily="18" charset="0"/>
                <a:ea typeface="仿宋_GB2312" pitchFamily="49" charset="-122"/>
                <a:cs typeface="Times New Roman" pitchFamily="18" charset="0"/>
              </a:rPr>
              <a:t> y</a:t>
            </a:r>
            <a:r>
              <a:rPr lang="fr-FR" altLang="zh-CN" sz="2000" b="1" baseline="-25000" dirty="0">
                <a:solidFill>
                  <a:srgbClr val="7030A0"/>
                </a:solidFill>
                <a:latin typeface="Times New Roman" pitchFamily="18" charset="0"/>
                <a:ea typeface="仿宋_GB2312" pitchFamily="49" charset="-122"/>
                <a:cs typeface="Times New Roman" pitchFamily="18" charset="0"/>
              </a:rPr>
              <a:t>n</a:t>
            </a:r>
            <a:r>
              <a:rPr lang="fr-FR" altLang="zh-CN" sz="2000" b="1" dirty="0">
                <a:solidFill>
                  <a:srgbClr val="7030A0"/>
                </a:solidFill>
                <a:latin typeface="Times New Roman" pitchFamily="18" charset="0"/>
                <a:ea typeface="仿宋_GB2312" pitchFamily="49" charset="-122"/>
                <a:cs typeface="Times New Roman" pitchFamily="18" charset="0"/>
              </a:rPr>
              <a:t> </a:t>
            </a:r>
          </a:p>
          <a:p>
            <a:pPr lvl="1">
              <a:lnSpc>
                <a:spcPct val="115000"/>
              </a:lnSpc>
              <a:spcBef>
                <a:spcPts val="1800"/>
              </a:spcBef>
            </a:pPr>
            <a:r>
              <a:rPr lang="zh-CN" altLang="fr-FR" sz="2000" b="1" dirty="0">
                <a:solidFill>
                  <a:srgbClr val="00B050"/>
                </a:solidFill>
                <a:latin typeface="Times New Roman" pitchFamily="18" charset="0"/>
                <a:ea typeface="仿宋_GB2312" pitchFamily="49" charset="-122"/>
                <a:cs typeface="Times New Roman" pitchFamily="18" charset="0"/>
              </a:rPr>
              <a:t>    </a:t>
            </a:r>
            <a:r>
              <a:rPr lang="zh-CN" altLang="fr-FR" sz="2000" b="1" dirty="0" smtClean="0">
                <a:solidFill>
                  <a:srgbClr val="00B050"/>
                </a:solidFill>
                <a:latin typeface="Times New Roman" pitchFamily="18" charset="0"/>
                <a:ea typeface="仿宋_GB2312" pitchFamily="49" charset="-122"/>
                <a:cs typeface="Times New Roman" pitchFamily="18" charset="0"/>
              </a:rPr>
              <a:t>例</a:t>
            </a:r>
            <a:r>
              <a:rPr lang="fr-FR" altLang="zh-CN" sz="2000" b="1" dirty="0" smtClean="0">
                <a:solidFill>
                  <a:srgbClr val="00B050"/>
                </a:solidFill>
                <a:latin typeface="Times New Roman" pitchFamily="18" charset="0"/>
                <a:ea typeface="仿宋_GB2312" pitchFamily="49" charset="-122"/>
                <a:cs typeface="Times New Roman" pitchFamily="18" charset="0"/>
              </a:rPr>
              <a:t>: </a:t>
            </a:r>
            <a:r>
              <a:rPr lang="zh-CN" altLang="fr-FR" sz="2000" b="1" dirty="0" smtClean="0">
                <a:solidFill>
                  <a:srgbClr val="00B050"/>
                </a:solidFill>
                <a:latin typeface="Times New Roman" pitchFamily="18" charset="0"/>
                <a:ea typeface="仿宋_GB2312" pitchFamily="49" charset="-122"/>
                <a:cs typeface="Times New Roman" pitchFamily="18" charset="0"/>
              </a:rPr>
              <a:t>设有</a:t>
            </a:r>
            <a:r>
              <a:rPr lang="zh-CN" altLang="fr-FR" sz="2000" b="1" dirty="0">
                <a:solidFill>
                  <a:srgbClr val="00B050"/>
                </a:solidFill>
                <a:latin typeface="Times New Roman" pitchFamily="18" charset="0"/>
                <a:ea typeface="仿宋_GB2312" pitchFamily="49" charset="-122"/>
                <a:cs typeface="Times New Roman" pitchFamily="18" charset="0"/>
              </a:rPr>
              <a:t>两个父代的个体串</a:t>
            </a:r>
            <a:r>
              <a:rPr lang="fr-FR" altLang="zh-CN" sz="2000" b="1" dirty="0">
                <a:solidFill>
                  <a:srgbClr val="00B050"/>
                </a:solidFill>
                <a:latin typeface="Times New Roman" pitchFamily="18" charset="0"/>
                <a:ea typeface="仿宋_GB2312" pitchFamily="49" charset="-122"/>
                <a:cs typeface="Times New Roman" pitchFamily="18" charset="0"/>
              </a:rPr>
              <a:t>A= 0 0 1 </a:t>
            </a:r>
            <a:r>
              <a:rPr lang="fr-FR" altLang="zh-CN" sz="2000" b="1" dirty="0">
                <a:solidFill>
                  <a:srgbClr val="3333FF"/>
                </a:solidFill>
                <a:latin typeface="Times New Roman" pitchFamily="18" charset="0"/>
                <a:ea typeface="仿宋_GB2312" pitchFamily="49" charset="-122"/>
                <a:cs typeface="Times New Roman" pitchFamily="18" charset="0"/>
              </a:rPr>
              <a:t>1 0</a:t>
            </a:r>
            <a:r>
              <a:rPr lang="fr-FR" altLang="zh-CN" sz="2000" b="1" dirty="0">
                <a:solidFill>
                  <a:srgbClr val="00B050"/>
                </a:solidFill>
                <a:latin typeface="Times New Roman" pitchFamily="18" charset="0"/>
                <a:ea typeface="仿宋_GB2312" pitchFamily="49" charset="-122"/>
                <a:cs typeface="Times New Roman" pitchFamily="18" charset="0"/>
              </a:rPr>
              <a:t> 1 </a:t>
            </a:r>
            <a:r>
              <a:rPr lang="zh-CN" altLang="fr-FR" sz="2000" b="1" dirty="0">
                <a:solidFill>
                  <a:srgbClr val="00B050"/>
                </a:solidFill>
                <a:latin typeface="Times New Roman" pitchFamily="18" charset="0"/>
                <a:ea typeface="仿宋_GB2312" pitchFamily="49" charset="-122"/>
                <a:cs typeface="Times New Roman" pitchFamily="18" charset="0"/>
              </a:rPr>
              <a:t>和</a:t>
            </a:r>
            <a:r>
              <a:rPr lang="fr-FR" altLang="zh-CN" sz="2000" b="1" dirty="0">
                <a:solidFill>
                  <a:srgbClr val="00B050"/>
                </a:solidFill>
                <a:latin typeface="Times New Roman" pitchFamily="18" charset="0"/>
                <a:ea typeface="仿宋_GB2312" pitchFamily="49" charset="-122"/>
                <a:cs typeface="Times New Roman" pitchFamily="18" charset="0"/>
              </a:rPr>
              <a:t>B= 1 1 0 </a:t>
            </a:r>
            <a:r>
              <a:rPr lang="fr-FR" altLang="zh-CN" sz="2000" b="1" dirty="0">
                <a:solidFill>
                  <a:srgbClr val="3333FF"/>
                </a:solidFill>
                <a:latin typeface="Times New Roman" pitchFamily="18" charset="0"/>
                <a:ea typeface="仿宋_GB2312" pitchFamily="49" charset="-122"/>
                <a:cs typeface="Times New Roman" pitchFamily="18" charset="0"/>
              </a:rPr>
              <a:t>0 1 </a:t>
            </a:r>
            <a:r>
              <a:rPr lang="fr-FR" altLang="zh-CN" sz="2000" b="1" dirty="0">
                <a:solidFill>
                  <a:srgbClr val="00B050"/>
                </a:solidFill>
                <a:latin typeface="Times New Roman" pitchFamily="18" charset="0"/>
                <a:ea typeface="仿宋_GB2312" pitchFamily="49" charset="-122"/>
                <a:cs typeface="Times New Roman" pitchFamily="18" charset="0"/>
              </a:rPr>
              <a:t>0 </a:t>
            </a:r>
            <a:r>
              <a:rPr lang="zh-CN" altLang="fr-FR" sz="2000" b="1" dirty="0">
                <a:solidFill>
                  <a:srgbClr val="00B050"/>
                </a:solidFill>
                <a:latin typeface="Times New Roman" pitchFamily="18" charset="0"/>
                <a:ea typeface="仿宋_GB2312" pitchFamily="49" charset="-122"/>
                <a:cs typeface="Times New Roman" pitchFamily="18" charset="0"/>
              </a:rPr>
              <a:t>，若随机交叉点为</a:t>
            </a:r>
            <a:r>
              <a:rPr lang="fr-FR" altLang="zh-CN" sz="2000" b="1" dirty="0">
                <a:solidFill>
                  <a:srgbClr val="00B050"/>
                </a:solidFill>
                <a:latin typeface="Times New Roman" pitchFamily="18" charset="0"/>
                <a:ea typeface="仿宋_GB2312" pitchFamily="49" charset="-122"/>
                <a:cs typeface="Times New Roman" pitchFamily="18" charset="0"/>
              </a:rPr>
              <a:t>3</a:t>
            </a:r>
            <a:r>
              <a:rPr lang="zh-CN" altLang="fr-FR" sz="2000" b="1" dirty="0">
                <a:solidFill>
                  <a:srgbClr val="00B050"/>
                </a:solidFill>
                <a:latin typeface="Times New Roman" pitchFamily="18" charset="0"/>
                <a:ea typeface="仿宋_GB2312" pitchFamily="49" charset="-122"/>
                <a:cs typeface="Times New Roman" pitchFamily="18" charset="0"/>
              </a:rPr>
              <a:t>和</a:t>
            </a:r>
            <a:r>
              <a:rPr lang="fr-FR" altLang="zh-CN" sz="2000" b="1" dirty="0">
                <a:solidFill>
                  <a:srgbClr val="00B050"/>
                </a:solidFill>
                <a:latin typeface="Times New Roman" pitchFamily="18" charset="0"/>
                <a:ea typeface="仿宋_GB2312" pitchFamily="49" charset="-122"/>
                <a:cs typeface="Times New Roman" pitchFamily="18" charset="0"/>
              </a:rPr>
              <a:t>5</a:t>
            </a:r>
            <a:r>
              <a:rPr lang="zh-CN" altLang="fr-FR" sz="2000" b="1" dirty="0">
                <a:solidFill>
                  <a:srgbClr val="00B050"/>
                </a:solidFill>
                <a:latin typeface="Times New Roman" pitchFamily="18" charset="0"/>
                <a:ea typeface="仿宋_GB2312" pitchFamily="49" charset="-122"/>
                <a:cs typeface="Times New Roman" pitchFamily="18" charset="0"/>
              </a:rPr>
              <a:t>，则交叉后的两个新的个体是：</a:t>
            </a:r>
          </a:p>
          <a:p>
            <a:pPr lvl="1">
              <a:lnSpc>
                <a:spcPct val="115000"/>
              </a:lnSpc>
            </a:pPr>
            <a:r>
              <a:rPr lang="fr-FR" altLang="zh-CN" sz="2000" b="1" dirty="0">
                <a:solidFill>
                  <a:srgbClr val="00B050"/>
                </a:solidFill>
                <a:latin typeface="Times New Roman" pitchFamily="18" charset="0"/>
                <a:ea typeface="仿宋_GB2312" pitchFamily="49" charset="-122"/>
                <a:cs typeface="Times New Roman" pitchFamily="18" charset="0"/>
              </a:rPr>
              <a:t>    A’= 0 0 1 </a:t>
            </a:r>
            <a:r>
              <a:rPr lang="fr-FR" altLang="zh-CN" sz="2000" b="1" dirty="0">
                <a:solidFill>
                  <a:srgbClr val="3333FF"/>
                </a:solidFill>
                <a:latin typeface="Times New Roman" pitchFamily="18" charset="0"/>
                <a:ea typeface="仿宋_GB2312" pitchFamily="49" charset="-122"/>
                <a:cs typeface="Times New Roman" pitchFamily="18" charset="0"/>
              </a:rPr>
              <a:t>0 1 </a:t>
            </a:r>
            <a:r>
              <a:rPr lang="fr-FR" altLang="zh-CN" sz="2000" b="1" dirty="0">
                <a:solidFill>
                  <a:srgbClr val="00B050"/>
                </a:solidFill>
                <a:latin typeface="Times New Roman" pitchFamily="18" charset="0"/>
                <a:ea typeface="仿宋_GB2312" pitchFamily="49" charset="-122"/>
                <a:cs typeface="Times New Roman" pitchFamily="18" charset="0"/>
              </a:rPr>
              <a:t>1 </a:t>
            </a:r>
            <a:r>
              <a:rPr lang="fr-FR" altLang="zh-CN" sz="2000" b="1" dirty="0" smtClean="0">
                <a:solidFill>
                  <a:srgbClr val="00B050"/>
                </a:solidFill>
                <a:latin typeface="Times New Roman" pitchFamily="18" charset="0"/>
                <a:ea typeface="仿宋_GB2312" pitchFamily="49" charset="-122"/>
                <a:cs typeface="Times New Roman" pitchFamily="18" charset="0"/>
              </a:rPr>
              <a:t>      </a:t>
            </a:r>
            <a:r>
              <a:rPr lang="fr-FR" altLang="zh-CN" sz="2000" b="1" dirty="0">
                <a:solidFill>
                  <a:srgbClr val="00B050"/>
                </a:solidFill>
                <a:latin typeface="Times New Roman" pitchFamily="18" charset="0"/>
                <a:ea typeface="仿宋_GB2312" pitchFamily="49" charset="-122"/>
                <a:cs typeface="Times New Roman" pitchFamily="18" charset="0"/>
              </a:rPr>
              <a:t>B’= 1 1 0 </a:t>
            </a:r>
            <a:r>
              <a:rPr lang="fr-FR" altLang="zh-CN" sz="2000" b="1" dirty="0">
                <a:solidFill>
                  <a:srgbClr val="3333FF"/>
                </a:solidFill>
                <a:latin typeface="Times New Roman" pitchFamily="18" charset="0"/>
                <a:ea typeface="仿宋_GB2312" pitchFamily="49" charset="-122"/>
                <a:cs typeface="Times New Roman" pitchFamily="18" charset="0"/>
              </a:rPr>
              <a:t>1 0</a:t>
            </a:r>
            <a:r>
              <a:rPr lang="fr-FR" altLang="zh-CN" sz="2000" b="1" dirty="0">
                <a:solidFill>
                  <a:srgbClr val="00B050"/>
                </a:solidFill>
                <a:latin typeface="Times New Roman" pitchFamily="18" charset="0"/>
                <a:ea typeface="仿宋_GB2312" pitchFamily="49" charset="-122"/>
                <a:cs typeface="Times New Roman" pitchFamily="18" charset="0"/>
              </a:rPr>
              <a:t> 0 </a:t>
            </a:r>
            <a:endParaRPr lang="en-US" altLang="zh-CN" sz="2000" b="1" dirty="0">
              <a:solidFill>
                <a:srgbClr val="00B050"/>
              </a:solidFill>
              <a:latin typeface="Times New Roman" pitchFamily="18" charset="0"/>
              <a:ea typeface="仿宋_GB2312" pitchFamily="49" charset="-122"/>
              <a:cs typeface="Times New Roman" pitchFamily="18" charset="0"/>
            </a:endParaRPr>
          </a:p>
        </p:txBody>
      </p:sp>
      <p:sp>
        <p:nvSpPr>
          <p:cNvPr id="5" name="Text Box 5"/>
          <p:cNvSpPr txBox="1">
            <a:spLocks noChangeArrowheads="1"/>
          </p:cNvSpPr>
          <p:nvPr/>
        </p:nvSpPr>
        <p:spPr bwMode="auto">
          <a:xfrm>
            <a:off x="1790773" y="188640"/>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基本遗传操作</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173547" y="1628800"/>
            <a:ext cx="8785225" cy="4358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342900" indent="-342900">
              <a:lnSpc>
                <a:spcPct val="110000"/>
              </a:lnSpc>
              <a:buFont typeface="Arial" pitchFamily="34" charset="0"/>
              <a:buChar char="•"/>
            </a:pPr>
            <a:r>
              <a:rPr lang="zh-CN" altLang="en-US" sz="2200" b="1" dirty="0">
                <a:solidFill>
                  <a:srgbClr val="CC0066"/>
                </a:solidFill>
                <a:latin typeface="幼圆" pitchFamily="49" charset="-122"/>
                <a:ea typeface="幼圆" pitchFamily="49" charset="-122"/>
              </a:rPr>
              <a:t>均匀交叉</a:t>
            </a:r>
          </a:p>
          <a:p>
            <a:pPr lvl="1">
              <a:lnSpc>
                <a:spcPct val="110000"/>
              </a:lnSpc>
              <a:spcBef>
                <a:spcPts val="1200"/>
              </a:spcBef>
            </a:pPr>
            <a:r>
              <a:rPr lang="zh-CN" altLang="en-US" sz="2000" dirty="0" smtClean="0">
                <a:latin typeface="Times New Roman" pitchFamily="18" charset="0"/>
                <a:ea typeface="仿宋_GB2312" pitchFamily="49" charset="-122"/>
                <a:cs typeface="Times New Roman" pitchFamily="18" charset="0"/>
              </a:rPr>
              <a:t>先</a:t>
            </a:r>
            <a:r>
              <a:rPr lang="zh-CN" altLang="en-US" sz="2000" b="1" dirty="0">
                <a:solidFill>
                  <a:srgbClr val="0000FF"/>
                </a:solidFill>
                <a:latin typeface="Times New Roman" pitchFamily="18" charset="0"/>
                <a:ea typeface="仿宋_GB2312" pitchFamily="49" charset="-122"/>
                <a:cs typeface="Times New Roman" pitchFamily="18" charset="0"/>
              </a:rPr>
              <a:t>随机生成一个与父串具有相同</a:t>
            </a:r>
            <a:r>
              <a:rPr lang="zh-CN" altLang="en-US" sz="2000" b="1" dirty="0" smtClean="0">
                <a:solidFill>
                  <a:srgbClr val="0000FF"/>
                </a:solidFill>
                <a:latin typeface="Times New Roman" pitchFamily="18" charset="0"/>
                <a:ea typeface="仿宋_GB2312" pitchFamily="49" charset="-122"/>
                <a:cs typeface="Times New Roman" pitchFamily="18" charset="0"/>
              </a:rPr>
              <a:t>长度</a:t>
            </a:r>
            <a:r>
              <a:rPr lang="zh-CN" altLang="en-US" sz="2000" dirty="0" smtClean="0">
                <a:latin typeface="Times New Roman" pitchFamily="18" charset="0"/>
                <a:ea typeface="仿宋_GB2312" pitchFamily="49" charset="-122"/>
                <a:cs typeface="Times New Roman" pitchFamily="18" charset="0"/>
              </a:rPr>
              <a:t>的</a:t>
            </a:r>
            <a:r>
              <a:rPr lang="zh-CN" altLang="en-US" sz="2000" dirty="0">
                <a:latin typeface="Times New Roman" pitchFamily="18" charset="0"/>
                <a:ea typeface="仿宋_GB2312" pitchFamily="49" charset="-122"/>
                <a:cs typeface="Times New Roman" pitchFamily="18" charset="0"/>
              </a:rPr>
              <a:t>二进制串（交叉模版），然后</a:t>
            </a:r>
            <a:r>
              <a:rPr lang="zh-CN" altLang="en-US" sz="2000" b="1" dirty="0">
                <a:solidFill>
                  <a:srgbClr val="0000FF"/>
                </a:solidFill>
                <a:latin typeface="Times New Roman" pitchFamily="18" charset="0"/>
                <a:ea typeface="仿宋_GB2312" pitchFamily="49" charset="-122"/>
                <a:cs typeface="Times New Roman" pitchFamily="18" charset="0"/>
              </a:rPr>
              <a:t>再利用该模版对两个父串进行交叉</a:t>
            </a:r>
            <a:r>
              <a:rPr lang="zh-CN" altLang="en-US" sz="2000" dirty="0">
                <a:latin typeface="Times New Roman" pitchFamily="18" charset="0"/>
                <a:ea typeface="仿宋_GB2312" pitchFamily="49" charset="-122"/>
                <a:cs typeface="Times New Roman" pitchFamily="18" charset="0"/>
              </a:rPr>
              <a:t>，即将模版中</a:t>
            </a:r>
            <a:r>
              <a:rPr lang="en-US" altLang="zh-CN" sz="2000" dirty="0">
                <a:latin typeface="Times New Roman" pitchFamily="18" charset="0"/>
                <a:ea typeface="仿宋_GB2312" pitchFamily="49" charset="-122"/>
                <a:cs typeface="Times New Roman" pitchFamily="18" charset="0"/>
              </a:rPr>
              <a:t>1</a:t>
            </a:r>
            <a:r>
              <a:rPr lang="zh-CN" altLang="en-US" sz="2000" dirty="0">
                <a:latin typeface="Times New Roman" pitchFamily="18" charset="0"/>
                <a:ea typeface="仿宋_GB2312" pitchFamily="49" charset="-122"/>
                <a:cs typeface="Times New Roman" pitchFamily="18" charset="0"/>
              </a:rPr>
              <a:t>对应的位进行交换，而</a:t>
            </a:r>
            <a:r>
              <a:rPr lang="en-US" altLang="zh-CN" sz="2000" dirty="0">
                <a:latin typeface="Times New Roman" pitchFamily="18" charset="0"/>
                <a:ea typeface="仿宋_GB2312" pitchFamily="49" charset="-122"/>
                <a:cs typeface="Times New Roman" pitchFamily="18" charset="0"/>
              </a:rPr>
              <a:t>0</a:t>
            </a:r>
            <a:r>
              <a:rPr lang="zh-CN" altLang="en-US" sz="2000" dirty="0">
                <a:latin typeface="Times New Roman" pitchFamily="18" charset="0"/>
                <a:ea typeface="仿宋_GB2312" pitchFamily="49" charset="-122"/>
                <a:cs typeface="Times New Roman" pitchFamily="18" charset="0"/>
              </a:rPr>
              <a:t>对应的位不交换，依此生成子代中的两个新的个体</a:t>
            </a:r>
            <a:r>
              <a:rPr lang="zh-CN" altLang="en-US" sz="2000" dirty="0" smtClean="0">
                <a:latin typeface="Times New Roman" pitchFamily="18" charset="0"/>
                <a:ea typeface="仿宋_GB2312" pitchFamily="49" charset="-122"/>
                <a:cs typeface="Times New Roman" pitchFamily="18" charset="0"/>
              </a:rPr>
              <a:t>。</a:t>
            </a:r>
            <a:endParaRPr lang="en-US" altLang="zh-CN" sz="2000" dirty="0" smtClean="0">
              <a:latin typeface="Times New Roman" pitchFamily="18" charset="0"/>
              <a:ea typeface="仿宋_GB2312" pitchFamily="49" charset="-122"/>
              <a:cs typeface="Times New Roman" pitchFamily="18" charset="0"/>
            </a:endParaRPr>
          </a:p>
          <a:p>
            <a:pPr lvl="1">
              <a:lnSpc>
                <a:spcPct val="110000"/>
              </a:lnSpc>
              <a:spcBef>
                <a:spcPts val="1200"/>
              </a:spcBef>
            </a:pPr>
            <a:r>
              <a:rPr lang="zh-CN" altLang="en-US" sz="2000" dirty="0" smtClean="0">
                <a:latin typeface="Times New Roman" pitchFamily="18" charset="0"/>
                <a:ea typeface="仿宋_GB2312" pitchFamily="49" charset="-122"/>
                <a:cs typeface="Times New Roman" pitchFamily="18" charset="0"/>
              </a:rPr>
              <a:t>事实上</a:t>
            </a:r>
            <a:r>
              <a:rPr lang="zh-CN" altLang="en-US" sz="2000" dirty="0">
                <a:latin typeface="Times New Roman" pitchFamily="18" charset="0"/>
                <a:ea typeface="仿宋_GB2312" pitchFamily="49" charset="-122"/>
                <a:cs typeface="Times New Roman" pitchFamily="18" charset="0"/>
              </a:rPr>
              <a:t>，这种方法对父串中的每一位都是以相同的概率随机进行交叉的。</a:t>
            </a:r>
            <a:endParaRPr lang="zh-CN" altLang="fr-FR" sz="2000" dirty="0">
              <a:latin typeface="Times New Roman" pitchFamily="18" charset="0"/>
              <a:ea typeface="仿宋_GB2312" pitchFamily="49" charset="-122"/>
              <a:cs typeface="Times New Roman" pitchFamily="18" charset="0"/>
            </a:endParaRPr>
          </a:p>
          <a:p>
            <a:pPr lvl="1">
              <a:lnSpc>
                <a:spcPct val="110000"/>
              </a:lnSpc>
              <a:spcBef>
                <a:spcPts val="2400"/>
              </a:spcBef>
            </a:pPr>
            <a:r>
              <a:rPr lang="zh-CN" altLang="fr-FR" sz="2000" dirty="0" smtClean="0">
                <a:solidFill>
                  <a:srgbClr val="CC0066"/>
                </a:solidFill>
                <a:latin typeface="Times New Roman" pitchFamily="18" charset="0"/>
                <a:ea typeface="仿宋_GB2312" pitchFamily="49" charset="-122"/>
                <a:cs typeface="Times New Roman" pitchFamily="18" charset="0"/>
              </a:rPr>
              <a:t>例</a:t>
            </a:r>
            <a:r>
              <a:rPr lang="fr-FR" altLang="zh-CN" sz="2000" dirty="0">
                <a:solidFill>
                  <a:srgbClr val="CC0066"/>
                </a:solidFill>
                <a:latin typeface="Times New Roman" pitchFamily="18" charset="0"/>
                <a:ea typeface="仿宋_GB2312" pitchFamily="49" charset="-122"/>
                <a:cs typeface="Times New Roman" pitchFamily="18" charset="0"/>
              </a:rPr>
              <a:t>5.10</a:t>
            </a:r>
            <a:r>
              <a:rPr lang="fr-FR" altLang="zh-CN" sz="2000" dirty="0">
                <a:solidFill>
                  <a:srgbClr val="0000CC"/>
                </a:solidFill>
                <a:latin typeface="Times New Roman" pitchFamily="18" charset="0"/>
                <a:ea typeface="仿宋_GB2312" pitchFamily="49" charset="-122"/>
                <a:cs typeface="Times New Roman" pitchFamily="18" charset="0"/>
              </a:rPr>
              <a:t> </a:t>
            </a:r>
            <a:r>
              <a:rPr lang="zh-CN" altLang="fr-FR" sz="2000" dirty="0">
                <a:solidFill>
                  <a:srgbClr val="0000CC"/>
                </a:solidFill>
                <a:latin typeface="Times New Roman" pitchFamily="18" charset="0"/>
                <a:ea typeface="仿宋_GB2312" pitchFamily="49" charset="-122"/>
                <a:cs typeface="Times New Roman" pitchFamily="18" charset="0"/>
              </a:rPr>
              <a:t>设有两个父代的个体串</a:t>
            </a:r>
            <a:r>
              <a:rPr lang="fr-FR" altLang="zh-CN" sz="2000" dirty="0">
                <a:solidFill>
                  <a:srgbClr val="0000CC"/>
                </a:solidFill>
                <a:latin typeface="Times New Roman" pitchFamily="18" charset="0"/>
                <a:ea typeface="仿宋_GB2312" pitchFamily="49" charset="-122"/>
                <a:cs typeface="Times New Roman" pitchFamily="18" charset="0"/>
              </a:rPr>
              <a:t>A=001101</a:t>
            </a:r>
            <a:r>
              <a:rPr lang="zh-CN" altLang="fr-FR" sz="2000" dirty="0">
                <a:solidFill>
                  <a:srgbClr val="0000CC"/>
                </a:solidFill>
                <a:latin typeface="Times New Roman" pitchFamily="18" charset="0"/>
                <a:ea typeface="仿宋_GB2312" pitchFamily="49" charset="-122"/>
                <a:cs typeface="Times New Roman" pitchFamily="18" charset="0"/>
              </a:rPr>
              <a:t>和</a:t>
            </a:r>
            <a:r>
              <a:rPr lang="fr-FR" altLang="zh-CN" sz="2000" dirty="0">
                <a:solidFill>
                  <a:srgbClr val="0000CC"/>
                </a:solidFill>
                <a:latin typeface="Times New Roman" pitchFamily="18" charset="0"/>
                <a:ea typeface="仿宋_GB2312" pitchFamily="49" charset="-122"/>
                <a:cs typeface="Times New Roman" pitchFamily="18" charset="0"/>
              </a:rPr>
              <a:t>B=110010</a:t>
            </a:r>
            <a:r>
              <a:rPr lang="zh-CN" altLang="fr-FR" sz="2000" dirty="0">
                <a:solidFill>
                  <a:srgbClr val="0000CC"/>
                </a:solidFill>
                <a:latin typeface="Times New Roman" pitchFamily="18" charset="0"/>
                <a:ea typeface="仿宋_GB2312" pitchFamily="49" charset="-122"/>
                <a:cs typeface="Times New Roman" pitchFamily="18" charset="0"/>
              </a:rPr>
              <a:t>，若随机生成的</a:t>
            </a:r>
            <a:r>
              <a:rPr lang="zh-CN" altLang="fr-FR" sz="2000" dirty="0">
                <a:solidFill>
                  <a:srgbClr val="00B050"/>
                </a:solidFill>
                <a:latin typeface="Times New Roman" pitchFamily="18" charset="0"/>
                <a:ea typeface="仿宋_GB2312" pitchFamily="49" charset="-122"/>
                <a:cs typeface="Times New Roman" pitchFamily="18" charset="0"/>
              </a:rPr>
              <a:t>模版</a:t>
            </a:r>
            <a:r>
              <a:rPr lang="fr-FR" altLang="zh-CN" sz="2000" b="1" dirty="0">
                <a:solidFill>
                  <a:srgbClr val="00B050"/>
                </a:solidFill>
                <a:latin typeface="Times New Roman" pitchFamily="18" charset="0"/>
                <a:ea typeface="仿宋_GB2312" pitchFamily="49" charset="-122"/>
                <a:cs typeface="Times New Roman" pitchFamily="18" charset="0"/>
              </a:rPr>
              <a:t>T=010011</a:t>
            </a:r>
            <a:r>
              <a:rPr lang="zh-CN" altLang="fr-FR" sz="2000" dirty="0">
                <a:solidFill>
                  <a:srgbClr val="0000CC"/>
                </a:solidFill>
                <a:latin typeface="Times New Roman" pitchFamily="18" charset="0"/>
                <a:ea typeface="仿宋_GB2312" pitchFamily="49" charset="-122"/>
                <a:cs typeface="Times New Roman" pitchFamily="18" charset="0"/>
              </a:rPr>
              <a:t>，则交叉后的两个新的个体是</a:t>
            </a:r>
            <a:r>
              <a:rPr lang="fr-FR" altLang="zh-CN" sz="2000" dirty="0">
                <a:solidFill>
                  <a:srgbClr val="0000CC"/>
                </a:solidFill>
                <a:latin typeface="Times New Roman" pitchFamily="18" charset="0"/>
                <a:ea typeface="仿宋_GB2312" pitchFamily="49" charset="-122"/>
                <a:cs typeface="Times New Roman" pitchFamily="18" charset="0"/>
              </a:rPr>
              <a:t>A’=011010</a:t>
            </a:r>
            <a:r>
              <a:rPr lang="zh-CN" altLang="fr-FR" sz="2000" dirty="0">
                <a:solidFill>
                  <a:srgbClr val="0000CC"/>
                </a:solidFill>
                <a:latin typeface="Times New Roman" pitchFamily="18" charset="0"/>
                <a:ea typeface="仿宋_GB2312" pitchFamily="49" charset="-122"/>
                <a:cs typeface="Times New Roman" pitchFamily="18" charset="0"/>
              </a:rPr>
              <a:t>和</a:t>
            </a:r>
            <a:r>
              <a:rPr lang="fr-FR" altLang="zh-CN" sz="2000" dirty="0">
                <a:solidFill>
                  <a:srgbClr val="0000CC"/>
                </a:solidFill>
                <a:latin typeface="Times New Roman" pitchFamily="18" charset="0"/>
                <a:ea typeface="仿宋_GB2312" pitchFamily="49" charset="-122"/>
                <a:cs typeface="Times New Roman" pitchFamily="18" charset="0"/>
              </a:rPr>
              <a:t>B’=100101</a:t>
            </a:r>
            <a:r>
              <a:rPr lang="zh-CN" altLang="fr-FR" sz="2000" dirty="0">
                <a:solidFill>
                  <a:srgbClr val="0000CC"/>
                </a:solidFill>
                <a:latin typeface="Times New Roman" pitchFamily="18" charset="0"/>
                <a:ea typeface="仿宋_GB2312" pitchFamily="49" charset="-122"/>
                <a:cs typeface="Times New Roman" pitchFamily="18" charset="0"/>
              </a:rPr>
              <a:t>。即</a:t>
            </a:r>
            <a:endParaRPr lang="zh-CN" altLang="en-US" sz="2000" dirty="0">
              <a:solidFill>
                <a:srgbClr val="0000CC"/>
              </a:solidFill>
              <a:latin typeface="Times New Roman" pitchFamily="18" charset="0"/>
              <a:ea typeface="仿宋_GB2312" pitchFamily="49" charset="-122"/>
              <a:cs typeface="Times New Roman" pitchFamily="18" charset="0"/>
            </a:endParaRPr>
          </a:p>
          <a:p>
            <a:pPr lvl="1">
              <a:lnSpc>
                <a:spcPct val="110000"/>
              </a:lnSpc>
              <a:spcBef>
                <a:spcPts val="600"/>
              </a:spcBef>
            </a:pPr>
            <a:r>
              <a:rPr lang="zh-CN" altLang="en-US" sz="2000" dirty="0">
                <a:solidFill>
                  <a:srgbClr val="0000CC"/>
                </a:solidFill>
                <a:latin typeface="Times New Roman" pitchFamily="18" charset="0"/>
                <a:ea typeface="仿宋_GB2312" pitchFamily="49" charset="-122"/>
                <a:cs typeface="Times New Roman" pitchFamily="18" charset="0"/>
              </a:rPr>
              <a:t>    </a:t>
            </a:r>
            <a:r>
              <a:rPr lang="en-US" altLang="zh-CN" sz="2000" dirty="0">
                <a:solidFill>
                  <a:srgbClr val="0000CC"/>
                </a:solidFill>
                <a:latin typeface="Times New Roman" pitchFamily="18" charset="0"/>
                <a:ea typeface="仿宋_GB2312" pitchFamily="49" charset="-122"/>
                <a:cs typeface="Times New Roman" pitchFamily="18" charset="0"/>
              </a:rPr>
              <a:t>A</a:t>
            </a:r>
            <a:r>
              <a:rPr lang="zh-CN" altLang="en-US" sz="2000" dirty="0">
                <a:solidFill>
                  <a:srgbClr val="0000CC"/>
                </a:solidFill>
                <a:latin typeface="Times New Roman" pitchFamily="18" charset="0"/>
                <a:ea typeface="仿宋_GB2312" pitchFamily="49" charset="-122"/>
                <a:cs typeface="Times New Roman" pitchFamily="18" charset="0"/>
              </a:rPr>
              <a:t>：  </a:t>
            </a:r>
            <a:r>
              <a:rPr lang="en-US" altLang="zh-CN" sz="2000" dirty="0">
                <a:solidFill>
                  <a:srgbClr val="0000CC"/>
                </a:solidFill>
                <a:latin typeface="Times New Roman" pitchFamily="18" charset="0"/>
                <a:ea typeface="仿宋_GB2312" pitchFamily="49" charset="-122"/>
                <a:cs typeface="Times New Roman" pitchFamily="18" charset="0"/>
              </a:rPr>
              <a:t>0 0 1 1 0 </a:t>
            </a:r>
            <a:r>
              <a:rPr lang="en-US" altLang="zh-CN" sz="2000" dirty="0" smtClean="0">
                <a:solidFill>
                  <a:srgbClr val="0000CC"/>
                </a:solidFill>
                <a:latin typeface="Times New Roman" pitchFamily="18" charset="0"/>
                <a:ea typeface="仿宋_GB2312" pitchFamily="49" charset="-122"/>
                <a:cs typeface="Times New Roman" pitchFamily="18" charset="0"/>
              </a:rPr>
              <a:t>1         </a:t>
            </a:r>
            <a:r>
              <a:rPr lang="en-US" altLang="zh-CN" sz="2000" dirty="0">
                <a:solidFill>
                  <a:srgbClr val="0000CC"/>
                </a:solidFill>
                <a:latin typeface="Times New Roman" pitchFamily="18" charset="0"/>
                <a:ea typeface="仿宋_GB2312" pitchFamily="49" charset="-122"/>
                <a:cs typeface="Times New Roman" pitchFamily="18" charset="0"/>
              </a:rPr>
              <a:t>B</a:t>
            </a:r>
            <a:r>
              <a:rPr lang="zh-CN" altLang="en-US" sz="2000" dirty="0">
                <a:solidFill>
                  <a:srgbClr val="0000CC"/>
                </a:solidFill>
                <a:latin typeface="Times New Roman" pitchFamily="18" charset="0"/>
                <a:ea typeface="仿宋_GB2312" pitchFamily="49" charset="-122"/>
                <a:cs typeface="Times New Roman" pitchFamily="18" charset="0"/>
              </a:rPr>
              <a:t>：  </a:t>
            </a:r>
            <a:r>
              <a:rPr lang="en-US" altLang="zh-CN" sz="2000" dirty="0">
                <a:solidFill>
                  <a:srgbClr val="0000CC"/>
                </a:solidFill>
                <a:latin typeface="Times New Roman" pitchFamily="18" charset="0"/>
                <a:ea typeface="仿宋_GB2312" pitchFamily="49" charset="-122"/>
                <a:cs typeface="Times New Roman" pitchFamily="18" charset="0"/>
              </a:rPr>
              <a:t>1 1 0 0 1 0</a:t>
            </a:r>
          </a:p>
          <a:p>
            <a:pPr lvl="1">
              <a:lnSpc>
                <a:spcPct val="110000"/>
              </a:lnSpc>
              <a:spcBef>
                <a:spcPts val="600"/>
              </a:spcBef>
            </a:pPr>
            <a:r>
              <a:rPr lang="en-US" altLang="zh-CN" sz="2000" dirty="0">
                <a:solidFill>
                  <a:srgbClr val="009900"/>
                </a:solidFill>
                <a:latin typeface="Times New Roman" pitchFamily="18" charset="0"/>
                <a:ea typeface="仿宋_GB2312" pitchFamily="49" charset="-122"/>
                <a:cs typeface="Times New Roman" pitchFamily="18" charset="0"/>
              </a:rPr>
              <a:t>    </a:t>
            </a:r>
            <a:r>
              <a:rPr lang="en-US" altLang="zh-CN" sz="2000" b="1" dirty="0">
                <a:solidFill>
                  <a:srgbClr val="00B050"/>
                </a:solidFill>
                <a:latin typeface="Times New Roman" pitchFamily="18" charset="0"/>
                <a:ea typeface="仿宋_GB2312" pitchFamily="49" charset="-122"/>
                <a:cs typeface="Times New Roman" pitchFamily="18" charset="0"/>
              </a:rPr>
              <a:t>T</a:t>
            </a:r>
            <a:r>
              <a:rPr lang="zh-CN" altLang="en-US" sz="2000" b="1" dirty="0">
                <a:solidFill>
                  <a:srgbClr val="00B050"/>
                </a:solidFill>
                <a:latin typeface="Times New Roman" pitchFamily="18" charset="0"/>
                <a:ea typeface="仿宋_GB2312" pitchFamily="49" charset="-122"/>
                <a:cs typeface="Times New Roman" pitchFamily="18" charset="0"/>
              </a:rPr>
              <a:t>：  </a:t>
            </a:r>
            <a:r>
              <a:rPr lang="en-US" altLang="zh-CN" sz="2000" b="1" dirty="0">
                <a:solidFill>
                  <a:srgbClr val="00B050"/>
                </a:solidFill>
                <a:latin typeface="Times New Roman" pitchFamily="18" charset="0"/>
                <a:ea typeface="仿宋_GB2312" pitchFamily="49" charset="-122"/>
                <a:cs typeface="Times New Roman" pitchFamily="18" charset="0"/>
              </a:rPr>
              <a:t>0 1 0 0 1 1</a:t>
            </a:r>
          </a:p>
          <a:p>
            <a:pPr lvl="1">
              <a:lnSpc>
                <a:spcPct val="110000"/>
              </a:lnSpc>
              <a:spcBef>
                <a:spcPts val="600"/>
              </a:spcBef>
            </a:pPr>
            <a:r>
              <a:rPr lang="en-US" altLang="zh-CN" sz="2000" dirty="0">
                <a:solidFill>
                  <a:srgbClr val="0000CC"/>
                </a:solidFill>
                <a:latin typeface="Times New Roman" pitchFamily="18" charset="0"/>
                <a:ea typeface="仿宋_GB2312" pitchFamily="49" charset="-122"/>
                <a:cs typeface="Times New Roman" pitchFamily="18" charset="0"/>
              </a:rPr>
              <a:t>    A’</a:t>
            </a:r>
            <a:r>
              <a:rPr lang="zh-CN" altLang="en-US" sz="2000" dirty="0" smtClean="0">
                <a:solidFill>
                  <a:srgbClr val="0000CC"/>
                </a:solidFill>
                <a:latin typeface="Times New Roman" pitchFamily="18" charset="0"/>
                <a:ea typeface="仿宋_GB2312" pitchFamily="49" charset="-122"/>
                <a:cs typeface="Times New Roman" pitchFamily="18" charset="0"/>
              </a:rPr>
              <a:t>： </a:t>
            </a:r>
            <a:r>
              <a:rPr lang="en-US" altLang="zh-CN" sz="2000" dirty="0" smtClean="0">
                <a:solidFill>
                  <a:srgbClr val="0000CC"/>
                </a:solidFill>
                <a:latin typeface="Times New Roman" pitchFamily="18" charset="0"/>
                <a:ea typeface="仿宋_GB2312" pitchFamily="49" charset="-122"/>
                <a:cs typeface="Times New Roman" pitchFamily="18" charset="0"/>
              </a:rPr>
              <a:t>0 </a:t>
            </a:r>
            <a:r>
              <a:rPr lang="en-US" altLang="zh-CN" sz="2000" dirty="0">
                <a:solidFill>
                  <a:srgbClr val="FF33CC"/>
                </a:solidFill>
                <a:latin typeface="Times New Roman" pitchFamily="18" charset="0"/>
                <a:ea typeface="仿宋_GB2312" pitchFamily="49" charset="-122"/>
                <a:cs typeface="Times New Roman" pitchFamily="18" charset="0"/>
              </a:rPr>
              <a:t>1</a:t>
            </a:r>
            <a:r>
              <a:rPr lang="en-US" altLang="zh-CN" sz="2000" dirty="0">
                <a:solidFill>
                  <a:srgbClr val="0000CC"/>
                </a:solidFill>
                <a:latin typeface="Times New Roman" pitchFamily="18" charset="0"/>
                <a:ea typeface="仿宋_GB2312" pitchFamily="49" charset="-122"/>
                <a:cs typeface="Times New Roman" pitchFamily="18" charset="0"/>
              </a:rPr>
              <a:t> 1 1 </a:t>
            </a:r>
            <a:r>
              <a:rPr lang="en-US" altLang="zh-CN" sz="2000" dirty="0">
                <a:solidFill>
                  <a:srgbClr val="FF33CC"/>
                </a:solidFill>
                <a:latin typeface="Times New Roman" pitchFamily="18" charset="0"/>
                <a:ea typeface="仿宋_GB2312" pitchFamily="49" charset="-122"/>
                <a:cs typeface="Times New Roman" pitchFamily="18" charset="0"/>
              </a:rPr>
              <a:t>1</a:t>
            </a:r>
            <a:r>
              <a:rPr lang="en-US" altLang="zh-CN" sz="2000" dirty="0">
                <a:solidFill>
                  <a:srgbClr val="0000CC"/>
                </a:solidFill>
                <a:latin typeface="Times New Roman" pitchFamily="18" charset="0"/>
                <a:ea typeface="仿宋_GB2312" pitchFamily="49" charset="-122"/>
                <a:cs typeface="Times New Roman" pitchFamily="18" charset="0"/>
              </a:rPr>
              <a:t> </a:t>
            </a:r>
            <a:r>
              <a:rPr lang="en-US" altLang="zh-CN" sz="2000" dirty="0">
                <a:solidFill>
                  <a:srgbClr val="FF33CC"/>
                </a:solidFill>
                <a:latin typeface="Times New Roman" pitchFamily="18" charset="0"/>
                <a:ea typeface="仿宋_GB2312" pitchFamily="49" charset="-122"/>
                <a:cs typeface="Times New Roman" pitchFamily="18" charset="0"/>
              </a:rPr>
              <a:t>0</a:t>
            </a:r>
            <a:r>
              <a:rPr lang="en-US" altLang="zh-CN" sz="2000" dirty="0">
                <a:solidFill>
                  <a:srgbClr val="0000CC"/>
                </a:solidFill>
                <a:latin typeface="Times New Roman" pitchFamily="18" charset="0"/>
                <a:ea typeface="仿宋_GB2312" pitchFamily="49" charset="-122"/>
                <a:cs typeface="Times New Roman" pitchFamily="18" charset="0"/>
              </a:rPr>
              <a:t> </a:t>
            </a:r>
            <a:r>
              <a:rPr lang="en-US" altLang="zh-CN" sz="2000" dirty="0" smtClean="0">
                <a:solidFill>
                  <a:srgbClr val="0000CC"/>
                </a:solidFill>
                <a:latin typeface="Times New Roman" pitchFamily="18" charset="0"/>
                <a:ea typeface="仿宋_GB2312" pitchFamily="49" charset="-122"/>
                <a:cs typeface="Times New Roman" pitchFamily="18" charset="0"/>
              </a:rPr>
              <a:t>         </a:t>
            </a:r>
            <a:r>
              <a:rPr lang="en-US" altLang="zh-CN" sz="2000" dirty="0">
                <a:solidFill>
                  <a:srgbClr val="0000CC"/>
                </a:solidFill>
                <a:latin typeface="Times New Roman" pitchFamily="18" charset="0"/>
                <a:ea typeface="仿宋_GB2312" pitchFamily="49" charset="-122"/>
                <a:cs typeface="Times New Roman" pitchFamily="18" charset="0"/>
              </a:rPr>
              <a:t>B’</a:t>
            </a:r>
            <a:r>
              <a:rPr lang="zh-CN" altLang="en-US" sz="2000" dirty="0">
                <a:solidFill>
                  <a:srgbClr val="0000CC"/>
                </a:solidFill>
                <a:latin typeface="Times New Roman" pitchFamily="18" charset="0"/>
                <a:ea typeface="仿宋_GB2312" pitchFamily="49" charset="-122"/>
                <a:cs typeface="Times New Roman" pitchFamily="18" charset="0"/>
              </a:rPr>
              <a:t>：</a:t>
            </a:r>
            <a:r>
              <a:rPr lang="en-US" altLang="zh-CN" sz="2000" dirty="0">
                <a:solidFill>
                  <a:srgbClr val="0000CC"/>
                </a:solidFill>
                <a:latin typeface="Times New Roman" pitchFamily="18" charset="0"/>
                <a:ea typeface="仿宋_GB2312" pitchFamily="49" charset="-122"/>
                <a:cs typeface="Times New Roman" pitchFamily="18" charset="0"/>
              </a:rPr>
              <a:t>1 </a:t>
            </a:r>
            <a:r>
              <a:rPr lang="en-US" altLang="zh-CN" sz="2000" dirty="0">
                <a:solidFill>
                  <a:srgbClr val="FF33CC"/>
                </a:solidFill>
                <a:latin typeface="Times New Roman" pitchFamily="18" charset="0"/>
                <a:ea typeface="仿宋_GB2312" pitchFamily="49" charset="-122"/>
                <a:cs typeface="Times New Roman" pitchFamily="18" charset="0"/>
              </a:rPr>
              <a:t>0 </a:t>
            </a:r>
            <a:r>
              <a:rPr lang="en-US" altLang="zh-CN" sz="2000" dirty="0">
                <a:solidFill>
                  <a:srgbClr val="0000CC"/>
                </a:solidFill>
                <a:latin typeface="Times New Roman" pitchFamily="18" charset="0"/>
                <a:ea typeface="仿宋_GB2312" pitchFamily="49" charset="-122"/>
                <a:cs typeface="Times New Roman" pitchFamily="18" charset="0"/>
              </a:rPr>
              <a:t>0 0 </a:t>
            </a:r>
            <a:r>
              <a:rPr lang="en-US" altLang="zh-CN" sz="2000" dirty="0">
                <a:solidFill>
                  <a:srgbClr val="FF33CC"/>
                </a:solidFill>
                <a:latin typeface="Times New Roman" pitchFamily="18" charset="0"/>
                <a:ea typeface="仿宋_GB2312" pitchFamily="49" charset="-122"/>
                <a:cs typeface="Times New Roman" pitchFamily="18" charset="0"/>
              </a:rPr>
              <a:t>0</a:t>
            </a:r>
            <a:r>
              <a:rPr lang="en-US" altLang="zh-CN" sz="2000" dirty="0">
                <a:solidFill>
                  <a:srgbClr val="0000CC"/>
                </a:solidFill>
                <a:latin typeface="Times New Roman" pitchFamily="18" charset="0"/>
                <a:ea typeface="仿宋_GB2312" pitchFamily="49" charset="-122"/>
                <a:cs typeface="Times New Roman" pitchFamily="18" charset="0"/>
              </a:rPr>
              <a:t> </a:t>
            </a:r>
            <a:r>
              <a:rPr lang="en-US" altLang="zh-CN" sz="2000" dirty="0">
                <a:solidFill>
                  <a:srgbClr val="FF33CC"/>
                </a:solidFill>
                <a:latin typeface="Times New Roman" pitchFamily="18" charset="0"/>
                <a:ea typeface="仿宋_GB2312" pitchFamily="49" charset="-122"/>
                <a:cs typeface="Times New Roman" pitchFamily="18" charset="0"/>
              </a:rPr>
              <a:t>1</a:t>
            </a:r>
          </a:p>
        </p:txBody>
      </p:sp>
      <p:sp>
        <p:nvSpPr>
          <p:cNvPr id="5" name="Text Box 5"/>
          <p:cNvSpPr txBox="1">
            <a:spLocks noChangeArrowheads="1"/>
          </p:cNvSpPr>
          <p:nvPr/>
        </p:nvSpPr>
        <p:spPr bwMode="auto">
          <a:xfrm>
            <a:off x="1790773" y="188640"/>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基本遗传操作</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本章内容</a:t>
            </a:r>
            <a:endParaRPr lang="zh-CN" altLang="en-US" b="1" dirty="0"/>
          </a:p>
        </p:txBody>
      </p:sp>
      <p:sp>
        <p:nvSpPr>
          <p:cNvPr id="5" name="Text Box 6"/>
          <p:cNvSpPr txBox="1">
            <a:spLocks noGrp="1" noChangeArrowheads="1"/>
          </p:cNvSpPr>
          <p:nvPr>
            <p:ph idx="1"/>
          </p:nvPr>
        </p:nvSpPr>
        <p:spPr bwMode="auto">
          <a:xfrm>
            <a:off x="1475656" y="1952836"/>
            <a:ext cx="6552728" cy="2800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zh-CN" altLang="en-US" sz="3200" b="1" dirty="0" smtClean="0">
                <a:latin typeface="Times New Roman" pitchFamily="18" charset="0"/>
              </a:rPr>
              <a:t>概述 </a:t>
            </a:r>
            <a:endParaRPr lang="zh-CN" altLang="en-US" sz="3200" b="1" dirty="0">
              <a:latin typeface="Times New Roman" pitchFamily="18" charset="0"/>
            </a:endParaRPr>
          </a:p>
          <a:p>
            <a:pPr>
              <a:lnSpc>
                <a:spcPct val="150000"/>
              </a:lnSpc>
              <a:spcBef>
                <a:spcPct val="50000"/>
              </a:spcBef>
            </a:pPr>
            <a:r>
              <a:rPr lang="zh-CN" altLang="en-US" sz="3200" b="1" dirty="0" smtClean="0">
                <a:solidFill>
                  <a:schemeClr val="bg1">
                    <a:lumMod val="75000"/>
                  </a:schemeClr>
                </a:solidFill>
                <a:latin typeface="Times New Roman" pitchFamily="18" charset="0"/>
              </a:rPr>
              <a:t>演化计算</a:t>
            </a:r>
            <a:endParaRPr lang="zh-CN" altLang="en-US" sz="3200" b="1" dirty="0">
              <a:solidFill>
                <a:schemeClr val="bg1">
                  <a:lumMod val="75000"/>
                </a:schemeClr>
              </a:solidFill>
              <a:latin typeface="Times New Roman" pitchFamily="18" charset="0"/>
            </a:endParaRPr>
          </a:p>
          <a:p>
            <a:pPr>
              <a:lnSpc>
                <a:spcPct val="150000"/>
              </a:lnSpc>
              <a:spcBef>
                <a:spcPct val="50000"/>
              </a:spcBef>
            </a:pPr>
            <a:r>
              <a:rPr lang="zh-CN" altLang="en-US" sz="3200" b="1" dirty="0" smtClean="0">
                <a:solidFill>
                  <a:schemeClr val="bg1">
                    <a:lumMod val="75000"/>
                  </a:schemeClr>
                </a:solidFill>
                <a:latin typeface="Times New Roman" pitchFamily="18" charset="0"/>
              </a:rPr>
              <a:t>模糊</a:t>
            </a:r>
            <a:r>
              <a:rPr lang="zh-CN" altLang="en-US" sz="3200" b="1" dirty="0">
                <a:solidFill>
                  <a:schemeClr val="bg1">
                    <a:lumMod val="75000"/>
                  </a:schemeClr>
                </a:solidFill>
                <a:latin typeface="Times New Roman" pitchFamily="18" charset="0"/>
              </a:rPr>
              <a:t>计算</a:t>
            </a:r>
          </a:p>
        </p:txBody>
      </p:sp>
    </p:spTree>
    <p:extLst>
      <p:ext uri="{BB962C8B-B14F-4D97-AF65-F5344CB8AC3E}">
        <p14:creationId xmlns:p14="http://schemas.microsoft.com/office/powerpoint/2010/main" val="3912114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Text Box 3"/>
          <p:cNvSpPr txBox="1">
            <a:spLocks noChangeArrowheads="1"/>
          </p:cNvSpPr>
          <p:nvPr/>
        </p:nvSpPr>
        <p:spPr bwMode="auto">
          <a:xfrm>
            <a:off x="0" y="1233488"/>
            <a:ext cx="8748464" cy="50813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a:lnSpc>
                <a:spcPct val="110000"/>
              </a:lnSpc>
              <a:buFont typeface="Arial" pitchFamily="34" charset="0"/>
              <a:buChar char="•"/>
            </a:pPr>
            <a:r>
              <a:rPr lang="zh-CN" altLang="en-US" sz="2200" b="1" dirty="0" smtClean="0">
                <a:solidFill>
                  <a:srgbClr val="CC0066"/>
                </a:solidFill>
                <a:latin typeface="幼圆" pitchFamily="49" charset="-122"/>
                <a:ea typeface="幼圆" pitchFamily="49" charset="-122"/>
              </a:rPr>
              <a:t>实值交</a:t>
            </a:r>
            <a:r>
              <a:rPr lang="zh-CN" altLang="en-US" sz="2200" b="1" dirty="0">
                <a:solidFill>
                  <a:srgbClr val="CC0066"/>
                </a:solidFill>
                <a:latin typeface="幼圆" pitchFamily="49" charset="-122"/>
                <a:ea typeface="幼圆" pitchFamily="49" charset="-122"/>
              </a:rPr>
              <a:t>叉</a:t>
            </a:r>
          </a:p>
          <a:p>
            <a:pPr lvl="1">
              <a:lnSpc>
                <a:spcPct val="110000"/>
              </a:lnSpc>
              <a:spcBef>
                <a:spcPts val="1200"/>
              </a:spcBef>
            </a:pPr>
            <a:r>
              <a:rPr lang="zh-CN" altLang="en-US" sz="2000" b="1" dirty="0" smtClean="0">
                <a:latin typeface="Times New Roman" pitchFamily="18" charset="0"/>
                <a:ea typeface="仿宋_GB2312" pitchFamily="49" charset="-122"/>
                <a:cs typeface="Times New Roman" pitchFamily="18" charset="0"/>
              </a:rPr>
              <a:t>在</a:t>
            </a:r>
            <a:r>
              <a:rPr lang="zh-CN" altLang="en-US" sz="2000" b="1" dirty="0">
                <a:latin typeface="Times New Roman" pitchFamily="18" charset="0"/>
                <a:ea typeface="仿宋_GB2312" pitchFamily="49" charset="-122"/>
                <a:cs typeface="Times New Roman" pitchFamily="18" charset="0"/>
              </a:rPr>
              <a:t>实数编码情况下所采用的交叉操作，主要包括</a:t>
            </a:r>
            <a:r>
              <a:rPr lang="zh-CN" altLang="en-US" sz="2000" b="1" dirty="0">
                <a:solidFill>
                  <a:srgbClr val="0000FF"/>
                </a:solidFill>
                <a:latin typeface="Times New Roman" pitchFamily="18" charset="0"/>
                <a:ea typeface="仿宋_GB2312" pitchFamily="49" charset="-122"/>
                <a:cs typeface="Times New Roman" pitchFamily="18" charset="0"/>
              </a:rPr>
              <a:t>离散交叉</a:t>
            </a:r>
            <a:r>
              <a:rPr lang="zh-CN" altLang="en-US" sz="2000" b="1" dirty="0">
                <a:latin typeface="Times New Roman" pitchFamily="18" charset="0"/>
                <a:ea typeface="仿宋_GB2312" pitchFamily="49" charset="-122"/>
                <a:cs typeface="Times New Roman" pitchFamily="18" charset="0"/>
              </a:rPr>
              <a:t>和</a:t>
            </a:r>
            <a:r>
              <a:rPr lang="zh-CN" altLang="en-US" sz="2000" b="1" dirty="0">
                <a:solidFill>
                  <a:srgbClr val="0000FF"/>
                </a:solidFill>
                <a:latin typeface="Times New Roman" pitchFamily="18" charset="0"/>
                <a:ea typeface="仿宋_GB2312" pitchFamily="49" charset="-122"/>
                <a:cs typeface="Times New Roman" pitchFamily="18" charset="0"/>
              </a:rPr>
              <a:t>算术</a:t>
            </a:r>
            <a:r>
              <a:rPr lang="zh-CN" altLang="en-US" sz="2000" b="1" dirty="0" smtClean="0">
                <a:solidFill>
                  <a:srgbClr val="0000FF"/>
                </a:solidFill>
                <a:latin typeface="Times New Roman" pitchFamily="18" charset="0"/>
                <a:ea typeface="仿宋_GB2312" pitchFamily="49" charset="-122"/>
                <a:cs typeface="Times New Roman" pitchFamily="18" charset="0"/>
              </a:rPr>
              <a:t>交叉</a:t>
            </a:r>
            <a:endParaRPr lang="en-US" altLang="zh-CN" sz="2000" b="1" dirty="0" smtClean="0">
              <a:solidFill>
                <a:srgbClr val="A50021"/>
              </a:solidFill>
              <a:latin typeface="Times New Roman" pitchFamily="18" charset="0"/>
              <a:ea typeface="仿宋_GB2312" pitchFamily="49" charset="-122"/>
              <a:cs typeface="Times New Roman" pitchFamily="18" charset="0"/>
            </a:endParaRPr>
          </a:p>
          <a:p>
            <a:pPr marL="800100" lvl="1" indent="-342900">
              <a:lnSpc>
                <a:spcPct val="110000"/>
              </a:lnSpc>
              <a:spcBef>
                <a:spcPts val="1200"/>
              </a:spcBef>
              <a:buFont typeface="Arial" pitchFamily="34" charset="0"/>
              <a:buChar char="•"/>
            </a:pPr>
            <a:r>
              <a:rPr lang="zh-CN" altLang="en-US" sz="2000" b="1" dirty="0" smtClean="0">
                <a:solidFill>
                  <a:srgbClr val="0000FF"/>
                </a:solidFill>
                <a:latin typeface="Times New Roman" pitchFamily="18" charset="0"/>
                <a:ea typeface="仿宋_GB2312" pitchFamily="49" charset="-122"/>
                <a:cs typeface="Times New Roman" pitchFamily="18" charset="0"/>
              </a:rPr>
              <a:t>部分</a:t>
            </a:r>
            <a:r>
              <a:rPr lang="zh-CN" altLang="en-US" sz="2000" b="1" dirty="0">
                <a:solidFill>
                  <a:srgbClr val="0000FF"/>
                </a:solidFill>
                <a:latin typeface="Times New Roman" pitchFamily="18" charset="0"/>
                <a:ea typeface="仿宋_GB2312" pitchFamily="49" charset="-122"/>
                <a:cs typeface="Times New Roman" pitchFamily="18" charset="0"/>
              </a:rPr>
              <a:t>离散</a:t>
            </a:r>
            <a:r>
              <a:rPr lang="zh-CN" altLang="en-US" sz="2000" b="1" dirty="0" smtClean="0">
                <a:solidFill>
                  <a:srgbClr val="0000FF"/>
                </a:solidFill>
                <a:latin typeface="Times New Roman" pitchFamily="18" charset="0"/>
                <a:ea typeface="仿宋_GB2312" pitchFamily="49" charset="-122"/>
                <a:cs typeface="Times New Roman" pitchFamily="18" charset="0"/>
              </a:rPr>
              <a:t>交叉</a:t>
            </a:r>
            <a:r>
              <a:rPr lang="zh-CN" altLang="en-US" sz="2000" dirty="0">
                <a:latin typeface="Times New Roman" pitchFamily="18" charset="0"/>
                <a:ea typeface="仿宋_GB2312" pitchFamily="49" charset="-122"/>
                <a:cs typeface="Times New Roman" pitchFamily="18" charset="0"/>
              </a:rPr>
              <a:t>：</a:t>
            </a:r>
            <a:r>
              <a:rPr lang="zh-CN" altLang="en-US" sz="2000" dirty="0" smtClean="0">
                <a:latin typeface="Times New Roman" pitchFamily="18" charset="0"/>
                <a:ea typeface="仿宋_GB2312" pitchFamily="49" charset="-122"/>
                <a:cs typeface="Times New Roman" pitchFamily="18" charset="0"/>
              </a:rPr>
              <a:t>先</a:t>
            </a:r>
            <a:r>
              <a:rPr lang="zh-CN" altLang="en-US" sz="2000" dirty="0">
                <a:latin typeface="Times New Roman" pitchFamily="18" charset="0"/>
                <a:ea typeface="仿宋_GB2312" pitchFamily="49" charset="-122"/>
                <a:cs typeface="Times New Roman" pitchFamily="18" charset="0"/>
              </a:rPr>
              <a:t>在两个父代个体的编码向量中随机选择一部分分量，然后对这部分分量进行交换，生成子代中的两个新的个体。</a:t>
            </a:r>
          </a:p>
          <a:p>
            <a:pPr marL="800100" lvl="1" indent="-342900">
              <a:lnSpc>
                <a:spcPct val="110000"/>
              </a:lnSpc>
              <a:spcBef>
                <a:spcPts val="1200"/>
              </a:spcBef>
              <a:buFont typeface="Arial" pitchFamily="34" charset="0"/>
              <a:buChar char="•"/>
            </a:pPr>
            <a:r>
              <a:rPr lang="zh-CN" altLang="en-US" sz="2000" b="1" dirty="0" smtClean="0">
                <a:solidFill>
                  <a:srgbClr val="0000FF"/>
                </a:solidFill>
                <a:latin typeface="Times New Roman" pitchFamily="18" charset="0"/>
                <a:ea typeface="仿宋_GB2312" pitchFamily="49" charset="-122"/>
                <a:cs typeface="Times New Roman" pitchFamily="18" charset="0"/>
              </a:rPr>
              <a:t>整体交叉：</a:t>
            </a:r>
            <a:r>
              <a:rPr lang="zh-CN" altLang="en-US" sz="2000" dirty="0" smtClean="0">
                <a:latin typeface="Times New Roman" pitchFamily="18" charset="0"/>
                <a:ea typeface="仿宋_GB2312" pitchFamily="49" charset="-122"/>
                <a:cs typeface="Times New Roman" pitchFamily="18" charset="0"/>
              </a:rPr>
              <a:t>对</a:t>
            </a:r>
            <a:r>
              <a:rPr lang="zh-CN" altLang="en-US" sz="2000" dirty="0">
                <a:latin typeface="Times New Roman" pitchFamily="18" charset="0"/>
                <a:ea typeface="仿宋_GB2312" pitchFamily="49" charset="-122"/>
                <a:cs typeface="Times New Roman" pitchFamily="18" charset="0"/>
              </a:rPr>
              <a:t>两个父代个体的编码向量中的所有分量，都以</a:t>
            </a:r>
            <a:r>
              <a:rPr lang="en-US" altLang="zh-CN" sz="2000" dirty="0">
                <a:latin typeface="Times New Roman" pitchFamily="18" charset="0"/>
                <a:ea typeface="仿宋_GB2312" pitchFamily="49" charset="-122"/>
                <a:cs typeface="Times New Roman" pitchFamily="18" charset="0"/>
              </a:rPr>
              <a:t>1/2</a:t>
            </a:r>
            <a:r>
              <a:rPr lang="zh-CN" altLang="en-US" sz="2000" dirty="0">
                <a:latin typeface="Times New Roman" pitchFamily="18" charset="0"/>
                <a:ea typeface="仿宋_GB2312" pitchFamily="49" charset="-122"/>
                <a:cs typeface="Times New Roman" pitchFamily="18" charset="0"/>
              </a:rPr>
              <a:t>的概率进行交换，从而生成子代中的两个新的个体。</a:t>
            </a:r>
          </a:p>
          <a:p>
            <a:pPr lvl="1">
              <a:lnSpc>
                <a:spcPct val="120000"/>
              </a:lnSpc>
            </a:pPr>
            <a:endParaRPr lang="en-US" altLang="zh-CN" sz="2000" b="1" dirty="0" smtClean="0">
              <a:solidFill>
                <a:srgbClr val="0000CC"/>
              </a:solidFill>
              <a:latin typeface="Times New Roman" pitchFamily="18" charset="0"/>
              <a:ea typeface="仿宋_GB2312" pitchFamily="49" charset="-122"/>
              <a:cs typeface="Times New Roman" pitchFamily="18" charset="0"/>
            </a:endParaRPr>
          </a:p>
          <a:p>
            <a:pPr lvl="1">
              <a:lnSpc>
                <a:spcPct val="120000"/>
              </a:lnSpc>
              <a:spcBef>
                <a:spcPts val="1200"/>
              </a:spcBef>
            </a:pPr>
            <a:r>
              <a:rPr lang="zh-CN" altLang="en-US" sz="2000" b="1" dirty="0" smtClean="0">
                <a:solidFill>
                  <a:srgbClr val="7030A0"/>
                </a:solidFill>
                <a:latin typeface="Times New Roman" pitchFamily="18" charset="0"/>
                <a:ea typeface="仿宋_GB2312" pitchFamily="49" charset="-122"/>
                <a:cs typeface="Times New Roman" pitchFamily="18" charset="0"/>
              </a:rPr>
              <a:t>假设</a:t>
            </a:r>
            <a:r>
              <a:rPr lang="zh-CN" altLang="en-US" sz="2000" b="1" dirty="0">
                <a:solidFill>
                  <a:srgbClr val="7030A0"/>
                </a:solidFill>
                <a:latin typeface="Times New Roman" pitchFamily="18" charset="0"/>
                <a:ea typeface="仿宋_GB2312" pitchFamily="49" charset="-122"/>
                <a:cs typeface="Times New Roman" pitchFamily="18" charset="0"/>
              </a:rPr>
              <a:t>两个父代个体的</a:t>
            </a:r>
            <a:r>
              <a:rPr lang="en-US" altLang="zh-CN" sz="2000" b="1" dirty="0">
                <a:solidFill>
                  <a:srgbClr val="7030A0"/>
                </a:solidFill>
                <a:latin typeface="Times New Roman" pitchFamily="18" charset="0"/>
                <a:ea typeface="仿宋_GB2312" pitchFamily="49" charset="-122"/>
                <a:cs typeface="Times New Roman" pitchFamily="18" charset="0"/>
              </a:rPr>
              <a:t>n</a:t>
            </a:r>
            <a:r>
              <a:rPr lang="zh-CN" altLang="en-US" sz="2000" b="1" dirty="0">
                <a:solidFill>
                  <a:srgbClr val="7030A0"/>
                </a:solidFill>
                <a:latin typeface="Times New Roman" pitchFamily="18" charset="0"/>
                <a:ea typeface="仿宋_GB2312" pitchFamily="49" charset="-122"/>
                <a:cs typeface="Times New Roman" pitchFamily="18" charset="0"/>
              </a:rPr>
              <a:t>维实向量分别是 </a:t>
            </a:r>
            <a:r>
              <a:rPr lang="en-US" altLang="zh-CN" sz="2000" b="1" dirty="0">
                <a:solidFill>
                  <a:srgbClr val="7030A0"/>
                </a:solidFill>
                <a:latin typeface="Times New Roman" pitchFamily="18" charset="0"/>
                <a:ea typeface="仿宋_GB2312" pitchFamily="49" charset="-122"/>
                <a:cs typeface="Times New Roman" pitchFamily="18" charset="0"/>
              </a:rPr>
              <a:t>X=x</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x</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 x</a:t>
            </a:r>
            <a:r>
              <a:rPr lang="en-US" altLang="zh-CN" sz="2000" b="1" baseline="-25000" dirty="0">
                <a:solidFill>
                  <a:srgbClr val="7030A0"/>
                </a:solidFill>
                <a:latin typeface="Times New Roman" pitchFamily="18" charset="0"/>
                <a:ea typeface="仿宋_GB2312" pitchFamily="49" charset="-122"/>
                <a:cs typeface="Times New Roman" pitchFamily="18" charset="0"/>
              </a:rPr>
              <a:t>i</a:t>
            </a:r>
            <a:r>
              <a:rPr lang="en-US" altLang="zh-CN" sz="2000" b="1" dirty="0">
                <a:solidFill>
                  <a:srgbClr val="7030A0"/>
                </a:solidFill>
                <a:latin typeface="Times New Roman" pitchFamily="18" charset="0"/>
                <a:ea typeface="仿宋_GB2312" pitchFamily="49" charset="-122"/>
                <a:cs typeface="Times New Roman" pitchFamily="18" charset="0"/>
              </a:rPr>
              <a:t>…</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k</a:t>
            </a:r>
            <a:r>
              <a:rPr lang="en-US" altLang="zh-CN" sz="2000" b="1" dirty="0">
                <a:solidFill>
                  <a:srgbClr val="7030A0"/>
                </a:solidFill>
                <a:latin typeface="Times New Roman" pitchFamily="18" charset="0"/>
                <a:ea typeface="仿宋_GB2312" pitchFamily="49" charset="-122"/>
                <a:cs typeface="Times New Roman" pitchFamily="18" charset="0"/>
              </a:rPr>
              <a:t>…</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n</a:t>
            </a:r>
            <a:r>
              <a:rPr lang="zh-CN" altLang="en-US" sz="2000" b="1" dirty="0">
                <a:solidFill>
                  <a:srgbClr val="7030A0"/>
                </a:solidFill>
                <a:latin typeface="Times New Roman" pitchFamily="18" charset="0"/>
                <a:ea typeface="仿宋_GB2312" pitchFamily="49" charset="-122"/>
                <a:cs typeface="Times New Roman" pitchFamily="18" charset="0"/>
              </a:rPr>
              <a:t>和</a:t>
            </a:r>
            <a:r>
              <a:rPr lang="en-US" altLang="zh-CN" sz="2000" b="1" dirty="0">
                <a:solidFill>
                  <a:srgbClr val="7030A0"/>
                </a:solidFill>
                <a:latin typeface="Times New Roman" pitchFamily="18" charset="0"/>
                <a:ea typeface="仿宋_GB2312" pitchFamily="49" charset="-122"/>
                <a:cs typeface="Times New Roman" pitchFamily="18" charset="0"/>
              </a:rPr>
              <a:t>Y=y</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y</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i</a:t>
            </a:r>
            <a:r>
              <a:rPr lang="en-US" altLang="zh-CN" sz="2000" b="1" dirty="0">
                <a:solidFill>
                  <a:srgbClr val="7030A0"/>
                </a:solidFill>
                <a:latin typeface="Times New Roman" pitchFamily="18" charset="0"/>
                <a:ea typeface="仿宋_GB2312" pitchFamily="49" charset="-122"/>
                <a:cs typeface="Times New Roman" pitchFamily="18" charset="0"/>
              </a:rPr>
              <a:t>…</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k</a:t>
            </a:r>
            <a:r>
              <a:rPr lang="en-US" altLang="zh-CN" sz="2000" b="1" dirty="0">
                <a:solidFill>
                  <a:srgbClr val="7030A0"/>
                </a:solidFill>
                <a:latin typeface="Times New Roman" pitchFamily="18" charset="0"/>
                <a:ea typeface="仿宋_GB2312" pitchFamily="49" charset="-122"/>
                <a:cs typeface="Times New Roman" pitchFamily="18" charset="0"/>
              </a:rPr>
              <a:t>…</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n</a:t>
            </a:r>
            <a:r>
              <a:rPr lang="zh-CN" altLang="en-US" sz="2000" b="1" dirty="0">
                <a:solidFill>
                  <a:srgbClr val="7030A0"/>
                </a:solidFill>
                <a:latin typeface="Times New Roman" pitchFamily="18" charset="0"/>
                <a:ea typeface="仿宋_GB2312" pitchFamily="49" charset="-122"/>
                <a:cs typeface="Times New Roman" pitchFamily="18" charset="0"/>
              </a:rPr>
              <a:t>，若随机选择对第</a:t>
            </a:r>
            <a:r>
              <a:rPr lang="en-US" altLang="zh-CN" sz="2000" b="1" dirty="0">
                <a:solidFill>
                  <a:srgbClr val="7030A0"/>
                </a:solidFill>
                <a:latin typeface="Times New Roman" pitchFamily="18" charset="0"/>
                <a:ea typeface="仿宋_GB2312" pitchFamily="49" charset="-122"/>
                <a:cs typeface="Times New Roman" pitchFamily="18" charset="0"/>
              </a:rPr>
              <a:t>k</a:t>
            </a:r>
            <a:r>
              <a:rPr lang="zh-CN" altLang="en-US" sz="2000" b="1" dirty="0">
                <a:solidFill>
                  <a:srgbClr val="7030A0"/>
                </a:solidFill>
                <a:latin typeface="Times New Roman" pitchFamily="18" charset="0"/>
                <a:ea typeface="仿宋_GB2312" pitchFamily="49" charset="-122"/>
                <a:cs typeface="Times New Roman" pitchFamily="18" charset="0"/>
              </a:rPr>
              <a:t>个分量以后的所有分量进行交换，则生成的两个新的个体向量是：</a:t>
            </a:r>
          </a:p>
          <a:p>
            <a:pPr lvl="1">
              <a:lnSpc>
                <a:spcPct val="110000"/>
              </a:lnSpc>
              <a:spcBef>
                <a:spcPts val="1200"/>
              </a:spcBef>
            </a:pPr>
            <a:r>
              <a:rPr lang="zh-CN" altLang="en-US" sz="2000" b="1"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X’= x</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 x</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k</a:t>
            </a:r>
            <a:r>
              <a:rPr lang="en-US" altLang="zh-CN" sz="2000" b="1"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FF0000"/>
                </a:solidFill>
                <a:latin typeface="Times New Roman" pitchFamily="18" charset="0"/>
                <a:ea typeface="仿宋_GB2312" pitchFamily="49" charset="-122"/>
                <a:cs typeface="Times New Roman" pitchFamily="18" charset="0"/>
              </a:rPr>
              <a:t>y</a:t>
            </a:r>
            <a:r>
              <a:rPr lang="en-US" altLang="zh-CN" sz="2000" b="1" baseline="-25000" dirty="0">
                <a:solidFill>
                  <a:srgbClr val="FF0000"/>
                </a:solidFill>
                <a:latin typeface="Times New Roman" pitchFamily="18" charset="0"/>
                <a:ea typeface="仿宋_GB2312" pitchFamily="49" charset="-122"/>
                <a:cs typeface="Times New Roman" pitchFamily="18" charset="0"/>
              </a:rPr>
              <a:t>k+1</a:t>
            </a:r>
            <a:r>
              <a:rPr lang="en-US" altLang="zh-CN" sz="2000" b="1" dirty="0">
                <a:solidFill>
                  <a:srgbClr val="FF0000"/>
                </a:solidFill>
                <a:latin typeface="Times New Roman" pitchFamily="18" charset="0"/>
                <a:ea typeface="仿宋_GB2312" pitchFamily="49" charset="-122"/>
                <a:cs typeface="Times New Roman" pitchFamily="18" charset="0"/>
              </a:rPr>
              <a:t> … </a:t>
            </a:r>
            <a:r>
              <a:rPr lang="en-US" altLang="zh-CN" sz="2000" b="1" dirty="0" err="1" smtClean="0">
                <a:solidFill>
                  <a:srgbClr val="FF0000"/>
                </a:solidFill>
                <a:latin typeface="Times New Roman" pitchFamily="18" charset="0"/>
                <a:ea typeface="仿宋_GB2312" pitchFamily="49" charset="-122"/>
                <a:cs typeface="Times New Roman" pitchFamily="18" charset="0"/>
              </a:rPr>
              <a:t>y</a:t>
            </a:r>
            <a:r>
              <a:rPr lang="en-US" altLang="zh-CN" sz="2000" b="1" baseline="-25000" dirty="0" err="1" smtClean="0">
                <a:solidFill>
                  <a:srgbClr val="FF0000"/>
                </a:solidFill>
                <a:latin typeface="Times New Roman" pitchFamily="18" charset="0"/>
                <a:ea typeface="仿宋_GB2312" pitchFamily="49" charset="-122"/>
                <a:cs typeface="Times New Roman" pitchFamily="18" charset="0"/>
              </a:rPr>
              <a:t>n</a:t>
            </a:r>
            <a:r>
              <a:rPr lang="en-US" altLang="zh-CN" sz="2000" b="1" baseline="-25000" dirty="0" smtClean="0">
                <a:solidFill>
                  <a:srgbClr val="FF0000"/>
                </a:solidFill>
                <a:latin typeface="Times New Roman" pitchFamily="18" charset="0"/>
                <a:ea typeface="仿宋_GB2312" pitchFamily="49" charset="-122"/>
                <a:cs typeface="Times New Roman" pitchFamily="18" charset="0"/>
              </a:rPr>
              <a:t> </a:t>
            </a:r>
            <a:r>
              <a:rPr lang="en-US" altLang="zh-CN" sz="2000" b="1" baseline="-25000" dirty="0" smtClean="0">
                <a:solidFill>
                  <a:srgbClr val="7030A0"/>
                </a:solidFill>
                <a:latin typeface="Times New Roman" pitchFamily="18" charset="0"/>
                <a:ea typeface="仿宋_GB2312" pitchFamily="49" charset="-122"/>
                <a:cs typeface="Times New Roman" pitchFamily="18" charset="0"/>
              </a:rPr>
              <a:t>      </a:t>
            </a:r>
            <a:r>
              <a:rPr lang="fr-FR" altLang="zh-CN" sz="2000" b="1" dirty="0" smtClean="0">
                <a:solidFill>
                  <a:srgbClr val="7030A0"/>
                </a:solidFill>
                <a:latin typeface="Times New Roman" pitchFamily="18" charset="0"/>
                <a:ea typeface="仿宋_GB2312" pitchFamily="49" charset="-122"/>
                <a:cs typeface="Times New Roman" pitchFamily="18" charset="0"/>
              </a:rPr>
              <a:t>  </a:t>
            </a:r>
            <a:r>
              <a:rPr lang="fr-FR" altLang="zh-CN" sz="2000" b="1" dirty="0">
                <a:solidFill>
                  <a:srgbClr val="7030A0"/>
                </a:solidFill>
                <a:latin typeface="Times New Roman" pitchFamily="18" charset="0"/>
                <a:ea typeface="仿宋_GB2312" pitchFamily="49" charset="-122"/>
                <a:cs typeface="Times New Roman" pitchFamily="18" charset="0"/>
              </a:rPr>
              <a:t>Y’= y</a:t>
            </a:r>
            <a:r>
              <a:rPr lang="fr-FR" altLang="zh-CN" sz="2000" b="1" baseline="-25000" dirty="0">
                <a:solidFill>
                  <a:srgbClr val="7030A0"/>
                </a:solidFill>
                <a:latin typeface="Times New Roman" pitchFamily="18" charset="0"/>
                <a:ea typeface="仿宋_GB2312" pitchFamily="49" charset="-122"/>
                <a:cs typeface="Times New Roman" pitchFamily="18" charset="0"/>
              </a:rPr>
              <a:t>1</a:t>
            </a:r>
            <a:r>
              <a:rPr lang="fr-FR" altLang="zh-CN" sz="2000" b="1" dirty="0">
                <a:solidFill>
                  <a:srgbClr val="7030A0"/>
                </a:solidFill>
                <a:latin typeface="Times New Roman" pitchFamily="18" charset="0"/>
                <a:ea typeface="仿宋_GB2312" pitchFamily="49" charset="-122"/>
                <a:cs typeface="Times New Roman" pitchFamily="18" charset="0"/>
              </a:rPr>
              <a:t> y</a:t>
            </a:r>
            <a:r>
              <a:rPr lang="fr-FR" altLang="zh-CN" sz="2000" b="1" baseline="-25000" dirty="0">
                <a:solidFill>
                  <a:srgbClr val="7030A0"/>
                </a:solidFill>
                <a:latin typeface="Times New Roman" pitchFamily="18" charset="0"/>
                <a:ea typeface="仿宋_GB2312" pitchFamily="49" charset="-122"/>
                <a:cs typeface="Times New Roman" pitchFamily="18" charset="0"/>
              </a:rPr>
              <a:t>2</a:t>
            </a:r>
            <a:r>
              <a:rPr lang="fr-FR" altLang="zh-CN" sz="2000" b="1" dirty="0">
                <a:solidFill>
                  <a:srgbClr val="7030A0"/>
                </a:solidFill>
                <a:latin typeface="Times New Roman" pitchFamily="18" charset="0"/>
                <a:ea typeface="仿宋_GB2312" pitchFamily="49" charset="-122"/>
                <a:cs typeface="Times New Roman" pitchFamily="18" charset="0"/>
              </a:rPr>
              <a:t> … y</a:t>
            </a:r>
            <a:r>
              <a:rPr lang="fr-FR" altLang="zh-CN" sz="2000" b="1" baseline="-25000" dirty="0">
                <a:solidFill>
                  <a:srgbClr val="7030A0"/>
                </a:solidFill>
                <a:latin typeface="Times New Roman" pitchFamily="18" charset="0"/>
                <a:ea typeface="仿宋_GB2312" pitchFamily="49" charset="-122"/>
                <a:cs typeface="Times New Roman" pitchFamily="18" charset="0"/>
              </a:rPr>
              <a:t>k</a:t>
            </a:r>
            <a:r>
              <a:rPr lang="fr-FR" altLang="zh-CN" sz="2000" b="1" dirty="0">
                <a:solidFill>
                  <a:srgbClr val="7030A0"/>
                </a:solidFill>
                <a:latin typeface="Times New Roman" pitchFamily="18" charset="0"/>
                <a:ea typeface="仿宋_GB2312" pitchFamily="49" charset="-122"/>
                <a:cs typeface="Times New Roman" pitchFamily="18" charset="0"/>
              </a:rPr>
              <a:t> </a:t>
            </a:r>
            <a:r>
              <a:rPr lang="fr-FR" altLang="zh-CN" sz="2000" b="1" dirty="0">
                <a:solidFill>
                  <a:srgbClr val="FF0000"/>
                </a:solidFill>
                <a:latin typeface="Times New Roman" pitchFamily="18" charset="0"/>
                <a:ea typeface="仿宋_GB2312" pitchFamily="49" charset="-122"/>
                <a:cs typeface="Times New Roman" pitchFamily="18" charset="0"/>
              </a:rPr>
              <a:t>x</a:t>
            </a:r>
            <a:r>
              <a:rPr lang="fr-FR" altLang="zh-CN" sz="2000" b="1" baseline="-25000" dirty="0">
                <a:solidFill>
                  <a:srgbClr val="FF0000"/>
                </a:solidFill>
                <a:latin typeface="Times New Roman" pitchFamily="18" charset="0"/>
                <a:ea typeface="仿宋_GB2312" pitchFamily="49" charset="-122"/>
                <a:cs typeface="Times New Roman" pitchFamily="18" charset="0"/>
              </a:rPr>
              <a:t>k+1</a:t>
            </a:r>
            <a:r>
              <a:rPr lang="fr-FR" altLang="zh-CN" sz="2000" b="1" dirty="0">
                <a:solidFill>
                  <a:srgbClr val="FF0000"/>
                </a:solidFill>
                <a:latin typeface="Times New Roman" pitchFamily="18" charset="0"/>
                <a:ea typeface="仿宋_GB2312" pitchFamily="49" charset="-122"/>
                <a:cs typeface="Times New Roman" pitchFamily="18" charset="0"/>
              </a:rPr>
              <a:t> … x</a:t>
            </a:r>
            <a:r>
              <a:rPr lang="fr-FR" altLang="zh-CN" sz="2000" b="1" baseline="-25000" dirty="0">
                <a:solidFill>
                  <a:srgbClr val="FF0000"/>
                </a:solidFill>
                <a:latin typeface="Times New Roman" pitchFamily="18" charset="0"/>
                <a:ea typeface="仿宋_GB2312" pitchFamily="49" charset="-122"/>
                <a:cs typeface="Times New Roman" pitchFamily="18" charset="0"/>
              </a:rPr>
              <a:t>n</a:t>
            </a:r>
          </a:p>
          <a:p>
            <a:pPr lvl="1">
              <a:lnSpc>
                <a:spcPct val="110000"/>
              </a:lnSpc>
            </a:pPr>
            <a:r>
              <a:rPr lang="zh-CN" altLang="fr-FR" sz="2000" b="1" dirty="0">
                <a:solidFill>
                  <a:srgbClr val="CC0066"/>
                </a:solidFill>
                <a:latin typeface="Times New Roman" pitchFamily="18" charset="0"/>
                <a:ea typeface="仿宋_GB2312" pitchFamily="49" charset="-122"/>
                <a:cs typeface="Times New Roman" pitchFamily="18" charset="0"/>
              </a:rPr>
              <a:t>    </a:t>
            </a:r>
            <a:endParaRPr lang="en-US" altLang="zh-CN" sz="2000" b="1" dirty="0">
              <a:solidFill>
                <a:srgbClr val="0000CC"/>
              </a:solidFill>
              <a:latin typeface="Times New Roman" pitchFamily="18" charset="0"/>
              <a:ea typeface="仿宋_GB2312" pitchFamily="49" charset="-122"/>
              <a:cs typeface="Times New Roman" pitchFamily="18" charset="0"/>
            </a:endParaRPr>
          </a:p>
        </p:txBody>
      </p:sp>
      <p:sp>
        <p:nvSpPr>
          <p:cNvPr id="5" name="Text Box 5"/>
          <p:cNvSpPr txBox="1">
            <a:spLocks noChangeArrowheads="1"/>
          </p:cNvSpPr>
          <p:nvPr/>
        </p:nvSpPr>
        <p:spPr bwMode="auto">
          <a:xfrm>
            <a:off x="1790773" y="188640"/>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基本遗传操作</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Text Box 3"/>
          <p:cNvSpPr txBox="1">
            <a:spLocks noChangeArrowheads="1"/>
          </p:cNvSpPr>
          <p:nvPr/>
        </p:nvSpPr>
        <p:spPr bwMode="auto">
          <a:xfrm>
            <a:off x="179512" y="1160748"/>
            <a:ext cx="8534213" cy="53183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a:lnSpc>
                <a:spcPct val="110000"/>
              </a:lnSpc>
              <a:spcBef>
                <a:spcPct val="5000"/>
              </a:spcBef>
              <a:buFont typeface="Arial" pitchFamily="34" charset="0"/>
              <a:buChar char="•"/>
            </a:pPr>
            <a:r>
              <a:rPr lang="zh-CN" altLang="en-US" sz="2200" b="1" dirty="0" smtClean="0">
                <a:solidFill>
                  <a:srgbClr val="CC0066"/>
                </a:solidFill>
                <a:latin typeface="幼圆" pitchFamily="49" charset="-122"/>
                <a:ea typeface="幼圆" pitchFamily="49" charset="-122"/>
              </a:rPr>
              <a:t>变异</a:t>
            </a:r>
            <a:r>
              <a:rPr lang="en-US" altLang="zh-CN" sz="2200" b="1" dirty="0" smtClean="0">
                <a:solidFill>
                  <a:srgbClr val="CC0066"/>
                </a:solidFill>
                <a:latin typeface="幼圆" pitchFamily="49" charset="-122"/>
                <a:ea typeface="幼圆" pitchFamily="49" charset="-122"/>
              </a:rPr>
              <a:t>(Mutation)</a:t>
            </a:r>
            <a:r>
              <a:rPr lang="zh-CN" altLang="en-US" sz="2200" b="1" dirty="0" smtClean="0">
                <a:solidFill>
                  <a:srgbClr val="CC0066"/>
                </a:solidFill>
                <a:latin typeface="幼圆" pitchFamily="49" charset="-122"/>
                <a:ea typeface="幼圆" pitchFamily="49" charset="-122"/>
              </a:rPr>
              <a:t>操作</a:t>
            </a:r>
            <a:r>
              <a:rPr lang="en-US" altLang="zh-CN" sz="2200" b="1" dirty="0" smtClean="0">
                <a:solidFill>
                  <a:srgbClr val="CC0066"/>
                </a:solidFill>
                <a:latin typeface="幼圆" pitchFamily="49" charset="-122"/>
                <a:ea typeface="幼圆" pitchFamily="49" charset="-122"/>
              </a:rPr>
              <a:t>: </a:t>
            </a:r>
            <a:r>
              <a:rPr lang="zh-CN" altLang="en-US" sz="2200" b="1" dirty="0" smtClean="0">
                <a:latin typeface="幼圆" pitchFamily="49" charset="-122"/>
                <a:ea typeface="幼圆" pitchFamily="49" charset="-122"/>
              </a:rPr>
              <a:t>对选中</a:t>
            </a:r>
            <a:r>
              <a:rPr lang="zh-CN" altLang="en-US" sz="2200" b="1" dirty="0">
                <a:latin typeface="幼圆" pitchFamily="49" charset="-122"/>
                <a:ea typeface="幼圆" pitchFamily="49" charset="-122"/>
              </a:rPr>
              <a:t>个体的染色体中的某些基因进行变动，以形成新的个体。遗传算法中的变异操作增加了算法的</a:t>
            </a:r>
            <a:r>
              <a:rPr lang="zh-CN" altLang="en-US" sz="2200" b="1" dirty="0">
                <a:solidFill>
                  <a:srgbClr val="FF0000"/>
                </a:solidFill>
                <a:latin typeface="幼圆" pitchFamily="49" charset="-122"/>
                <a:ea typeface="幼圆" pitchFamily="49" charset="-122"/>
              </a:rPr>
              <a:t>局部随机搜索</a:t>
            </a:r>
            <a:r>
              <a:rPr lang="zh-CN" altLang="en-US" sz="2200" b="1" dirty="0">
                <a:latin typeface="幼圆" pitchFamily="49" charset="-122"/>
                <a:ea typeface="幼圆" pitchFamily="49" charset="-122"/>
              </a:rPr>
              <a:t>能力，从而可以维持种群的多样性。</a:t>
            </a:r>
          </a:p>
          <a:p>
            <a:pPr marL="800100" lvl="1" indent="-342900">
              <a:lnSpc>
                <a:spcPct val="110000"/>
              </a:lnSpc>
              <a:spcBef>
                <a:spcPts val="1200"/>
              </a:spcBef>
              <a:buClr>
                <a:srgbClr val="FF0000"/>
              </a:buClr>
              <a:buFont typeface="Arial" pitchFamily="34" charset="0"/>
              <a:buChar char="•"/>
            </a:pPr>
            <a:r>
              <a:rPr lang="zh-CN" altLang="en-US" sz="2000" b="1" dirty="0">
                <a:solidFill>
                  <a:srgbClr val="7030A0"/>
                </a:solidFill>
                <a:latin typeface="仿宋_GB2312" pitchFamily="49" charset="-122"/>
                <a:ea typeface="仿宋_GB2312" pitchFamily="49" charset="-122"/>
              </a:rPr>
              <a:t>变异虽然可以带来群体的多样性，但因其具有很强的破坏性，因此一般通过一个很小的变异概率来控制它的使用。</a:t>
            </a:r>
          </a:p>
          <a:p>
            <a:pPr marL="742950" lvl="1" indent="-285750">
              <a:lnSpc>
                <a:spcPct val="110000"/>
              </a:lnSpc>
              <a:spcBef>
                <a:spcPts val="1200"/>
              </a:spcBef>
              <a:buClr>
                <a:srgbClr val="FF0000"/>
              </a:buClr>
              <a:buFont typeface="Arial" pitchFamily="34" charset="0"/>
              <a:buChar char="•"/>
            </a:pPr>
            <a:r>
              <a:rPr lang="zh-CN" altLang="en-US" sz="2000" b="1" dirty="0">
                <a:solidFill>
                  <a:srgbClr val="7030A0"/>
                </a:solidFill>
                <a:latin typeface="仿宋_GB2312" pitchFamily="49" charset="-122"/>
                <a:ea typeface="仿宋_GB2312" pitchFamily="49" charset="-122"/>
              </a:rPr>
              <a:t>根据个体编码方式的不同，变异操作可分为二进制变异和实值变异两种类型。</a:t>
            </a:r>
          </a:p>
          <a:p>
            <a:pPr lvl="1">
              <a:lnSpc>
                <a:spcPct val="110000"/>
              </a:lnSpc>
              <a:spcBef>
                <a:spcPts val="1200"/>
              </a:spcBef>
            </a:pPr>
            <a:r>
              <a:rPr lang="zh-CN" altLang="en-US" sz="2000" b="1" dirty="0">
                <a:solidFill>
                  <a:srgbClr val="C00000"/>
                </a:solidFill>
                <a:latin typeface="幼圆" pitchFamily="49" charset="-122"/>
                <a:ea typeface="幼圆" pitchFamily="49" charset="-122"/>
              </a:rPr>
              <a:t>    ① 二进制变异</a:t>
            </a:r>
          </a:p>
          <a:p>
            <a:pPr lvl="2">
              <a:lnSpc>
                <a:spcPct val="110000"/>
              </a:lnSpc>
              <a:spcBef>
                <a:spcPct val="5000"/>
              </a:spcBef>
            </a:pPr>
            <a:r>
              <a:rPr lang="zh-CN" altLang="en-US" sz="2000" dirty="0" smtClean="0">
                <a:latin typeface="Times New Roman" pitchFamily="18" charset="0"/>
                <a:ea typeface="仿宋_GB2312" pitchFamily="49" charset="-122"/>
                <a:cs typeface="Times New Roman" pitchFamily="18" charset="0"/>
              </a:rPr>
              <a:t>先</a:t>
            </a:r>
            <a:r>
              <a:rPr lang="zh-CN" altLang="en-US" sz="2000" dirty="0">
                <a:latin typeface="Times New Roman" pitchFamily="18" charset="0"/>
                <a:ea typeface="仿宋_GB2312" pitchFamily="49" charset="-122"/>
                <a:cs typeface="Times New Roman" pitchFamily="18" charset="0"/>
              </a:rPr>
              <a:t>随机地产生一个变异位，然后将该变异位置上的基因值由“</a:t>
            </a:r>
            <a:r>
              <a:rPr lang="en-US" altLang="zh-CN" sz="2000" dirty="0">
                <a:latin typeface="Times New Roman" pitchFamily="18" charset="0"/>
                <a:ea typeface="仿宋_GB2312" pitchFamily="49" charset="-122"/>
                <a:cs typeface="Times New Roman" pitchFamily="18" charset="0"/>
              </a:rPr>
              <a:t>0”</a:t>
            </a:r>
            <a:r>
              <a:rPr lang="zh-CN" altLang="en-US" sz="2000" dirty="0">
                <a:latin typeface="Times New Roman" pitchFamily="18" charset="0"/>
                <a:ea typeface="仿宋_GB2312" pitchFamily="49" charset="-122"/>
                <a:cs typeface="Times New Roman" pitchFamily="18" charset="0"/>
              </a:rPr>
              <a:t>变为“</a:t>
            </a:r>
            <a:r>
              <a:rPr lang="en-US" altLang="zh-CN" sz="2000" dirty="0">
                <a:latin typeface="Times New Roman" pitchFamily="18" charset="0"/>
                <a:ea typeface="仿宋_GB2312" pitchFamily="49" charset="-122"/>
                <a:cs typeface="Times New Roman" pitchFamily="18" charset="0"/>
              </a:rPr>
              <a:t>1”</a:t>
            </a:r>
            <a:r>
              <a:rPr lang="zh-CN" altLang="en-US" sz="2000" dirty="0">
                <a:latin typeface="Times New Roman" pitchFamily="18" charset="0"/>
                <a:ea typeface="仿宋_GB2312" pitchFamily="49" charset="-122"/>
                <a:cs typeface="Times New Roman" pitchFamily="18" charset="0"/>
              </a:rPr>
              <a:t>，或由“</a:t>
            </a:r>
            <a:r>
              <a:rPr lang="en-US" altLang="zh-CN" sz="2000" dirty="0">
                <a:latin typeface="Times New Roman" pitchFamily="18" charset="0"/>
                <a:ea typeface="仿宋_GB2312" pitchFamily="49" charset="-122"/>
                <a:cs typeface="Times New Roman" pitchFamily="18" charset="0"/>
              </a:rPr>
              <a:t>1”</a:t>
            </a:r>
            <a:r>
              <a:rPr lang="zh-CN" altLang="en-US" sz="2000" dirty="0">
                <a:latin typeface="Times New Roman" pitchFamily="18" charset="0"/>
                <a:ea typeface="仿宋_GB2312" pitchFamily="49" charset="-122"/>
                <a:cs typeface="Times New Roman" pitchFamily="18" charset="0"/>
              </a:rPr>
              <a:t>变为“</a:t>
            </a:r>
            <a:r>
              <a:rPr lang="en-US" altLang="zh-CN" sz="2000" dirty="0">
                <a:latin typeface="Times New Roman" pitchFamily="18" charset="0"/>
                <a:ea typeface="仿宋_GB2312" pitchFamily="49" charset="-122"/>
                <a:cs typeface="Times New Roman" pitchFamily="18" charset="0"/>
              </a:rPr>
              <a:t>0”</a:t>
            </a:r>
            <a:r>
              <a:rPr lang="zh-CN" altLang="en-US" sz="2000" dirty="0">
                <a:latin typeface="Times New Roman" pitchFamily="18" charset="0"/>
                <a:ea typeface="仿宋_GB2312" pitchFamily="49" charset="-122"/>
                <a:cs typeface="Times New Roman" pitchFamily="18" charset="0"/>
              </a:rPr>
              <a:t>，产生一个新的个体。</a:t>
            </a:r>
          </a:p>
          <a:p>
            <a:pPr lvl="2">
              <a:lnSpc>
                <a:spcPct val="110000"/>
              </a:lnSpc>
              <a:spcBef>
                <a:spcPts val="1800"/>
              </a:spcBef>
            </a:pPr>
            <a:r>
              <a:rPr lang="zh-CN" altLang="en-US" sz="2000" b="1" dirty="0">
                <a:solidFill>
                  <a:srgbClr val="00B050"/>
                </a:solidFill>
                <a:latin typeface="Times New Roman" pitchFamily="18" charset="0"/>
                <a:ea typeface="仿宋_GB2312" pitchFamily="49" charset="-122"/>
                <a:cs typeface="Times New Roman" pitchFamily="18" charset="0"/>
              </a:rPr>
              <a:t>    例</a:t>
            </a:r>
            <a:r>
              <a:rPr lang="en-US" altLang="zh-CN" sz="2000" b="1" dirty="0">
                <a:solidFill>
                  <a:srgbClr val="00B050"/>
                </a:solidFill>
                <a:latin typeface="Times New Roman" pitchFamily="18" charset="0"/>
                <a:ea typeface="仿宋_GB2312" pitchFamily="49" charset="-122"/>
                <a:cs typeface="Times New Roman" pitchFamily="18" charset="0"/>
              </a:rPr>
              <a:t>5.12 </a:t>
            </a:r>
            <a:r>
              <a:rPr lang="zh-CN" altLang="en-US" sz="2000" b="1" dirty="0">
                <a:solidFill>
                  <a:srgbClr val="00B050"/>
                </a:solidFill>
                <a:latin typeface="Times New Roman" pitchFamily="18" charset="0"/>
                <a:ea typeface="仿宋_GB2312" pitchFamily="49" charset="-122"/>
                <a:cs typeface="Times New Roman" pitchFamily="18" charset="0"/>
              </a:rPr>
              <a:t>设变异前的个体为</a:t>
            </a:r>
            <a:r>
              <a:rPr lang="en-US" altLang="zh-CN" sz="2000" b="1" dirty="0">
                <a:solidFill>
                  <a:srgbClr val="00B050"/>
                </a:solidFill>
                <a:latin typeface="Times New Roman" pitchFamily="18" charset="0"/>
                <a:ea typeface="仿宋_GB2312" pitchFamily="49" charset="-122"/>
                <a:cs typeface="Times New Roman" pitchFamily="18" charset="0"/>
              </a:rPr>
              <a:t>A=</a:t>
            </a:r>
            <a:r>
              <a:rPr lang="fr-FR" altLang="zh-CN" sz="2000" b="1" dirty="0">
                <a:solidFill>
                  <a:srgbClr val="00B050"/>
                </a:solidFill>
                <a:latin typeface="Times New Roman" pitchFamily="18" charset="0"/>
                <a:ea typeface="仿宋_GB2312" pitchFamily="49" charset="-122"/>
                <a:cs typeface="Times New Roman" pitchFamily="18" charset="0"/>
              </a:rPr>
              <a:t>0 0 1 1 0 1</a:t>
            </a:r>
            <a:r>
              <a:rPr lang="zh-CN" altLang="fr-FR" sz="2000" b="1" dirty="0">
                <a:solidFill>
                  <a:srgbClr val="00B050"/>
                </a:solidFill>
                <a:latin typeface="Times New Roman" pitchFamily="18" charset="0"/>
                <a:ea typeface="仿宋_GB2312" pitchFamily="49" charset="-122"/>
                <a:cs typeface="Times New Roman" pitchFamily="18" charset="0"/>
              </a:rPr>
              <a:t>，若随机产生的</a:t>
            </a:r>
            <a:r>
              <a:rPr lang="zh-CN" altLang="fr-FR" sz="2000" b="1" dirty="0">
                <a:solidFill>
                  <a:srgbClr val="3333FF"/>
                </a:solidFill>
                <a:latin typeface="Times New Roman" pitchFamily="18" charset="0"/>
                <a:ea typeface="仿宋_GB2312" pitchFamily="49" charset="-122"/>
                <a:cs typeface="Times New Roman" pitchFamily="18" charset="0"/>
              </a:rPr>
              <a:t>变异位置是</a:t>
            </a:r>
            <a:r>
              <a:rPr lang="fr-FR" altLang="zh-CN" sz="2000" b="1" dirty="0">
                <a:solidFill>
                  <a:srgbClr val="3333FF"/>
                </a:solidFill>
                <a:latin typeface="Times New Roman" pitchFamily="18" charset="0"/>
                <a:ea typeface="仿宋_GB2312" pitchFamily="49" charset="-122"/>
                <a:cs typeface="Times New Roman" pitchFamily="18" charset="0"/>
              </a:rPr>
              <a:t>2</a:t>
            </a:r>
            <a:r>
              <a:rPr lang="zh-CN" altLang="fr-FR" sz="2000" b="1" dirty="0">
                <a:solidFill>
                  <a:srgbClr val="00B050"/>
                </a:solidFill>
                <a:latin typeface="Times New Roman" pitchFamily="18" charset="0"/>
                <a:ea typeface="仿宋_GB2312" pitchFamily="49" charset="-122"/>
                <a:cs typeface="Times New Roman" pitchFamily="18" charset="0"/>
              </a:rPr>
              <a:t>，则该个体的第</a:t>
            </a:r>
            <a:r>
              <a:rPr lang="fr-FR" altLang="zh-CN" sz="2000" b="1" dirty="0">
                <a:solidFill>
                  <a:srgbClr val="00B050"/>
                </a:solidFill>
                <a:latin typeface="Times New Roman" pitchFamily="18" charset="0"/>
                <a:ea typeface="仿宋_GB2312" pitchFamily="49" charset="-122"/>
                <a:cs typeface="Times New Roman" pitchFamily="18" charset="0"/>
              </a:rPr>
              <a:t>2</a:t>
            </a:r>
            <a:r>
              <a:rPr lang="zh-CN" altLang="fr-FR" sz="2000" b="1" dirty="0">
                <a:solidFill>
                  <a:srgbClr val="00B050"/>
                </a:solidFill>
                <a:latin typeface="Times New Roman" pitchFamily="18" charset="0"/>
                <a:ea typeface="仿宋_GB2312" pitchFamily="49" charset="-122"/>
                <a:cs typeface="Times New Roman" pitchFamily="18" charset="0"/>
              </a:rPr>
              <a:t>位由“</a:t>
            </a:r>
            <a:r>
              <a:rPr lang="fr-FR" altLang="zh-CN" sz="2000" b="1" dirty="0">
                <a:solidFill>
                  <a:srgbClr val="00B050"/>
                </a:solidFill>
                <a:latin typeface="Times New Roman" pitchFamily="18" charset="0"/>
                <a:ea typeface="仿宋_GB2312" pitchFamily="49" charset="-122"/>
                <a:cs typeface="Times New Roman" pitchFamily="18" charset="0"/>
              </a:rPr>
              <a:t>0”</a:t>
            </a:r>
            <a:r>
              <a:rPr lang="zh-CN" altLang="fr-FR" sz="2000" b="1" dirty="0">
                <a:solidFill>
                  <a:srgbClr val="00B050"/>
                </a:solidFill>
                <a:latin typeface="Times New Roman" pitchFamily="18" charset="0"/>
                <a:ea typeface="仿宋_GB2312" pitchFamily="49" charset="-122"/>
                <a:cs typeface="Times New Roman" pitchFamily="18" charset="0"/>
              </a:rPr>
              <a:t>变为“</a:t>
            </a:r>
            <a:r>
              <a:rPr lang="fr-FR" altLang="zh-CN" sz="2000" b="1" dirty="0">
                <a:solidFill>
                  <a:srgbClr val="00B050"/>
                </a:solidFill>
                <a:latin typeface="Times New Roman" pitchFamily="18" charset="0"/>
                <a:ea typeface="仿宋_GB2312" pitchFamily="49" charset="-122"/>
                <a:cs typeface="Times New Roman" pitchFamily="18" charset="0"/>
              </a:rPr>
              <a:t>1”</a:t>
            </a:r>
            <a:r>
              <a:rPr lang="zh-CN" altLang="fr-FR" sz="2000" b="1" dirty="0">
                <a:solidFill>
                  <a:srgbClr val="00B050"/>
                </a:solidFill>
                <a:latin typeface="Times New Roman" pitchFamily="18" charset="0"/>
                <a:ea typeface="仿宋_GB2312" pitchFamily="49" charset="-122"/>
                <a:cs typeface="Times New Roman" pitchFamily="18" charset="0"/>
              </a:rPr>
              <a:t>。</a:t>
            </a:r>
          </a:p>
          <a:p>
            <a:pPr lvl="2">
              <a:lnSpc>
                <a:spcPct val="110000"/>
              </a:lnSpc>
              <a:spcBef>
                <a:spcPct val="5000"/>
              </a:spcBef>
            </a:pPr>
            <a:r>
              <a:rPr lang="zh-CN" altLang="fr-FR" sz="2000" b="1" dirty="0">
                <a:solidFill>
                  <a:srgbClr val="00B050"/>
                </a:solidFill>
                <a:latin typeface="Times New Roman" pitchFamily="18" charset="0"/>
                <a:ea typeface="仿宋_GB2312" pitchFamily="49" charset="-122"/>
                <a:cs typeface="Times New Roman" pitchFamily="18" charset="0"/>
              </a:rPr>
              <a:t>    变异后的新的个体是</a:t>
            </a:r>
            <a:r>
              <a:rPr lang="fr-FR" altLang="zh-CN" sz="2000" b="1" dirty="0">
                <a:solidFill>
                  <a:srgbClr val="00B050"/>
                </a:solidFill>
                <a:latin typeface="Times New Roman" pitchFamily="18" charset="0"/>
                <a:ea typeface="仿宋_GB2312" pitchFamily="49" charset="-122"/>
                <a:cs typeface="Times New Roman" pitchFamily="18" charset="0"/>
              </a:rPr>
              <a:t>A’= 0 </a:t>
            </a:r>
            <a:r>
              <a:rPr lang="fr-FR" altLang="zh-CN" sz="2000" b="1" dirty="0">
                <a:solidFill>
                  <a:srgbClr val="3333FF"/>
                </a:solidFill>
                <a:latin typeface="Times New Roman" pitchFamily="18" charset="0"/>
                <a:ea typeface="仿宋_GB2312" pitchFamily="49" charset="-122"/>
                <a:cs typeface="Times New Roman" pitchFamily="18" charset="0"/>
              </a:rPr>
              <a:t>1</a:t>
            </a:r>
            <a:r>
              <a:rPr lang="fr-FR" altLang="zh-CN" sz="2000" b="1" dirty="0">
                <a:solidFill>
                  <a:srgbClr val="00B050"/>
                </a:solidFill>
                <a:latin typeface="Times New Roman" pitchFamily="18" charset="0"/>
                <a:ea typeface="仿宋_GB2312" pitchFamily="49" charset="-122"/>
                <a:cs typeface="Times New Roman" pitchFamily="18" charset="0"/>
              </a:rPr>
              <a:t> 1 1 0 1 </a:t>
            </a:r>
            <a:r>
              <a:rPr lang="zh-CN" altLang="fr-FR" sz="2000" b="1" dirty="0">
                <a:solidFill>
                  <a:srgbClr val="00B050"/>
                </a:solidFill>
                <a:latin typeface="Times New Roman" pitchFamily="18" charset="0"/>
                <a:ea typeface="仿宋_GB2312" pitchFamily="49" charset="-122"/>
                <a:cs typeface="Times New Roman" pitchFamily="18" charset="0"/>
              </a:rPr>
              <a:t>。</a:t>
            </a:r>
            <a:endParaRPr lang="zh-CN" altLang="en-US" sz="2000" b="1" dirty="0">
              <a:solidFill>
                <a:srgbClr val="00B050"/>
              </a:solidFill>
              <a:latin typeface="Times New Roman" pitchFamily="18" charset="0"/>
              <a:ea typeface="仿宋_GB2312" pitchFamily="49" charset="-122"/>
              <a:cs typeface="Times New Roman" pitchFamily="18" charset="0"/>
            </a:endParaRPr>
          </a:p>
        </p:txBody>
      </p:sp>
      <p:sp>
        <p:nvSpPr>
          <p:cNvPr id="5" name="Text Box 5"/>
          <p:cNvSpPr txBox="1">
            <a:spLocks noChangeArrowheads="1"/>
          </p:cNvSpPr>
          <p:nvPr/>
        </p:nvSpPr>
        <p:spPr bwMode="auto">
          <a:xfrm>
            <a:off x="1777125" y="65810"/>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基本遗传操作</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174543" y="1232756"/>
            <a:ext cx="8785225" cy="32531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20000"/>
              </a:lnSpc>
              <a:spcBef>
                <a:spcPts val="1200"/>
              </a:spcBef>
            </a:pPr>
            <a:r>
              <a:rPr lang="fr-FR" altLang="zh-CN" sz="2000" b="1" dirty="0" smtClean="0">
                <a:solidFill>
                  <a:srgbClr val="C00000"/>
                </a:solidFill>
                <a:latin typeface="幼圆" pitchFamily="49" charset="-122"/>
                <a:ea typeface="幼圆" pitchFamily="49" charset="-122"/>
              </a:rPr>
              <a:t>②</a:t>
            </a:r>
            <a:r>
              <a:rPr lang="zh-CN" altLang="en-US" sz="2000" b="1" dirty="0">
                <a:solidFill>
                  <a:srgbClr val="C00000"/>
                </a:solidFill>
                <a:latin typeface="幼圆" pitchFamily="49" charset="-122"/>
                <a:ea typeface="幼圆" pitchFamily="49" charset="-122"/>
              </a:rPr>
              <a:t>实值变异</a:t>
            </a:r>
          </a:p>
          <a:p>
            <a:pPr lvl="1">
              <a:lnSpc>
                <a:spcPct val="120000"/>
              </a:lnSpc>
              <a:spcBef>
                <a:spcPts val="1200"/>
              </a:spcBef>
            </a:pPr>
            <a:r>
              <a:rPr lang="zh-CN" altLang="en-US" sz="2000" b="1" dirty="0" smtClean="0">
                <a:solidFill>
                  <a:srgbClr val="0000CC"/>
                </a:solidFill>
                <a:latin typeface="Times New Roman" pitchFamily="18" charset="0"/>
                <a:ea typeface="仿宋_GB2312" pitchFamily="49" charset="-122"/>
                <a:cs typeface="Times New Roman" pitchFamily="18" charset="0"/>
              </a:rPr>
              <a:t>用</a:t>
            </a:r>
            <a:r>
              <a:rPr lang="zh-CN" altLang="en-US" sz="2000" b="1" dirty="0">
                <a:solidFill>
                  <a:srgbClr val="0000CC"/>
                </a:solidFill>
                <a:latin typeface="Times New Roman" pitchFamily="18" charset="0"/>
                <a:ea typeface="仿宋_GB2312" pitchFamily="49" charset="-122"/>
                <a:cs typeface="Times New Roman" pitchFamily="18" charset="0"/>
              </a:rPr>
              <a:t>另外一个在规定范围内的随机实数去替换原变异位置上的基因值，产生一个新的个体。最常用的实值变异操作有</a:t>
            </a:r>
            <a:r>
              <a:rPr lang="en-US" altLang="zh-CN" sz="2000" b="1" dirty="0" smtClean="0">
                <a:solidFill>
                  <a:srgbClr val="0000CC"/>
                </a:solidFill>
                <a:latin typeface="Times New Roman" pitchFamily="18" charset="0"/>
                <a:ea typeface="仿宋_GB2312" pitchFamily="49" charset="-122"/>
                <a:cs typeface="Times New Roman" pitchFamily="18" charset="0"/>
              </a:rPr>
              <a:t>:</a:t>
            </a:r>
            <a:r>
              <a:rPr lang="fr-FR" altLang="zh-CN" b="1" dirty="0" smtClean="0">
                <a:solidFill>
                  <a:srgbClr val="00B050"/>
                </a:solidFill>
                <a:latin typeface="Times New Roman" pitchFamily="18" charset="0"/>
                <a:ea typeface="仿宋_GB2312" pitchFamily="49" charset="-122"/>
                <a:cs typeface="Times New Roman" pitchFamily="18" charset="0"/>
              </a:rPr>
              <a:t> </a:t>
            </a:r>
            <a:endParaRPr lang="fr-FR" altLang="zh-CN" b="1" dirty="0">
              <a:solidFill>
                <a:srgbClr val="00B050"/>
              </a:solidFill>
              <a:latin typeface="Times New Roman" pitchFamily="18" charset="0"/>
              <a:ea typeface="仿宋_GB2312" pitchFamily="49" charset="-122"/>
              <a:cs typeface="Times New Roman" pitchFamily="18" charset="0"/>
            </a:endParaRPr>
          </a:p>
          <a:p>
            <a:pPr marL="800100" lvl="1" indent="-342900">
              <a:lnSpc>
                <a:spcPct val="110000"/>
              </a:lnSpc>
              <a:spcBef>
                <a:spcPts val="1200"/>
              </a:spcBef>
              <a:buFont typeface="Arial" pitchFamily="34" charset="0"/>
              <a:buChar char="•"/>
            </a:pPr>
            <a:r>
              <a:rPr lang="zh-CN" altLang="en-US" sz="2000" b="1" dirty="0" smtClean="0">
                <a:solidFill>
                  <a:srgbClr val="3333FF"/>
                </a:solidFill>
                <a:latin typeface="Times New Roman" pitchFamily="18" charset="0"/>
                <a:ea typeface="仿宋_GB2312" pitchFamily="49" charset="-122"/>
                <a:cs typeface="Times New Roman" pitchFamily="18" charset="0"/>
              </a:rPr>
              <a:t>基于</a:t>
            </a:r>
            <a:r>
              <a:rPr lang="zh-CN" altLang="en-US" sz="2000" b="1" dirty="0">
                <a:solidFill>
                  <a:srgbClr val="3333FF"/>
                </a:solidFill>
                <a:latin typeface="Times New Roman" pitchFamily="18" charset="0"/>
                <a:ea typeface="仿宋_GB2312" pitchFamily="49" charset="-122"/>
                <a:cs typeface="Times New Roman" pitchFamily="18" charset="0"/>
              </a:rPr>
              <a:t>次序的</a:t>
            </a:r>
            <a:r>
              <a:rPr lang="zh-CN" altLang="en-US" sz="2000" b="1" dirty="0" smtClean="0">
                <a:solidFill>
                  <a:srgbClr val="3333FF"/>
                </a:solidFill>
                <a:latin typeface="Times New Roman" pitchFamily="18" charset="0"/>
                <a:ea typeface="仿宋_GB2312" pitchFamily="49" charset="-122"/>
                <a:cs typeface="Times New Roman" pitchFamily="18" charset="0"/>
              </a:rPr>
              <a:t>变异</a:t>
            </a:r>
            <a:r>
              <a:rPr lang="en-US" altLang="zh-CN" sz="2000" b="1" dirty="0" smtClean="0">
                <a:solidFill>
                  <a:srgbClr val="3333FF"/>
                </a:solidFill>
                <a:latin typeface="Times New Roman" pitchFamily="18" charset="0"/>
                <a:ea typeface="仿宋_GB2312" pitchFamily="49" charset="-122"/>
                <a:cs typeface="Times New Roman" pitchFamily="18" charset="0"/>
              </a:rPr>
              <a:t>:  </a:t>
            </a:r>
            <a:r>
              <a:rPr lang="zh-CN" altLang="en-US" sz="2000" dirty="0" smtClean="0">
                <a:latin typeface="Times New Roman" pitchFamily="18" charset="0"/>
                <a:ea typeface="仿宋_GB2312" pitchFamily="49" charset="-122"/>
                <a:cs typeface="Times New Roman" pitchFamily="18" charset="0"/>
              </a:rPr>
              <a:t>先</a:t>
            </a:r>
            <a:r>
              <a:rPr lang="zh-CN" altLang="en-US" sz="2000" dirty="0">
                <a:latin typeface="Times New Roman" pitchFamily="18" charset="0"/>
                <a:ea typeface="仿宋_GB2312" pitchFamily="49" charset="-122"/>
                <a:cs typeface="Times New Roman" pitchFamily="18" charset="0"/>
              </a:rPr>
              <a:t>随机地产生两个变异位置，然后交换这两个变异位置上的基因。</a:t>
            </a:r>
            <a:endParaRPr lang="zh-CN" altLang="fr-FR" sz="2000" dirty="0">
              <a:latin typeface="Times New Roman" pitchFamily="18" charset="0"/>
              <a:ea typeface="仿宋_GB2312" pitchFamily="49" charset="-122"/>
              <a:cs typeface="Times New Roman" pitchFamily="18" charset="0"/>
            </a:endParaRPr>
          </a:p>
          <a:p>
            <a:pPr lvl="2">
              <a:lnSpc>
                <a:spcPct val="110000"/>
              </a:lnSpc>
              <a:spcBef>
                <a:spcPts val="600"/>
              </a:spcBef>
            </a:pPr>
            <a:r>
              <a:rPr lang="zh-CN" altLang="fr-FR" b="1" dirty="0">
                <a:solidFill>
                  <a:srgbClr val="00B050"/>
                </a:solidFill>
                <a:latin typeface="Times New Roman" pitchFamily="18" charset="0"/>
                <a:ea typeface="仿宋_GB2312" pitchFamily="49" charset="-122"/>
                <a:cs typeface="Times New Roman" pitchFamily="18" charset="0"/>
              </a:rPr>
              <a:t>    </a:t>
            </a:r>
            <a:r>
              <a:rPr lang="zh-CN" altLang="fr-FR" b="1" dirty="0" smtClean="0">
                <a:solidFill>
                  <a:srgbClr val="00B050"/>
                </a:solidFill>
                <a:latin typeface="Times New Roman" pitchFamily="18" charset="0"/>
                <a:ea typeface="仿宋_GB2312" pitchFamily="49" charset="-122"/>
                <a:cs typeface="Times New Roman" pitchFamily="18" charset="0"/>
              </a:rPr>
              <a:t>例</a:t>
            </a:r>
            <a:r>
              <a:rPr lang="en-US" altLang="zh-CN" b="1" dirty="0" smtClean="0">
                <a:solidFill>
                  <a:srgbClr val="00B050"/>
                </a:solidFill>
                <a:latin typeface="Times New Roman" pitchFamily="18" charset="0"/>
                <a:ea typeface="仿宋_GB2312" pitchFamily="49" charset="-122"/>
                <a:cs typeface="Times New Roman" pitchFamily="18" charset="0"/>
              </a:rPr>
              <a:t>: </a:t>
            </a:r>
            <a:r>
              <a:rPr lang="zh-CN" altLang="fr-FR" b="1" dirty="0" smtClean="0">
                <a:solidFill>
                  <a:srgbClr val="00B050"/>
                </a:solidFill>
                <a:latin typeface="Times New Roman" pitchFamily="18" charset="0"/>
                <a:ea typeface="仿宋_GB2312" pitchFamily="49" charset="-122"/>
                <a:cs typeface="Times New Roman" pitchFamily="18" charset="0"/>
              </a:rPr>
              <a:t>设</a:t>
            </a:r>
            <a:r>
              <a:rPr lang="zh-CN" altLang="fr-FR" b="1" dirty="0">
                <a:solidFill>
                  <a:srgbClr val="00B050"/>
                </a:solidFill>
                <a:latin typeface="Times New Roman" pitchFamily="18" charset="0"/>
                <a:ea typeface="仿宋_GB2312" pitchFamily="49" charset="-122"/>
                <a:cs typeface="Times New Roman" pitchFamily="18" charset="0"/>
              </a:rPr>
              <a:t>选中的个体向量</a:t>
            </a:r>
            <a:r>
              <a:rPr lang="fr-FR" altLang="zh-CN" b="1" dirty="0">
                <a:solidFill>
                  <a:srgbClr val="00B050"/>
                </a:solidFill>
                <a:latin typeface="Times New Roman" pitchFamily="18" charset="0"/>
                <a:ea typeface="仿宋_GB2312" pitchFamily="49" charset="-122"/>
                <a:cs typeface="Times New Roman" pitchFamily="18" charset="0"/>
              </a:rPr>
              <a:t>D=20 12 16 19 21 30</a:t>
            </a:r>
            <a:r>
              <a:rPr lang="zh-CN" altLang="fr-FR" b="1" dirty="0">
                <a:solidFill>
                  <a:srgbClr val="00B050"/>
                </a:solidFill>
                <a:latin typeface="Times New Roman" pitchFamily="18" charset="0"/>
                <a:ea typeface="仿宋_GB2312" pitchFamily="49" charset="-122"/>
                <a:cs typeface="Times New Roman" pitchFamily="18" charset="0"/>
              </a:rPr>
              <a:t>，若随机产生的两个变异位置分别时</a:t>
            </a:r>
            <a:r>
              <a:rPr lang="fr-FR" altLang="zh-CN" b="1" dirty="0">
                <a:solidFill>
                  <a:srgbClr val="00B050"/>
                </a:solidFill>
                <a:latin typeface="Times New Roman" pitchFamily="18" charset="0"/>
                <a:ea typeface="仿宋_GB2312" pitchFamily="49" charset="-122"/>
                <a:cs typeface="Times New Roman" pitchFamily="18" charset="0"/>
              </a:rPr>
              <a:t>2</a:t>
            </a:r>
            <a:r>
              <a:rPr lang="zh-CN" altLang="fr-FR" b="1" dirty="0">
                <a:solidFill>
                  <a:srgbClr val="00B050"/>
                </a:solidFill>
                <a:latin typeface="Times New Roman" pitchFamily="18" charset="0"/>
                <a:ea typeface="仿宋_GB2312" pitchFamily="49" charset="-122"/>
                <a:cs typeface="Times New Roman" pitchFamily="18" charset="0"/>
              </a:rPr>
              <a:t>和</a:t>
            </a:r>
            <a:r>
              <a:rPr lang="fr-FR" altLang="zh-CN" b="1" dirty="0">
                <a:solidFill>
                  <a:srgbClr val="00B050"/>
                </a:solidFill>
                <a:latin typeface="Times New Roman" pitchFamily="18" charset="0"/>
                <a:ea typeface="仿宋_GB2312" pitchFamily="49" charset="-122"/>
                <a:cs typeface="Times New Roman" pitchFamily="18" charset="0"/>
              </a:rPr>
              <a:t>4</a:t>
            </a:r>
            <a:r>
              <a:rPr lang="zh-CN" altLang="fr-FR" b="1" dirty="0">
                <a:solidFill>
                  <a:srgbClr val="00B050"/>
                </a:solidFill>
                <a:latin typeface="Times New Roman" pitchFamily="18" charset="0"/>
                <a:ea typeface="仿宋_GB2312" pitchFamily="49" charset="-122"/>
                <a:cs typeface="Times New Roman" pitchFamily="18" charset="0"/>
              </a:rPr>
              <a:t>，则变异后的新的个体向量是：</a:t>
            </a:r>
          </a:p>
          <a:p>
            <a:pPr lvl="2">
              <a:lnSpc>
                <a:spcPct val="110000"/>
              </a:lnSpc>
              <a:spcBef>
                <a:spcPts val="600"/>
              </a:spcBef>
            </a:pPr>
            <a:r>
              <a:rPr lang="fr-FR" altLang="zh-CN" b="1" dirty="0">
                <a:solidFill>
                  <a:srgbClr val="00B050"/>
                </a:solidFill>
                <a:latin typeface="Times New Roman" pitchFamily="18" charset="0"/>
                <a:ea typeface="仿宋_GB2312" pitchFamily="49" charset="-122"/>
                <a:cs typeface="Times New Roman" pitchFamily="18" charset="0"/>
              </a:rPr>
              <a:t>    D’= 20 </a:t>
            </a:r>
            <a:r>
              <a:rPr lang="fr-FR" altLang="zh-CN" b="1" dirty="0">
                <a:solidFill>
                  <a:srgbClr val="3333FF"/>
                </a:solidFill>
                <a:latin typeface="Times New Roman" pitchFamily="18" charset="0"/>
                <a:ea typeface="仿宋_GB2312" pitchFamily="49" charset="-122"/>
                <a:cs typeface="Times New Roman" pitchFamily="18" charset="0"/>
              </a:rPr>
              <a:t>19</a:t>
            </a:r>
            <a:r>
              <a:rPr lang="fr-FR" altLang="zh-CN" b="1" dirty="0">
                <a:solidFill>
                  <a:srgbClr val="00B050"/>
                </a:solidFill>
                <a:latin typeface="Times New Roman" pitchFamily="18" charset="0"/>
                <a:ea typeface="仿宋_GB2312" pitchFamily="49" charset="-122"/>
                <a:cs typeface="Times New Roman" pitchFamily="18" charset="0"/>
              </a:rPr>
              <a:t> 16 </a:t>
            </a:r>
            <a:r>
              <a:rPr lang="fr-FR" altLang="zh-CN" b="1" dirty="0">
                <a:solidFill>
                  <a:srgbClr val="3333FF"/>
                </a:solidFill>
                <a:latin typeface="Times New Roman" pitchFamily="18" charset="0"/>
                <a:ea typeface="仿宋_GB2312" pitchFamily="49" charset="-122"/>
                <a:cs typeface="Times New Roman" pitchFamily="18" charset="0"/>
              </a:rPr>
              <a:t>12</a:t>
            </a:r>
            <a:r>
              <a:rPr lang="fr-FR" altLang="zh-CN" b="1" dirty="0">
                <a:solidFill>
                  <a:srgbClr val="00B050"/>
                </a:solidFill>
                <a:latin typeface="Times New Roman" pitchFamily="18" charset="0"/>
                <a:ea typeface="仿宋_GB2312" pitchFamily="49" charset="-122"/>
                <a:cs typeface="Times New Roman" pitchFamily="18" charset="0"/>
              </a:rPr>
              <a:t> 21 30</a:t>
            </a:r>
            <a:endParaRPr lang="en-US" altLang="zh-CN" b="1" dirty="0">
              <a:solidFill>
                <a:srgbClr val="00B050"/>
              </a:solidFill>
              <a:latin typeface="Times New Roman" pitchFamily="18" charset="0"/>
              <a:ea typeface="仿宋_GB2312" pitchFamily="49" charset="-122"/>
              <a:cs typeface="Times New Roman" pitchFamily="18" charset="0"/>
            </a:endParaRPr>
          </a:p>
        </p:txBody>
      </p:sp>
      <p:sp>
        <p:nvSpPr>
          <p:cNvPr id="5" name="Text Box 5"/>
          <p:cNvSpPr txBox="1">
            <a:spLocks noChangeArrowheads="1"/>
          </p:cNvSpPr>
          <p:nvPr/>
        </p:nvSpPr>
        <p:spPr bwMode="auto">
          <a:xfrm>
            <a:off x="1777125" y="65810"/>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基本遗传操作</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type="body" idx="1"/>
          </p:nvPr>
        </p:nvSpPr>
        <p:spPr>
          <a:xfrm>
            <a:off x="452356" y="1304764"/>
            <a:ext cx="8229600" cy="4525963"/>
          </a:xfrm>
        </p:spPr>
        <p:txBody>
          <a:bodyPr/>
          <a:lstStyle/>
          <a:p>
            <a:pPr>
              <a:lnSpc>
                <a:spcPct val="120000"/>
              </a:lnSpc>
              <a:spcBef>
                <a:spcPts val="1200"/>
              </a:spcBef>
            </a:pPr>
            <a:r>
              <a:rPr lang="zh-CN" altLang="en-US" sz="2400" b="1" dirty="0">
                <a:solidFill>
                  <a:srgbClr val="3333FF"/>
                </a:solidFill>
              </a:rPr>
              <a:t>精英主义 （</a:t>
            </a:r>
            <a:r>
              <a:rPr lang="en-US" altLang="zh-CN" sz="2400" b="1" dirty="0">
                <a:solidFill>
                  <a:srgbClr val="3333FF"/>
                </a:solidFill>
              </a:rPr>
              <a:t>Elitism</a:t>
            </a:r>
            <a:r>
              <a:rPr lang="zh-CN" altLang="en-US" sz="2400" b="1" dirty="0">
                <a:solidFill>
                  <a:srgbClr val="3333FF"/>
                </a:solidFill>
              </a:rPr>
              <a:t>）</a:t>
            </a:r>
            <a:endParaRPr lang="zh-CN" altLang="en-US" sz="2400" dirty="0">
              <a:solidFill>
                <a:srgbClr val="3333FF"/>
              </a:solidFill>
            </a:endParaRPr>
          </a:p>
          <a:p>
            <a:pPr lvl="1">
              <a:lnSpc>
                <a:spcPct val="120000"/>
              </a:lnSpc>
              <a:spcBef>
                <a:spcPts val="1200"/>
              </a:spcBef>
            </a:pPr>
            <a:r>
              <a:rPr lang="zh-CN" altLang="en-US" sz="2200" b="0" dirty="0">
                <a:latin typeface="Times New Roman" pitchFamily="18" charset="0"/>
                <a:cs typeface="Times New Roman" pitchFamily="18" charset="0"/>
              </a:rPr>
              <a:t>仅仅从产生的子代中选择基因去构造新的种群可能会丢失掉上一代种群中的很多信息。也就是说当利用交叉和变异产生新的一代时，我们有很大的可能把在某 个中间步骤中得到的最优解丢失。</a:t>
            </a:r>
          </a:p>
          <a:p>
            <a:pPr lvl="1">
              <a:lnSpc>
                <a:spcPct val="120000"/>
              </a:lnSpc>
              <a:spcBef>
                <a:spcPts val="1200"/>
              </a:spcBef>
            </a:pPr>
            <a:r>
              <a:rPr lang="zh-CN" altLang="en-US" sz="2200" b="0" dirty="0">
                <a:latin typeface="Times New Roman" pitchFamily="18" charset="0"/>
                <a:cs typeface="Times New Roman" pitchFamily="18" charset="0"/>
              </a:rPr>
              <a:t>使用精英主义（</a:t>
            </a:r>
            <a:r>
              <a:rPr lang="en-US" altLang="zh-CN" sz="2200" b="0" dirty="0">
                <a:latin typeface="Times New Roman" pitchFamily="18" charset="0"/>
                <a:cs typeface="Times New Roman" pitchFamily="18" charset="0"/>
              </a:rPr>
              <a:t>Elitism</a:t>
            </a:r>
            <a:r>
              <a:rPr lang="zh-CN" altLang="en-US" sz="2200" b="0" dirty="0">
                <a:latin typeface="Times New Roman" pitchFamily="18" charset="0"/>
                <a:cs typeface="Times New Roman" pitchFamily="18" charset="0"/>
              </a:rPr>
              <a:t>）方法，在每一次产生新的一代时，我们首先把</a:t>
            </a:r>
            <a:r>
              <a:rPr lang="zh-CN" altLang="en-US" sz="2200" dirty="0">
                <a:solidFill>
                  <a:srgbClr val="3333FF"/>
                </a:solidFill>
                <a:latin typeface="Times New Roman" pitchFamily="18" charset="0"/>
                <a:cs typeface="Times New Roman" pitchFamily="18" charset="0"/>
              </a:rPr>
              <a:t>当前最优解原封不动的复制到新的</a:t>
            </a:r>
            <a:r>
              <a:rPr lang="zh-CN" altLang="en-US" sz="2200" dirty="0" smtClean="0">
                <a:solidFill>
                  <a:srgbClr val="3333FF"/>
                </a:solidFill>
                <a:latin typeface="Times New Roman" pitchFamily="18" charset="0"/>
                <a:cs typeface="Times New Roman" pitchFamily="18" charset="0"/>
              </a:rPr>
              <a:t>一代中</a:t>
            </a:r>
            <a:r>
              <a:rPr lang="zh-CN" altLang="en-US" sz="2200" b="0" dirty="0">
                <a:latin typeface="Times New Roman" pitchFamily="18" charset="0"/>
                <a:cs typeface="Times New Roman" pitchFamily="18" charset="0"/>
              </a:rPr>
              <a:t>，其他步骤不变。这样任何时刻产生的一个最优解都可以存活到遗传算法结束。</a:t>
            </a:r>
          </a:p>
          <a:p>
            <a:pPr lvl="1">
              <a:lnSpc>
                <a:spcPct val="120000"/>
              </a:lnSpc>
              <a:spcBef>
                <a:spcPts val="1200"/>
              </a:spcBef>
            </a:pPr>
            <a:r>
              <a:rPr lang="zh-CN" altLang="en-US" sz="2200" b="0" dirty="0">
                <a:solidFill>
                  <a:srgbClr val="FF0000"/>
                </a:solidFill>
                <a:latin typeface="Times New Roman" pitchFamily="18" charset="0"/>
                <a:cs typeface="Times New Roman" pitchFamily="18" charset="0"/>
              </a:rPr>
              <a:t>上述各种算子的实现是多种多样的，而且许多新的算子正在不断地提出，以改进</a:t>
            </a:r>
            <a:r>
              <a:rPr lang="en-US" altLang="zh-CN" sz="2200" b="0" dirty="0">
                <a:solidFill>
                  <a:srgbClr val="FF0000"/>
                </a:solidFill>
                <a:latin typeface="Times New Roman" pitchFamily="18" charset="0"/>
                <a:cs typeface="Times New Roman" pitchFamily="18" charset="0"/>
              </a:rPr>
              <a:t>GA</a:t>
            </a:r>
            <a:r>
              <a:rPr lang="zh-CN" altLang="en-US" sz="2200" b="0" dirty="0">
                <a:solidFill>
                  <a:srgbClr val="FF0000"/>
                </a:solidFill>
                <a:latin typeface="Times New Roman" pitchFamily="18" charset="0"/>
                <a:cs typeface="Times New Roman" pitchFamily="18" charset="0"/>
              </a:rPr>
              <a:t>某些性能</a:t>
            </a:r>
            <a:r>
              <a:rPr lang="zh-CN" altLang="en-US" sz="2200" b="0" dirty="0" smtClean="0">
                <a:solidFill>
                  <a:srgbClr val="FF0000"/>
                </a:solidFill>
                <a:latin typeface="Times New Roman" pitchFamily="18" charset="0"/>
                <a:cs typeface="Times New Roman" pitchFamily="18" charset="0"/>
              </a:rPr>
              <a:t>。</a:t>
            </a:r>
            <a:endParaRPr lang="en-US" altLang="zh-CN" sz="2200" b="0" dirty="0" smtClean="0">
              <a:solidFill>
                <a:srgbClr val="FF0000"/>
              </a:solidFill>
              <a:latin typeface="Times New Roman" pitchFamily="18" charset="0"/>
              <a:cs typeface="Times New Roman" pitchFamily="18" charset="0"/>
            </a:endParaRPr>
          </a:p>
          <a:p>
            <a:pPr>
              <a:lnSpc>
                <a:spcPct val="80000"/>
              </a:lnSpc>
            </a:pPr>
            <a:endParaRPr lang="zh-CN" altLang="en-US" sz="2200" dirty="0"/>
          </a:p>
        </p:txBody>
      </p:sp>
      <p:sp>
        <p:nvSpPr>
          <p:cNvPr id="6" name="Text Box 5"/>
          <p:cNvSpPr txBox="1">
            <a:spLocks noChangeArrowheads="1"/>
          </p:cNvSpPr>
          <p:nvPr/>
        </p:nvSpPr>
        <p:spPr bwMode="auto">
          <a:xfrm>
            <a:off x="1777125" y="65810"/>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基本遗传操作</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179388" y="1088740"/>
            <a:ext cx="8677088" cy="51860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ts val="600"/>
              </a:spcBef>
            </a:pPr>
            <a:r>
              <a:rPr lang="zh-CN" altLang="fr-FR" sz="2000" b="1" dirty="0" smtClean="0">
                <a:solidFill>
                  <a:srgbClr val="00B050"/>
                </a:solidFill>
                <a:latin typeface="Times New Roman" pitchFamily="18" charset="0"/>
                <a:ea typeface="仿宋_GB2312" pitchFamily="49" charset="-122"/>
                <a:cs typeface="Times New Roman" pitchFamily="18" charset="0"/>
              </a:rPr>
              <a:t>例</a:t>
            </a:r>
            <a:r>
              <a:rPr lang="fr-FR" altLang="zh-CN" sz="2000" b="1" dirty="0">
                <a:solidFill>
                  <a:srgbClr val="00B050"/>
                </a:solidFill>
                <a:latin typeface="Times New Roman" pitchFamily="18" charset="0"/>
                <a:ea typeface="仿宋_GB2312" pitchFamily="49" charset="-122"/>
                <a:cs typeface="Times New Roman" pitchFamily="18" charset="0"/>
              </a:rPr>
              <a:t>5.15</a:t>
            </a:r>
            <a:r>
              <a:rPr lang="fr-FR" altLang="zh-CN" sz="2000" dirty="0">
                <a:solidFill>
                  <a:srgbClr val="00B050"/>
                </a:solidFill>
                <a:latin typeface="Times New Roman" pitchFamily="18" charset="0"/>
                <a:ea typeface="仿宋_GB2312" pitchFamily="49" charset="-122"/>
                <a:cs typeface="Times New Roman" pitchFamily="18" charset="0"/>
              </a:rPr>
              <a:t> </a:t>
            </a:r>
            <a:r>
              <a:rPr lang="zh-CN" altLang="fr-FR" sz="2000" b="1" dirty="0">
                <a:solidFill>
                  <a:srgbClr val="00B050"/>
                </a:solidFill>
                <a:latin typeface="Times New Roman" pitchFamily="18" charset="0"/>
                <a:ea typeface="仿宋_GB2312" pitchFamily="49" charset="-122"/>
                <a:cs typeface="Times New Roman" pitchFamily="18" charset="0"/>
              </a:rPr>
              <a:t>用遗传算法求</a:t>
            </a:r>
            <a:r>
              <a:rPr lang="zh-CN" altLang="fr-FR" sz="2000" b="1" dirty="0" smtClean="0">
                <a:solidFill>
                  <a:srgbClr val="00B050"/>
                </a:solidFill>
                <a:latin typeface="Times New Roman" pitchFamily="18" charset="0"/>
                <a:ea typeface="仿宋_GB2312" pitchFamily="49" charset="-122"/>
                <a:cs typeface="Times New Roman" pitchFamily="18" charset="0"/>
              </a:rPr>
              <a:t>函数 </a:t>
            </a:r>
            <a:r>
              <a:rPr lang="fr-FR" altLang="zh-CN" sz="2000" b="1" dirty="0">
                <a:solidFill>
                  <a:srgbClr val="00B050"/>
                </a:solidFill>
                <a:latin typeface="Times New Roman" pitchFamily="18" charset="0"/>
                <a:ea typeface="仿宋_GB2312" pitchFamily="49" charset="-122"/>
                <a:cs typeface="Times New Roman" pitchFamily="18" charset="0"/>
              </a:rPr>
              <a:t>f(x)=</a:t>
            </a:r>
            <a:r>
              <a:rPr lang="fr-FR" altLang="zh-CN" sz="2000" b="1" dirty="0" smtClean="0">
                <a:solidFill>
                  <a:srgbClr val="00B050"/>
                </a:solidFill>
                <a:latin typeface="Times New Roman" pitchFamily="18" charset="0"/>
                <a:ea typeface="仿宋_GB2312" pitchFamily="49" charset="-122"/>
                <a:cs typeface="Times New Roman" pitchFamily="18" charset="0"/>
              </a:rPr>
              <a:t>x</a:t>
            </a:r>
            <a:r>
              <a:rPr lang="fr-FR" altLang="zh-CN" sz="2000" b="1" baseline="30000" dirty="0" smtClean="0">
                <a:solidFill>
                  <a:srgbClr val="00B050"/>
                </a:solidFill>
                <a:latin typeface="Times New Roman" pitchFamily="18" charset="0"/>
                <a:ea typeface="仿宋_GB2312" pitchFamily="49" charset="-122"/>
                <a:cs typeface="Times New Roman" pitchFamily="18" charset="0"/>
              </a:rPr>
              <a:t>2     </a:t>
            </a:r>
            <a:r>
              <a:rPr lang="zh-CN" altLang="fr-FR" sz="2000" b="1" dirty="0" smtClean="0">
                <a:solidFill>
                  <a:srgbClr val="00B050"/>
                </a:solidFill>
                <a:latin typeface="Times New Roman" pitchFamily="18" charset="0"/>
                <a:ea typeface="仿宋_GB2312" pitchFamily="49" charset="-122"/>
                <a:cs typeface="Times New Roman" pitchFamily="18" charset="0"/>
              </a:rPr>
              <a:t>的</a:t>
            </a:r>
            <a:r>
              <a:rPr lang="zh-CN" altLang="fr-FR" sz="2000" b="1" dirty="0">
                <a:solidFill>
                  <a:srgbClr val="00B050"/>
                </a:solidFill>
                <a:latin typeface="Times New Roman" pitchFamily="18" charset="0"/>
                <a:ea typeface="仿宋_GB2312" pitchFamily="49" charset="-122"/>
                <a:cs typeface="Times New Roman" pitchFamily="18" charset="0"/>
              </a:rPr>
              <a:t>最大值，其中</a:t>
            </a:r>
            <a:r>
              <a:rPr lang="fr-FR" altLang="zh-CN" sz="2000" b="1" dirty="0">
                <a:solidFill>
                  <a:srgbClr val="00B050"/>
                </a:solidFill>
                <a:latin typeface="Times New Roman" pitchFamily="18" charset="0"/>
                <a:ea typeface="仿宋_GB2312" pitchFamily="49" charset="-122"/>
                <a:cs typeface="Times New Roman" pitchFamily="18" charset="0"/>
              </a:rPr>
              <a:t>x</a:t>
            </a:r>
            <a:r>
              <a:rPr lang="zh-CN" altLang="fr-FR" sz="2000" b="1" dirty="0">
                <a:solidFill>
                  <a:srgbClr val="00B050"/>
                </a:solidFill>
                <a:latin typeface="Times New Roman" pitchFamily="18" charset="0"/>
                <a:ea typeface="仿宋_GB2312" pitchFamily="49" charset="-122"/>
                <a:cs typeface="Times New Roman" pitchFamily="18" charset="0"/>
              </a:rPr>
              <a:t>为</a:t>
            </a:r>
            <a:r>
              <a:rPr lang="fr-FR" altLang="zh-CN" sz="2000" b="1" dirty="0">
                <a:solidFill>
                  <a:srgbClr val="00B050"/>
                </a:solidFill>
                <a:latin typeface="Times New Roman" pitchFamily="18" charset="0"/>
                <a:ea typeface="仿宋_GB2312" pitchFamily="49" charset="-122"/>
                <a:cs typeface="Times New Roman" pitchFamily="18" charset="0"/>
              </a:rPr>
              <a:t>[0</a:t>
            </a:r>
            <a:r>
              <a:rPr lang="zh-CN" altLang="fr-FR" sz="2000" b="1" dirty="0">
                <a:solidFill>
                  <a:srgbClr val="00B050"/>
                </a:solidFill>
                <a:latin typeface="Times New Roman" pitchFamily="18" charset="0"/>
                <a:ea typeface="仿宋_GB2312" pitchFamily="49" charset="-122"/>
                <a:cs typeface="Times New Roman" pitchFamily="18" charset="0"/>
              </a:rPr>
              <a:t>，</a:t>
            </a:r>
            <a:r>
              <a:rPr lang="fr-FR" altLang="zh-CN" sz="2000" b="1" dirty="0">
                <a:solidFill>
                  <a:srgbClr val="00B050"/>
                </a:solidFill>
                <a:latin typeface="Times New Roman" pitchFamily="18" charset="0"/>
                <a:ea typeface="仿宋_GB2312" pitchFamily="49" charset="-122"/>
                <a:cs typeface="Times New Roman" pitchFamily="18" charset="0"/>
              </a:rPr>
              <a:t>31]</a:t>
            </a:r>
            <a:r>
              <a:rPr lang="zh-CN" altLang="fr-FR" sz="2000" b="1" dirty="0">
                <a:solidFill>
                  <a:srgbClr val="00B050"/>
                </a:solidFill>
                <a:latin typeface="Times New Roman" pitchFamily="18" charset="0"/>
                <a:ea typeface="仿宋_GB2312" pitchFamily="49" charset="-122"/>
                <a:cs typeface="Times New Roman" pitchFamily="18" charset="0"/>
              </a:rPr>
              <a:t>间的整数。</a:t>
            </a:r>
          </a:p>
          <a:p>
            <a:pPr>
              <a:spcBef>
                <a:spcPts val="1800"/>
              </a:spcBef>
            </a:pPr>
            <a:r>
              <a:rPr lang="zh-CN" altLang="fr-FR" sz="2000" b="1" dirty="0">
                <a:solidFill>
                  <a:srgbClr val="006600"/>
                </a:solidFill>
                <a:latin typeface="Times New Roman" pitchFamily="18" charset="0"/>
                <a:ea typeface="仿宋_GB2312" pitchFamily="49" charset="-122"/>
                <a:cs typeface="Times New Roman" pitchFamily="18" charset="0"/>
              </a:rPr>
              <a:t>    解</a:t>
            </a:r>
            <a:r>
              <a:rPr lang="zh-CN" altLang="fr-FR" sz="2000" b="1" dirty="0" smtClean="0">
                <a:solidFill>
                  <a:srgbClr val="006600"/>
                </a:solidFill>
                <a:latin typeface="Times New Roman" pitchFamily="18" charset="0"/>
                <a:ea typeface="仿宋_GB2312" pitchFamily="49" charset="-122"/>
                <a:cs typeface="Times New Roman" pitchFamily="18" charset="0"/>
              </a:rPr>
              <a:t>：</a:t>
            </a:r>
            <a:r>
              <a:rPr lang="fr-FR" altLang="zh-CN" sz="2000" b="1" dirty="0" smtClean="0">
                <a:solidFill>
                  <a:srgbClr val="A50021"/>
                </a:solidFill>
                <a:latin typeface="Times New Roman" pitchFamily="18" charset="0"/>
                <a:ea typeface="仿宋_GB2312" pitchFamily="49" charset="-122"/>
                <a:cs typeface="Times New Roman" pitchFamily="18" charset="0"/>
              </a:rPr>
              <a:t> (</a:t>
            </a:r>
            <a:r>
              <a:rPr lang="fr-FR" altLang="zh-CN" sz="2000" b="1" dirty="0">
                <a:solidFill>
                  <a:srgbClr val="A50021"/>
                </a:solidFill>
                <a:latin typeface="Times New Roman" pitchFamily="18" charset="0"/>
                <a:ea typeface="仿宋_GB2312" pitchFamily="49" charset="-122"/>
                <a:cs typeface="Times New Roman" pitchFamily="18" charset="0"/>
              </a:rPr>
              <a:t>1) </a:t>
            </a:r>
            <a:r>
              <a:rPr lang="zh-CN" altLang="fr-FR" sz="2000" b="1" dirty="0">
                <a:solidFill>
                  <a:srgbClr val="A50021"/>
                </a:solidFill>
                <a:latin typeface="Times New Roman" pitchFamily="18" charset="0"/>
                <a:ea typeface="仿宋_GB2312" pitchFamily="49" charset="-122"/>
                <a:cs typeface="Times New Roman" pitchFamily="18" charset="0"/>
              </a:rPr>
              <a:t>编码</a:t>
            </a:r>
          </a:p>
          <a:p>
            <a:pPr lvl="1">
              <a:lnSpc>
                <a:spcPct val="120000"/>
              </a:lnSpc>
              <a:spcBef>
                <a:spcPts val="1200"/>
              </a:spcBef>
            </a:pPr>
            <a:r>
              <a:rPr lang="zh-CN" altLang="fr-FR" sz="2000" dirty="0">
                <a:latin typeface="Times New Roman" pitchFamily="18" charset="0"/>
                <a:ea typeface="仿宋_GB2312" pitchFamily="49" charset="-122"/>
                <a:cs typeface="Times New Roman" pitchFamily="18" charset="0"/>
              </a:rPr>
              <a:t> </a:t>
            </a:r>
            <a:r>
              <a:rPr lang="zh-CN" altLang="fr-FR" sz="2000" dirty="0" smtClean="0">
                <a:latin typeface="Times New Roman" pitchFamily="18" charset="0"/>
                <a:ea typeface="仿宋_GB2312" pitchFamily="49" charset="-122"/>
                <a:cs typeface="Times New Roman" pitchFamily="18" charset="0"/>
              </a:rPr>
              <a:t>由于</a:t>
            </a:r>
            <a:r>
              <a:rPr lang="fr-FR" altLang="zh-CN" sz="2000" dirty="0">
                <a:latin typeface="Times New Roman" pitchFamily="18" charset="0"/>
                <a:ea typeface="仿宋_GB2312" pitchFamily="49" charset="-122"/>
                <a:cs typeface="Times New Roman" pitchFamily="18" charset="0"/>
              </a:rPr>
              <a:t>x</a:t>
            </a:r>
            <a:r>
              <a:rPr lang="zh-CN" altLang="fr-FR" sz="2000" dirty="0">
                <a:latin typeface="Times New Roman" pitchFamily="18" charset="0"/>
                <a:ea typeface="仿宋_GB2312" pitchFamily="49" charset="-122"/>
                <a:cs typeface="Times New Roman" pitchFamily="18" charset="0"/>
              </a:rPr>
              <a:t>的定义域是区间</a:t>
            </a:r>
            <a:r>
              <a:rPr lang="fr-FR" altLang="zh-CN" sz="2000" dirty="0">
                <a:latin typeface="Times New Roman" pitchFamily="18" charset="0"/>
                <a:ea typeface="仿宋_GB2312" pitchFamily="49" charset="-122"/>
                <a:cs typeface="Times New Roman" pitchFamily="18" charset="0"/>
              </a:rPr>
              <a:t>[0</a:t>
            </a:r>
            <a:r>
              <a:rPr lang="zh-CN" altLang="fr-FR" sz="2000" dirty="0">
                <a:latin typeface="Times New Roman" pitchFamily="18" charset="0"/>
                <a:ea typeface="仿宋_GB2312" pitchFamily="49" charset="-122"/>
                <a:cs typeface="Times New Roman" pitchFamily="18" charset="0"/>
              </a:rPr>
              <a:t>，</a:t>
            </a:r>
            <a:r>
              <a:rPr lang="fr-FR" altLang="zh-CN" sz="2000" dirty="0">
                <a:latin typeface="Times New Roman" pitchFamily="18" charset="0"/>
                <a:ea typeface="仿宋_GB2312" pitchFamily="49" charset="-122"/>
                <a:cs typeface="Times New Roman" pitchFamily="18" charset="0"/>
              </a:rPr>
              <a:t>31]</a:t>
            </a:r>
            <a:r>
              <a:rPr lang="zh-CN" altLang="fr-FR" sz="2000" dirty="0">
                <a:latin typeface="Times New Roman" pitchFamily="18" charset="0"/>
                <a:ea typeface="仿宋_GB2312" pitchFamily="49" charset="-122"/>
                <a:cs typeface="Times New Roman" pitchFamily="18" charset="0"/>
              </a:rPr>
              <a:t>上的整数，由</a:t>
            </a:r>
            <a:r>
              <a:rPr lang="fr-FR" altLang="zh-CN" sz="2000" dirty="0">
                <a:latin typeface="Times New Roman" pitchFamily="18" charset="0"/>
                <a:ea typeface="仿宋_GB2312" pitchFamily="49" charset="-122"/>
                <a:cs typeface="Times New Roman" pitchFamily="18" charset="0"/>
              </a:rPr>
              <a:t>5</a:t>
            </a:r>
            <a:r>
              <a:rPr lang="zh-CN" altLang="fr-FR" sz="2000" dirty="0">
                <a:latin typeface="Times New Roman" pitchFamily="18" charset="0"/>
                <a:ea typeface="仿宋_GB2312" pitchFamily="49" charset="-122"/>
                <a:cs typeface="Times New Roman" pitchFamily="18" charset="0"/>
              </a:rPr>
              <a:t>位二进制数即可全部表示。因此，可采用二进制编码方法，其编码串的长度为</a:t>
            </a:r>
            <a:r>
              <a:rPr lang="fr-FR" altLang="zh-CN" sz="2000" dirty="0">
                <a:latin typeface="Times New Roman" pitchFamily="18" charset="0"/>
                <a:ea typeface="仿宋_GB2312" pitchFamily="49" charset="-122"/>
                <a:cs typeface="Times New Roman" pitchFamily="18" charset="0"/>
              </a:rPr>
              <a:t>5</a:t>
            </a:r>
            <a:r>
              <a:rPr lang="zh-CN" altLang="fr-FR" sz="2000" dirty="0">
                <a:latin typeface="Times New Roman" pitchFamily="18" charset="0"/>
                <a:ea typeface="仿宋_GB2312" pitchFamily="49" charset="-122"/>
                <a:cs typeface="Times New Roman" pitchFamily="18" charset="0"/>
              </a:rPr>
              <a:t>。</a:t>
            </a:r>
          </a:p>
          <a:p>
            <a:pPr lvl="1">
              <a:lnSpc>
                <a:spcPct val="120000"/>
              </a:lnSpc>
              <a:spcBef>
                <a:spcPts val="1200"/>
              </a:spcBef>
            </a:pPr>
            <a:r>
              <a:rPr lang="zh-CN" altLang="fr-FR" sz="2000" dirty="0">
                <a:latin typeface="Times New Roman" pitchFamily="18" charset="0"/>
                <a:ea typeface="仿宋_GB2312" pitchFamily="49" charset="-122"/>
                <a:cs typeface="Times New Roman" pitchFamily="18" charset="0"/>
              </a:rPr>
              <a:t> </a:t>
            </a:r>
            <a:r>
              <a:rPr lang="zh-CN" altLang="fr-FR" sz="2000" dirty="0" smtClean="0">
                <a:latin typeface="Times New Roman" pitchFamily="18" charset="0"/>
                <a:ea typeface="仿宋_GB2312" pitchFamily="49" charset="-122"/>
                <a:cs typeface="Times New Roman" pitchFamily="18" charset="0"/>
              </a:rPr>
              <a:t>例如</a:t>
            </a:r>
            <a:r>
              <a:rPr lang="zh-CN" altLang="fr-FR" sz="2000" dirty="0">
                <a:latin typeface="Times New Roman" pitchFamily="18" charset="0"/>
                <a:ea typeface="仿宋_GB2312" pitchFamily="49" charset="-122"/>
                <a:cs typeface="Times New Roman" pitchFamily="18" charset="0"/>
              </a:rPr>
              <a:t>，用二进制串</a:t>
            </a:r>
            <a:r>
              <a:rPr lang="fr-FR" altLang="zh-CN" sz="2000" dirty="0">
                <a:latin typeface="Times New Roman" pitchFamily="18" charset="0"/>
                <a:ea typeface="仿宋_GB2312" pitchFamily="49" charset="-122"/>
                <a:cs typeface="Times New Roman" pitchFamily="18" charset="0"/>
              </a:rPr>
              <a:t>00000</a:t>
            </a:r>
            <a:r>
              <a:rPr lang="zh-CN" altLang="fr-FR" sz="2000" dirty="0">
                <a:latin typeface="Times New Roman" pitchFamily="18" charset="0"/>
                <a:ea typeface="仿宋_GB2312" pitchFamily="49" charset="-122"/>
                <a:cs typeface="Times New Roman" pitchFamily="18" charset="0"/>
              </a:rPr>
              <a:t>来表示</a:t>
            </a:r>
            <a:r>
              <a:rPr lang="fr-FR" altLang="zh-CN" sz="2000" dirty="0">
                <a:latin typeface="Times New Roman" pitchFamily="18" charset="0"/>
                <a:ea typeface="仿宋_GB2312" pitchFamily="49" charset="-122"/>
                <a:cs typeface="Times New Roman" pitchFamily="18" charset="0"/>
              </a:rPr>
              <a:t>x=0,11111</a:t>
            </a:r>
            <a:r>
              <a:rPr lang="zh-CN" altLang="fr-FR" sz="2000" dirty="0">
                <a:latin typeface="Times New Roman" pitchFamily="18" charset="0"/>
                <a:ea typeface="仿宋_GB2312" pitchFamily="49" charset="-122"/>
                <a:cs typeface="Times New Roman" pitchFamily="18" charset="0"/>
              </a:rPr>
              <a:t>来表示</a:t>
            </a:r>
            <a:r>
              <a:rPr lang="fr-FR" altLang="zh-CN" sz="2000" dirty="0">
                <a:latin typeface="Times New Roman" pitchFamily="18" charset="0"/>
                <a:ea typeface="仿宋_GB2312" pitchFamily="49" charset="-122"/>
                <a:cs typeface="Times New Roman" pitchFamily="18" charset="0"/>
              </a:rPr>
              <a:t>x=31</a:t>
            </a:r>
            <a:r>
              <a:rPr lang="zh-CN" altLang="fr-FR" sz="2000" dirty="0">
                <a:latin typeface="Times New Roman" pitchFamily="18" charset="0"/>
                <a:ea typeface="仿宋_GB2312" pitchFamily="49" charset="-122"/>
                <a:cs typeface="Times New Roman" pitchFamily="18" charset="0"/>
              </a:rPr>
              <a:t>等。其中的</a:t>
            </a:r>
            <a:r>
              <a:rPr lang="fr-FR" altLang="zh-CN" sz="2000" dirty="0">
                <a:latin typeface="Times New Roman" pitchFamily="18" charset="0"/>
                <a:ea typeface="仿宋_GB2312" pitchFamily="49" charset="-122"/>
                <a:cs typeface="Times New Roman" pitchFamily="18" charset="0"/>
              </a:rPr>
              <a:t>0</a:t>
            </a:r>
            <a:r>
              <a:rPr lang="zh-CN" altLang="fr-FR" sz="2000" dirty="0">
                <a:latin typeface="Times New Roman" pitchFamily="18" charset="0"/>
                <a:ea typeface="仿宋_GB2312" pitchFamily="49" charset="-122"/>
                <a:cs typeface="Times New Roman" pitchFamily="18" charset="0"/>
              </a:rPr>
              <a:t>和</a:t>
            </a:r>
            <a:r>
              <a:rPr lang="fr-FR" altLang="zh-CN" sz="2000" dirty="0">
                <a:latin typeface="Times New Roman" pitchFamily="18" charset="0"/>
                <a:ea typeface="仿宋_GB2312" pitchFamily="49" charset="-122"/>
                <a:cs typeface="Times New Roman" pitchFamily="18" charset="0"/>
              </a:rPr>
              <a:t>1</a:t>
            </a:r>
            <a:r>
              <a:rPr lang="zh-CN" altLang="fr-FR" sz="2000" dirty="0">
                <a:latin typeface="Times New Roman" pitchFamily="18" charset="0"/>
                <a:ea typeface="仿宋_GB2312" pitchFamily="49" charset="-122"/>
                <a:cs typeface="Times New Roman" pitchFamily="18" charset="0"/>
              </a:rPr>
              <a:t>为基因值。</a:t>
            </a:r>
          </a:p>
          <a:p>
            <a:pPr>
              <a:lnSpc>
                <a:spcPct val="120000"/>
              </a:lnSpc>
              <a:spcBef>
                <a:spcPts val="1800"/>
              </a:spcBef>
            </a:pPr>
            <a:r>
              <a:rPr lang="fr-FR" altLang="zh-CN" sz="2000" dirty="0">
                <a:solidFill>
                  <a:srgbClr val="A50021"/>
                </a:solidFill>
                <a:latin typeface="Times New Roman" pitchFamily="18" charset="0"/>
                <a:ea typeface="仿宋_GB2312" pitchFamily="49" charset="-122"/>
                <a:cs typeface="Times New Roman" pitchFamily="18" charset="0"/>
              </a:rPr>
              <a:t>   </a:t>
            </a:r>
            <a:r>
              <a:rPr lang="fr-FR" altLang="zh-CN" sz="2000" dirty="0" smtClean="0">
                <a:solidFill>
                  <a:srgbClr val="A50021"/>
                </a:solidFill>
                <a:latin typeface="Times New Roman" pitchFamily="18" charset="0"/>
                <a:ea typeface="仿宋_GB2312" pitchFamily="49" charset="-122"/>
                <a:cs typeface="Times New Roman" pitchFamily="18" charset="0"/>
              </a:rPr>
              <a:t>          </a:t>
            </a:r>
            <a:r>
              <a:rPr lang="fr-FR" altLang="zh-CN" sz="2000" b="1" dirty="0">
                <a:solidFill>
                  <a:srgbClr val="A50021"/>
                </a:solidFill>
                <a:latin typeface="Times New Roman" pitchFamily="18" charset="0"/>
                <a:ea typeface="仿宋_GB2312" pitchFamily="49" charset="-122"/>
                <a:cs typeface="Times New Roman" pitchFamily="18" charset="0"/>
              </a:rPr>
              <a:t>(2) </a:t>
            </a:r>
            <a:r>
              <a:rPr lang="zh-CN" altLang="fr-FR" sz="2000" b="1" dirty="0">
                <a:solidFill>
                  <a:srgbClr val="A50021"/>
                </a:solidFill>
                <a:latin typeface="Times New Roman" pitchFamily="18" charset="0"/>
                <a:ea typeface="仿宋_GB2312" pitchFamily="49" charset="-122"/>
                <a:cs typeface="Times New Roman" pitchFamily="18" charset="0"/>
              </a:rPr>
              <a:t>生成初始种群</a:t>
            </a:r>
          </a:p>
          <a:p>
            <a:pPr lvl="1">
              <a:lnSpc>
                <a:spcPct val="120000"/>
              </a:lnSpc>
              <a:spcBef>
                <a:spcPts val="1800"/>
              </a:spcBef>
            </a:pPr>
            <a:r>
              <a:rPr lang="zh-CN" altLang="fr-FR" sz="2000" dirty="0">
                <a:latin typeface="Times New Roman" pitchFamily="18" charset="0"/>
                <a:ea typeface="仿宋_GB2312" pitchFamily="49" charset="-122"/>
                <a:cs typeface="Times New Roman" pitchFamily="18" charset="0"/>
              </a:rPr>
              <a:t>    若假设给定的种群规模</a:t>
            </a:r>
            <a:r>
              <a:rPr lang="fr-FR" altLang="zh-CN" sz="2000" dirty="0">
                <a:latin typeface="Times New Roman" pitchFamily="18" charset="0"/>
                <a:ea typeface="仿宋_GB2312" pitchFamily="49" charset="-122"/>
                <a:cs typeface="Times New Roman" pitchFamily="18" charset="0"/>
              </a:rPr>
              <a:t>N=4</a:t>
            </a:r>
            <a:r>
              <a:rPr lang="zh-CN" altLang="fr-FR" sz="2000" dirty="0">
                <a:latin typeface="Times New Roman" pitchFamily="18" charset="0"/>
                <a:ea typeface="仿宋_GB2312" pitchFamily="49" charset="-122"/>
                <a:cs typeface="Times New Roman" pitchFamily="18" charset="0"/>
              </a:rPr>
              <a:t>，则可用</a:t>
            </a:r>
            <a:r>
              <a:rPr lang="fr-FR" altLang="zh-CN" sz="2000" dirty="0">
                <a:latin typeface="Times New Roman" pitchFamily="18" charset="0"/>
                <a:ea typeface="仿宋_GB2312" pitchFamily="49" charset="-122"/>
                <a:cs typeface="Times New Roman" pitchFamily="18" charset="0"/>
              </a:rPr>
              <a:t>4</a:t>
            </a:r>
            <a:r>
              <a:rPr lang="zh-CN" altLang="fr-FR" sz="2000" dirty="0">
                <a:latin typeface="Times New Roman" pitchFamily="18" charset="0"/>
                <a:ea typeface="仿宋_GB2312" pitchFamily="49" charset="-122"/>
                <a:cs typeface="Times New Roman" pitchFamily="18" charset="0"/>
              </a:rPr>
              <a:t>个随机生成的长度为</a:t>
            </a:r>
            <a:r>
              <a:rPr lang="fr-FR" altLang="zh-CN" sz="2000" dirty="0">
                <a:latin typeface="Times New Roman" pitchFamily="18" charset="0"/>
                <a:ea typeface="仿宋_GB2312" pitchFamily="49" charset="-122"/>
                <a:cs typeface="Times New Roman" pitchFamily="18" charset="0"/>
              </a:rPr>
              <a:t>5</a:t>
            </a:r>
            <a:r>
              <a:rPr lang="zh-CN" altLang="fr-FR" sz="2000" dirty="0">
                <a:latin typeface="Times New Roman" pitchFamily="18" charset="0"/>
                <a:ea typeface="仿宋_GB2312" pitchFamily="49" charset="-122"/>
                <a:cs typeface="Times New Roman" pitchFamily="18" charset="0"/>
              </a:rPr>
              <a:t>的二进制串作为初始种群。再假设随机生成的初始种群（即第</a:t>
            </a:r>
            <a:r>
              <a:rPr lang="fr-FR" altLang="zh-CN" sz="2000" dirty="0">
                <a:latin typeface="Times New Roman" pitchFamily="18" charset="0"/>
                <a:ea typeface="仿宋_GB2312" pitchFamily="49" charset="-122"/>
                <a:cs typeface="Times New Roman" pitchFamily="18" charset="0"/>
              </a:rPr>
              <a:t>0</a:t>
            </a:r>
            <a:r>
              <a:rPr lang="zh-CN" altLang="fr-FR" sz="2000" dirty="0">
                <a:latin typeface="Times New Roman" pitchFamily="18" charset="0"/>
                <a:ea typeface="仿宋_GB2312" pitchFamily="49" charset="-122"/>
                <a:cs typeface="Times New Roman" pitchFamily="18" charset="0"/>
              </a:rPr>
              <a:t>代种群）为：</a:t>
            </a:r>
          </a:p>
          <a:p>
            <a:pPr lvl="1">
              <a:lnSpc>
                <a:spcPct val="120000"/>
              </a:lnSpc>
              <a:spcBef>
                <a:spcPts val="600"/>
              </a:spcBef>
            </a:pPr>
            <a:r>
              <a:rPr lang="fr-FR" altLang="zh-CN" sz="2000" dirty="0" smtClean="0">
                <a:latin typeface="Times New Roman" pitchFamily="18" charset="0"/>
                <a:ea typeface="仿宋_GB2312" pitchFamily="49" charset="-122"/>
                <a:cs typeface="Times New Roman" pitchFamily="18" charset="0"/>
              </a:rPr>
              <a:t>    s</a:t>
            </a:r>
            <a:r>
              <a:rPr lang="fr-FR" altLang="zh-CN" sz="2000" baseline="-25000" dirty="0" smtClean="0">
                <a:latin typeface="Times New Roman" pitchFamily="18" charset="0"/>
                <a:ea typeface="仿宋_GB2312" pitchFamily="49" charset="-122"/>
                <a:cs typeface="Times New Roman" pitchFamily="18" charset="0"/>
              </a:rPr>
              <a:t>01</a:t>
            </a:r>
            <a:r>
              <a:rPr lang="fr-FR" altLang="zh-CN" sz="2000" dirty="0">
                <a:latin typeface="Times New Roman" pitchFamily="18" charset="0"/>
                <a:ea typeface="仿宋_GB2312" pitchFamily="49" charset="-122"/>
                <a:cs typeface="Times New Roman" pitchFamily="18" charset="0"/>
              </a:rPr>
              <a:t>=0 1 1 0 1      s</a:t>
            </a:r>
            <a:r>
              <a:rPr lang="fr-FR" altLang="zh-CN" sz="2000" baseline="-25000" dirty="0">
                <a:latin typeface="Times New Roman" pitchFamily="18" charset="0"/>
                <a:ea typeface="仿宋_GB2312" pitchFamily="49" charset="-122"/>
                <a:cs typeface="Times New Roman" pitchFamily="18" charset="0"/>
              </a:rPr>
              <a:t>02</a:t>
            </a:r>
            <a:r>
              <a:rPr lang="fr-FR" altLang="zh-CN" sz="2000" dirty="0">
                <a:latin typeface="Times New Roman" pitchFamily="18" charset="0"/>
                <a:ea typeface="仿宋_GB2312" pitchFamily="49" charset="-122"/>
                <a:cs typeface="Times New Roman" pitchFamily="18" charset="0"/>
              </a:rPr>
              <a:t>=1 1 0 0 1</a:t>
            </a:r>
          </a:p>
          <a:p>
            <a:pPr lvl="1">
              <a:lnSpc>
                <a:spcPct val="120000"/>
              </a:lnSpc>
              <a:spcBef>
                <a:spcPts val="600"/>
              </a:spcBef>
            </a:pPr>
            <a:r>
              <a:rPr lang="fr-FR" altLang="zh-CN" sz="2000" dirty="0">
                <a:latin typeface="Times New Roman" pitchFamily="18" charset="0"/>
                <a:ea typeface="仿宋_GB2312" pitchFamily="49" charset="-122"/>
                <a:cs typeface="Times New Roman" pitchFamily="18" charset="0"/>
              </a:rPr>
              <a:t>    s</a:t>
            </a:r>
            <a:r>
              <a:rPr lang="fr-FR" altLang="zh-CN" sz="2000" baseline="-25000" dirty="0">
                <a:latin typeface="Times New Roman" pitchFamily="18" charset="0"/>
                <a:ea typeface="仿宋_GB2312" pitchFamily="49" charset="-122"/>
                <a:cs typeface="Times New Roman" pitchFamily="18" charset="0"/>
              </a:rPr>
              <a:t>03</a:t>
            </a:r>
            <a:r>
              <a:rPr lang="fr-FR" altLang="zh-CN" sz="2000" dirty="0">
                <a:latin typeface="Times New Roman" pitchFamily="18" charset="0"/>
                <a:ea typeface="仿宋_GB2312" pitchFamily="49" charset="-122"/>
                <a:cs typeface="Times New Roman" pitchFamily="18" charset="0"/>
              </a:rPr>
              <a:t>=0 1 0 0 0      s</a:t>
            </a:r>
            <a:r>
              <a:rPr lang="fr-FR" altLang="zh-CN" sz="2000" baseline="-25000" dirty="0">
                <a:latin typeface="Times New Roman" pitchFamily="18" charset="0"/>
                <a:ea typeface="仿宋_GB2312" pitchFamily="49" charset="-122"/>
                <a:cs typeface="Times New Roman" pitchFamily="18" charset="0"/>
              </a:rPr>
              <a:t>04</a:t>
            </a:r>
            <a:r>
              <a:rPr lang="fr-FR" altLang="zh-CN" sz="2000" dirty="0">
                <a:latin typeface="Times New Roman" pitchFamily="18" charset="0"/>
                <a:ea typeface="仿宋_GB2312" pitchFamily="49" charset="-122"/>
                <a:cs typeface="Times New Roman" pitchFamily="18" charset="0"/>
              </a:rPr>
              <a:t>=1 0 0 1 0</a:t>
            </a:r>
            <a:endParaRPr lang="en-US" altLang="zh-CN" sz="2000" dirty="0">
              <a:latin typeface="Times New Roman" pitchFamily="18" charset="0"/>
              <a:ea typeface="仿宋_GB2312" pitchFamily="49" charset="-122"/>
              <a:cs typeface="Times New Roman" pitchFamily="18" charset="0"/>
            </a:endParaRPr>
          </a:p>
        </p:txBody>
      </p:sp>
      <p:sp>
        <p:nvSpPr>
          <p:cNvPr id="119811" name="Text Box 3"/>
          <p:cNvSpPr txBox="1">
            <a:spLocks noChangeArrowheads="1"/>
          </p:cNvSpPr>
          <p:nvPr/>
        </p:nvSpPr>
        <p:spPr bwMode="auto">
          <a:xfrm>
            <a:off x="1833587" y="0"/>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遗传算法应用</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98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81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9810">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981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981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981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98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179387" y="1052736"/>
            <a:ext cx="8785225" cy="54784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fr-FR" altLang="zh-CN" sz="2000" b="1" dirty="0" smtClean="0">
                <a:solidFill>
                  <a:srgbClr val="A50021"/>
                </a:solidFill>
                <a:latin typeface="Times New Roman" pitchFamily="18" charset="0"/>
                <a:ea typeface="仿宋_GB2312" pitchFamily="49" charset="-122"/>
                <a:cs typeface="Times New Roman" pitchFamily="18" charset="0"/>
              </a:rPr>
              <a:t>(</a:t>
            </a:r>
            <a:r>
              <a:rPr lang="fr-FR" altLang="zh-CN" sz="2000" b="1" dirty="0">
                <a:solidFill>
                  <a:srgbClr val="A50021"/>
                </a:solidFill>
                <a:latin typeface="Times New Roman" pitchFamily="18" charset="0"/>
                <a:ea typeface="仿宋_GB2312" pitchFamily="49" charset="-122"/>
                <a:cs typeface="Times New Roman" pitchFamily="18" charset="0"/>
              </a:rPr>
              <a:t>3) </a:t>
            </a:r>
            <a:r>
              <a:rPr lang="zh-CN" altLang="fr-FR" sz="2000" b="1" dirty="0">
                <a:solidFill>
                  <a:srgbClr val="A50021"/>
                </a:solidFill>
                <a:latin typeface="Times New Roman" pitchFamily="18" charset="0"/>
                <a:ea typeface="仿宋_GB2312" pitchFamily="49" charset="-122"/>
                <a:cs typeface="Times New Roman" pitchFamily="18" charset="0"/>
              </a:rPr>
              <a:t>计算适应度</a:t>
            </a:r>
          </a:p>
          <a:p>
            <a:pPr>
              <a:lnSpc>
                <a:spcPct val="120000"/>
              </a:lnSpc>
              <a:spcBef>
                <a:spcPts val="1200"/>
              </a:spcBef>
            </a:pPr>
            <a:r>
              <a:rPr lang="zh-CN" altLang="fr-FR" sz="2000" dirty="0">
                <a:latin typeface="Times New Roman" pitchFamily="18" charset="0"/>
                <a:ea typeface="仿宋_GB2312" pitchFamily="49" charset="-122"/>
                <a:cs typeface="Times New Roman" pitchFamily="18" charset="0"/>
              </a:rPr>
              <a:t>     要计算个体的适应度，首先应该定义适应度函数。由于本例是求</a:t>
            </a:r>
            <a:r>
              <a:rPr lang="fr-FR" altLang="zh-CN" sz="2000" dirty="0">
                <a:latin typeface="Times New Roman" pitchFamily="18" charset="0"/>
                <a:ea typeface="仿宋_GB2312" pitchFamily="49" charset="-122"/>
                <a:cs typeface="Times New Roman" pitchFamily="18" charset="0"/>
              </a:rPr>
              <a:t>f(x)</a:t>
            </a:r>
            <a:r>
              <a:rPr lang="zh-CN" altLang="fr-FR" sz="2000" dirty="0">
                <a:latin typeface="Times New Roman" pitchFamily="18" charset="0"/>
                <a:ea typeface="仿宋_GB2312" pitchFamily="49" charset="-122"/>
                <a:cs typeface="Times New Roman" pitchFamily="18" charset="0"/>
              </a:rPr>
              <a:t>的最大值，因此可直接用</a:t>
            </a:r>
            <a:r>
              <a:rPr lang="fr-FR" altLang="zh-CN" sz="2000" dirty="0">
                <a:latin typeface="Times New Roman" pitchFamily="18" charset="0"/>
                <a:ea typeface="仿宋_GB2312" pitchFamily="49" charset="-122"/>
                <a:cs typeface="Times New Roman" pitchFamily="18" charset="0"/>
              </a:rPr>
              <a:t>f(x)</a:t>
            </a:r>
            <a:r>
              <a:rPr lang="zh-CN" altLang="fr-FR" sz="2000" dirty="0">
                <a:latin typeface="Times New Roman" pitchFamily="18" charset="0"/>
                <a:ea typeface="仿宋_GB2312" pitchFamily="49" charset="-122"/>
                <a:cs typeface="Times New Roman" pitchFamily="18" charset="0"/>
              </a:rPr>
              <a:t>来作为适应度函数。即：</a:t>
            </a:r>
          </a:p>
          <a:p>
            <a:pPr>
              <a:lnSpc>
                <a:spcPct val="120000"/>
              </a:lnSpc>
              <a:spcBef>
                <a:spcPts val="1200"/>
              </a:spcBef>
            </a:pPr>
            <a:r>
              <a:rPr lang="zh-CN" altLang="fr-FR" sz="2000" dirty="0">
                <a:latin typeface="Times New Roman" pitchFamily="18" charset="0"/>
                <a:ea typeface="仿宋_GB2312" pitchFamily="49" charset="-122"/>
                <a:cs typeface="Times New Roman" pitchFamily="18" charset="0"/>
              </a:rPr>
              <a:t>          </a:t>
            </a:r>
            <a:r>
              <a:rPr lang="fr-FR" altLang="zh-CN" sz="2000" dirty="0">
                <a:latin typeface="Times New Roman" pitchFamily="18" charset="0"/>
                <a:ea typeface="仿宋_GB2312" pitchFamily="49" charset="-122"/>
                <a:cs typeface="Times New Roman" pitchFamily="18" charset="0"/>
              </a:rPr>
              <a:t>f(s)=f(x)</a:t>
            </a:r>
          </a:p>
          <a:p>
            <a:pPr>
              <a:lnSpc>
                <a:spcPct val="120000"/>
              </a:lnSpc>
              <a:spcBef>
                <a:spcPts val="1200"/>
              </a:spcBef>
            </a:pPr>
            <a:r>
              <a:rPr lang="zh-CN" altLang="fr-FR" sz="2000" dirty="0">
                <a:latin typeface="Times New Roman" pitchFamily="18" charset="0"/>
                <a:ea typeface="仿宋_GB2312" pitchFamily="49" charset="-122"/>
                <a:cs typeface="Times New Roman" pitchFamily="18" charset="0"/>
              </a:rPr>
              <a:t>其中的二进制串</a:t>
            </a:r>
            <a:r>
              <a:rPr lang="fr-FR" altLang="zh-CN" sz="2000" dirty="0">
                <a:latin typeface="Times New Roman" pitchFamily="18" charset="0"/>
                <a:ea typeface="仿宋_GB2312" pitchFamily="49" charset="-122"/>
                <a:cs typeface="Times New Roman" pitchFamily="18" charset="0"/>
              </a:rPr>
              <a:t>s</a:t>
            </a:r>
            <a:r>
              <a:rPr lang="zh-CN" altLang="fr-FR" sz="2000" dirty="0">
                <a:latin typeface="Times New Roman" pitchFamily="18" charset="0"/>
                <a:ea typeface="仿宋_GB2312" pitchFamily="49" charset="-122"/>
                <a:cs typeface="Times New Roman" pitchFamily="18" charset="0"/>
              </a:rPr>
              <a:t>对应着变量</a:t>
            </a:r>
            <a:r>
              <a:rPr lang="fr-FR" altLang="zh-CN" sz="2000" dirty="0">
                <a:latin typeface="Times New Roman" pitchFamily="18" charset="0"/>
                <a:ea typeface="仿宋_GB2312" pitchFamily="49" charset="-122"/>
                <a:cs typeface="Times New Roman" pitchFamily="18" charset="0"/>
              </a:rPr>
              <a:t>x</a:t>
            </a:r>
            <a:r>
              <a:rPr lang="zh-CN" altLang="fr-FR" sz="2000" dirty="0">
                <a:latin typeface="Times New Roman" pitchFamily="18" charset="0"/>
                <a:ea typeface="仿宋_GB2312" pitchFamily="49" charset="-122"/>
                <a:cs typeface="Times New Roman" pitchFamily="18" charset="0"/>
              </a:rPr>
              <a:t>的值。根据此函数，初始种群中各个个体的适应值及其所占</a:t>
            </a:r>
            <a:r>
              <a:rPr lang="zh-CN" altLang="fr-FR" sz="2000" dirty="0" smtClean="0">
                <a:latin typeface="Times New Roman" pitchFamily="18" charset="0"/>
                <a:ea typeface="仿宋_GB2312" pitchFamily="49" charset="-122"/>
                <a:cs typeface="Times New Roman" pitchFamily="18" charset="0"/>
              </a:rPr>
              <a:t>比例</a:t>
            </a:r>
            <a:r>
              <a:rPr lang="zh-CN" altLang="en-US" sz="2000" dirty="0">
                <a:latin typeface="Times New Roman" pitchFamily="18" charset="0"/>
                <a:ea typeface="仿宋_GB2312" pitchFamily="49" charset="-122"/>
                <a:cs typeface="Times New Roman" pitchFamily="18" charset="0"/>
              </a:rPr>
              <a:t>为</a:t>
            </a:r>
            <a:r>
              <a:rPr lang="zh-CN" altLang="fr-FR" sz="2000" dirty="0" smtClean="0">
                <a:latin typeface="Times New Roman" pitchFamily="18" charset="0"/>
                <a:ea typeface="仿宋_GB2312" pitchFamily="49" charset="-122"/>
                <a:cs typeface="Times New Roman" pitchFamily="18" charset="0"/>
              </a:rPr>
              <a:t>。</a:t>
            </a:r>
            <a:endParaRPr lang="zh-CN" altLang="fr-FR" sz="2000" dirty="0">
              <a:latin typeface="Times New Roman" pitchFamily="18" charset="0"/>
              <a:ea typeface="仿宋_GB2312" pitchFamily="49" charset="-122"/>
              <a:cs typeface="Times New Roman" pitchFamily="18" charset="0"/>
            </a:endParaRPr>
          </a:p>
          <a:p>
            <a:endParaRPr lang="en-US" altLang="zh-CN" sz="2000" b="1" dirty="0" smtClean="0">
              <a:solidFill>
                <a:srgbClr val="0000CC"/>
              </a:solidFill>
              <a:latin typeface="Times New Roman" pitchFamily="18" charset="0"/>
              <a:ea typeface="仿宋_GB2312" pitchFamily="49" charset="-122"/>
              <a:cs typeface="Times New Roman" pitchFamily="18" charset="0"/>
            </a:endParaRPr>
          </a:p>
          <a:p>
            <a:endParaRPr lang="zh-CN" altLang="fr-FR" sz="2000" b="1" dirty="0">
              <a:solidFill>
                <a:srgbClr val="0000CC"/>
              </a:solidFill>
              <a:latin typeface="Times New Roman" pitchFamily="18" charset="0"/>
              <a:ea typeface="仿宋_GB2312" pitchFamily="49" charset="-122"/>
              <a:cs typeface="Times New Roman" pitchFamily="18" charset="0"/>
            </a:endParaRPr>
          </a:p>
          <a:p>
            <a:endParaRPr lang="zh-CN" altLang="fr-FR" sz="2000" b="1" dirty="0">
              <a:solidFill>
                <a:srgbClr val="0000CC"/>
              </a:solidFill>
              <a:latin typeface="Times New Roman" pitchFamily="18" charset="0"/>
              <a:ea typeface="仿宋_GB2312" pitchFamily="49" charset="-122"/>
              <a:cs typeface="Times New Roman" pitchFamily="18" charset="0"/>
            </a:endParaRPr>
          </a:p>
          <a:p>
            <a:endParaRPr lang="zh-CN" altLang="fr-FR" sz="2000" b="1" dirty="0">
              <a:solidFill>
                <a:srgbClr val="0000CC"/>
              </a:solidFill>
              <a:latin typeface="Times New Roman" pitchFamily="18" charset="0"/>
              <a:ea typeface="仿宋_GB2312" pitchFamily="49" charset="-122"/>
              <a:cs typeface="Times New Roman" pitchFamily="18" charset="0"/>
            </a:endParaRPr>
          </a:p>
          <a:p>
            <a:endParaRPr lang="zh-CN" altLang="fr-FR" sz="2000" b="1" dirty="0">
              <a:solidFill>
                <a:srgbClr val="0000CC"/>
              </a:solidFill>
              <a:latin typeface="Times New Roman" pitchFamily="18" charset="0"/>
              <a:ea typeface="仿宋_GB2312" pitchFamily="49" charset="-122"/>
              <a:cs typeface="Times New Roman" pitchFamily="18" charset="0"/>
            </a:endParaRPr>
          </a:p>
          <a:p>
            <a:endParaRPr lang="zh-CN" altLang="fr-FR" sz="2000" b="1" dirty="0">
              <a:solidFill>
                <a:srgbClr val="0000CC"/>
              </a:solidFill>
              <a:latin typeface="Times New Roman" pitchFamily="18" charset="0"/>
              <a:ea typeface="仿宋_GB2312" pitchFamily="49" charset="-122"/>
              <a:cs typeface="Times New Roman" pitchFamily="18" charset="0"/>
            </a:endParaRPr>
          </a:p>
          <a:p>
            <a:endParaRPr lang="zh-CN" altLang="fr-FR" sz="2000" b="1" dirty="0">
              <a:solidFill>
                <a:srgbClr val="0000CC"/>
              </a:solidFill>
              <a:latin typeface="Times New Roman" pitchFamily="18" charset="0"/>
              <a:ea typeface="仿宋_GB2312" pitchFamily="49" charset="-122"/>
              <a:cs typeface="Times New Roman" pitchFamily="18" charset="0"/>
            </a:endParaRPr>
          </a:p>
          <a:p>
            <a:endParaRPr lang="zh-CN" altLang="fr-FR" sz="2000" b="1" dirty="0">
              <a:solidFill>
                <a:srgbClr val="0000CC"/>
              </a:solidFill>
              <a:latin typeface="Times New Roman" pitchFamily="18" charset="0"/>
              <a:ea typeface="仿宋_GB2312" pitchFamily="49" charset="-122"/>
              <a:cs typeface="Times New Roman" pitchFamily="18" charset="0"/>
            </a:endParaRPr>
          </a:p>
          <a:p>
            <a:pPr lvl="1"/>
            <a:r>
              <a:rPr lang="zh-CN" altLang="fr-FR" sz="2000" dirty="0">
                <a:latin typeface="Times New Roman" pitchFamily="18" charset="0"/>
                <a:ea typeface="仿宋_GB2312" pitchFamily="49" charset="-122"/>
                <a:cs typeface="Times New Roman" pitchFamily="18" charset="0"/>
              </a:rPr>
              <a:t>可以看出，在</a:t>
            </a:r>
            <a:r>
              <a:rPr lang="en-US" altLang="zh-CN" sz="2000" dirty="0">
                <a:latin typeface="Times New Roman" pitchFamily="18" charset="0"/>
                <a:ea typeface="仿宋_GB2312" pitchFamily="49" charset="-122"/>
                <a:cs typeface="Times New Roman" pitchFamily="18" charset="0"/>
              </a:rPr>
              <a:t>4</a:t>
            </a:r>
            <a:r>
              <a:rPr lang="zh-CN" altLang="en-US" sz="2000" dirty="0">
                <a:latin typeface="Times New Roman" pitchFamily="18" charset="0"/>
                <a:ea typeface="仿宋_GB2312" pitchFamily="49" charset="-122"/>
                <a:cs typeface="Times New Roman" pitchFamily="18" charset="0"/>
              </a:rPr>
              <a:t>个个体中</a:t>
            </a:r>
            <a:r>
              <a:rPr lang="fr-FR" altLang="zh-CN" sz="2000" smtClean="0">
                <a:latin typeface="Times New Roman" pitchFamily="18" charset="0"/>
                <a:ea typeface="仿宋_GB2312" pitchFamily="49" charset="-122"/>
                <a:cs typeface="Times New Roman" pitchFamily="18" charset="0"/>
              </a:rPr>
              <a:t>S</a:t>
            </a:r>
            <a:r>
              <a:rPr lang="fr-FR" altLang="zh-CN" sz="2000" baseline="-12000" smtClean="0">
                <a:latin typeface="Times New Roman" pitchFamily="18" charset="0"/>
                <a:ea typeface="仿宋_GB2312" pitchFamily="49" charset="-122"/>
                <a:cs typeface="Times New Roman" pitchFamily="18" charset="0"/>
              </a:rPr>
              <a:t>02</a:t>
            </a:r>
            <a:r>
              <a:rPr lang="zh-CN" altLang="fr-FR" sz="2000" smtClean="0">
                <a:latin typeface="Times New Roman" pitchFamily="18" charset="0"/>
                <a:ea typeface="仿宋_GB2312" pitchFamily="49" charset="-122"/>
                <a:cs typeface="Times New Roman" pitchFamily="18" charset="0"/>
              </a:rPr>
              <a:t>的</a:t>
            </a:r>
            <a:r>
              <a:rPr lang="zh-CN" altLang="fr-FR" sz="2000" dirty="0">
                <a:latin typeface="Times New Roman" pitchFamily="18" charset="0"/>
                <a:ea typeface="仿宋_GB2312" pitchFamily="49" charset="-122"/>
                <a:cs typeface="Times New Roman" pitchFamily="18" charset="0"/>
              </a:rPr>
              <a:t>适应值最大，是当前最佳个体。</a:t>
            </a:r>
            <a:endParaRPr lang="zh-CN" altLang="en-US" sz="2000" dirty="0">
              <a:latin typeface="Times New Roman" pitchFamily="18" charset="0"/>
              <a:ea typeface="仿宋_GB2312" pitchFamily="49" charset="-122"/>
              <a:cs typeface="Times New Roman" pitchFamily="18" charset="0"/>
            </a:endParaRPr>
          </a:p>
        </p:txBody>
      </p:sp>
      <p:graphicFrame>
        <p:nvGraphicFramePr>
          <p:cNvPr id="120835" name="Group 3"/>
          <p:cNvGraphicFramePr>
            <a:graphicFrameLocks noGrp="1"/>
          </p:cNvGraphicFramePr>
          <p:nvPr>
            <p:extLst>
              <p:ext uri="{D42A27DB-BD31-4B8C-83A1-F6EECF244321}">
                <p14:modId xmlns:p14="http://schemas.microsoft.com/office/powerpoint/2010/main" val="2101389327"/>
              </p:ext>
            </p:extLst>
          </p:nvPr>
        </p:nvGraphicFramePr>
        <p:xfrm>
          <a:off x="591368" y="3897052"/>
          <a:ext cx="8064500" cy="1954214"/>
        </p:xfrm>
        <a:graphic>
          <a:graphicData uri="http://schemas.openxmlformats.org/drawingml/2006/table">
            <a:tbl>
              <a:tblPr/>
              <a:tblGrid>
                <a:gridCol w="742950">
                  <a:extLst>
                    <a:ext uri="{9D8B030D-6E8A-4147-A177-3AD203B41FA5}">
                      <a16:colId xmlns:a16="http://schemas.microsoft.com/office/drawing/2014/main" val="20000"/>
                    </a:ext>
                  </a:extLst>
                </a:gridCol>
                <a:gridCol w="1628775">
                  <a:extLst>
                    <a:ext uri="{9D8B030D-6E8A-4147-A177-3AD203B41FA5}">
                      <a16:colId xmlns:a16="http://schemas.microsoft.com/office/drawing/2014/main" val="20001"/>
                    </a:ext>
                  </a:extLst>
                </a:gridCol>
                <a:gridCol w="688975">
                  <a:extLst>
                    <a:ext uri="{9D8B030D-6E8A-4147-A177-3AD203B41FA5}">
                      <a16:colId xmlns:a16="http://schemas.microsoft.com/office/drawing/2014/main" val="20002"/>
                    </a:ext>
                  </a:extLst>
                </a:gridCol>
                <a:gridCol w="1008062">
                  <a:extLst>
                    <a:ext uri="{9D8B030D-6E8A-4147-A177-3AD203B41FA5}">
                      <a16:colId xmlns:a16="http://schemas.microsoft.com/office/drawing/2014/main" val="20003"/>
                    </a:ext>
                  </a:extLst>
                </a:gridCol>
                <a:gridCol w="1176338">
                  <a:extLst>
                    <a:ext uri="{9D8B030D-6E8A-4147-A177-3AD203B41FA5}">
                      <a16:colId xmlns:a16="http://schemas.microsoft.com/office/drawing/2014/main" val="20004"/>
                    </a:ext>
                  </a:extLst>
                </a:gridCol>
                <a:gridCol w="1558925">
                  <a:extLst>
                    <a:ext uri="{9D8B030D-6E8A-4147-A177-3AD203B41FA5}">
                      <a16:colId xmlns:a16="http://schemas.microsoft.com/office/drawing/2014/main" val="20005"/>
                    </a:ext>
                  </a:extLst>
                </a:gridCol>
                <a:gridCol w="1260475">
                  <a:extLst>
                    <a:ext uri="{9D8B030D-6E8A-4147-A177-3AD203B41FA5}">
                      <a16:colId xmlns:a16="http://schemas.microsoft.com/office/drawing/2014/main" val="20006"/>
                    </a:ext>
                  </a:extLst>
                </a:gridCol>
              </a:tblGrid>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dirty="0" smtClean="0">
                          <a:ln>
                            <a:noFill/>
                          </a:ln>
                          <a:solidFill>
                            <a:schemeClr val="tx1"/>
                          </a:solidFill>
                          <a:effectLst/>
                          <a:latin typeface="仿宋_GB2312" pitchFamily="49" charset="-122"/>
                          <a:ea typeface="仿宋_GB2312" pitchFamily="49" charset="-122"/>
                        </a:rPr>
                        <a:t>编号</a:t>
                      </a:r>
                      <a:endParaRPr kumimoji="0" lang="zh-CN" altLang="en-US" sz="1600" b="1" i="0" u="none" strike="noStrike" cap="none" normalizeH="0" baseline="0" dirty="0" smtClean="0">
                        <a:ln>
                          <a:noFill/>
                        </a:ln>
                        <a:solidFill>
                          <a:schemeClr val="tx1"/>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dirty="0" smtClean="0">
                          <a:ln>
                            <a:noFill/>
                          </a:ln>
                          <a:solidFill>
                            <a:schemeClr val="tx1"/>
                          </a:solidFill>
                          <a:effectLst/>
                          <a:latin typeface="仿宋_GB2312" pitchFamily="49" charset="-122"/>
                          <a:ea typeface="仿宋_GB2312" pitchFamily="49" charset="-122"/>
                        </a:rPr>
                        <a:t>个体串（染色体）</a:t>
                      </a:r>
                      <a:endParaRPr kumimoji="0" lang="zh-CN" altLang="en-US" sz="1600" b="1" i="0" u="none" strike="noStrike" cap="none" normalizeH="0" baseline="0" dirty="0" smtClean="0">
                        <a:ln>
                          <a:noFill/>
                        </a:ln>
                        <a:solidFill>
                          <a:schemeClr val="tx1"/>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altLang="zh-CN" sz="1600" b="1" i="0" u="none" strike="noStrike" cap="none" normalizeH="0" baseline="0" dirty="0" smtClean="0">
                          <a:ln>
                            <a:noFill/>
                          </a:ln>
                          <a:solidFill>
                            <a:schemeClr val="tx1"/>
                          </a:solidFill>
                          <a:effectLst/>
                          <a:latin typeface="仿宋_GB2312" pitchFamily="49" charset="-122"/>
                          <a:ea typeface="仿宋_GB2312" pitchFamily="49" charset="-122"/>
                        </a:rPr>
                        <a:t>x</a:t>
                      </a:r>
                      <a:endParaRPr kumimoji="0" lang="en-US" altLang="zh-CN" sz="1600" b="1" i="0" u="none" strike="noStrike" cap="none" normalizeH="0" baseline="0" dirty="0" smtClean="0">
                        <a:ln>
                          <a:noFill/>
                        </a:ln>
                        <a:solidFill>
                          <a:schemeClr val="tx1"/>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dirty="0" smtClean="0">
                          <a:ln>
                            <a:noFill/>
                          </a:ln>
                          <a:solidFill>
                            <a:schemeClr val="tx1"/>
                          </a:solidFill>
                          <a:effectLst/>
                          <a:latin typeface="仿宋_GB2312" pitchFamily="49" charset="-122"/>
                          <a:ea typeface="仿宋_GB2312" pitchFamily="49" charset="-122"/>
                        </a:rPr>
                        <a:t>适应值</a:t>
                      </a:r>
                      <a:endParaRPr kumimoji="0" lang="zh-CN" altLang="en-US" sz="1600" b="1" i="0" u="none" strike="noStrike" cap="none" normalizeH="0" baseline="0" dirty="0" smtClean="0">
                        <a:ln>
                          <a:noFill/>
                        </a:ln>
                        <a:solidFill>
                          <a:schemeClr val="tx1"/>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smtClean="0">
                          <a:ln>
                            <a:noFill/>
                          </a:ln>
                          <a:solidFill>
                            <a:schemeClr val="tx1"/>
                          </a:solidFill>
                          <a:effectLst/>
                          <a:latin typeface="仿宋_GB2312" pitchFamily="49" charset="-122"/>
                          <a:ea typeface="仿宋_GB2312" pitchFamily="49" charset="-122"/>
                        </a:rPr>
                        <a:t>百分比</a:t>
                      </a:r>
                      <a:r>
                        <a:rPr kumimoji="0" lang="fr-FR" altLang="zh-CN" sz="1600" b="1" i="0" u="none" strike="noStrike" cap="none" normalizeH="0" baseline="0" smtClean="0">
                          <a:ln>
                            <a:noFill/>
                          </a:ln>
                          <a:solidFill>
                            <a:schemeClr val="tx1"/>
                          </a:solidFill>
                          <a:effectLst/>
                          <a:latin typeface="仿宋_GB2312" pitchFamily="49" charset="-122"/>
                          <a:ea typeface="仿宋_GB2312" pitchFamily="49" charset="-122"/>
                        </a:rPr>
                        <a:t>%</a:t>
                      </a:r>
                      <a:endParaRPr kumimoji="0" lang="en-US" altLang="zh-CN" sz="1600" b="1" i="0" u="none" strike="noStrike" cap="none" normalizeH="0" baseline="0" smtClean="0">
                        <a:ln>
                          <a:noFill/>
                        </a:ln>
                        <a:solidFill>
                          <a:schemeClr val="tx1"/>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dirty="0" smtClean="0">
                          <a:ln>
                            <a:noFill/>
                          </a:ln>
                          <a:solidFill>
                            <a:schemeClr val="tx1"/>
                          </a:solidFill>
                          <a:effectLst/>
                          <a:latin typeface="仿宋_GB2312" pitchFamily="49" charset="-122"/>
                          <a:ea typeface="仿宋_GB2312" pitchFamily="49" charset="-122"/>
                        </a:rPr>
                        <a:t>累计百分比</a:t>
                      </a:r>
                      <a:r>
                        <a:rPr kumimoji="0" lang="fr-FR" altLang="zh-CN" sz="1600" b="1" i="0" u="none" strike="noStrike" cap="none" normalizeH="0" baseline="0" dirty="0" smtClean="0">
                          <a:ln>
                            <a:noFill/>
                          </a:ln>
                          <a:solidFill>
                            <a:schemeClr val="tx1"/>
                          </a:solidFill>
                          <a:effectLst/>
                          <a:latin typeface="仿宋_GB2312" pitchFamily="49" charset="-122"/>
                          <a:ea typeface="仿宋_GB2312" pitchFamily="49" charset="-122"/>
                        </a:rPr>
                        <a:t>%</a:t>
                      </a:r>
                      <a:endParaRPr kumimoji="0" lang="en-US" altLang="zh-CN" sz="1600" b="1" i="0" u="none" strike="noStrike" cap="none" normalizeH="0" baseline="0" dirty="0" smtClean="0">
                        <a:ln>
                          <a:noFill/>
                        </a:ln>
                        <a:solidFill>
                          <a:schemeClr val="tx1"/>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dirty="0" smtClean="0">
                          <a:ln>
                            <a:noFill/>
                          </a:ln>
                          <a:solidFill>
                            <a:schemeClr val="tx1"/>
                          </a:solidFill>
                          <a:effectLst/>
                          <a:latin typeface="仿宋_GB2312" pitchFamily="49" charset="-122"/>
                          <a:ea typeface="仿宋_GB2312" pitchFamily="49" charset="-122"/>
                        </a:rPr>
                        <a:t>选中次数</a:t>
                      </a:r>
                      <a:endParaRPr kumimoji="0" lang="zh-CN" altLang="en-US" sz="1600" b="1" i="0" u="none" strike="noStrike" cap="none" normalizeH="0" baseline="0" dirty="0" smtClean="0">
                        <a:ln>
                          <a:noFill/>
                        </a:ln>
                        <a:solidFill>
                          <a:schemeClr val="tx1"/>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600" b="1" i="0" u="none" strike="noStrike" cap="none" normalizeH="0" baseline="-25000" smtClean="0">
                          <a:ln>
                            <a:noFill/>
                          </a:ln>
                          <a:solidFill>
                            <a:schemeClr val="tx1"/>
                          </a:solidFill>
                          <a:effectLst/>
                          <a:latin typeface="Times New Roman" pitchFamily="18" charset="0"/>
                          <a:ea typeface="宋体" pitchFamily="2"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宋体" pitchFamily="2" charset="-122"/>
                          <a:ea typeface="宋体" pitchFamily="2" charset="-122"/>
                        </a:rPr>
                        <a:t>01101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宋体" pitchFamily="2" charset="-122"/>
                          <a:ea typeface="宋体" pitchFamily="2" charset="-122"/>
                        </a:rPr>
                        <a:t>169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宋体" pitchFamily="2" charset="-122"/>
                          <a:ea typeface="宋体" pitchFamily="2" charset="-122"/>
                        </a:rPr>
                        <a:t>14.44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宋体" pitchFamily="2" charset="-122"/>
                          <a:ea typeface="宋体" pitchFamily="2" charset="-122"/>
                        </a:rPr>
                        <a:t>14.44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600" b="1" i="0" u="none" strike="noStrike" cap="none" normalizeH="0" baseline="-25000" smtClean="0">
                          <a:ln>
                            <a:noFill/>
                          </a:ln>
                          <a:solidFill>
                            <a:schemeClr val="tx1"/>
                          </a:solidFill>
                          <a:effectLst/>
                          <a:latin typeface="Times New Roman" pitchFamily="18" charset="0"/>
                          <a:ea typeface="宋体" pitchFamily="2" charset="-122"/>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宋体" pitchFamily="2" charset="-122"/>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宋体" pitchFamily="2" charset="-122"/>
                          <a:ea typeface="宋体" pitchFamily="2" charset="-122"/>
                        </a:rPr>
                        <a:t>52.88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67.18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600" b="1" i="0" u="none" strike="noStrike" cap="none" normalizeH="0" baseline="-25000" smtClean="0">
                          <a:ln>
                            <a:noFill/>
                          </a:ln>
                          <a:solidFill>
                            <a:schemeClr val="tx1"/>
                          </a:solidFill>
                          <a:effectLst/>
                          <a:latin typeface="Times New Roman" pitchFamily="18" charset="0"/>
                          <a:ea typeface="宋体" pitchFamily="2" charset="-122"/>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01000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宋体" pitchFamily="2" charset="-122"/>
                          <a:ea typeface="宋体" pitchFamily="2" charset="-122"/>
                        </a:rPr>
                        <a:t>5.41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宋体" pitchFamily="2" charset="-122"/>
                          <a:ea typeface="宋体" pitchFamily="2" charset="-122"/>
                        </a:rPr>
                        <a:t>72.59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600" b="1" i="0" u="none" strike="noStrike" cap="none" normalizeH="0" baseline="-25000" smtClean="0">
                          <a:ln>
                            <a:noFill/>
                          </a:ln>
                          <a:solidFill>
                            <a:schemeClr val="tx1"/>
                          </a:solidFill>
                          <a:effectLst/>
                          <a:latin typeface="Times New Roman" pitchFamily="18" charset="0"/>
                          <a:ea typeface="宋体" pitchFamily="2" charset="-122"/>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10010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324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27.41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宋体" pitchFamily="2" charset="-122"/>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 Box 3"/>
          <p:cNvSpPr txBox="1">
            <a:spLocks noChangeArrowheads="1"/>
          </p:cNvSpPr>
          <p:nvPr/>
        </p:nvSpPr>
        <p:spPr bwMode="auto">
          <a:xfrm>
            <a:off x="1833587" y="0"/>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遗传算法应用</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179512" y="1304764"/>
            <a:ext cx="7991475" cy="46474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sz="2000" b="1" dirty="0" smtClean="0">
                <a:solidFill>
                  <a:srgbClr val="CC0000"/>
                </a:solidFill>
                <a:latin typeface="仿宋_GB2312" pitchFamily="49" charset="-122"/>
                <a:ea typeface="仿宋_GB2312" pitchFamily="49" charset="-122"/>
              </a:rPr>
              <a:t>（</a:t>
            </a:r>
            <a:r>
              <a:rPr lang="en-US" altLang="zh-CN" sz="2000" b="1" dirty="0" smtClean="0">
                <a:solidFill>
                  <a:srgbClr val="CC0000"/>
                </a:solidFill>
                <a:latin typeface="仿宋_GB2312" pitchFamily="49" charset="-122"/>
                <a:ea typeface="仿宋_GB2312" pitchFamily="49" charset="-122"/>
              </a:rPr>
              <a:t>4</a:t>
            </a:r>
            <a:r>
              <a:rPr lang="en-US" altLang="zh-CN" sz="2000" b="1" dirty="0">
                <a:solidFill>
                  <a:srgbClr val="CC0000"/>
                </a:solidFill>
                <a:latin typeface="仿宋_GB2312" pitchFamily="49" charset="-122"/>
                <a:ea typeface="仿宋_GB2312" pitchFamily="49" charset="-122"/>
              </a:rPr>
              <a:t>) </a:t>
            </a:r>
            <a:r>
              <a:rPr lang="zh-CN" altLang="en-US" sz="2000" b="1" dirty="0">
                <a:solidFill>
                  <a:srgbClr val="CC0000"/>
                </a:solidFill>
                <a:latin typeface="仿宋_GB2312" pitchFamily="49" charset="-122"/>
                <a:ea typeface="仿宋_GB2312" pitchFamily="49" charset="-122"/>
              </a:rPr>
              <a:t>选择操作</a:t>
            </a:r>
          </a:p>
          <a:p>
            <a:pPr lvl="1">
              <a:lnSpc>
                <a:spcPct val="120000"/>
              </a:lnSpc>
              <a:spcBef>
                <a:spcPts val="1200"/>
              </a:spcBef>
            </a:pPr>
            <a:r>
              <a:rPr lang="zh-CN" altLang="en-US" sz="2000" dirty="0" smtClean="0">
                <a:latin typeface="仿宋_GB2312" pitchFamily="49" charset="-122"/>
                <a:ea typeface="仿宋_GB2312" pitchFamily="49" charset="-122"/>
              </a:rPr>
              <a:t>假设</a:t>
            </a:r>
            <a:r>
              <a:rPr lang="zh-CN" altLang="en-US" sz="2000" dirty="0">
                <a:latin typeface="仿宋_GB2312" pitchFamily="49" charset="-122"/>
                <a:ea typeface="仿宋_GB2312" pitchFamily="49" charset="-122"/>
              </a:rPr>
              <a:t>采用轮盘赌方式选择个体，且依次生成的</a:t>
            </a:r>
            <a:r>
              <a:rPr lang="en-US" altLang="zh-CN" sz="2000" dirty="0">
                <a:latin typeface="仿宋_GB2312" pitchFamily="49" charset="-122"/>
                <a:ea typeface="仿宋_GB2312" pitchFamily="49" charset="-122"/>
              </a:rPr>
              <a:t>4</a:t>
            </a:r>
            <a:r>
              <a:rPr lang="zh-CN" altLang="en-US" sz="2000" dirty="0">
                <a:latin typeface="仿宋_GB2312" pitchFamily="49" charset="-122"/>
                <a:ea typeface="仿宋_GB2312" pitchFamily="49" charset="-122"/>
              </a:rPr>
              <a:t>个随机数（相当于轮盘上指针所指的数）为</a:t>
            </a:r>
            <a:r>
              <a:rPr lang="en-US" altLang="zh-CN" sz="2000" dirty="0">
                <a:latin typeface="仿宋_GB2312" pitchFamily="49" charset="-122"/>
                <a:ea typeface="仿宋_GB2312" pitchFamily="49" charset="-122"/>
              </a:rPr>
              <a:t>0.85</a:t>
            </a:r>
            <a:r>
              <a:rPr lang="zh-CN" altLang="en-US" sz="2000" dirty="0">
                <a:latin typeface="仿宋_GB2312" pitchFamily="49" charset="-122"/>
                <a:ea typeface="仿宋_GB2312" pitchFamily="49" charset="-122"/>
              </a:rPr>
              <a:t>、</a:t>
            </a:r>
            <a:r>
              <a:rPr lang="en-US" altLang="zh-CN" sz="2000" dirty="0">
                <a:latin typeface="仿宋_GB2312" pitchFamily="49" charset="-122"/>
                <a:ea typeface="仿宋_GB2312" pitchFamily="49" charset="-122"/>
              </a:rPr>
              <a:t>0.32</a:t>
            </a:r>
            <a:r>
              <a:rPr lang="zh-CN" altLang="en-US" sz="2000" dirty="0">
                <a:latin typeface="仿宋_GB2312" pitchFamily="49" charset="-122"/>
                <a:ea typeface="仿宋_GB2312" pitchFamily="49" charset="-122"/>
              </a:rPr>
              <a:t>、</a:t>
            </a:r>
            <a:r>
              <a:rPr lang="en-US" altLang="zh-CN" sz="2000" dirty="0">
                <a:latin typeface="仿宋_GB2312" pitchFamily="49" charset="-122"/>
                <a:ea typeface="仿宋_GB2312" pitchFamily="49" charset="-122"/>
              </a:rPr>
              <a:t>0.12</a:t>
            </a:r>
            <a:r>
              <a:rPr lang="zh-CN" altLang="en-US" sz="2000" dirty="0">
                <a:latin typeface="仿宋_GB2312" pitchFamily="49" charset="-122"/>
                <a:ea typeface="仿宋_GB2312" pitchFamily="49" charset="-122"/>
              </a:rPr>
              <a:t>和</a:t>
            </a:r>
            <a:r>
              <a:rPr lang="en-US" altLang="zh-CN" sz="2000" dirty="0">
                <a:latin typeface="仿宋_GB2312" pitchFamily="49" charset="-122"/>
                <a:ea typeface="仿宋_GB2312" pitchFamily="49" charset="-122"/>
              </a:rPr>
              <a:t>0.46</a:t>
            </a:r>
            <a:r>
              <a:rPr lang="zh-CN" altLang="en-US" sz="2000" dirty="0">
                <a:latin typeface="仿宋_GB2312" pitchFamily="49" charset="-122"/>
                <a:ea typeface="仿宋_GB2312" pitchFamily="49" charset="-122"/>
              </a:rPr>
              <a:t>，经选择后得到的新的种群为：</a:t>
            </a:r>
            <a:endParaRPr lang="zh-CN" altLang="fr-FR" sz="2000" dirty="0">
              <a:latin typeface="仿宋_GB2312" pitchFamily="49" charset="-122"/>
              <a:ea typeface="仿宋_GB2312" pitchFamily="49" charset="-122"/>
            </a:endParaRPr>
          </a:p>
          <a:p>
            <a:pPr lvl="1">
              <a:lnSpc>
                <a:spcPct val="120000"/>
              </a:lnSpc>
              <a:spcBef>
                <a:spcPts val="1200"/>
              </a:spcBef>
            </a:pPr>
            <a:r>
              <a:rPr lang="zh-CN" altLang="fr-FR" sz="2000" dirty="0">
                <a:latin typeface="仿宋_GB2312" pitchFamily="49" charset="-122"/>
                <a:ea typeface="仿宋_GB2312" pitchFamily="49" charset="-122"/>
              </a:rPr>
              <a:t>    </a:t>
            </a:r>
            <a:r>
              <a:rPr lang="fr-FR" altLang="zh-CN" sz="2000" dirty="0">
                <a:latin typeface="仿宋_GB2312" pitchFamily="49" charset="-122"/>
                <a:ea typeface="仿宋_GB2312" pitchFamily="49" charset="-122"/>
              </a:rPr>
              <a:t>S</a:t>
            </a:r>
            <a:r>
              <a:rPr lang="fr-FR" altLang="zh-CN" sz="2000" baseline="-25000" dirty="0">
                <a:latin typeface="仿宋_GB2312" pitchFamily="49" charset="-122"/>
                <a:ea typeface="仿宋_GB2312" pitchFamily="49" charset="-122"/>
              </a:rPr>
              <a:t>01</a:t>
            </a:r>
            <a:r>
              <a:rPr lang="fr-FR" altLang="zh-CN" sz="2000" dirty="0">
                <a:latin typeface="仿宋_GB2312" pitchFamily="49" charset="-122"/>
                <a:ea typeface="仿宋_GB2312" pitchFamily="49" charset="-122"/>
              </a:rPr>
              <a:t>=10010</a:t>
            </a:r>
          </a:p>
          <a:p>
            <a:pPr lvl="1">
              <a:lnSpc>
                <a:spcPct val="120000"/>
              </a:lnSpc>
              <a:spcBef>
                <a:spcPts val="1200"/>
              </a:spcBef>
            </a:pPr>
            <a:r>
              <a:rPr lang="fr-FR" altLang="zh-CN" sz="2000" dirty="0">
                <a:latin typeface="仿宋_GB2312" pitchFamily="49" charset="-122"/>
                <a:ea typeface="仿宋_GB2312" pitchFamily="49" charset="-122"/>
              </a:rPr>
              <a:t>    S</a:t>
            </a:r>
            <a:r>
              <a:rPr lang="fr-FR" altLang="zh-CN" sz="2000" baseline="-25000" dirty="0">
                <a:latin typeface="仿宋_GB2312" pitchFamily="49" charset="-122"/>
                <a:ea typeface="仿宋_GB2312" pitchFamily="49" charset="-122"/>
              </a:rPr>
              <a:t>02</a:t>
            </a:r>
            <a:r>
              <a:rPr lang="fr-FR" altLang="zh-CN" sz="2000" dirty="0">
                <a:latin typeface="仿宋_GB2312" pitchFamily="49" charset="-122"/>
                <a:ea typeface="仿宋_GB2312" pitchFamily="49" charset="-122"/>
              </a:rPr>
              <a:t>=11001</a:t>
            </a:r>
          </a:p>
          <a:p>
            <a:pPr lvl="1">
              <a:lnSpc>
                <a:spcPct val="120000"/>
              </a:lnSpc>
              <a:spcBef>
                <a:spcPts val="1200"/>
              </a:spcBef>
            </a:pPr>
            <a:r>
              <a:rPr lang="fr-FR" altLang="zh-CN" sz="2000" dirty="0">
                <a:latin typeface="仿宋_GB2312" pitchFamily="49" charset="-122"/>
                <a:ea typeface="仿宋_GB2312" pitchFamily="49" charset="-122"/>
              </a:rPr>
              <a:t>    S</a:t>
            </a:r>
            <a:r>
              <a:rPr lang="fr-FR" altLang="zh-CN" sz="2000" baseline="-25000" dirty="0">
                <a:latin typeface="仿宋_GB2312" pitchFamily="49" charset="-122"/>
                <a:ea typeface="仿宋_GB2312" pitchFamily="49" charset="-122"/>
              </a:rPr>
              <a:t>03</a:t>
            </a:r>
            <a:r>
              <a:rPr lang="fr-FR" altLang="zh-CN" sz="2000" dirty="0">
                <a:latin typeface="仿宋_GB2312" pitchFamily="49" charset="-122"/>
                <a:ea typeface="仿宋_GB2312" pitchFamily="49" charset="-122"/>
              </a:rPr>
              <a:t>=01101</a:t>
            </a:r>
          </a:p>
          <a:p>
            <a:pPr lvl="1">
              <a:lnSpc>
                <a:spcPct val="120000"/>
              </a:lnSpc>
              <a:spcBef>
                <a:spcPts val="1200"/>
              </a:spcBef>
            </a:pPr>
            <a:r>
              <a:rPr lang="fr-FR" altLang="zh-CN" sz="2000" dirty="0">
                <a:latin typeface="仿宋_GB2312" pitchFamily="49" charset="-122"/>
                <a:ea typeface="仿宋_GB2312" pitchFamily="49" charset="-122"/>
              </a:rPr>
              <a:t>    S</a:t>
            </a:r>
            <a:r>
              <a:rPr lang="fr-FR" altLang="zh-CN" sz="2000" baseline="-25000" dirty="0">
                <a:latin typeface="仿宋_GB2312" pitchFamily="49" charset="-122"/>
                <a:ea typeface="仿宋_GB2312" pitchFamily="49" charset="-122"/>
              </a:rPr>
              <a:t>04</a:t>
            </a:r>
            <a:r>
              <a:rPr lang="fr-FR" altLang="zh-CN" sz="2000" dirty="0">
                <a:latin typeface="仿宋_GB2312" pitchFamily="49" charset="-122"/>
                <a:ea typeface="仿宋_GB2312" pitchFamily="49" charset="-122"/>
              </a:rPr>
              <a:t>=11001</a:t>
            </a:r>
          </a:p>
          <a:p>
            <a:pPr lvl="1">
              <a:lnSpc>
                <a:spcPct val="120000"/>
              </a:lnSpc>
              <a:spcBef>
                <a:spcPts val="1200"/>
              </a:spcBef>
            </a:pPr>
            <a:r>
              <a:rPr lang="zh-CN" altLang="fr-FR" sz="2000" dirty="0">
                <a:latin typeface="仿宋_GB2312" pitchFamily="49" charset="-122"/>
                <a:ea typeface="仿宋_GB2312" pitchFamily="49" charset="-122"/>
              </a:rPr>
              <a:t>其中，染色体</a:t>
            </a:r>
            <a:r>
              <a:rPr lang="fr-FR" altLang="zh-CN" sz="2000" dirty="0">
                <a:latin typeface="仿宋_GB2312" pitchFamily="49" charset="-122"/>
                <a:ea typeface="仿宋_GB2312" pitchFamily="49" charset="-122"/>
              </a:rPr>
              <a:t>11001</a:t>
            </a:r>
            <a:r>
              <a:rPr lang="zh-CN" altLang="fr-FR" sz="2000" dirty="0">
                <a:latin typeface="仿宋_GB2312" pitchFamily="49" charset="-122"/>
                <a:ea typeface="仿宋_GB2312" pitchFamily="49" charset="-122"/>
              </a:rPr>
              <a:t>在种群中出现了</a:t>
            </a:r>
            <a:r>
              <a:rPr lang="fr-FR" altLang="zh-CN" sz="2000" dirty="0">
                <a:latin typeface="仿宋_GB2312" pitchFamily="49" charset="-122"/>
                <a:ea typeface="仿宋_GB2312" pitchFamily="49" charset="-122"/>
              </a:rPr>
              <a:t>2</a:t>
            </a:r>
            <a:r>
              <a:rPr lang="zh-CN" altLang="fr-FR" sz="2000" dirty="0">
                <a:latin typeface="仿宋_GB2312" pitchFamily="49" charset="-122"/>
                <a:ea typeface="仿宋_GB2312" pitchFamily="49" charset="-122"/>
              </a:rPr>
              <a:t>次，而原染色体</a:t>
            </a:r>
            <a:r>
              <a:rPr lang="fr-FR" altLang="zh-CN" sz="2000" dirty="0">
                <a:latin typeface="仿宋_GB2312" pitchFamily="49" charset="-122"/>
                <a:ea typeface="仿宋_GB2312" pitchFamily="49" charset="-122"/>
              </a:rPr>
              <a:t>01000</a:t>
            </a:r>
            <a:r>
              <a:rPr lang="zh-CN" altLang="fr-FR" sz="2000" dirty="0">
                <a:latin typeface="仿宋_GB2312" pitchFamily="49" charset="-122"/>
                <a:ea typeface="仿宋_GB2312" pitchFamily="49" charset="-122"/>
              </a:rPr>
              <a:t>则因适应值太小而被淘汰 </a:t>
            </a:r>
            <a:endParaRPr lang="zh-CN" altLang="en-US" sz="2000" dirty="0">
              <a:latin typeface="仿宋_GB2312" pitchFamily="49" charset="-122"/>
              <a:ea typeface="仿宋_GB2312" pitchFamily="49" charset="-122"/>
            </a:endParaRPr>
          </a:p>
        </p:txBody>
      </p:sp>
      <p:sp>
        <p:nvSpPr>
          <p:cNvPr id="121860" name="Rectangle 4"/>
          <p:cNvSpPr>
            <a:spLocks noChangeArrowheads="1"/>
          </p:cNvSpPr>
          <p:nvPr/>
        </p:nvSpPr>
        <p:spPr bwMode="auto">
          <a:xfrm>
            <a:off x="2699792" y="3248980"/>
            <a:ext cx="6299200" cy="11906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altLang="zh-CN" dirty="0"/>
              <a:t>14%               53%                    5%                 27%        </a:t>
            </a:r>
            <a:br>
              <a:rPr lang="en-US" altLang="zh-CN" dirty="0"/>
            </a:br>
            <a:r>
              <a:rPr lang="en-US" altLang="zh-CN" dirty="0"/>
              <a:t>----------|----------------------------|------------|-</a:t>
            </a:r>
            <a:r>
              <a:rPr lang="en-US" altLang="zh-CN" b="1" dirty="0">
                <a:solidFill>
                  <a:srgbClr val="FF0000"/>
                </a:solidFill>
              </a:rPr>
              <a:t>*</a:t>
            </a:r>
            <a:r>
              <a:rPr lang="en-US" altLang="zh-CN" dirty="0"/>
              <a:t>-------------------------|</a:t>
            </a:r>
            <a:br>
              <a:rPr lang="en-US" altLang="zh-CN" dirty="0"/>
            </a:br>
            <a:r>
              <a:rPr lang="en-US" altLang="zh-CN" dirty="0"/>
              <a:t>   </a:t>
            </a:r>
            <a:r>
              <a:rPr lang="zh-CN" altLang="en-US" dirty="0"/>
              <a:t>个体</a:t>
            </a:r>
            <a:r>
              <a:rPr lang="en-US" altLang="zh-CN" dirty="0"/>
              <a:t>1              </a:t>
            </a:r>
            <a:r>
              <a:rPr lang="zh-CN" altLang="en-US" dirty="0"/>
              <a:t>个体</a:t>
            </a:r>
            <a:r>
              <a:rPr lang="en-US" altLang="zh-CN" dirty="0"/>
              <a:t>2                  </a:t>
            </a:r>
            <a:r>
              <a:rPr lang="zh-CN" altLang="en-US" dirty="0"/>
              <a:t>个体</a:t>
            </a:r>
            <a:r>
              <a:rPr lang="en-US" altLang="zh-CN" dirty="0"/>
              <a:t>3    ^</a:t>
            </a:r>
            <a:r>
              <a:rPr lang="en-US" altLang="zh-CN" b="1" dirty="0">
                <a:solidFill>
                  <a:srgbClr val="FF0000"/>
                </a:solidFill>
              </a:rPr>
              <a:t>0.85</a:t>
            </a:r>
            <a:r>
              <a:rPr lang="en-US" altLang="zh-CN" dirty="0"/>
              <a:t>    </a:t>
            </a:r>
            <a:r>
              <a:rPr lang="zh-CN" altLang="en-US" dirty="0"/>
              <a:t>个体</a:t>
            </a:r>
            <a:r>
              <a:rPr lang="en-US" altLang="zh-CN" dirty="0"/>
              <a:t>4</a:t>
            </a:r>
            <a:br>
              <a:rPr lang="en-US" altLang="zh-CN" dirty="0"/>
            </a:br>
            <a:r>
              <a:rPr lang="zh-CN" altLang="en-US" dirty="0"/>
              <a:t>随机数为</a:t>
            </a:r>
            <a:r>
              <a:rPr lang="en-US" altLang="zh-CN" dirty="0"/>
              <a:t>0.85</a:t>
            </a:r>
            <a:r>
              <a:rPr lang="zh-CN" altLang="en-US" dirty="0"/>
              <a:t>落在了个体</a:t>
            </a:r>
            <a:r>
              <a:rPr lang="en-US" altLang="zh-CN" dirty="0"/>
              <a:t>4</a:t>
            </a:r>
            <a:r>
              <a:rPr lang="zh-CN" altLang="en-US" dirty="0"/>
              <a:t>的端内</a:t>
            </a:r>
            <a:r>
              <a:rPr lang="en-US" altLang="zh-CN" dirty="0"/>
              <a:t>.</a:t>
            </a:r>
            <a:r>
              <a:rPr lang="zh-CN" altLang="en-US" dirty="0"/>
              <a:t>本次选择了个体</a:t>
            </a:r>
            <a:r>
              <a:rPr lang="en-US" altLang="zh-CN" dirty="0"/>
              <a:t>4.  </a:t>
            </a:r>
          </a:p>
        </p:txBody>
      </p:sp>
      <p:sp>
        <p:nvSpPr>
          <p:cNvPr id="6" name="Text Box 3"/>
          <p:cNvSpPr txBox="1">
            <a:spLocks noChangeArrowheads="1"/>
          </p:cNvSpPr>
          <p:nvPr/>
        </p:nvSpPr>
        <p:spPr bwMode="auto">
          <a:xfrm>
            <a:off x="1833587" y="0"/>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遗传算法应用</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179388" y="1052736"/>
            <a:ext cx="8785225" cy="56630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10000"/>
              </a:lnSpc>
            </a:pPr>
            <a:r>
              <a:rPr lang="fr-FR" altLang="zh-CN" sz="2000" b="1" dirty="0" smtClean="0">
                <a:solidFill>
                  <a:srgbClr val="CC0066"/>
                </a:solidFill>
                <a:latin typeface="Times New Roman" pitchFamily="18" charset="0"/>
              </a:rPr>
              <a:t> </a:t>
            </a:r>
            <a:r>
              <a:rPr lang="fr-FR" altLang="zh-CN" sz="2000" b="1" dirty="0">
                <a:solidFill>
                  <a:srgbClr val="CC0066"/>
                </a:solidFill>
                <a:latin typeface="Times New Roman" pitchFamily="18" charset="0"/>
                <a:ea typeface="仿宋_GB2312" pitchFamily="49" charset="-122"/>
                <a:cs typeface="Times New Roman" pitchFamily="18" charset="0"/>
              </a:rPr>
              <a:t>(5) </a:t>
            </a:r>
            <a:r>
              <a:rPr lang="zh-CN" altLang="fr-FR" sz="2000" b="1" dirty="0">
                <a:solidFill>
                  <a:srgbClr val="CC0066"/>
                </a:solidFill>
                <a:latin typeface="Times New Roman" pitchFamily="18" charset="0"/>
                <a:ea typeface="仿宋_GB2312" pitchFamily="49" charset="-122"/>
                <a:cs typeface="Times New Roman" pitchFamily="18" charset="0"/>
              </a:rPr>
              <a:t>交叉</a:t>
            </a:r>
          </a:p>
          <a:p>
            <a:pPr lvl="1">
              <a:lnSpc>
                <a:spcPct val="110000"/>
              </a:lnSpc>
              <a:spcBef>
                <a:spcPts val="1200"/>
              </a:spcBef>
            </a:pPr>
            <a:r>
              <a:rPr lang="zh-CN" altLang="fr-FR" sz="2000" dirty="0">
                <a:latin typeface="Times New Roman" pitchFamily="18" charset="0"/>
                <a:ea typeface="仿宋_GB2312" pitchFamily="49" charset="-122"/>
                <a:cs typeface="Times New Roman" pitchFamily="18" charset="0"/>
              </a:rPr>
              <a:t>    假设交叉概率</a:t>
            </a:r>
            <a:r>
              <a:rPr lang="en-US" altLang="zh-CN" sz="2000" dirty="0">
                <a:latin typeface="Times New Roman" pitchFamily="18" charset="0"/>
                <a:ea typeface="仿宋_GB2312" pitchFamily="49" charset="-122"/>
                <a:cs typeface="Times New Roman" pitchFamily="18" charset="0"/>
              </a:rPr>
              <a:t>P</a:t>
            </a:r>
            <a:r>
              <a:rPr lang="en-US" altLang="zh-CN" sz="2000" baseline="-25000" dirty="0">
                <a:latin typeface="Times New Roman" pitchFamily="18" charset="0"/>
                <a:ea typeface="仿宋_GB2312" pitchFamily="49" charset="-122"/>
                <a:cs typeface="Times New Roman" pitchFamily="18" charset="0"/>
              </a:rPr>
              <a:t>i</a:t>
            </a:r>
            <a:r>
              <a:rPr lang="zh-CN" altLang="en-US" sz="2000" dirty="0">
                <a:latin typeface="Times New Roman" pitchFamily="18" charset="0"/>
                <a:ea typeface="仿宋_GB2312" pitchFamily="49" charset="-122"/>
                <a:cs typeface="Times New Roman" pitchFamily="18" charset="0"/>
              </a:rPr>
              <a:t>为</a:t>
            </a:r>
            <a:r>
              <a:rPr lang="en-US" altLang="zh-CN" sz="2000" dirty="0">
                <a:latin typeface="Times New Roman" pitchFamily="18" charset="0"/>
                <a:ea typeface="仿宋_GB2312" pitchFamily="49" charset="-122"/>
                <a:cs typeface="Times New Roman" pitchFamily="18" charset="0"/>
              </a:rPr>
              <a:t>50%</a:t>
            </a:r>
            <a:r>
              <a:rPr lang="zh-CN" altLang="en-US" sz="2000" dirty="0">
                <a:latin typeface="Times New Roman" pitchFamily="18" charset="0"/>
                <a:ea typeface="仿宋_GB2312" pitchFamily="49" charset="-122"/>
                <a:cs typeface="Times New Roman" pitchFamily="18" charset="0"/>
              </a:rPr>
              <a:t>，则种群中只有</a:t>
            </a:r>
            <a:r>
              <a:rPr lang="en-US" altLang="zh-CN" sz="2000" dirty="0">
                <a:latin typeface="Times New Roman" pitchFamily="18" charset="0"/>
                <a:ea typeface="仿宋_GB2312" pitchFamily="49" charset="-122"/>
                <a:cs typeface="Times New Roman" pitchFamily="18" charset="0"/>
              </a:rPr>
              <a:t>1/2</a:t>
            </a:r>
            <a:r>
              <a:rPr lang="zh-CN" altLang="en-US" sz="2000" dirty="0">
                <a:latin typeface="Times New Roman" pitchFamily="18" charset="0"/>
                <a:ea typeface="仿宋_GB2312" pitchFamily="49" charset="-122"/>
                <a:cs typeface="Times New Roman" pitchFamily="18" charset="0"/>
              </a:rPr>
              <a:t>的染色体参与</a:t>
            </a:r>
            <a:r>
              <a:rPr lang="zh-CN" altLang="fr-FR" sz="2000" dirty="0">
                <a:latin typeface="Times New Roman" pitchFamily="18" charset="0"/>
                <a:ea typeface="仿宋_GB2312" pitchFamily="49" charset="-122"/>
                <a:cs typeface="Times New Roman" pitchFamily="18" charset="0"/>
              </a:rPr>
              <a:t>交叉</a:t>
            </a:r>
            <a:r>
              <a:rPr lang="zh-CN" altLang="en-US" sz="2000" dirty="0">
                <a:latin typeface="Times New Roman" pitchFamily="18" charset="0"/>
                <a:ea typeface="仿宋_GB2312" pitchFamily="49" charset="-122"/>
                <a:cs typeface="Times New Roman" pitchFamily="18" charset="0"/>
              </a:rPr>
              <a:t>。若规定种群中的染色体按顺序两两配对交叉，且有</a:t>
            </a:r>
            <a:r>
              <a:rPr lang="fr-FR" altLang="zh-CN" sz="2000" dirty="0">
                <a:latin typeface="Times New Roman" pitchFamily="18" charset="0"/>
                <a:ea typeface="仿宋_GB2312" pitchFamily="49" charset="-122"/>
                <a:cs typeface="Times New Roman" pitchFamily="18" charset="0"/>
              </a:rPr>
              <a:t>S</a:t>
            </a:r>
            <a:r>
              <a:rPr lang="fr-FR" altLang="zh-CN" sz="2000" baseline="-25000" dirty="0">
                <a:latin typeface="Times New Roman" pitchFamily="18" charset="0"/>
                <a:ea typeface="仿宋_GB2312" pitchFamily="49" charset="-122"/>
                <a:cs typeface="Times New Roman" pitchFamily="18" charset="0"/>
              </a:rPr>
              <a:t>01</a:t>
            </a:r>
            <a:r>
              <a:rPr lang="zh-CN" altLang="fr-FR" sz="2000" dirty="0">
                <a:latin typeface="Times New Roman" pitchFamily="18" charset="0"/>
                <a:ea typeface="仿宋_GB2312" pitchFamily="49" charset="-122"/>
                <a:cs typeface="Times New Roman" pitchFamily="18" charset="0"/>
              </a:rPr>
              <a:t>与</a:t>
            </a:r>
            <a:r>
              <a:rPr lang="fr-FR" altLang="zh-CN" sz="2000" dirty="0">
                <a:latin typeface="Times New Roman" pitchFamily="18" charset="0"/>
                <a:ea typeface="仿宋_GB2312" pitchFamily="49" charset="-122"/>
                <a:cs typeface="Times New Roman" pitchFamily="18" charset="0"/>
              </a:rPr>
              <a:t>S</a:t>
            </a:r>
            <a:r>
              <a:rPr lang="fr-FR" altLang="zh-CN" sz="2000" baseline="-25000" dirty="0">
                <a:latin typeface="Times New Roman" pitchFamily="18" charset="0"/>
                <a:ea typeface="仿宋_GB2312" pitchFamily="49" charset="-122"/>
                <a:cs typeface="Times New Roman" pitchFamily="18" charset="0"/>
              </a:rPr>
              <a:t>02</a:t>
            </a:r>
            <a:r>
              <a:rPr lang="zh-CN" altLang="fr-FR" sz="2000" dirty="0">
                <a:latin typeface="Times New Roman" pitchFamily="18" charset="0"/>
                <a:ea typeface="仿宋_GB2312" pitchFamily="49" charset="-122"/>
                <a:cs typeface="Times New Roman" pitchFamily="18" charset="0"/>
              </a:rPr>
              <a:t>交叉，</a:t>
            </a:r>
            <a:r>
              <a:rPr lang="fr-FR" altLang="zh-CN" sz="2000" dirty="0">
                <a:latin typeface="Times New Roman" pitchFamily="18" charset="0"/>
                <a:ea typeface="仿宋_GB2312" pitchFamily="49" charset="-122"/>
                <a:cs typeface="Times New Roman" pitchFamily="18" charset="0"/>
              </a:rPr>
              <a:t>S</a:t>
            </a:r>
            <a:r>
              <a:rPr lang="fr-FR" altLang="zh-CN" sz="2000" baseline="-25000" dirty="0">
                <a:latin typeface="Times New Roman" pitchFamily="18" charset="0"/>
                <a:ea typeface="仿宋_GB2312" pitchFamily="49" charset="-122"/>
                <a:cs typeface="Times New Roman" pitchFamily="18" charset="0"/>
              </a:rPr>
              <a:t>03</a:t>
            </a:r>
            <a:r>
              <a:rPr lang="zh-CN" altLang="fr-FR" sz="2000" dirty="0">
                <a:latin typeface="Times New Roman" pitchFamily="18" charset="0"/>
                <a:ea typeface="仿宋_GB2312" pitchFamily="49" charset="-122"/>
                <a:cs typeface="Times New Roman" pitchFamily="18" charset="0"/>
              </a:rPr>
              <a:t>与</a:t>
            </a:r>
            <a:r>
              <a:rPr lang="fr-FR" altLang="zh-CN" sz="2000" dirty="0">
                <a:latin typeface="Times New Roman" pitchFamily="18" charset="0"/>
                <a:ea typeface="仿宋_GB2312" pitchFamily="49" charset="-122"/>
                <a:cs typeface="Times New Roman" pitchFamily="18" charset="0"/>
              </a:rPr>
              <a:t>S</a:t>
            </a:r>
            <a:r>
              <a:rPr lang="fr-FR" altLang="zh-CN" sz="2000" baseline="-25000" dirty="0">
                <a:latin typeface="Times New Roman" pitchFamily="18" charset="0"/>
                <a:ea typeface="仿宋_GB2312" pitchFamily="49" charset="-122"/>
                <a:cs typeface="Times New Roman" pitchFamily="18" charset="0"/>
              </a:rPr>
              <a:t>04</a:t>
            </a:r>
            <a:r>
              <a:rPr lang="zh-CN" altLang="fr-FR" sz="2000" dirty="0">
                <a:latin typeface="Times New Roman" pitchFamily="18" charset="0"/>
                <a:ea typeface="仿宋_GB2312" pitchFamily="49" charset="-122"/>
                <a:cs typeface="Times New Roman" pitchFamily="18" charset="0"/>
              </a:rPr>
              <a:t>不交叉，则交叉</a:t>
            </a:r>
            <a:r>
              <a:rPr lang="zh-CN" altLang="fr-FR" sz="2000" dirty="0" smtClean="0">
                <a:latin typeface="Times New Roman" pitchFamily="18" charset="0"/>
                <a:ea typeface="仿宋_GB2312" pitchFamily="49" charset="-122"/>
                <a:cs typeface="Times New Roman" pitchFamily="18" charset="0"/>
              </a:rPr>
              <a:t>情况</a:t>
            </a:r>
            <a:r>
              <a:rPr lang="zh-CN" altLang="en-US" sz="2000" dirty="0" smtClean="0">
                <a:latin typeface="Times New Roman" pitchFamily="18" charset="0"/>
                <a:ea typeface="仿宋_GB2312" pitchFamily="49" charset="-122"/>
                <a:cs typeface="Times New Roman" pitchFamily="18" charset="0"/>
              </a:rPr>
              <a:t>为：</a:t>
            </a:r>
            <a:endParaRPr lang="zh-CN" altLang="fr-FR" sz="2000" dirty="0">
              <a:latin typeface="Times New Roman" pitchFamily="18" charset="0"/>
              <a:ea typeface="仿宋_GB2312" pitchFamily="49" charset="-122"/>
              <a:cs typeface="Times New Roman" pitchFamily="18" charset="0"/>
            </a:endParaRPr>
          </a:p>
          <a:p>
            <a:pPr>
              <a:lnSpc>
                <a:spcPct val="110000"/>
              </a:lnSpc>
            </a:pPr>
            <a:endParaRPr lang="en-US" altLang="zh-CN" sz="2000" b="1" dirty="0" smtClean="0">
              <a:solidFill>
                <a:srgbClr val="0000CC"/>
              </a:solidFill>
              <a:latin typeface="Times New Roman" pitchFamily="18" charset="0"/>
              <a:ea typeface="仿宋_GB2312" pitchFamily="49" charset="-122"/>
              <a:cs typeface="Times New Roman" pitchFamily="18" charset="0"/>
            </a:endParaRPr>
          </a:p>
          <a:p>
            <a:pPr>
              <a:lnSpc>
                <a:spcPct val="110000"/>
              </a:lnSpc>
            </a:pPr>
            <a:endParaRPr lang="zh-CN" altLang="fr-FR" sz="2000" b="1" dirty="0">
              <a:solidFill>
                <a:srgbClr val="0000CC"/>
              </a:solidFill>
              <a:latin typeface="Times New Roman" pitchFamily="18" charset="0"/>
              <a:ea typeface="仿宋_GB2312" pitchFamily="49" charset="-122"/>
              <a:cs typeface="Times New Roman" pitchFamily="18" charset="0"/>
            </a:endParaRPr>
          </a:p>
          <a:p>
            <a:pPr>
              <a:lnSpc>
                <a:spcPct val="110000"/>
              </a:lnSpc>
            </a:pPr>
            <a:endParaRPr lang="zh-CN" altLang="fr-FR" sz="2000" b="1" dirty="0">
              <a:solidFill>
                <a:srgbClr val="0000CC"/>
              </a:solidFill>
              <a:latin typeface="Times New Roman" pitchFamily="18" charset="0"/>
              <a:ea typeface="仿宋_GB2312" pitchFamily="49" charset="-122"/>
              <a:cs typeface="Times New Roman" pitchFamily="18" charset="0"/>
            </a:endParaRPr>
          </a:p>
          <a:p>
            <a:pPr>
              <a:lnSpc>
                <a:spcPct val="110000"/>
              </a:lnSpc>
            </a:pPr>
            <a:endParaRPr lang="zh-CN" altLang="fr-FR" sz="2000" b="1" dirty="0">
              <a:solidFill>
                <a:srgbClr val="0000CC"/>
              </a:solidFill>
              <a:latin typeface="Times New Roman" pitchFamily="18" charset="0"/>
              <a:ea typeface="仿宋_GB2312" pitchFamily="49" charset="-122"/>
              <a:cs typeface="Times New Roman" pitchFamily="18" charset="0"/>
            </a:endParaRPr>
          </a:p>
          <a:p>
            <a:pPr>
              <a:lnSpc>
                <a:spcPct val="110000"/>
              </a:lnSpc>
            </a:pPr>
            <a:endParaRPr lang="zh-CN" altLang="fr-FR" sz="2000" b="1" dirty="0">
              <a:solidFill>
                <a:srgbClr val="0000CC"/>
              </a:solidFill>
              <a:latin typeface="Times New Roman" pitchFamily="18" charset="0"/>
              <a:ea typeface="仿宋_GB2312" pitchFamily="49" charset="-122"/>
              <a:cs typeface="Times New Roman" pitchFamily="18" charset="0"/>
            </a:endParaRPr>
          </a:p>
          <a:p>
            <a:pPr>
              <a:lnSpc>
                <a:spcPct val="110000"/>
              </a:lnSpc>
            </a:pPr>
            <a:endParaRPr lang="zh-CN" altLang="fr-FR" sz="2000" b="1" dirty="0">
              <a:solidFill>
                <a:srgbClr val="0000CC"/>
              </a:solidFill>
              <a:latin typeface="Times New Roman" pitchFamily="18" charset="0"/>
              <a:ea typeface="仿宋_GB2312" pitchFamily="49" charset="-122"/>
              <a:cs typeface="Times New Roman" pitchFamily="18" charset="0"/>
            </a:endParaRPr>
          </a:p>
          <a:p>
            <a:pPr>
              <a:lnSpc>
                <a:spcPct val="110000"/>
              </a:lnSpc>
            </a:pPr>
            <a:endParaRPr lang="zh-CN" altLang="fr-FR" sz="2000" b="1" dirty="0">
              <a:solidFill>
                <a:srgbClr val="0000CC"/>
              </a:solidFill>
              <a:latin typeface="Times New Roman" pitchFamily="18" charset="0"/>
              <a:ea typeface="仿宋_GB2312" pitchFamily="49" charset="-122"/>
              <a:cs typeface="Times New Roman" pitchFamily="18" charset="0"/>
            </a:endParaRPr>
          </a:p>
          <a:p>
            <a:pPr lvl="2">
              <a:lnSpc>
                <a:spcPct val="110000"/>
              </a:lnSpc>
            </a:pPr>
            <a:r>
              <a:rPr lang="zh-CN" altLang="fr-FR" sz="2000" dirty="0">
                <a:latin typeface="Times New Roman" pitchFamily="18" charset="0"/>
                <a:ea typeface="仿宋_GB2312" pitchFamily="49" charset="-122"/>
                <a:cs typeface="Times New Roman" pitchFamily="18" charset="0"/>
              </a:rPr>
              <a:t>可见，经交叉后得到的新的种群为：</a:t>
            </a:r>
          </a:p>
          <a:p>
            <a:pPr lvl="2">
              <a:lnSpc>
                <a:spcPct val="110000"/>
              </a:lnSpc>
            </a:pPr>
            <a:r>
              <a:rPr lang="fr-FR" altLang="zh-CN" sz="2000" dirty="0">
                <a:latin typeface="Times New Roman" pitchFamily="18" charset="0"/>
                <a:ea typeface="仿宋_GB2312" pitchFamily="49" charset="-122"/>
                <a:cs typeface="Times New Roman" pitchFamily="18" charset="0"/>
              </a:rPr>
              <a:t>    S</a:t>
            </a:r>
            <a:r>
              <a:rPr lang="fr-FR" altLang="zh-CN" sz="2000" baseline="-25000" dirty="0">
                <a:latin typeface="Times New Roman" pitchFamily="18" charset="0"/>
                <a:ea typeface="仿宋_GB2312" pitchFamily="49" charset="-122"/>
                <a:cs typeface="Times New Roman" pitchFamily="18" charset="0"/>
              </a:rPr>
              <a:t>01</a:t>
            </a:r>
            <a:r>
              <a:rPr lang="fr-FR" altLang="zh-CN" sz="2000" dirty="0">
                <a:latin typeface="Times New Roman" pitchFamily="18" charset="0"/>
                <a:ea typeface="仿宋_GB2312" pitchFamily="49" charset="-122"/>
                <a:cs typeface="Times New Roman" pitchFamily="18" charset="0"/>
              </a:rPr>
              <a:t>=10001</a:t>
            </a:r>
          </a:p>
          <a:p>
            <a:pPr lvl="2">
              <a:lnSpc>
                <a:spcPct val="110000"/>
              </a:lnSpc>
            </a:pPr>
            <a:r>
              <a:rPr lang="fr-FR" altLang="zh-CN" sz="2000" dirty="0">
                <a:latin typeface="Times New Roman" pitchFamily="18" charset="0"/>
                <a:ea typeface="仿宋_GB2312" pitchFamily="49" charset="-122"/>
                <a:cs typeface="Times New Roman" pitchFamily="18" charset="0"/>
              </a:rPr>
              <a:t>    S</a:t>
            </a:r>
            <a:r>
              <a:rPr lang="fr-FR" altLang="zh-CN" sz="2000" baseline="-25000" dirty="0">
                <a:latin typeface="Times New Roman" pitchFamily="18" charset="0"/>
                <a:ea typeface="仿宋_GB2312" pitchFamily="49" charset="-122"/>
                <a:cs typeface="Times New Roman" pitchFamily="18" charset="0"/>
              </a:rPr>
              <a:t>02</a:t>
            </a:r>
            <a:r>
              <a:rPr lang="fr-FR" altLang="zh-CN" sz="2000" dirty="0">
                <a:latin typeface="Times New Roman" pitchFamily="18" charset="0"/>
                <a:ea typeface="仿宋_GB2312" pitchFamily="49" charset="-122"/>
                <a:cs typeface="Times New Roman" pitchFamily="18" charset="0"/>
              </a:rPr>
              <a:t>=11010</a:t>
            </a:r>
          </a:p>
          <a:p>
            <a:pPr lvl="2">
              <a:lnSpc>
                <a:spcPct val="110000"/>
              </a:lnSpc>
            </a:pPr>
            <a:r>
              <a:rPr lang="fr-FR" altLang="zh-CN" sz="2000" dirty="0">
                <a:latin typeface="Times New Roman" pitchFamily="18" charset="0"/>
                <a:ea typeface="仿宋_GB2312" pitchFamily="49" charset="-122"/>
                <a:cs typeface="Times New Roman" pitchFamily="18" charset="0"/>
              </a:rPr>
              <a:t>    S</a:t>
            </a:r>
            <a:r>
              <a:rPr lang="fr-FR" altLang="zh-CN" sz="2000" baseline="-25000" dirty="0">
                <a:latin typeface="Times New Roman" pitchFamily="18" charset="0"/>
                <a:ea typeface="仿宋_GB2312" pitchFamily="49" charset="-122"/>
                <a:cs typeface="Times New Roman" pitchFamily="18" charset="0"/>
              </a:rPr>
              <a:t>03</a:t>
            </a:r>
            <a:r>
              <a:rPr lang="fr-FR" altLang="zh-CN" sz="2000" dirty="0">
                <a:latin typeface="Times New Roman" pitchFamily="18" charset="0"/>
                <a:ea typeface="仿宋_GB2312" pitchFamily="49" charset="-122"/>
                <a:cs typeface="Times New Roman" pitchFamily="18" charset="0"/>
              </a:rPr>
              <a:t>=01101</a:t>
            </a:r>
          </a:p>
          <a:p>
            <a:pPr lvl="2">
              <a:lnSpc>
                <a:spcPct val="110000"/>
              </a:lnSpc>
            </a:pPr>
            <a:r>
              <a:rPr lang="fr-FR" altLang="zh-CN" sz="2000" dirty="0">
                <a:latin typeface="Times New Roman" pitchFamily="18" charset="0"/>
                <a:ea typeface="仿宋_GB2312" pitchFamily="49" charset="-122"/>
                <a:cs typeface="Times New Roman" pitchFamily="18" charset="0"/>
              </a:rPr>
              <a:t>    S</a:t>
            </a:r>
            <a:r>
              <a:rPr lang="fr-FR" altLang="zh-CN" sz="2000" baseline="-25000" dirty="0">
                <a:latin typeface="Times New Roman" pitchFamily="18" charset="0"/>
                <a:ea typeface="仿宋_GB2312" pitchFamily="49" charset="-122"/>
                <a:cs typeface="Times New Roman" pitchFamily="18" charset="0"/>
              </a:rPr>
              <a:t>04</a:t>
            </a:r>
            <a:r>
              <a:rPr lang="fr-FR" altLang="zh-CN" sz="2000" dirty="0">
                <a:latin typeface="Times New Roman" pitchFamily="18" charset="0"/>
                <a:ea typeface="仿宋_GB2312" pitchFamily="49" charset="-122"/>
                <a:cs typeface="Times New Roman" pitchFamily="18" charset="0"/>
              </a:rPr>
              <a:t>=11001</a:t>
            </a:r>
            <a:endParaRPr lang="en-US" altLang="zh-CN" sz="2000" dirty="0">
              <a:latin typeface="Times New Roman" pitchFamily="18" charset="0"/>
              <a:ea typeface="仿宋_GB2312" pitchFamily="49" charset="-122"/>
              <a:cs typeface="Times New Roman" pitchFamily="18" charset="0"/>
            </a:endParaRPr>
          </a:p>
        </p:txBody>
      </p:sp>
      <p:graphicFrame>
        <p:nvGraphicFramePr>
          <p:cNvPr id="122938" name="Group 58"/>
          <p:cNvGraphicFramePr>
            <a:graphicFrameLocks noGrp="1"/>
          </p:cNvGraphicFramePr>
          <p:nvPr>
            <p:extLst>
              <p:ext uri="{D42A27DB-BD31-4B8C-83A1-F6EECF244321}">
                <p14:modId xmlns:p14="http://schemas.microsoft.com/office/powerpoint/2010/main" val="3054589868"/>
              </p:ext>
            </p:extLst>
          </p:nvPr>
        </p:nvGraphicFramePr>
        <p:xfrm>
          <a:off x="863588" y="2780928"/>
          <a:ext cx="7164388" cy="1959611"/>
        </p:xfrm>
        <a:graphic>
          <a:graphicData uri="http://schemas.openxmlformats.org/drawingml/2006/table">
            <a:tbl>
              <a:tblPr/>
              <a:tblGrid>
                <a:gridCol w="647700">
                  <a:extLst>
                    <a:ext uri="{9D8B030D-6E8A-4147-A177-3AD203B41FA5}">
                      <a16:colId xmlns:a16="http://schemas.microsoft.com/office/drawing/2014/main" val="20000"/>
                    </a:ext>
                  </a:extLst>
                </a:gridCol>
                <a:gridCol w="2052638">
                  <a:extLst>
                    <a:ext uri="{9D8B030D-6E8A-4147-A177-3AD203B41FA5}">
                      <a16:colId xmlns:a16="http://schemas.microsoft.com/office/drawing/2014/main" val="20001"/>
                    </a:ext>
                  </a:extLst>
                </a:gridCol>
                <a:gridCol w="1298575">
                  <a:extLst>
                    <a:ext uri="{9D8B030D-6E8A-4147-A177-3AD203B41FA5}">
                      <a16:colId xmlns:a16="http://schemas.microsoft.com/office/drawing/2014/main" val="20002"/>
                    </a:ext>
                  </a:extLst>
                </a:gridCol>
                <a:gridCol w="965200">
                  <a:extLst>
                    <a:ext uri="{9D8B030D-6E8A-4147-A177-3AD203B41FA5}">
                      <a16:colId xmlns:a16="http://schemas.microsoft.com/office/drawing/2014/main" val="20003"/>
                    </a:ext>
                  </a:extLst>
                </a:gridCol>
                <a:gridCol w="1084262">
                  <a:extLst>
                    <a:ext uri="{9D8B030D-6E8A-4147-A177-3AD203B41FA5}">
                      <a16:colId xmlns:a16="http://schemas.microsoft.com/office/drawing/2014/main" val="20004"/>
                    </a:ext>
                  </a:extLst>
                </a:gridCol>
                <a:gridCol w="1116013">
                  <a:extLst>
                    <a:ext uri="{9D8B030D-6E8A-4147-A177-3AD203B41FA5}">
                      <a16:colId xmlns:a16="http://schemas.microsoft.com/office/drawing/2014/main" val="20005"/>
                    </a:ext>
                  </a:extLst>
                </a:gridCol>
              </a:tblGrid>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dirty="0" smtClean="0">
                          <a:ln>
                            <a:noFill/>
                          </a:ln>
                          <a:solidFill>
                            <a:srgbClr val="0000CC"/>
                          </a:solidFill>
                          <a:effectLst/>
                          <a:latin typeface="Arial" charset="0"/>
                          <a:ea typeface="宋体" pitchFamily="2" charset="-122"/>
                        </a:rPr>
                        <a:t>编号</a:t>
                      </a:r>
                      <a:endParaRPr kumimoji="0" lang="zh-CN" altLang="en-US" sz="1800" b="1" i="0" u="none" strike="noStrike" cap="none" normalizeH="0" baseline="0" dirty="0" smtClean="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smtClean="0">
                          <a:ln>
                            <a:noFill/>
                          </a:ln>
                          <a:solidFill>
                            <a:srgbClr val="0000CC"/>
                          </a:solidFill>
                          <a:effectLst/>
                          <a:latin typeface="Arial" charset="0"/>
                          <a:ea typeface="宋体" pitchFamily="2" charset="-122"/>
                        </a:rPr>
                        <a:t>个体串（染色体）</a:t>
                      </a:r>
                      <a:endParaRPr kumimoji="0" lang="zh-CN" altLang="en-US" sz="1800" b="1" i="0" u="none" strike="noStrike" cap="none" normalizeH="0" baseline="0" smtClean="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smtClean="0">
                          <a:ln>
                            <a:noFill/>
                          </a:ln>
                          <a:solidFill>
                            <a:srgbClr val="0000CC"/>
                          </a:solidFill>
                          <a:effectLst/>
                          <a:latin typeface="Arial" charset="0"/>
                          <a:ea typeface="宋体" pitchFamily="2" charset="-122"/>
                        </a:rPr>
                        <a:t>交叉对象</a:t>
                      </a:r>
                      <a:endParaRPr kumimoji="0" lang="zh-CN" altLang="en-US" sz="1800" b="1" i="0" u="none" strike="noStrike" cap="none" normalizeH="0" baseline="0" smtClean="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dirty="0" smtClean="0">
                          <a:ln>
                            <a:noFill/>
                          </a:ln>
                          <a:solidFill>
                            <a:srgbClr val="0000CC"/>
                          </a:solidFill>
                          <a:effectLst/>
                          <a:latin typeface="Arial" charset="0"/>
                          <a:ea typeface="宋体" pitchFamily="2" charset="-122"/>
                        </a:rPr>
                        <a:t>交叉位</a:t>
                      </a:r>
                      <a:endParaRPr kumimoji="0" lang="zh-CN" altLang="en-US" sz="1800" b="1" i="0" u="none" strike="noStrike" cap="none" normalizeH="0" baseline="0" dirty="0" smtClean="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smtClean="0">
                          <a:ln>
                            <a:noFill/>
                          </a:ln>
                          <a:solidFill>
                            <a:srgbClr val="0000CC"/>
                          </a:solidFill>
                          <a:effectLst/>
                          <a:latin typeface="Arial" charset="0"/>
                          <a:ea typeface="宋体" pitchFamily="2" charset="-122"/>
                        </a:rPr>
                        <a:t>  子代</a:t>
                      </a:r>
                      <a:endParaRPr kumimoji="0" lang="zh-CN" altLang="en-US" sz="1800" b="1" i="0" u="none" strike="noStrike" cap="none" normalizeH="0" baseline="0" smtClean="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smtClean="0">
                          <a:ln>
                            <a:noFill/>
                          </a:ln>
                          <a:solidFill>
                            <a:srgbClr val="0000CC"/>
                          </a:solidFill>
                          <a:effectLst/>
                          <a:latin typeface="Arial" charset="0"/>
                          <a:ea typeface="宋体" pitchFamily="2" charset="-122"/>
                        </a:rPr>
                        <a:t> 适应值</a:t>
                      </a:r>
                      <a:endParaRPr kumimoji="0" lang="zh-CN" altLang="en-US" sz="1800" b="1" i="0" u="none" strike="noStrike" cap="none" normalizeH="0" baseline="0" smtClean="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S01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宋体" pitchFamily="2" charset="-122"/>
                          <a:ea typeface="宋体" pitchFamily="2" charset="-122"/>
                        </a:rPr>
                        <a:t>10010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S02</a:t>
                      </a:r>
                      <a:endParaRPr kumimoji="0" lang="en-US" altLang="zh-CN" sz="1800" b="1" i="0" u="none" strike="noStrike" cap="none" normalizeH="0" baseline="0" smtClean="0">
                        <a:ln>
                          <a:noFill/>
                        </a:ln>
                        <a:solidFill>
                          <a:srgbClr val="0000CC"/>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宋体" pitchFamily="2" charset="-122"/>
                          <a:ea typeface="宋体" pitchFamily="2" charset="-122"/>
                        </a:rPr>
                        <a:t>100</a:t>
                      </a:r>
                      <a:r>
                        <a:rPr kumimoji="0" lang="en-US" altLang="zh-CN" sz="1800" b="1" i="0" u="none" strike="noStrike" cap="none" normalizeH="0" baseline="0" smtClean="0">
                          <a:ln>
                            <a:noFill/>
                          </a:ln>
                          <a:solidFill>
                            <a:srgbClr val="FF33CC"/>
                          </a:solidFill>
                          <a:effectLst/>
                          <a:latin typeface="宋体" pitchFamily="2" charset="-122"/>
                          <a:ea typeface="宋体" pitchFamily="2"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宋体" pitchFamily="2" charset="-122"/>
                          <a:ea typeface="宋体" pitchFamily="2" charset="-122"/>
                        </a:rPr>
                        <a:t>289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S02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宋体" pitchFamily="2" charset="-122"/>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S01</a:t>
                      </a:r>
                      <a:endParaRPr kumimoji="0" lang="en-US" altLang="zh-CN" sz="1800" b="1" i="0" u="none" strike="noStrike" cap="none" normalizeH="0" baseline="0" smtClean="0">
                        <a:ln>
                          <a:noFill/>
                        </a:ln>
                        <a:solidFill>
                          <a:srgbClr val="0000CC"/>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宋体" pitchFamily="2" charset="-122"/>
                          <a:ea typeface="宋体" pitchFamily="2" charset="-122"/>
                        </a:rPr>
                        <a:t>110</a:t>
                      </a:r>
                      <a:r>
                        <a:rPr kumimoji="0" lang="en-US" altLang="zh-CN" sz="1800" b="1" i="0" u="none" strike="noStrike" cap="none" normalizeH="0" baseline="0" smtClean="0">
                          <a:ln>
                            <a:noFill/>
                          </a:ln>
                          <a:solidFill>
                            <a:srgbClr val="FF33CC"/>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宋体" pitchFamily="2" charset="-122"/>
                          <a:ea typeface="宋体" pitchFamily="2" charset="-122"/>
                        </a:rPr>
                        <a:t>676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S03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宋体" pitchFamily="2" charset="-122"/>
                          <a:ea typeface="宋体" pitchFamily="2" charset="-122"/>
                        </a:rPr>
                        <a:t>01101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S04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宋体" pitchFamily="2" charset="-122"/>
                          <a:ea typeface="宋体"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宋体" pitchFamily="2" charset="-122"/>
                          <a:ea typeface="宋体" pitchFamily="2" charset="-122"/>
                        </a:rPr>
                        <a:t>01101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宋体" pitchFamily="2" charset="-122"/>
                          <a:ea typeface="宋体" pitchFamily="2" charset="-122"/>
                        </a:rPr>
                        <a:t>169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S04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CC"/>
                          </a:solidFill>
                          <a:effectLst/>
                          <a:latin typeface="宋体" pitchFamily="2" charset="-122"/>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S03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宋体" pitchFamily="2" charset="-122"/>
                          <a:ea typeface="宋体"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宋体" pitchFamily="2" charset="-122"/>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CC"/>
                          </a:solidFill>
                          <a:effectLst/>
                          <a:latin typeface="宋体" pitchFamily="2" charset="-122"/>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 Box 3"/>
          <p:cNvSpPr txBox="1">
            <a:spLocks noChangeArrowheads="1"/>
          </p:cNvSpPr>
          <p:nvPr/>
        </p:nvSpPr>
        <p:spPr bwMode="auto">
          <a:xfrm>
            <a:off x="1833587" y="0"/>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遗传算法应用</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417476" y="704765"/>
            <a:ext cx="7779755" cy="61555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fr-FR" altLang="zh-CN" sz="2000" b="1" dirty="0" smtClean="0">
                <a:solidFill>
                  <a:srgbClr val="CC0000"/>
                </a:solidFill>
                <a:latin typeface="Times New Roman" pitchFamily="18" charset="0"/>
                <a:ea typeface="仿宋_GB2312" pitchFamily="49" charset="-122"/>
                <a:cs typeface="Times New Roman" pitchFamily="18" charset="0"/>
              </a:rPr>
              <a:t> </a:t>
            </a:r>
            <a:r>
              <a:rPr lang="en-US" altLang="zh-CN" sz="2000" b="1" dirty="0">
                <a:solidFill>
                  <a:srgbClr val="CC0000"/>
                </a:solidFill>
                <a:latin typeface="Times New Roman" pitchFamily="18" charset="0"/>
                <a:ea typeface="仿宋_GB2312" pitchFamily="49" charset="-122"/>
                <a:cs typeface="Times New Roman" pitchFamily="18" charset="0"/>
              </a:rPr>
              <a:t>(6) </a:t>
            </a:r>
            <a:r>
              <a:rPr lang="zh-CN" altLang="en-US" sz="2000" b="1" dirty="0">
                <a:solidFill>
                  <a:srgbClr val="CC0000"/>
                </a:solidFill>
                <a:latin typeface="Times New Roman" pitchFamily="18" charset="0"/>
                <a:ea typeface="仿宋_GB2312" pitchFamily="49" charset="-122"/>
                <a:cs typeface="Times New Roman" pitchFamily="18" charset="0"/>
              </a:rPr>
              <a:t>变异</a:t>
            </a:r>
          </a:p>
          <a:p>
            <a:pPr>
              <a:lnSpc>
                <a:spcPct val="120000"/>
              </a:lnSpc>
              <a:spcBef>
                <a:spcPts val="1200"/>
              </a:spcBef>
            </a:pPr>
            <a:r>
              <a:rPr lang="zh-CN" altLang="en-US" sz="2000" dirty="0">
                <a:latin typeface="Times New Roman" pitchFamily="18" charset="0"/>
                <a:ea typeface="仿宋_GB2312" pitchFamily="49" charset="-122"/>
                <a:cs typeface="Times New Roman" pitchFamily="18" charset="0"/>
              </a:rPr>
              <a:t>    变异概率</a:t>
            </a:r>
            <a:r>
              <a:rPr lang="en-US" altLang="zh-CN" sz="2000" dirty="0">
                <a:latin typeface="Times New Roman" pitchFamily="18" charset="0"/>
                <a:ea typeface="仿宋_GB2312" pitchFamily="49" charset="-122"/>
                <a:cs typeface="Times New Roman" pitchFamily="18" charset="0"/>
              </a:rPr>
              <a:t>P</a:t>
            </a:r>
            <a:r>
              <a:rPr lang="en-US" altLang="zh-CN" sz="2000" baseline="-25000" dirty="0">
                <a:latin typeface="Times New Roman" pitchFamily="18" charset="0"/>
                <a:ea typeface="仿宋_GB2312" pitchFamily="49" charset="-122"/>
                <a:cs typeface="Times New Roman" pitchFamily="18" charset="0"/>
              </a:rPr>
              <a:t>m</a:t>
            </a:r>
            <a:r>
              <a:rPr lang="zh-CN" altLang="en-US" sz="2000" dirty="0">
                <a:latin typeface="Times New Roman" pitchFamily="18" charset="0"/>
                <a:ea typeface="仿宋_GB2312" pitchFamily="49" charset="-122"/>
                <a:cs typeface="Times New Roman" pitchFamily="18" charset="0"/>
              </a:rPr>
              <a:t>一般都很小，假设本次循环中没有发生变异，则变异前的种群即为进化后所得到的第</a:t>
            </a:r>
            <a:r>
              <a:rPr lang="en-US" altLang="zh-CN" sz="2000" dirty="0">
                <a:latin typeface="Times New Roman" pitchFamily="18" charset="0"/>
                <a:ea typeface="仿宋_GB2312" pitchFamily="49" charset="-122"/>
                <a:cs typeface="Times New Roman" pitchFamily="18" charset="0"/>
              </a:rPr>
              <a:t>1</a:t>
            </a:r>
            <a:r>
              <a:rPr lang="zh-CN" altLang="en-US" sz="2000" dirty="0">
                <a:latin typeface="Times New Roman" pitchFamily="18" charset="0"/>
                <a:ea typeface="仿宋_GB2312" pitchFamily="49" charset="-122"/>
                <a:cs typeface="Times New Roman" pitchFamily="18" charset="0"/>
              </a:rPr>
              <a:t>代种群。即：</a:t>
            </a:r>
          </a:p>
          <a:p>
            <a:pPr lvl="1">
              <a:lnSpc>
                <a:spcPct val="135000"/>
              </a:lnSpc>
              <a:spcBef>
                <a:spcPts val="0"/>
              </a:spcBef>
            </a:pPr>
            <a:r>
              <a:rPr lang="zh-CN" altLang="en-US" sz="2000" dirty="0">
                <a:latin typeface="Times New Roman" pitchFamily="18" charset="0"/>
                <a:ea typeface="仿宋_GB2312" pitchFamily="49" charset="-122"/>
                <a:cs typeface="Times New Roman" pitchFamily="18" charset="0"/>
              </a:rPr>
              <a:t>    </a:t>
            </a:r>
            <a:r>
              <a:rPr lang="fr-FR" altLang="zh-CN" sz="2000" dirty="0" smtClean="0">
                <a:latin typeface="Times New Roman" pitchFamily="18" charset="0"/>
                <a:ea typeface="仿宋_GB2312" pitchFamily="49" charset="-122"/>
                <a:cs typeface="Times New Roman" pitchFamily="18" charset="0"/>
              </a:rPr>
              <a:t>S</a:t>
            </a:r>
            <a:r>
              <a:rPr lang="fr-FR" altLang="zh-CN" sz="2000" baseline="-25000" dirty="0" smtClean="0">
                <a:latin typeface="Times New Roman" pitchFamily="18" charset="0"/>
                <a:ea typeface="仿宋_GB2312" pitchFamily="49" charset="-122"/>
                <a:cs typeface="Times New Roman" pitchFamily="18" charset="0"/>
              </a:rPr>
              <a:t>11</a:t>
            </a:r>
            <a:r>
              <a:rPr lang="fr-FR" altLang="zh-CN" sz="2000" dirty="0" smtClean="0">
                <a:latin typeface="Times New Roman" pitchFamily="18" charset="0"/>
                <a:ea typeface="仿宋_GB2312" pitchFamily="49" charset="-122"/>
                <a:cs typeface="Times New Roman" pitchFamily="18" charset="0"/>
              </a:rPr>
              <a:t>=10001      S</a:t>
            </a:r>
            <a:r>
              <a:rPr lang="fr-FR" altLang="zh-CN" sz="2000" baseline="-25000" dirty="0" smtClean="0">
                <a:latin typeface="Times New Roman" pitchFamily="18" charset="0"/>
                <a:ea typeface="仿宋_GB2312" pitchFamily="49" charset="-122"/>
                <a:cs typeface="Times New Roman" pitchFamily="18" charset="0"/>
              </a:rPr>
              <a:t>12</a:t>
            </a:r>
            <a:r>
              <a:rPr lang="fr-FR" altLang="zh-CN" sz="2000" dirty="0" smtClean="0">
                <a:latin typeface="Times New Roman" pitchFamily="18" charset="0"/>
                <a:ea typeface="仿宋_GB2312" pitchFamily="49" charset="-122"/>
                <a:cs typeface="Times New Roman" pitchFamily="18" charset="0"/>
              </a:rPr>
              <a:t>=11010       S</a:t>
            </a:r>
            <a:r>
              <a:rPr lang="fr-FR" altLang="zh-CN" sz="2000" baseline="-25000" dirty="0" smtClean="0">
                <a:latin typeface="Times New Roman" pitchFamily="18" charset="0"/>
                <a:ea typeface="仿宋_GB2312" pitchFamily="49" charset="-122"/>
                <a:cs typeface="Times New Roman" pitchFamily="18" charset="0"/>
              </a:rPr>
              <a:t>13</a:t>
            </a:r>
            <a:r>
              <a:rPr lang="fr-FR" altLang="zh-CN" sz="2000" dirty="0" smtClean="0">
                <a:latin typeface="Times New Roman" pitchFamily="18" charset="0"/>
                <a:ea typeface="仿宋_GB2312" pitchFamily="49" charset="-122"/>
                <a:cs typeface="Times New Roman" pitchFamily="18" charset="0"/>
              </a:rPr>
              <a:t>=01101         </a:t>
            </a:r>
            <a:r>
              <a:rPr lang="fr-FR" altLang="zh-CN" sz="2000" dirty="0">
                <a:latin typeface="Times New Roman" pitchFamily="18" charset="0"/>
                <a:ea typeface="仿宋_GB2312" pitchFamily="49" charset="-122"/>
                <a:cs typeface="Times New Roman" pitchFamily="18" charset="0"/>
              </a:rPr>
              <a:t>S</a:t>
            </a:r>
            <a:r>
              <a:rPr lang="fr-FR" altLang="zh-CN" sz="2000" baseline="-25000" dirty="0">
                <a:latin typeface="Times New Roman" pitchFamily="18" charset="0"/>
                <a:ea typeface="仿宋_GB2312" pitchFamily="49" charset="-122"/>
                <a:cs typeface="Times New Roman" pitchFamily="18" charset="0"/>
              </a:rPr>
              <a:t>14</a:t>
            </a:r>
            <a:r>
              <a:rPr lang="fr-FR" altLang="zh-CN" sz="2000" dirty="0">
                <a:latin typeface="Times New Roman" pitchFamily="18" charset="0"/>
                <a:ea typeface="仿宋_GB2312" pitchFamily="49" charset="-122"/>
                <a:cs typeface="Times New Roman" pitchFamily="18" charset="0"/>
              </a:rPr>
              <a:t>=11001</a:t>
            </a:r>
            <a:endParaRPr lang="en-US" altLang="zh-CN" sz="2000" dirty="0">
              <a:latin typeface="Times New Roman" pitchFamily="18" charset="0"/>
              <a:ea typeface="仿宋_GB2312" pitchFamily="49" charset="-122"/>
              <a:cs typeface="Times New Roman" pitchFamily="18" charset="0"/>
            </a:endParaRPr>
          </a:p>
          <a:p>
            <a:endParaRPr lang="en-US" altLang="zh-CN" sz="900" b="1" dirty="0">
              <a:solidFill>
                <a:srgbClr val="0000CC"/>
              </a:solidFill>
              <a:latin typeface="Times New Roman" pitchFamily="18" charset="0"/>
              <a:ea typeface="仿宋_GB2312" pitchFamily="49" charset="-122"/>
              <a:cs typeface="Times New Roman" pitchFamily="18" charset="0"/>
            </a:endParaRPr>
          </a:p>
          <a:p>
            <a:r>
              <a:rPr lang="zh-CN" altLang="en-US" sz="2000" b="1" dirty="0" smtClean="0">
                <a:solidFill>
                  <a:srgbClr val="C00000"/>
                </a:solidFill>
                <a:latin typeface="Times New Roman" pitchFamily="18" charset="0"/>
                <a:ea typeface="仿宋_GB2312" pitchFamily="49" charset="-122"/>
                <a:cs typeface="Times New Roman" pitchFamily="18" charset="0"/>
              </a:rPr>
              <a:t>然后</a:t>
            </a:r>
            <a:r>
              <a:rPr lang="zh-CN" altLang="en-US" sz="2000" b="1" dirty="0">
                <a:solidFill>
                  <a:srgbClr val="C00000"/>
                </a:solidFill>
                <a:latin typeface="Times New Roman" pitchFamily="18" charset="0"/>
                <a:ea typeface="仿宋_GB2312" pitchFamily="49" charset="-122"/>
                <a:cs typeface="Times New Roman" pitchFamily="18" charset="0"/>
              </a:rPr>
              <a:t>，对第</a:t>
            </a:r>
            <a:r>
              <a:rPr lang="en-US" altLang="zh-CN" sz="2000" b="1" dirty="0">
                <a:solidFill>
                  <a:srgbClr val="C00000"/>
                </a:solidFill>
                <a:latin typeface="Times New Roman" pitchFamily="18" charset="0"/>
                <a:ea typeface="仿宋_GB2312" pitchFamily="49" charset="-122"/>
                <a:cs typeface="Times New Roman" pitchFamily="18" charset="0"/>
              </a:rPr>
              <a:t>1</a:t>
            </a:r>
            <a:r>
              <a:rPr lang="zh-CN" altLang="en-US" sz="2000" b="1" dirty="0">
                <a:solidFill>
                  <a:srgbClr val="C00000"/>
                </a:solidFill>
                <a:latin typeface="Times New Roman" pitchFamily="18" charset="0"/>
                <a:ea typeface="仿宋_GB2312" pitchFamily="49" charset="-122"/>
                <a:cs typeface="Times New Roman" pitchFamily="18" charset="0"/>
              </a:rPr>
              <a:t>代种群重复上述</a:t>
            </a:r>
            <a:r>
              <a:rPr lang="en-US" altLang="zh-CN" sz="2000" b="1" dirty="0">
                <a:solidFill>
                  <a:srgbClr val="C00000"/>
                </a:solidFill>
                <a:latin typeface="Times New Roman" pitchFamily="18" charset="0"/>
                <a:ea typeface="仿宋_GB2312" pitchFamily="49" charset="-122"/>
                <a:cs typeface="Times New Roman" pitchFamily="18" charset="0"/>
              </a:rPr>
              <a:t>(4)-(6)</a:t>
            </a:r>
            <a:r>
              <a:rPr lang="zh-CN" altLang="en-US" sz="2000" b="1" dirty="0">
                <a:solidFill>
                  <a:srgbClr val="C00000"/>
                </a:solidFill>
                <a:latin typeface="Times New Roman" pitchFamily="18" charset="0"/>
                <a:ea typeface="仿宋_GB2312" pitchFamily="49" charset="-122"/>
                <a:cs typeface="Times New Roman" pitchFamily="18" charset="0"/>
              </a:rPr>
              <a:t>的</a:t>
            </a:r>
            <a:r>
              <a:rPr lang="zh-CN" altLang="en-US" sz="2000" b="1" dirty="0" smtClean="0">
                <a:solidFill>
                  <a:srgbClr val="C00000"/>
                </a:solidFill>
                <a:latin typeface="Times New Roman" pitchFamily="18" charset="0"/>
                <a:ea typeface="仿宋_GB2312" pitchFamily="49" charset="-122"/>
                <a:cs typeface="Times New Roman" pitchFamily="18" charset="0"/>
              </a:rPr>
              <a:t>操作，选择情况如下：</a:t>
            </a:r>
            <a:r>
              <a:rPr lang="zh-CN" altLang="en-US" b="1" dirty="0" smtClean="0">
                <a:solidFill>
                  <a:srgbClr val="C00000"/>
                </a:solidFill>
                <a:latin typeface="Times New Roman" pitchFamily="18" charset="0"/>
                <a:ea typeface="仿宋_GB2312" pitchFamily="49" charset="-122"/>
                <a:cs typeface="Times New Roman" pitchFamily="18" charset="0"/>
              </a:rPr>
              <a:t> </a:t>
            </a:r>
            <a:endParaRPr lang="en-US" altLang="zh-CN" b="1" dirty="0" smtClean="0">
              <a:solidFill>
                <a:srgbClr val="C00000"/>
              </a:solidFill>
              <a:latin typeface="Times New Roman" pitchFamily="18" charset="0"/>
              <a:ea typeface="仿宋_GB2312" pitchFamily="49" charset="-122"/>
              <a:cs typeface="Times New Roman" pitchFamily="18" charset="0"/>
            </a:endParaRPr>
          </a:p>
          <a:p>
            <a:endParaRPr lang="en-US" altLang="zh-CN" b="1" dirty="0">
              <a:solidFill>
                <a:srgbClr val="C00000"/>
              </a:solidFill>
              <a:latin typeface="Times New Roman" pitchFamily="18" charset="0"/>
              <a:ea typeface="仿宋_GB2312" pitchFamily="49" charset="-122"/>
              <a:cs typeface="Times New Roman" pitchFamily="18" charset="0"/>
            </a:endParaRPr>
          </a:p>
          <a:p>
            <a:endParaRPr lang="en-US" altLang="zh-CN" b="1" dirty="0" smtClean="0">
              <a:solidFill>
                <a:srgbClr val="C00000"/>
              </a:solidFill>
              <a:latin typeface="Times New Roman" pitchFamily="18" charset="0"/>
              <a:ea typeface="仿宋_GB2312" pitchFamily="49" charset="-122"/>
              <a:cs typeface="Times New Roman" pitchFamily="18" charset="0"/>
            </a:endParaRPr>
          </a:p>
          <a:p>
            <a:endParaRPr lang="en-US" altLang="zh-CN" b="1" dirty="0">
              <a:solidFill>
                <a:srgbClr val="C00000"/>
              </a:solidFill>
              <a:latin typeface="Times New Roman" pitchFamily="18" charset="0"/>
              <a:ea typeface="仿宋_GB2312" pitchFamily="49" charset="-122"/>
              <a:cs typeface="Times New Roman" pitchFamily="18" charset="0"/>
            </a:endParaRPr>
          </a:p>
          <a:p>
            <a:endParaRPr lang="en-US" altLang="zh-CN" b="1" dirty="0" smtClean="0">
              <a:solidFill>
                <a:srgbClr val="C00000"/>
              </a:solidFill>
              <a:latin typeface="Times New Roman" pitchFamily="18" charset="0"/>
              <a:ea typeface="仿宋_GB2312" pitchFamily="49" charset="-122"/>
              <a:cs typeface="Times New Roman" pitchFamily="18" charset="0"/>
            </a:endParaRPr>
          </a:p>
          <a:p>
            <a:endParaRPr lang="en-US" altLang="zh-CN" b="1" dirty="0">
              <a:solidFill>
                <a:srgbClr val="C00000"/>
              </a:solidFill>
              <a:latin typeface="Times New Roman" pitchFamily="18" charset="0"/>
              <a:ea typeface="仿宋_GB2312" pitchFamily="49" charset="-122"/>
              <a:cs typeface="Times New Roman" pitchFamily="18" charset="0"/>
            </a:endParaRPr>
          </a:p>
          <a:p>
            <a:endParaRPr lang="en-US" altLang="zh-CN" b="1" dirty="0" smtClean="0">
              <a:solidFill>
                <a:srgbClr val="C00000"/>
              </a:solidFill>
              <a:latin typeface="Times New Roman" pitchFamily="18" charset="0"/>
              <a:ea typeface="仿宋_GB2312" pitchFamily="49" charset="-122"/>
              <a:cs typeface="Times New Roman" pitchFamily="18" charset="0"/>
            </a:endParaRPr>
          </a:p>
          <a:p>
            <a:endParaRPr lang="en-US" altLang="zh-CN" b="1" dirty="0">
              <a:solidFill>
                <a:srgbClr val="C00000"/>
              </a:solidFill>
              <a:latin typeface="Times New Roman" pitchFamily="18" charset="0"/>
              <a:ea typeface="仿宋_GB2312" pitchFamily="49" charset="-122"/>
              <a:cs typeface="Times New Roman" pitchFamily="18" charset="0"/>
            </a:endParaRPr>
          </a:p>
          <a:p>
            <a:pPr>
              <a:lnSpc>
                <a:spcPct val="120000"/>
              </a:lnSpc>
              <a:spcBef>
                <a:spcPts val="600"/>
              </a:spcBef>
            </a:pPr>
            <a:r>
              <a:rPr lang="zh-CN" altLang="en-US" sz="2000" dirty="0" smtClean="0">
                <a:latin typeface="Times New Roman" pitchFamily="18" charset="0"/>
                <a:ea typeface="仿宋_GB2312" pitchFamily="49" charset="-122"/>
                <a:cs typeface="Times New Roman" pitchFamily="18" charset="0"/>
              </a:rPr>
              <a:t>其中</a:t>
            </a:r>
            <a:r>
              <a:rPr lang="zh-CN" altLang="en-US" sz="2000" dirty="0">
                <a:latin typeface="Times New Roman" pitchFamily="18" charset="0"/>
                <a:ea typeface="仿宋_GB2312" pitchFamily="49" charset="-122"/>
                <a:cs typeface="Times New Roman" pitchFamily="18" charset="0"/>
              </a:rPr>
              <a:t>若假设按轮盘赌选择时依次生成的</a:t>
            </a:r>
            <a:r>
              <a:rPr lang="en-US" altLang="zh-CN" sz="2000" dirty="0">
                <a:latin typeface="Times New Roman" pitchFamily="18" charset="0"/>
                <a:ea typeface="仿宋_GB2312" pitchFamily="49" charset="-122"/>
                <a:cs typeface="Times New Roman" pitchFamily="18" charset="0"/>
              </a:rPr>
              <a:t>4</a:t>
            </a:r>
            <a:r>
              <a:rPr lang="zh-CN" altLang="en-US" sz="2000" dirty="0">
                <a:latin typeface="Times New Roman" pitchFamily="18" charset="0"/>
                <a:ea typeface="仿宋_GB2312" pitchFamily="49" charset="-122"/>
                <a:cs typeface="Times New Roman" pitchFamily="18" charset="0"/>
              </a:rPr>
              <a:t>个随机数为</a:t>
            </a:r>
            <a:r>
              <a:rPr lang="en-US" altLang="zh-CN" sz="2000" dirty="0">
                <a:latin typeface="Times New Roman" pitchFamily="18" charset="0"/>
                <a:ea typeface="仿宋_GB2312" pitchFamily="49" charset="-122"/>
                <a:cs typeface="Times New Roman" pitchFamily="18" charset="0"/>
              </a:rPr>
              <a:t>0.14</a:t>
            </a:r>
            <a:r>
              <a:rPr lang="zh-CN" altLang="en-US" sz="2000" dirty="0">
                <a:latin typeface="Times New Roman" pitchFamily="18" charset="0"/>
                <a:ea typeface="仿宋_GB2312" pitchFamily="49" charset="-122"/>
                <a:cs typeface="Times New Roman" pitchFamily="18" charset="0"/>
              </a:rPr>
              <a:t>、</a:t>
            </a:r>
            <a:r>
              <a:rPr lang="en-US" altLang="zh-CN" sz="2000" dirty="0">
                <a:latin typeface="Times New Roman" pitchFamily="18" charset="0"/>
                <a:ea typeface="仿宋_GB2312" pitchFamily="49" charset="-122"/>
                <a:cs typeface="Times New Roman" pitchFamily="18" charset="0"/>
              </a:rPr>
              <a:t>0.51</a:t>
            </a:r>
            <a:r>
              <a:rPr lang="zh-CN" altLang="en-US" sz="2000" dirty="0">
                <a:latin typeface="Times New Roman" pitchFamily="18" charset="0"/>
                <a:ea typeface="仿宋_GB2312" pitchFamily="49" charset="-122"/>
                <a:cs typeface="Times New Roman" pitchFamily="18" charset="0"/>
              </a:rPr>
              <a:t>、</a:t>
            </a:r>
            <a:r>
              <a:rPr lang="en-US" altLang="zh-CN" sz="2000" dirty="0">
                <a:latin typeface="Times New Roman" pitchFamily="18" charset="0"/>
                <a:ea typeface="仿宋_GB2312" pitchFamily="49" charset="-122"/>
                <a:cs typeface="Times New Roman" pitchFamily="18" charset="0"/>
              </a:rPr>
              <a:t>0.24</a:t>
            </a:r>
            <a:r>
              <a:rPr lang="zh-CN" altLang="en-US" sz="2000" dirty="0">
                <a:latin typeface="Times New Roman" pitchFamily="18" charset="0"/>
                <a:ea typeface="仿宋_GB2312" pitchFamily="49" charset="-122"/>
                <a:cs typeface="Times New Roman" pitchFamily="18" charset="0"/>
              </a:rPr>
              <a:t>和</a:t>
            </a:r>
            <a:r>
              <a:rPr lang="en-US" altLang="zh-CN" sz="2000" dirty="0">
                <a:latin typeface="Times New Roman" pitchFamily="18" charset="0"/>
                <a:ea typeface="仿宋_GB2312" pitchFamily="49" charset="-122"/>
                <a:cs typeface="Times New Roman" pitchFamily="18" charset="0"/>
              </a:rPr>
              <a:t>0.82</a:t>
            </a:r>
            <a:r>
              <a:rPr lang="zh-CN" altLang="en-US" sz="2000" dirty="0">
                <a:latin typeface="Times New Roman" pitchFamily="18" charset="0"/>
                <a:ea typeface="仿宋_GB2312" pitchFamily="49" charset="-122"/>
                <a:cs typeface="Times New Roman" pitchFamily="18" charset="0"/>
              </a:rPr>
              <a:t>，经选择后得到的新的种群为：</a:t>
            </a:r>
          </a:p>
          <a:p>
            <a:pPr>
              <a:spcBef>
                <a:spcPts val="600"/>
              </a:spcBef>
            </a:pPr>
            <a:r>
              <a:rPr lang="zh-CN" altLang="en-US" sz="2000" dirty="0">
                <a:latin typeface="Times New Roman" pitchFamily="18" charset="0"/>
                <a:ea typeface="仿宋_GB2312" pitchFamily="49" charset="-122"/>
                <a:cs typeface="Times New Roman" pitchFamily="18" charset="0"/>
              </a:rPr>
              <a:t>    </a:t>
            </a:r>
            <a:r>
              <a:rPr lang="zh-CN" altLang="en-US" sz="2000" dirty="0" smtClean="0">
                <a:latin typeface="Times New Roman" pitchFamily="18" charset="0"/>
                <a:ea typeface="仿宋_GB2312" pitchFamily="49" charset="-122"/>
                <a:cs typeface="Times New Roman" pitchFamily="18" charset="0"/>
              </a:rPr>
              <a:t>       </a:t>
            </a:r>
            <a:r>
              <a:rPr lang="en-US" altLang="zh-CN" sz="2000" dirty="0" smtClean="0">
                <a:latin typeface="Times New Roman" pitchFamily="18" charset="0"/>
                <a:ea typeface="仿宋_GB2312" pitchFamily="49" charset="-122"/>
                <a:cs typeface="Times New Roman" pitchFamily="18" charset="0"/>
              </a:rPr>
              <a:t>S</a:t>
            </a:r>
            <a:r>
              <a:rPr lang="en-US" altLang="zh-CN" sz="2000" baseline="-25000" dirty="0" smtClean="0">
                <a:latin typeface="Times New Roman" pitchFamily="18" charset="0"/>
                <a:ea typeface="仿宋_GB2312" pitchFamily="49" charset="-122"/>
                <a:cs typeface="Times New Roman" pitchFamily="18" charset="0"/>
              </a:rPr>
              <a:t>11</a:t>
            </a:r>
            <a:r>
              <a:rPr lang="en-US" altLang="zh-CN" sz="2000" dirty="0" smtClean="0">
                <a:latin typeface="Times New Roman" pitchFamily="18" charset="0"/>
                <a:ea typeface="仿宋_GB2312" pitchFamily="49" charset="-122"/>
                <a:cs typeface="Times New Roman" pitchFamily="18" charset="0"/>
              </a:rPr>
              <a:t>=10001       S</a:t>
            </a:r>
            <a:r>
              <a:rPr lang="en-US" altLang="zh-CN" sz="2000" baseline="-25000" dirty="0" smtClean="0">
                <a:latin typeface="Times New Roman" pitchFamily="18" charset="0"/>
                <a:ea typeface="仿宋_GB2312" pitchFamily="49" charset="-122"/>
                <a:cs typeface="Times New Roman" pitchFamily="18" charset="0"/>
              </a:rPr>
              <a:t>12</a:t>
            </a:r>
            <a:r>
              <a:rPr lang="en-US" altLang="zh-CN" sz="2000" dirty="0" smtClean="0">
                <a:latin typeface="Times New Roman" pitchFamily="18" charset="0"/>
                <a:ea typeface="仿宋_GB2312" pitchFamily="49" charset="-122"/>
                <a:cs typeface="Times New Roman" pitchFamily="18" charset="0"/>
              </a:rPr>
              <a:t>=11010       S</a:t>
            </a:r>
            <a:r>
              <a:rPr lang="en-US" altLang="zh-CN" sz="2000" baseline="-25000" dirty="0" smtClean="0">
                <a:latin typeface="Times New Roman" pitchFamily="18" charset="0"/>
                <a:ea typeface="仿宋_GB2312" pitchFamily="49" charset="-122"/>
                <a:cs typeface="Times New Roman" pitchFamily="18" charset="0"/>
              </a:rPr>
              <a:t>13</a:t>
            </a:r>
            <a:r>
              <a:rPr lang="en-US" altLang="zh-CN" sz="2000" dirty="0" smtClean="0">
                <a:latin typeface="Times New Roman" pitchFamily="18" charset="0"/>
                <a:ea typeface="仿宋_GB2312" pitchFamily="49" charset="-122"/>
                <a:cs typeface="Times New Roman" pitchFamily="18" charset="0"/>
              </a:rPr>
              <a:t>=11010        </a:t>
            </a:r>
            <a:r>
              <a:rPr lang="en-US" altLang="zh-CN" sz="2000" dirty="0">
                <a:latin typeface="Times New Roman" pitchFamily="18" charset="0"/>
                <a:ea typeface="仿宋_GB2312" pitchFamily="49" charset="-122"/>
                <a:cs typeface="Times New Roman" pitchFamily="18" charset="0"/>
              </a:rPr>
              <a:t>S</a:t>
            </a:r>
            <a:r>
              <a:rPr lang="en-US" altLang="zh-CN" sz="2000" baseline="-25000" dirty="0">
                <a:latin typeface="Times New Roman" pitchFamily="18" charset="0"/>
                <a:ea typeface="仿宋_GB2312" pitchFamily="49" charset="-122"/>
                <a:cs typeface="Times New Roman" pitchFamily="18" charset="0"/>
              </a:rPr>
              <a:t>14</a:t>
            </a:r>
            <a:r>
              <a:rPr lang="en-US" altLang="zh-CN" sz="2000" dirty="0">
                <a:latin typeface="Times New Roman" pitchFamily="18" charset="0"/>
                <a:ea typeface="仿宋_GB2312" pitchFamily="49" charset="-122"/>
                <a:cs typeface="Times New Roman" pitchFamily="18" charset="0"/>
              </a:rPr>
              <a:t>=11001</a:t>
            </a:r>
          </a:p>
          <a:p>
            <a:pPr>
              <a:spcBef>
                <a:spcPts val="600"/>
              </a:spcBef>
            </a:pPr>
            <a:r>
              <a:rPr lang="zh-CN" altLang="en-US" sz="2000" dirty="0" smtClean="0">
                <a:latin typeface="Times New Roman" pitchFamily="18" charset="0"/>
                <a:ea typeface="仿宋_GB2312" pitchFamily="49" charset="-122"/>
                <a:cs typeface="Times New Roman" pitchFamily="18" charset="0"/>
              </a:rPr>
              <a:t>可以</a:t>
            </a:r>
            <a:r>
              <a:rPr lang="zh-CN" altLang="en-US" sz="2000" dirty="0">
                <a:latin typeface="Times New Roman" pitchFamily="18" charset="0"/>
                <a:ea typeface="仿宋_GB2312" pitchFamily="49" charset="-122"/>
                <a:cs typeface="Times New Roman" pitchFamily="18" charset="0"/>
              </a:rPr>
              <a:t>看出，染色体</a:t>
            </a:r>
            <a:r>
              <a:rPr lang="en-US" altLang="zh-CN" sz="2000" dirty="0">
                <a:latin typeface="Times New Roman" pitchFamily="18" charset="0"/>
                <a:ea typeface="仿宋_GB2312" pitchFamily="49" charset="-122"/>
                <a:cs typeface="Times New Roman" pitchFamily="18" charset="0"/>
              </a:rPr>
              <a:t>11010</a:t>
            </a:r>
            <a:r>
              <a:rPr lang="zh-CN" altLang="en-US" sz="2000" dirty="0">
                <a:latin typeface="Times New Roman" pitchFamily="18" charset="0"/>
                <a:ea typeface="仿宋_GB2312" pitchFamily="49" charset="-122"/>
                <a:cs typeface="Times New Roman" pitchFamily="18" charset="0"/>
              </a:rPr>
              <a:t>被选择了</a:t>
            </a:r>
            <a:r>
              <a:rPr lang="en-US" altLang="zh-CN" sz="2000" dirty="0">
                <a:latin typeface="Times New Roman" pitchFamily="18" charset="0"/>
                <a:ea typeface="仿宋_GB2312" pitchFamily="49" charset="-122"/>
                <a:cs typeface="Times New Roman" pitchFamily="18" charset="0"/>
              </a:rPr>
              <a:t>2</a:t>
            </a:r>
            <a:r>
              <a:rPr lang="zh-CN" altLang="en-US" sz="2000" dirty="0">
                <a:latin typeface="Times New Roman" pitchFamily="18" charset="0"/>
                <a:ea typeface="仿宋_GB2312" pitchFamily="49" charset="-122"/>
                <a:cs typeface="Times New Roman" pitchFamily="18" charset="0"/>
              </a:rPr>
              <a:t>次，而原染色体</a:t>
            </a:r>
            <a:r>
              <a:rPr lang="en-US" altLang="zh-CN" sz="2000" dirty="0">
                <a:latin typeface="Times New Roman" pitchFamily="18" charset="0"/>
                <a:ea typeface="仿宋_GB2312" pitchFamily="49" charset="-122"/>
                <a:cs typeface="Times New Roman" pitchFamily="18" charset="0"/>
              </a:rPr>
              <a:t>01101</a:t>
            </a:r>
            <a:r>
              <a:rPr lang="zh-CN" altLang="en-US" sz="2000" dirty="0">
                <a:latin typeface="Times New Roman" pitchFamily="18" charset="0"/>
                <a:ea typeface="仿宋_GB2312" pitchFamily="49" charset="-122"/>
                <a:cs typeface="Times New Roman" pitchFamily="18" charset="0"/>
              </a:rPr>
              <a:t>则因适应值太小而被淘汰。 </a:t>
            </a:r>
          </a:p>
        </p:txBody>
      </p:sp>
      <p:sp>
        <p:nvSpPr>
          <p:cNvPr id="5" name="Text Box 3"/>
          <p:cNvSpPr txBox="1">
            <a:spLocks noChangeArrowheads="1"/>
          </p:cNvSpPr>
          <p:nvPr/>
        </p:nvSpPr>
        <p:spPr bwMode="auto">
          <a:xfrm>
            <a:off x="1845153" y="7749"/>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遗传算法应用</a:t>
            </a:r>
            <a:endParaRPr lang="en-US" altLang="zh-CN" sz="4400" b="1" dirty="0">
              <a:solidFill>
                <a:schemeClr val="accent2"/>
              </a:solidFill>
              <a:latin typeface="方正姚体" pitchFamily="2" charset="-122"/>
              <a:ea typeface="方正姚体" pitchFamily="2" charset="-122"/>
              <a:cs typeface="+mj-cs"/>
            </a:endParaRPr>
          </a:p>
        </p:txBody>
      </p:sp>
      <p:graphicFrame>
        <p:nvGraphicFramePr>
          <p:cNvPr id="6" name="Group 65"/>
          <p:cNvGraphicFramePr>
            <a:graphicFrameLocks noGrp="1"/>
          </p:cNvGraphicFramePr>
          <p:nvPr>
            <p:extLst>
              <p:ext uri="{D42A27DB-BD31-4B8C-83A1-F6EECF244321}">
                <p14:modId xmlns:p14="http://schemas.microsoft.com/office/powerpoint/2010/main" val="1473570967"/>
              </p:ext>
            </p:extLst>
          </p:nvPr>
        </p:nvGraphicFramePr>
        <p:xfrm>
          <a:off x="404662" y="2904068"/>
          <a:ext cx="8064500" cy="1756923"/>
        </p:xfrm>
        <a:graphic>
          <a:graphicData uri="http://schemas.openxmlformats.org/drawingml/2006/table">
            <a:tbl>
              <a:tblPr/>
              <a:tblGrid>
                <a:gridCol w="647700">
                  <a:extLst>
                    <a:ext uri="{9D8B030D-6E8A-4147-A177-3AD203B41FA5}">
                      <a16:colId xmlns:a16="http://schemas.microsoft.com/office/drawing/2014/main" val="20000"/>
                    </a:ext>
                  </a:extLst>
                </a:gridCol>
                <a:gridCol w="2089150">
                  <a:extLst>
                    <a:ext uri="{9D8B030D-6E8A-4147-A177-3AD203B41FA5}">
                      <a16:colId xmlns:a16="http://schemas.microsoft.com/office/drawing/2014/main" val="20001"/>
                    </a:ext>
                  </a:extLst>
                </a:gridCol>
                <a:gridCol w="539750">
                  <a:extLst>
                    <a:ext uri="{9D8B030D-6E8A-4147-A177-3AD203B41FA5}">
                      <a16:colId xmlns:a16="http://schemas.microsoft.com/office/drawing/2014/main" val="20002"/>
                    </a:ext>
                  </a:extLst>
                </a:gridCol>
                <a:gridCol w="936625">
                  <a:extLst>
                    <a:ext uri="{9D8B030D-6E8A-4147-A177-3AD203B41FA5}">
                      <a16:colId xmlns:a16="http://schemas.microsoft.com/office/drawing/2014/main" val="20003"/>
                    </a:ext>
                  </a:extLst>
                </a:gridCol>
                <a:gridCol w="1079500">
                  <a:extLst>
                    <a:ext uri="{9D8B030D-6E8A-4147-A177-3AD203B41FA5}">
                      <a16:colId xmlns:a16="http://schemas.microsoft.com/office/drawing/2014/main" val="20004"/>
                    </a:ext>
                  </a:extLst>
                </a:gridCol>
                <a:gridCol w="1584325">
                  <a:extLst>
                    <a:ext uri="{9D8B030D-6E8A-4147-A177-3AD203B41FA5}">
                      <a16:colId xmlns:a16="http://schemas.microsoft.com/office/drawing/2014/main" val="20005"/>
                    </a:ext>
                  </a:extLst>
                </a:gridCol>
                <a:gridCol w="1187450">
                  <a:extLst>
                    <a:ext uri="{9D8B030D-6E8A-4147-A177-3AD203B41FA5}">
                      <a16:colId xmlns:a16="http://schemas.microsoft.com/office/drawing/2014/main" val="20006"/>
                    </a:ext>
                  </a:extLst>
                </a:gridCol>
              </a:tblGrid>
              <a:tr h="3186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dirty="0" smtClean="0">
                          <a:ln>
                            <a:noFill/>
                          </a:ln>
                          <a:solidFill>
                            <a:srgbClr val="0000CC"/>
                          </a:solidFill>
                          <a:effectLst/>
                          <a:latin typeface="Arial" charset="0"/>
                          <a:ea typeface="宋体" pitchFamily="2" charset="-122"/>
                        </a:rPr>
                        <a:t>编号</a:t>
                      </a:r>
                      <a:endParaRPr kumimoji="0" lang="zh-CN" altLang="en-US" sz="1600" b="1" i="0" u="none" strike="noStrike" cap="none" normalizeH="0" baseline="0" dirty="0" smtClean="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smtClean="0">
                          <a:ln>
                            <a:noFill/>
                          </a:ln>
                          <a:solidFill>
                            <a:srgbClr val="0000CC"/>
                          </a:solidFill>
                          <a:effectLst/>
                          <a:latin typeface="Arial" charset="0"/>
                          <a:ea typeface="宋体" pitchFamily="2" charset="-122"/>
                        </a:rPr>
                        <a:t>个体串（染色体）</a:t>
                      </a:r>
                      <a:endParaRPr kumimoji="0" lang="zh-CN" altLang="en-US" sz="1600" b="1" i="0" u="none" strike="noStrike" cap="none" normalizeH="0" baseline="0" smtClean="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altLang="zh-CN" sz="1600" b="1" i="0" u="none" strike="noStrike" cap="none" normalizeH="0" baseline="0" smtClean="0">
                          <a:ln>
                            <a:noFill/>
                          </a:ln>
                          <a:solidFill>
                            <a:srgbClr val="0000CC"/>
                          </a:solidFill>
                          <a:effectLst/>
                          <a:latin typeface="Arial" charset="0"/>
                          <a:ea typeface="宋体" pitchFamily="2" charset="-122"/>
                        </a:rPr>
                        <a:t> x</a:t>
                      </a:r>
                      <a:endParaRPr kumimoji="0" lang="en-US" altLang="zh-CN" sz="1600" b="1" i="0" u="none" strike="noStrike" cap="none" normalizeH="0" baseline="0" smtClean="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smtClean="0">
                          <a:ln>
                            <a:noFill/>
                          </a:ln>
                          <a:solidFill>
                            <a:srgbClr val="0000CC"/>
                          </a:solidFill>
                          <a:effectLst/>
                          <a:latin typeface="Arial" charset="0"/>
                          <a:ea typeface="宋体" pitchFamily="2" charset="-122"/>
                        </a:rPr>
                        <a:t>适应值</a:t>
                      </a:r>
                      <a:endParaRPr kumimoji="0" lang="zh-CN" altLang="en-US" sz="1600" b="1" i="0" u="none" strike="noStrike" cap="none" normalizeH="0" baseline="0" smtClean="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smtClean="0">
                          <a:ln>
                            <a:noFill/>
                          </a:ln>
                          <a:solidFill>
                            <a:srgbClr val="0000CC"/>
                          </a:solidFill>
                          <a:effectLst/>
                          <a:latin typeface="Arial" charset="0"/>
                          <a:ea typeface="宋体" pitchFamily="2" charset="-122"/>
                        </a:rPr>
                        <a:t>百分比</a:t>
                      </a:r>
                      <a:r>
                        <a:rPr kumimoji="0" lang="fr-FR" altLang="zh-CN" sz="1600" b="1" i="0" u="none" strike="noStrike" cap="none" normalizeH="0" baseline="0" smtClean="0">
                          <a:ln>
                            <a:noFill/>
                          </a:ln>
                          <a:solidFill>
                            <a:srgbClr val="0000CC"/>
                          </a:solidFill>
                          <a:effectLst/>
                          <a:latin typeface="Arial" charset="0"/>
                          <a:ea typeface="宋体" pitchFamily="2" charset="-122"/>
                        </a:rPr>
                        <a:t>%</a:t>
                      </a:r>
                      <a:endParaRPr kumimoji="0" lang="en-US" altLang="zh-CN" sz="1600" b="1" i="0" u="none" strike="noStrike" cap="none" normalizeH="0" baseline="0" smtClean="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dirty="0" smtClean="0">
                          <a:ln>
                            <a:noFill/>
                          </a:ln>
                          <a:solidFill>
                            <a:srgbClr val="0000CC"/>
                          </a:solidFill>
                          <a:effectLst/>
                          <a:latin typeface="Arial" charset="0"/>
                          <a:ea typeface="宋体" pitchFamily="2" charset="-122"/>
                        </a:rPr>
                        <a:t>累计百分比</a:t>
                      </a:r>
                      <a:r>
                        <a:rPr kumimoji="0" lang="fr-FR" altLang="zh-CN" sz="1600" b="1" i="0" u="none" strike="noStrike" cap="none" normalizeH="0" baseline="0" dirty="0" smtClean="0">
                          <a:ln>
                            <a:noFill/>
                          </a:ln>
                          <a:solidFill>
                            <a:srgbClr val="0000CC"/>
                          </a:solidFill>
                          <a:effectLst/>
                          <a:latin typeface="Arial" charset="0"/>
                          <a:ea typeface="宋体" pitchFamily="2" charset="-122"/>
                        </a:rPr>
                        <a:t>%</a:t>
                      </a:r>
                      <a:endParaRPr kumimoji="0" lang="en-US" altLang="zh-CN" sz="1600" b="1" i="0" u="none" strike="noStrike" cap="none" normalizeH="0" baseline="0" dirty="0" smtClean="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smtClean="0">
                          <a:ln>
                            <a:noFill/>
                          </a:ln>
                          <a:solidFill>
                            <a:srgbClr val="0000CC"/>
                          </a:solidFill>
                          <a:effectLst/>
                          <a:latin typeface="Arial" charset="0"/>
                          <a:ea typeface="宋体" pitchFamily="2" charset="-122"/>
                        </a:rPr>
                        <a:t>选中次数</a:t>
                      </a:r>
                      <a:endParaRPr kumimoji="0" lang="zh-CN" altLang="en-US" sz="1600" b="1" i="0" u="none" strike="noStrike" cap="none" normalizeH="0" baseline="0" smtClean="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9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00CC"/>
                          </a:solidFill>
                          <a:effectLst/>
                          <a:latin typeface="Times New Roman" pitchFamily="18" charset="0"/>
                          <a:ea typeface="宋体" pitchFamily="2" charset="-122"/>
                        </a:rPr>
                        <a:t>S</a:t>
                      </a:r>
                      <a:r>
                        <a:rPr kumimoji="0" lang="en-US" altLang="zh-CN" sz="1600" b="1" i="0" u="none" strike="noStrike" cap="none" normalizeH="0" baseline="-25000" smtClean="0">
                          <a:ln>
                            <a:noFill/>
                          </a:ln>
                          <a:solidFill>
                            <a:srgbClr val="0000CC"/>
                          </a:solidFill>
                          <a:effectLst/>
                          <a:latin typeface="Times New Roman" pitchFamily="18" charset="0"/>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00CC"/>
                          </a:solidFill>
                          <a:effectLst/>
                          <a:latin typeface="宋体" pitchFamily="2" charset="-122"/>
                          <a:ea typeface="宋体" pitchFamily="2" charset="-122"/>
                        </a:rPr>
                        <a:t>10001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00CC"/>
                          </a:solidFill>
                          <a:effectLst/>
                          <a:latin typeface="宋体" pitchFamily="2" charset="-122"/>
                          <a:ea typeface="宋体" pitchFamily="2" charset="-122"/>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00CC"/>
                          </a:solidFill>
                          <a:effectLst/>
                          <a:latin typeface="宋体" pitchFamily="2" charset="-122"/>
                          <a:ea typeface="宋体" pitchFamily="2" charset="-122"/>
                        </a:rPr>
                        <a:t>289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00CC"/>
                          </a:solidFill>
                          <a:effectLst/>
                          <a:latin typeface="宋体" pitchFamily="2" charset="-122"/>
                          <a:ea typeface="宋体" pitchFamily="2" charset="-122"/>
                        </a:rPr>
                        <a:t>16.43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rgbClr val="0000CC"/>
                          </a:solidFill>
                          <a:effectLst/>
                          <a:latin typeface="宋体" pitchFamily="2" charset="-122"/>
                          <a:ea typeface="宋体" pitchFamily="2" charset="-122"/>
                        </a:rPr>
                        <a:t>16.437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00CC"/>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57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00CC"/>
                          </a:solidFill>
                          <a:effectLst/>
                          <a:latin typeface="Times New Roman" pitchFamily="18" charset="0"/>
                          <a:ea typeface="宋体" pitchFamily="2" charset="-122"/>
                        </a:rPr>
                        <a:t>S</a:t>
                      </a:r>
                      <a:r>
                        <a:rPr kumimoji="0" lang="en-US" altLang="zh-CN" sz="1600" b="1" i="0" u="none" strike="noStrike" cap="none" normalizeH="0" baseline="-25000" smtClean="0">
                          <a:ln>
                            <a:noFill/>
                          </a:ln>
                          <a:solidFill>
                            <a:srgbClr val="0000CC"/>
                          </a:solidFill>
                          <a:effectLst/>
                          <a:latin typeface="Times New Roman" pitchFamily="18"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00CC"/>
                          </a:solidFill>
                          <a:effectLst/>
                          <a:latin typeface="宋体" pitchFamily="2" charset="-122"/>
                          <a:ea typeface="宋体" pitchFamily="2" charset="-122"/>
                        </a:rPr>
                        <a:t>11010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00CC"/>
                          </a:solidFill>
                          <a:effectLst/>
                          <a:latin typeface="宋体" pitchFamily="2" charset="-122"/>
                          <a:ea typeface="宋体" pitchFamily="2" charset="-122"/>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00CC"/>
                          </a:solidFill>
                          <a:effectLst/>
                          <a:latin typeface="宋体" pitchFamily="2" charset="-122"/>
                          <a:ea typeface="宋体" pitchFamily="2" charset="-122"/>
                        </a:rPr>
                        <a:t>676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00CC"/>
                          </a:solidFill>
                          <a:effectLst/>
                          <a:latin typeface="宋体" pitchFamily="2" charset="-122"/>
                          <a:ea typeface="宋体" pitchFamily="2" charset="-122"/>
                        </a:rPr>
                        <a:t>38.43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00CC"/>
                          </a:solidFill>
                          <a:effectLst/>
                          <a:latin typeface="宋体" pitchFamily="2" charset="-122"/>
                          <a:ea typeface="宋体" pitchFamily="2" charset="-122"/>
                        </a:rPr>
                        <a:t>54.86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00CC"/>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27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00CC"/>
                          </a:solidFill>
                          <a:effectLst/>
                          <a:latin typeface="Times New Roman" pitchFamily="18" charset="0"/>
                          <a:ea typeface="宋体" pitchFamily="2" charset="-122"/>
                        </a:rPr>
                        <a:t>S</a:t>
                      </a:r>
                      <a:r>
                        <a:rPr kumimoji="0" lang="en-US" altLang="zh-CN" sz="1600" b="1" i="0" u="none" strike="noStrike" cap="none" normalizeH="0" baseline="-25000" smtClean="0">
                          <a:ln>
                            <a:noFill/>
                          </a:ln>
                          <a:solidFill>
                            <a:srgbClr val="0000CC"/>
                          </a:solidFill>
                          <a:effectLst/>
                          <a:latin typeface="Times New Roman" pitchFamily="18"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00CC"/>
                          </a:solidFill>
                          <a:effectLst/>
                          <a:latin typeface="宋体" pitchFamily="2" charset="-122"/>
                          <a:ea typeface="宋体" pitchFamily="2" charset="-122"/>
                        </a:rPr>
                        <a:t>01101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00CC"/>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00CC"/>
                          </a:solidFill>
                          <a:effectLst/>
                          <a:latin typeface="宋体" pitchFamily="2" charset="-122"/>
                          <a:ea typeface="宋体" pitchFamily="2" charset="-122"/>
                        </a:rPr>
                        <a:t>169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00CC"/>
                          </a:solidFill>
                          <a:effectLst/>
                          <a:latin typeface="宋体" pitchFamily="2" charset="-122"/>
                          <a:ea typeface="宋体" pitchFamily="2" charset="-122"/>
                        </a:rPr>
                        <a:t>9.61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00CC"/>
                          </a:solidFill>
                          <a:effectLst/>
                          <a:latin typeface="宋体" pitchFamily="2" charset="-122"/>
                          <a:ea typeface="宋体" pitchFamily="2" charset="-122"/>
                        </a:rPr>
                        <a:t>64.47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rgbClr val="0000CC"/>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11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00CC"/>
                          </a:solidFill>
                          <a:effectLst/>
                          <a:latin typeface="Times New Roman" pitchFamily="18" charset="0"/>
                          <a:ea typeface="宋体" pitchFamily="2" charset="-122"/>
                        </a:rPr>
                        <a:t>S</a:t>
                      </a:r>
                      <a:r>
                        <a:rPr kumimoji="0" lang="en-US" altLang="zh-CN" sz="1600" b="1" i="0" u="none" strike="noStrike" cap="none" normalizeH="0" baseline="-25000" smtClean="0">
                          <a:ln>
                            <a:noFill/>
                          </a:ln>
                          <a:solidFill>
                            <a:srgbClr val="0000CC"/>
                          </a:solidFill>
                          <a:effectLst/>
                          <a:latin typeface="Times New Roman" pitchFamily="18"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00CC"/>
                          </a:solidFill>
                          <a:effectLst/>
                          <a:latin typeface="宋体" pitchFamily="2" charset="-122"/>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00CC"/>
                          </a:solidFill>
                          <a:effectLst/>
                          <a:latin typeface="宋体" pitchFamily="2" charset="-122"/>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00CC"/>
                          </a:solidFill>
                          <a:effectLst/>
                          <a:latin typeface="宋体" pitchFamily="2" charset="-122"/>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rgbClr val="0000CC"/>
                          </a:solidFill>
                          <a:effectLst/>
                          <a:latin typeface="宋体" pitchFamily="2" charset="-122"/>
                          <a:ea typeface="宋体" pitchFamily="2" charset="-122"/>
                        </a:rPr>
                        <a:t>35.53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00CC"/>
                          </a:solidFill>
                          <a:effectLst/>
                          <a:latin typeface="宋体" pitchFamily="2" charset="-122"/>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rgbClr val="0000CC"/>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179388" y="1304925"/>
            <a:ext cx="8785225" cy="48013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fr-FR" sz="2000" dirty="0" smtClean="0">
                <a:latin typeface="Times New Roman" pitchFamily="18" charset="0"/>
                <a:ea typeface="仿宋_GB2312" pitchFamily="49" charset="-122"/>
                <a:cs typeface="Times New Roman" pitchFamily="18" charset="0"/>
              </a:rPr>
              <a:t>对</a:t>
            </a:r>
            <a:r>
              <a:rPr lang="zh-CN" altLang="fr-FR" sz="2000" dirty="0">
                <a:latin typeface="Times New Roman" pitchFamily="18" charset="0"/>
                <a:ea typeface="仿宋_GB2312" pitchFamily="49" charset="-122"/>
                <a:cs typeface="Times New Roman" pitchFamily="18" charset="0"/>
              </a:rPr>
              <a:t>第</a:t>
            </a:r>
            <a:r>
              <a:rPr lang="fr-FR" altLang="zh-CN" sz="2000" dirty="0">
                <a:latin typeface="Times New Roman" pitchFamily="18" charset="0"/>
                <a:ea typeface="仿宋_GB2312" pitchFamily="49" charset="-122"/>
                <a:cs typeface="Times New Roman" pitchFamily="18" charset="0"/>
              </a:rPr>
              <a:t>1</a:t>
            </a:r>
            <a:r>
              <a:rPr lang="zh-CN" altLang="fr-FR" sz="2000" dirty="0">
                <a:latin typeface="Times New Roman" pitchFamily="18" charset="0"/>
                <a:ea typeface="仿宋_GB2312" pitchFamily="49" charset="-122"/>
                <a:cs typeface="Times New Roman" pitchFamily="18" charset="0"/>
              </a:rPr>
              <a:t>代种群，其交叉</a:t>
            </a:r>
            <a:r>
              <a:rPr lang="zh-CN" altLang="fr-FR" sz="2000" dirty="0" smtClean="0">
                <a:latin typeface="Times New Roman" pitchFamily="18" charset="0"/>
                <a:ea typeface="仿宋_GB2312" pitchFamily="49" charset="-122"/>
                <a:cs typeface="Times New Roman" pitchFamily="18" charset="0"/>
              </a:rPr>
              <a:t>情况</a:t>
            </a:r>
            <a:r>
              <a:rPr lang="zh-CN" altLang="en-US" sz="2000" dirty="0" smtClean="0">
                <a:latin typeface="Times New Roman" pitchFamily="18" charset="0"/>
                <a:ea typeface="仿宋_GB2312" pitchFamily="49" charset="-122"/>
                <a:cs typeface="Times New Roman" pitchFamily="18" charset="0"/>
              </a:rPr>
              <a:t>：</a:t>
            </a:r>
            <a:endParaRPr lang="zh-CN" altLang="fr-FR" sz="2000" dirty="0">
              <a:latin typeface="Times New Roman" pitchFamily="18" charset="0"/>
              <a:ea typeface="仿宋_GB2312" pitchFamily="49" charset="-122"/>
              <a:cs typeface="Times New Roman" pitchFamily="18" charset="0"/>
            </a:endParaRPr>
          </a:p>
          <a:p>
            <a:endParaRPr lang="en-US" altLang="zh-CN" sz="2000" dirty="0" smtClean="0">
              <a:latin typeface="Times New Roman" pitchFamily="18" charset="0"/>
              <a:ea typeface="仿宋_GB2312" pitchFamily="49" charset="-122"/>
              <a:cs typeface="Times New Roman" pitchFamily="18" charset="0"/>
            </a:endParaRPr>
          </a:p>
          <a:p>
            <a:endParaRPr lang="zh-CN" altLang="fr-FR" sz="2000" dirty="0">
              <a:latin typeface="Times New Roman" pitchFamily="18" charset="0"/>
              <a:ea typeface="仿宋_GB2312" pitchFamily="49" charset="-122"/>
              <a:cs typeface="Times New Roman" pitchFamily="18" charset="0"/>
            </a:endParaRPr>
          </a:p>
          <a:p>
            <a:endParaRPr lang="zh-CN" altLang="fr-FR" sz="2000" dirty="0">
              <a:latin typeface="Times New Roman" pitchFamily="18" charset="0"/>
              <a:ea typeface="仿宋_GB2312" pitchFamily="49" charset="-122"/>
              <a:cs typeface="Times New Roman" pitchFamily="18" charset="0"/>
            </a:endParaRPr>
          </a:p>
          <a:p>
            <a:endParaRPr lang="zh-CN" altLang="fr-FR" sz="2000" dirty="0">
              <a:latin typeface="Times New Roman" pitchFamily="18" charset="0"/>
              <a:ea typeface="仿宋_GB2312" pitchFamily="49" charset="-122"/>
              <a:cs typeface="Times New Roman" pitchFamily="18" charset="0"/>
            </a:endParaRPr>
          </a:p>
          <a:p>
            <a:endParaRPr lang="zh-CN" altLang="fr-FR" sz="2000" dirty="0">
              <a:latin typeface="Times New Roman" pitchFamily="18" charset="0"/>
              <a:ea typeface="仿宋_GB2312" pitchFamily="49" charset="-122"/>
              <a:cs typeface="Times New Roman" pitchFamily="18" charset="0"/>
            </a:endParaRPr>
          </a:p>
          <a:p>
            <a:endParaRPr lang="zh-CN" altLang="fr-FR" sz="2000" dirty="0">
              <a:latin typeface="Times New Roman" pitchFamily="18" charset="0"/>
              <a:ea typeface="仿宋_GB2312" pitchFamily="49" charset="-122"/>
              <a:cs typeface="Times New Roman" pitchFamily="18" charset="0"/>
            </a:endParaRPr>
          </a:p>
          <a:p>
            <a:endParaRPr lang="zh-CN" altLang="fr-FR" sz="2000" dirty="0">
              <a:latin typeface="Times New Roman" pitchFamily="18" charset="0"/>
              <a:ea typeface="仿宋_GB2312" pitchFamily="49" charset="-122"/>
              <a:cs typeface="Times New Roman" pitchFamily="18" charset="0"/>
            </a:endParaRPr>
          </a:p>
          <a:p>
            <a:endParaRPr lang="zh-CN" altLang="fr-FR" sz="2000" dirty="0">
              <a:latin typeface="Times New Roman" pitchFamily="18" charset="0"/>
              <a:ea typeface="仿宋_GB2312" pitchFamily="49" charset="-122"/>
              <a:cs typeface="Times New Roman" pitchFamily="18" charset="0"/>
            </a:endParaRPr>
          </a:p>
          <a:p>
            <a:pPr>
              <a:lnSpc>
                <a:spcPct val="120000"/>
              </a:lnSpc>
              <a:spcBef>
                <a:spcPts val="1200"/>
              </a:spcBef>
            </a:pPr>
            <a:r>
              <a:rPr lang="zh-CN" altLang="fr-FR" sz="2000" dirty="0">
                <a:latin typeface="Times New Roman" pitchFamily="18" charset="0"/>
                <a:ea typeface="仿宋_GB2312" pitchFamily="49" charset="-122"/>
                <a:cs typeface="Times New Roman" pitchFamily="18" charset="0"/>
              </a:rPr>
              <a:t>可见，经杂交后得到的新的种群为：</a:t>
            </a:r>
          </a:p>
          <a:p>
            <a:pPr>
              <a:lnSpc>
                <a:spcPct val="120000"/>
              </a:lnSpc>
              <a:spcBef>
                <a:spcPts val="1200"/>
              </a:spcBef>
            </a:pPr>
            <a:r>
              <a:rPr lang="fr-FR" altLang="zh-CN" sz="2000" dirty="0">
                <a:latin typeface="Times New Roman" pitchFamily="18" charset="0"/>
                <a:ea typeface="仿宋_GB2312" pitchFamily="49" charset="-122"/>
                <a:cs typeface="Times New Roman" pitchFamily="18" charset="0"/>
              </a:rPr>
              <a:t>    </a:t>
            </a:r>
            <a:r>
              <a:rPr lang="fr-FR" altLang="zh-CN" sz="2000" dirty="0" smtClean="0">
                <a:latin typeface="Times New Roman" pitchFamily="18" charset="0"/>
                <a:ea typeface="仿宋_GB2312" pitchFamily="49" charset="-122"/>
                <a:cs typeface="Times New Roman" pitchFamily="18" charset="0"/>
              </a:rPr>
              <a:t>S</a:t>
            </a:r>
            <a:r>
              <a:rPr lang="fr-FR" altLang="zh-CN" sz="2000" baseline="-25000" dirty="0" smtClean="0">
                <a:latin typeface="Times New Roman" pitchFamily="18" charset="0"/>
                <a:ea typeface="仿宋_GB2312" pitchFamily="49" charset="-122"/>
                <a:cs typeface="Times New Roman" pitchFamily="18" charset="0"/>
              </a:rPr>
              <a:t>11</a:t>
            </a:r>
            <a:r>
              <a:rPr lang="fr-FR" altLang="zh-CN" sz="2000" dirty="0" smtClean="0">
                <a:latin typeface="Times New Roman" pitchFamily="18" charset="0"/>
                <a:ea typeface="仿宋_GB2312" pitchFamily="49" charset="-122"/>
                <a:cs typeface="Times New Roman" pitchFamily="18" charset="0"/>
              </a:rPr>
              <a:t>=10010        S</a:t>
            </a:r>
            <a:r>
              <a:rPr lang="fr-FR" altLang="zh-CN" sz="2000" baseline="-25000" dirty="0" smtClean="0">
                <a:latin typeface="Times New Roman" pitchFamily="18" charset="0"/>
                <a:ea typeface="仿宋_GB2312" pitchFamily="49" charset="-122"/>
                <a:cs typeface="Times New Roman" pitchFamily="18" charset="0"/>
              </a:rPr>
              <a:t>12</a:t>
            </a:r>
            <a:r>
              <a:rPr lang="fr-FR" altLang="zh-CN" sz="2000" dirty="0" smtClean="0">
                <a:latin typeface="Times New Roman" pitchFamily="18" charset="0"/>
                <a:ea typeface="仿宋_GB2312" pitchFamily="49" charset="-122"/>
                <a:cs typeface="Times New Roman" pitchFamily="18" charset="0"/>
              </a:rPr>
              <a:t>=11001         S</a:t>
            </a:r>
            <a:r>
              <a:rPr lang="fr-FR" altLang="zh-CN" sz="2000" baseline="-25000" dirty="0" smtClean="0">
                <a:latin typeface="Times New Roman" pitchFamily="18" charset="0"/>
                <a:ea typeface="仿宋_GB2312" pitchFamily="49" charset="-122"/>
                <a:cs typeface="Times New Roman" pitchFamily="18" charset="0"/>
              </a:rPr>
              <a:t>13</a:t>
            </a:r>
            <a:r>
              <a:rPr lang="fr-FR" altLang="zh-CN" sz="2000" dirty="0" smtClean="0">
                <a:latin typeface="Times New Roman" pitchFamily="18" charset="0"/>
                <a:ea typeface="仿宋_GB2312" pitchFamily="49" charset="-122"/>
                <a:cs typeface="Times New Roman" pitchFamily="18" charset="0"/>
              </a:rPr>
              <a:t>=11001        </a:t>
            </a:r>
            <a:r>
              <a:rPr lang="fr-FR" altLang="zh-CN" sz="2000" dirty="0">
                <a:latin typeface="Times New Roman" pitchFamily="18" charset="0"/>
                <a:ea typeface="仿宋_GB2312" pitchFamily="49" charset="-122"/>
                <a:cs typeface="Times New Roman" pitchFamily="18" charset="0"/>
              </a:rPr>
              <a:t>S</a:t>
            </a:r>
            <a:r>
              <a:rPr lang="fr-FR" altLang="zh-CN" sz="2000" baseline="-25000" dirty="0">
                <a:latin typeface="Times New Roman" pitchFamily="18" charset="0"/>
                <a:ea typeface="仿宋_GB2312" pitchFamily="49" charset="-122"/>
                <a:cs typeface="Times New Roman" pitchFamily="18" charset="0"/>
              </a:rPr>
              <a:t>14</a:t>
            </a:r>
            <a:r>
              <a:rPr lang="fr-FR" altLang="zh-CN" sz="2000" dirty="0">
                <a:latin typeface="Times New Roman" pitchFamily="18" charset="0"/>
                <a:ea typeface="仿宋_GB2312" pitchFamily="49" charset="-122"/>
                <a:cs typeface="Times New Roman" pitchFamily="18" charset="0"/>
              </a:rPr>
              <a:t>=11010</a:t>
            </a:r>
          </a:p>
          <a:p>
            <a:pPr>
              <a:lnSpc>
                <a:spcPct val="120000"/>
              </a:lnSpc>
              <a:spcBef>
                <a:spcPts val="1200"/>
              </a:spcBef>
            </a:pPr>
            <a:r>
              <a:rPr lang="zh-CN" altLang="fr-FR" sz="2000" dirty="0">
                <a:latin typeface="Times New Roman" pitchFamily="18" charset="0"/>
                <a:ea typeface="仿宋_GB2312" pitchFamily="49" charset="-122"/>
                <a:cs typeface="Times New Roman" pitchFamily="18" charset="0"/>
              </a:rPr>
              <a:t>    </a:t>
            </a:r>
            <a:r>
              <a:rPr lang="zh-CN" altLang="fr-FR" sz="2000" b="1" dirty="0">
                <a:solidFill>
                  <a:srgbClr val="FF0000"/>
                </a:solidFill>
                <a:latin typeface="Times New Roman" pitchFamily="18" charset="0"/>
                <a:ea typeface="仿宋_GB2312" pitchFamily="49" charset="-122"/>
                <a:cs typeface="Times New Roman" pitchFamily="18" charset="0"/>
              </a:rPr>
              <a:t>可以看出，第</a:t>
            </a:r>
            <a:r>
              <a:rPr lang="fr-FR" altLang="zh-CN" sz="2000" b="1" dirty="0">
                <a:solidFill>
                  <a:srgbClr val="FF0000"/>
                </a:solidFill>
                <a:latin typeface="Times New Roman" pitchFamily="18" charset="0"/>
                <a:ea typeface="仿宋_GB2312" pitchFamily="49" charset="-122"/>
                <a:cs typeface="Times New Roman" pitchFamily="18" charset="0"/>
              </a:rPr>
              <a:t>3</a:t>
            </a:r>
            <a:r>
              <a:rPr lang="zh-CN" altLang="fr-FR" sz="2000" b="1" dirty="0">
                <a:solidFill>
                  <a:srgbClr val="FF0000"/>
                </a:solidFill>
                <a:latin typeface="Times New Roman" pitchFamily="18" charset="0"/>
                <a:ea typeface="仿宋_GB2312" pitchFamily="49" charset="-122"/>
                <a:cs typeface="Times New Roman" pitchFamily="18" charset="0"/>
              </a:rPr>
              <a:t>位基因均为</a:t>
            </a:r>
            <a:r>
              <a:rPr lang="fr-FR" altLang="zh-CN" sz="2000" b="1" dirty="0">
                <a:solidFill>
                  <a:srgbClr val="FF0000"/>
                </a:solidFill>
                <a:latin typeface="Times New Roman" pitchFamily="18" charset="0"/>
                <a:ea typeface="仿宋_GB2312" pitchFamily="49" charset="-122"/>
                <a:cs typeface="Times New Roman" pitchFamily="18" charset="0"/>
              </a:rPr>
              <a:t>0</a:t>
            </a:r>
            <a:r>
              <a:rPr lang="zh-CN" altLang="fr-FR" sz="2000" b="1" dirty="0">
                <a:solidFill>
                  <a:srgbClr val="FF0000"/>
                </a:solidFill>
                <a:latin typeface="Times New Roman" pitchFamily="18" charset="0"/>
                <a:ea typeface="仿宋_GB2312" pitchFamily="49" charset="-122"/>
                <a:cs typeface="Times New Roman" pitchFamily="18" charset="0"/>
              </a:rPr>
              <a:t>，已经不可能通过交配达到最优解。这种过早陷入局部最优解的现象称为早熟。为解决这一问题，需要采用变异操作</a:t>
            </a:r>
            <a:r>
              <a:rPr lang="zh-CN" altLang="fr-FR" sz="2000" dirty="0">
                <a:latin typeface="Times New Roman" pitchFamily="18" charset="0"/>
                <a:ea typeface="仿宋_GB2312" pitchFamily="49" charset="-122"/>
                <a:cs typeface="Times New Roman" pitchFamily="18" charset="0"/>
              </a:rPr>
              <a:t>。</a:t>
            </a:r>
            <a:endParaRPr lang="zh-CN" altLang="en-US" sz="2000" dirty="0">
              <a:latin typeface="Times New Roman" pitchFamily="18" charset="0"/>
              <a:ea typeface="仿宋_GB2312" pitchFamily="49" charset="-122"/>
              <a:cs typeface="Times New Roman" pitchFamily="18" charset="0"/>
            </a:endParaRPr>
          </a:p>
        </p:txBody>
      </p:sp>
      <p:graphicFrame>
        <p:nvGraphicFramePr>
          <p:cNvPr id="126006" name="Group 54"/>
          <p:cNvGraphicFramePr>
            <a:graphicFrameLocks noGrp="1"/>
          </p:cNvGraphicFramePr>
          <p:nvPr/>
        </p:nvGraphicFramePr>
        <p:xfrm>
          <a:off x="684213" y="2024063"/>
          <a:ext cx="7375525" cy="1959611"/>
        </p:xfrm>
        <a:graphic>
          <a:graphicData uri="http://schemas.openxmlformats.org/drawingml/2006/table">
            <a:tbl>
              <a:tblPr/>
              <a:tblGrid>
                <a:gridCol w="742950">
                  <a:extLst>
                    <a:ext uri="{9D8B030D-6E8A-4147-A177-3AD203B41FA5}">
                      <a16:colId xmlns:a16="http://schemas.microsoft.com/office/drawing/2014/main" val="20000"/>
                    </a:ext>
                  </a:extLst>
                </a:gridCol>
                <a:gridCol w="2065337">
                  <a:extLst>
                    <a:ext uri="{9D8B030D-6E8A-4147-A177-3AD203B41FA5}">
                      <a16:colId xmlns:a16="http://schemas.microsoft.com/office/drawing/2014/main" val="20001"/>
                    </a:ext>
                  </a:extLst>
                </a:gridCol>
                <a:gridCol w="1116013">
                  <a:extLst>
                    <a:ext uri="{9D8B030D-6E8A-4147-A177-3AD203B41FA5}">
                      <a16:colId xmlns:a16="http://schemas.microsoft.com/office/drawing/2014/main" val="20002"/>
                    </a:ext>
                  </a:extLst>
                </a:gridCol>
                <a:gridCol w="936625">
                  <a:extLst>
                    <a:ext uri="{9D8B030D-6E8A-4147-A177-3AD203B41FA5}">
                      <a16:colId xmlns:a16="http://schemas.microsoft.com/office/drawing/2014/main" val="20003"/>
                    </a:ext>
                  </a:extLst>
                </a:gridCol>
                <a:gridCol w="1254125">
                  <a:extLst>
                    <a:ext uri="{9D8B030D-6E8A-4147-A177-3AD203B41FA5}">
                      <a16:colId xmlns:a16="http://schemas.microsoft.com/office/drawing/2014/main" val="20004"/>
                    </a:ext>
                  </a:extLst>
                </a:gridCol>
                <a:gridCol w="1260475">
                  <a:extLst>
                    <a:ext uri="{9D8B030D-6E8A-4147-A177-3AD203B41FA5}">
                      <a16:colId xmlns:a16="http://schemas.microsoft.com/office/drawing/2014/main" val="20005"/>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smtClean="0">
                          <a:ln>
                            <a:noFill/>
                          </a:ln>
                          <a:solidFill>
                            <a:srgbClr val="0000CC"/>
                          </a:solidFill>
                          <a:effectLst/>
                          <a:latin typeface="Times New Roman" pitchFamily="18" charset="0"/>
                          <a:ea typeface="宋体" pitchFamily="2" charset="-122"/>
                        </a:rPr>
                        <a:t>编号</a:t>
                      </a:r>
                      <a:endParaRPr kumimoji="0" lang="zh-CN" altLang="en-US" sz="1800" b="1" i="0" u="none" strike="noStrike" cap="none" normalizeH="0" baseline="0" smtClean="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smtClean="0">
                          <a:ln>
                            <a:noFill/>
                          </a:ln>
                          <a:solidFill>
                            <a:srgbClr val="0000CC"/>
                          </a:solidFill>
                          <a:effectLst/>
                          <a:latin typeface="Times New Roman" pitchFamily="18" charset="0"/>
                          <a:ea typeface="宋体" pitchFamily="2" charset="-122"/>
                        </a:rPr>
                        <a:t>个体串（染色体）</a:t>
                      </a:r>
                      <a:endParaRPr kumimoji="0" lang="zh-CN" altLang="en-US" sz="1800" b="1" i="0" u="none" strike="noStrike" cap="none" normalizeH="0" baseline="0" smtClean="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smtClean="0">
                          <a:ln>
                            <a:noFill/>
                          </a:ln>
                          <a:solidFill>
                            <a:srgbClr val="0000CC"/>
                          </a:solidFill>
                          <a:effectLst/>
                          <a:latin typeface="Times New Roman" pitchFamily="18" charset="0"/>
                          <a:ea typeface="宋体" pitchFamily="2" charset="-122"/>
                        </a:rPr>
                        <a:t>交叉对象</a:t>
                      </a:r>
                      <a:endParaRPr kumimoji="0" lang="zh-CN" altLang="en-US" sz="1800" b="1" i="0" u="none" strike="noStrike" cap="none" normalizeH="0" baseline="0" smtClean="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smtClean="0">
                          <a:ln>
                            <a:noFill/>
                          </a:ln>
                          <a:solidFill>
                            <a:srgbClr val="0000CC"/>
                          </a:solidFill>
                          <a:effectLst/>
                          <a:latin typeface="Times New Roman" pitchFamily="18" charset="0"/>
                          <a:ea typeface="宋体" pitchFamily="2" charset="-122"/>
                        </a:rPr>
                        <a:t>交叉位</a:t>
                      </a:r>
                      <a:endParaRPr kumimoji="0" lang="zh-CN" altLang="en-US" sz="1800" b="1" i="0" u="none" strike="noStrike" cap="none" normalizeH="0" baseline="0" smtClean="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smtClean="0">
                          <a:ln>
                            <a:noFill/>
                          </a:ln>
                          <a:solidFill>
                            <a:srgbClr val="0000CC"/>
                          </a:solidFill>
                          <a:effectLst/>
                          <a:latin typeface="Times New Roman" pitchFamily="18" charset="0"/>
                          <a:ea typeface="宋体" pitchFamily="2" charset="-122"/>
                        </a:rPr>
                        <a:t>子代</a:t>
                      </a:r>
                      <a:endParaRPr kumimoji="0" lang="zh-CN" altLang="en-US" sz="1800" b="1" i="0" u="none" strike="noStrike" cap="none" normalizeH="0" baseline="0" smtClean="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smtClean="0">
                          <a:ln>
                            <a:noFill/>
                          </a:ln>
                          <a:solidFill>
                            <a:srgbClr val="0000CC"/>
                          </a:solidFill>
                          <a:effectLst/>
                          <a:latin typeface="Times New Roman" pitchFamily="18" charset="0"/>
                          <a:ea typeface="宋体" pitchFamily="2" charset="-122"/>
                        </a:rPr>
                        <a:t>适应值</a:t>
                      </a:r>
                      <a:endParaRPr kumimoji="0" lang="zh-CN" altLang="en-US" sz="1800" b="1" i="0" u="none" strike="noStrike" cap="none" normalizeH="0" baseline="0" smtClean="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smtClean="0">
                          <a:ln>
                            <a:noFill/>
                          </a:ln>
                          <a:solidFill>
                            <a:srgbClr val="0000CC"/>
                          </a:solidFill>
                          <a:effectLst/>
                          <a:latin typeface="Times New Roman" pitchFamily="18" charset="0"/>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10001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S12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100</a:t>
                      </a:r>
                      <a:r>
                        <a:rPr kumimoji="0" lang="en-US" altLang="zh-CN" sz="1800" b="1" i="0" u="none" strike="noStrike" cap="none" normalizeH="0" baseline="0" smtClean="0">
                          <a:ln>
                            <a:noFill/>
                          </a:ln>
                          <a:solidFill>
                            <a:srgbClr val="FF33CC"/>
                          </a:solidFill>
                          <a:effectLst/>
                          <a:latin typeface="Times New Roman" pitchFamily="18"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324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smtClean="0">
                          <a:ln>
                            <a:noFill/>
                          </a:ln>
                          <a:solidFill>
                            <a:srgbClr val="0000CC"/>
                          </a:solidFill>
                          <a:effectLst/>
                          <a:latin typeface="Times New Roman" pitchFamily="18"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11010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S11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110</a:t>
                      </a:r>
                      <a:r>
                        <a:rPr kumimoji="0" lang="en-US" altLang="zh-CN" sz="1800" b="1" i="0" u="none" strike="noStrike" cap="none" normalizeH="0" baseline="0" smtClean="0">
                          <a:ln>
                            <a:noFill/>
                          </a:ln>
                          <a:solidFill>
                            <a:srgbClr val="FF33CC"/>
                          </a:solidFill>
                          <a:effectLst/>
                          <a:latin typeface="Times New Roman" pitchFamily="18" charset="0"/>
                          <a:ea typeface="宋体" pitchFamily="2"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smtClean="0">
                          <a:ln>
                            <a:noFill/>
                          </a:ln>
                          <a:solidFill>
                            <a:srgbClr val="0000CC"/>
                          </a:solidFill>
                          <a:effectLst/>
                          <a:latin typeface="Times New Roman" pitchFamily="18"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11010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S14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11</a:t>
                      </a:r>
                      <a:r>
                        <a:rPr kumimoji="0" lang="en-US" altLang="zh-CN" sz="1800" b="1" i="0" u="none" strike="noStrike" cap="none" normalizeH="0" baseline="0" smtClean="0">
                          <a:ln>
                            <a:noFill/>
                          </a:ln>
                          <a:solidFill>
                            <a:srgbClr val="FF33CC"/>
                          </a:solidFill>
                          <a:effectLst/>
                          <a:latin typeface="Times New Roman" pitchFamily="18" charset="0"/>
                          <a:ea typeface="宋体" pitchFamily="2" charset="-122"/>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smtClean="0">
                          <a:ln>
                            <a:noFill/>
                          </a:ln>
                          <a:solidFill>
                            <a:srgbClr val="0000CC"/>
                          </a:solidFill>
                          <a:effectLst/>
                          <a:latin typeface="Times New Roman" pitchFamily="18"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S13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11</a:t>
                      </a:r>
                      <a:r>
                        <a:rPr kumimoji="0" lang="en-US" altLang="zh-CN" sz="1800" b="1" i="0" u="none" strike="noStrike" cap="none" normalizeH="0" baseline="0" smtClean="0">
                          <a:ln>
                            <a:noFill/>
                          </a:ln>
                          <a:solidFill>
                            <a:srgbClr val="FF33CC"/>
                          </a:solidFill>
                          <a:effectLst/>
                          <a:latin typeface="Times New Roman" pitchFamily="18" charset="0"/>
                          <a:ea typeface="宋体" pitchFamily="2" charset="-122"/>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675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 Box 3"/>
          <p:cNvSpPr txBox="1">
            <a:spLocks noChangeArrowheads="1"/>
          </p:cNvSpPr>
          <p:nvPr/>
        </p:nvSpPr>
        <p:spPr bwMode="auto">
          <a:xfrm>
            <a:off x="1845152" y="152636"/>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遗传算法应用</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179388" y="1449388"/>
            <a:ext cx="8785225" cy="5111750"/>
          </a:xfrm>
        </p:spPr>
        <p:txBody>
          <a:bodyPr/>
          <a:lstStyle/>
          <a:p>
            <a:pPr>
              <a:lnSpc>
                <a:spcPct val="115000"/>
              </a:lnSpc>
            </a:pPr>
            <a:r>
              <a:rPr lang="zh-CN" altLang="en-US" sz="2400" b="1" dirty="0" smtClean="0">
                <a:solidFill>
                  <a:srgbClr val="CC0066"/>
                </a:solidFill>
                <a:latin typeface="Times New Roman" pitchFamily="18" charset="0"/>
              </a:rPr>
              <a:t>计算</a:t>
            </a:r>
            <a:r>
              <a:rPr lang="zh-CN" altLang="en-US" sz="2400" b="1" dirty="0">
                <a:solidFill>
                  <a:srgbClr val="CC0066"/>
                </a:solidFill>
                <a:latin typeface="Times New Roman" pitchFamily="18" charset="0"/>
              </a:rPr>
              <a:t>智能</a:t>
            </a:r>
            <a:r>
              <a:rPr lang="zh-CN" altLang="en-US" sz="2400" b="1" dirty="0">
                <a:latin typeface="Times New Roman" pitchFamily="18" charset="0"/>
              </a:rPr>
              <a:t>（</a:t>
            </a:r>
            <a:r>
              <a:rPr lang="en-US" altLang="zh-CN" sz="2400" b="1" dirty="0">
                <a:latin typeface="Times New Roman" pitchFamily="18" charset="0"/>
              </a:rPr>
              <a:t>Computational Intelligence</a:t>
            </a:r>
            <a:r>
              <a:rPr lang="zh-CN" altLang="en-US" sz="2400" b="1" dirty="0">
                <a:latin typeface="Times New Roman" pitchFamily="18" charset="0"/>
              </a:rPr>
              <a:t>，</a:t>
            </a:r>
            <a:r>
              <a:rPr lang="en-US" altLang="zh-CN" sz="2400" b="1" dirty="0">
                <a:latin typeface="Times New Roman" pitchFamily="18" charset="0"/>
              </a:rPr>
              <a:t>CI</a:t>
            </a:r>
            <a:r>
              <a:rPr lang="zh-CN" altLang="en-US" sz="2400" b="1" dirty="0" smtClean="0">
                <a:latin typeface="Times New Roman" pitchFamily="18" charset="0"/>
              </a:rPr>
              <a:t>）</a:t>
            </a:r>
            <a:r>
              <a:rPr lang="en-US" altLang="zh-CN" sz="2400" b="1" dirty="0" smtClean="0">
                <a:solidFill>
                  <a:srgbClr val="0000CC"/>
                </a:solidFill>
                <a:latin typeface="Times New Roman" pitchFamily="18" charset="0"/>
              </a:rPr>
              <a:t/>
            </a:r>
            <a:br>
              <a:rPr lang="en-US" altLang="zh-CN" sz="2400" b="1" dirty="0" smtClean="0">
                <a:solidFill>
                  <a:srgbClr val="0000CC"/>
                </a:solidFill>
                <a:latin typeface="Times New Roman" pitchFamily="18" charset="0"/>
              </a:rPr>
            </a:br>
            <a:endParaRPr lang="en-US" altLang="zh-CN" sz="2400" b="1" dirty="0" smtClean="0">
              <a:solidFill>
                <a:srgbClr val="0000CC"/>
              </a:solidFill>
              <a:latin typeface="Times New Roman" pitchFamily="18" charset="0"/>
            </a:endParaRPr>
          </a:p>
          <a:p>
            <a:pPr>
              <a:lnSpc>
                <a:spcPct val="115000"/>
              </a:lnSpc>
            </a:pPr>
            <a:endParaRPr lang="en-US" altLang="zh-CN" sz="2400" dirty="0">
              <a:solidFill>
                <a:srgbClr val="0000CC"/>
              </a:solidFill>
              <a:latin typeface="Times New Roman" pitchFamily="18" charset="0"/>
            </a:endParaRPr>
          </a:p>
          <a:p>
            <a:pPr>
              <a:lnSpc>
                <a:spcPct val="115000"/>
              </a:lnSpc>
            </a:pPr>
            <a:endParaRPr lang="en-US" altLang="zh-CN" sz="2400" b="1" dirty="0" smtClean="0">
              <a:solidFill>
                <a:srgbClr val="0000CC"/>
              </a:solidFill>
              <a:latin typeface="Times New Roman" pitchFamily="18" charset="0"/>
            </a:endParaRPr>
          </a:p>
          <a:p>
            <a:pPr>
              <a:lnSpc>
                <a:spcPct val="115000"/>
              </a:lnSpc>
            </a:pPr>
            <a:endParaRPr lang="en-US" altLang="zh-CN" sz="2400" b="1" dirty="0">
              <a:solidFill>
                <a:srgbClr val="0000CC"/>
              </a:solidFill>
              <a:latin typeface="Times New Roman" pitchFamily="18" charset="0"/>
            </a:endParaRPr>
          </a:p>
          <a:p>
            <a:pPr>
              <a:lnSpc>
                <a:spcPct val="115000"/>
              </a:lnSpc>
            </a:pPr>
            <a:r>
              <a:rPr lang="zh-CN" altLang="en-US" sz="2400" b="1" dirty="0" smtClean="0">
                <a:latin typeface="Times New Roman" pitchFamily="18" charset="0"/>
              </a:rPr>
              <a:t>计算</a:t>
            </a:r>
            <a:r>
              <a:rPr lang="zh-CN" altLang="en-US" sz="2400" b="1" dirty="0">
                <a:latin typeface="Times New Roman" pitchFamily="18" charset="0"/>
              </a:rPr>
              <a:t>智能是在</a:t>
            </a:r>
            <a:r>
              <a:rPr lang="zh-CN" altLang="en-US" sz="2400" b="1" dirty="0">
                <a:solidFill>
                  <a:srgbClr val="3333FF"/>
                </a:solidFill>
                <a:latin typeface="Times New Roman" pitchFamily="18" charset="0"/>
              </a:rPr>
              <a:t>神经网络（</a:t>
            </a:r>
            <a:r>
              <a:rPr lang="en-US" altLang="zh-CN" sz="2400" b="1" dirty="0">
                <a:solidFill>
                  <a:srgbClr val="3333FF"/>
                </a:solidFill>
                <a:latin typeface="Times New Roman" pitchFamily="18" charset="0"/>
              </a:rPr>
              <a:t>Neural </a:t>
            </a:r>
            <a:r>
              <a:rPr lang="en-US" altLang="zh-CN" sz="2400" b="1" dirty="0" err="1">
                <a:solidFill>
                  <a:srgbClr val="3333FF"/>
                </a:solidFill>
                <a:latin typeface="Times New Roman" pitchFamily="18" charset="0"/>
              </a:rPr>
              <a:t>Networks,NN</a:t>
            </a:r>
            <a:r>
              <a:rPr lang="zh-CN" altLang="en-US" sz="2400" b="1" dirty="0">
                <a:solidFill>
                  <a:srgbClr val="3333FF"/>
                </a:solidFill>
                <a:latin typeface="Times New Roman" pitchFamily="18" charset="0"/>
              </a:rPr>
              <a:t>）</a:t>
            </a:r>
            <a:r>
              <a:rPr lang="zh-CN" altLang="en-US" sz="2400" b="1" dirty="0" smtClean="0">
                <a:solidFill>
                  <a:srgbClr val="3333FF"/>
                </a:solidFill>
                <a:latin typeface="Times New Roman" pitchFamily="18" charset="0"/>
              </a:rPr>
              <a:t>、演化计算（</a:t>
            </a:r>
            <a:r>
              <a:rPr lang="en-US" altLang="zh-CN" sz="2400" b="1" dirty="0">
                <a:solidFill>
                  <a:srgbClr val="3333FF"/>
                </a:solidFill>
                <a:latin typeface="Times New Roman" pitchFamily="18" charset="0"/>
              </a:rPr>
              <a:t>Evolutionary </a:t>
            </a:r>
            <a:r>
              <a:rPr lang="en-US" altLang="zh-CN" sz="2400" b="1" dirty="0" err="1">
                <a:solidFill>
                  <a:srgbClr val="3333FF"/>
                </a:solidFill>
                <a:latin typeface="Times New Roman" pitchFamily="18" charset="0"/>
              </a:rPr>
              <a:t>Computation,EC</a:t>
            </a:r>
            <a:r>
              <a:rPr lang="zh-CN" altLang="en-US" sz="2400" b="1" dirty="0">
                <a:solidFill>
                  <a:srgbClr val="3333FF"/>
                </a:solidFill>
                <a:latin typeface="Times New Roman" pitchFamily="18" charset="0"/>
              </a:rPr>
              <a:t>）及模糊系统（</a:t>
            </a:r>
            <a:r>
              <a:rPr lang="en-US" altLang="zh-CN" sz="2400" b="1" dirty="0">
                <a:solidFill>
                  <a:srgbClr val="3333FF"/>
                </a:solidFill>
                <a:latin typeface="Times New Roman" pitchFamily="18" charset="0"/>
              </a:rPr>
              <a:t>Fuzzy </a:t>
            </a:r>
            <a:r>
              <a:rPr lang="en-US" altLang="zh-CN" sz="2400" b="1" dirty="0" err="1">
                <a:solidFill>
                  <a:srgbClr val="3333FF"/>
                </a:solidFill>
                <a:latin typeface="Times New Roman" pitchFamily="18" charset="0"/>
              </a:rPr>
              <a:t>System,FS</a:t>
            </a:r>
            <a:r>
              <a:rPr lang="zh-CN" altLang="en-US" sz="2400" b="1" dirty="0">
                <a:solidFill>
                  <a:srgbClr val="3333FF"/>
                </a:solidFill>
                <a:latin typeface="Times New Roman" pitchFamily="18" charset="0"/>
              </a:rPr>
              <a:t>）</a:t>
            </a:r>
            <a:r>
              <a:rPr lang="zh-CN" altLang="en-US" sz="2400" b="1" dirty="0">
                <a:latin typeface="Times New Roman" pitchFamily="18" charset="0"/>
              </a:rPr>
              <a:t>这</a:t>
            </a:r>
            <a:r>
              <a:rPr lang="en-US" altLang="zh-CN" sz="2400" b="1" dirty="0">
                <a:latin typeface="Times New Roman" pitchFamily="18" charset="0"/>
              </a:rPr>
              <a:t>3</a:t>
            </a:r>
            <a:r>
              <a:rPr lang="zh-CN" altLang="en-US" sz="2400" b="1" dirty="0">
                <a:latin typeface="Times New Roman" pitchFamily="18" charset="0"/>
              </a:rPr>
              <a:t>个领域发展相对成熟的基础上形成的一个统一的学科概念</a:t>
            </a:r>
            <a:r>
              <a:rPr lang="zh-CN" altLang="en-US" sz="2400" b="1" dirty="0"/>
              <a:t>。</a:t>
            </a:r>
            <a:r>
              <a:rPr lang="zh-CN" altLang="en-US" sz="2400" dirty="0"/>
              <a:t>    </a:t>
            </a:r>
          </a:p>
        </p:txBody>
      </p:sp>
      <p:sp>
        <p:nvSpPr>
          <p:cNvPr id="45058" name="Rectangle 2"/>
          <p:cNvSpPr>
            <a:spLocks noGrp="1" noChangeArrowheads="1"/>
          </p:cNvSpPr>
          <p:nvPr>
            <p:ph type="title"/>
          </p:nvPr>
        </p:nvSpPr>
        <p:spPr>
          <a:xfrm>
            <a:off x="503238" y="260350"/>
            <a:ext cx="8229600" cy="981075"/>
          </a:xfrm>
        </p:spPr>
        <p:txBody>
          <a:bodyPr/>
          <a:lstStyle/>
          <a:p>
            <a:r>
              <a:rPr lang="zh-CN" altLang="en-US" b="1" dirty="0" smtClean="0">
                <a:latin typeface="Times New Roman" pitchFamily="18" charset="0"/>
              </a:rPr>
              <a:t>什么</a:t>
            </a:r>
            <a:r>
              <a:rPr lang="zh-CN" altLang="en-US" b="1" dirty="0">
                <a:latin typeface="Times New Roman" pitchFamily="18" charset="0"/>
              </a:rPr>
              <a:t>是计算智能</a:t>
            </a:r>
            <a:endParaRPr lang="zh-CN" altLang="en-US" b="1" baseline="-25000" dirty="0">
              <a:latin typeface="Times New Roman" pitchFamily="18" charset="0"/>
            </a:endParaRPr>
          </a:p>
        </p:txBody>
      </p:sp>
      <p:grpSp>
        <p:nvGrpSpPr>
          <p:cNvPr id="5" name="组合 4"/>
          <p:cNvGrpSpPr/>
          <p:nvPr/>
        </p:nvGrpSpPr>
        <p:grpSpPr>
          <a:xfrm>
            <a:off x="395536" y="2204864"/>
            <a:ext cx="8568952" cy="1332148"/>
            <a:chOff x="395536" y="2763943"/>
            <a:chExt cx="8568952" cy="1332148"/>
          </a:xfrm>
        </p:grpSpPr>
        <p:sp>
          <p:nvSpPr>
            <p:cNvPr id="3" name="圆角矩形 2"/>
            <p:cNvSpPr/>
            <p:nvPr/>
          </p:nvSpPr>
          <p:spPr>
            <a:xfrm>
              <a:off x="395536" y="2763943"/>
              <a:ext cx="8568952" cy="1332148"/>
            </a:xfrm>
            <a:prstGeom prst="round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760256" y="2852936"/>
              <a:ext cx="8100392" cy="1154162"/>
            </a:xfrm>
            <a:prstGeom prst="rect">
              <a:avLst/>
            </a:prstGeom>
          </p:spPr>
          <p:txBody>
            <a:bodyPr wrap="square">
              <a:spAutoFit/>
            </a:bodyPr>
            <a:lstStyle/>
            <a:p>
              <a:pPr>
                <a:lnSpc>
                  <a:spcPct val="115000"/>
                </a:lnSpc>
              </a:pPr>
              <a:r>
                <a:rPr lang="zh-CN" altLang="en-US" sz="2000" b="1" dirty="0">
                  <a:latin typeface="幼圆" pitchFamily="49" charset="-122"/>
                  <a:ea typeface="幼圆" pitchFamily="49" charset="-122"/>
                </a:rPr>
                <a:t>如果一个系统仅处理低层的数值数据，含有模式识别部件，</a:t>
              </a:r>
              <a:r>
                <a:rPr lang="zh-CN" altLang="en-US" sz="2000" b="1" dirty="0">
                  <a:solidFill>
                    <a:srgbClr val="3333FF"/>
                  </a:solidFill>
                  <a:latin typeface="幼圆" pitchFamily="49" charset="-122"/>
                  <a:ea typeface="幼圆" pitchFamily="49" charset="-122"/>
                </a:rPr>
                <a:t>没有使用人工智能意义上的知识</a:t>
              </a:r>
              <a:r>
                <a:rPr lang="zh-CN" altLang="en-US" sz="2000" b="1" dirty="0">
                  <a:latin typeface="幼圆" pitchFamily="49" charset="-122"/>
                  <a:ea typeface="幼圆" pitchFamily="49" charset="-122"/>
                </a:rPr>
                <a:t>，且具有</a:t>
              </a:r>
              <a:r>
                <a:rPr lang="zh-CN" altLang="en-US" sz="2000" b="1" dirty="0">
                  <a:solidFill>
                    <a:srgbClr val="FF0000"/>
                  </a:solidFill>
                  <a:latin typeface="幼圆" pitchFamily="49" charset="-122"/>
                  <a:ea typeface="幼圆" pitchFamily="49" charset="-122"/>
                </a:rPr>
                <a:t>计算适应性、计算容错力、接近人的计算速度</a:t>
              </a:r>
              <a:r>
                <a:rPr lang="zh-CN" altLang="en-US" sz="2000" b="1" dirty="0">
                  <a:latin typeface="幼圆" pitchFamily="49" charset="-122"/>
                  <a:ea typeface="幼圆" pitchFamily="49" charset="-122"/>
                </a:rPr>
                <a:t>和</a:t>
              </a:r>
              <a:r>
                <a:rPr lang="zh-CN" altLang="en-US" sz="2000" b="1" dirty="0">
                  <a:solidFill>
                    <a:srgbClr val="FF0000"/>
                  </a:solidFill>
                  <a:latin typeface="幼圆" pitchFamily="49" charset="-122"/>
                  <a:ea typeface="幼圆" pitchFamily="49" charset="-122"/>
                </a:rPr>
                <a:t>近似于人的误差率</a:t>
              </a:r>
              <a:r>
                <a:rPr lang="zh-CN" altLang="en-US" sz="2000" b="1" dirty="0">
                  <a:latin typeface="幼圆" pitchFamily="49" charset="-122"/>
                  <a:ea typeface="幼圆" pitchFamily="49" charset="-122"/>
                </a:rPr>
                <a:t>这</a:t>
              </a:r>
              <a:r>
                <a:rPr lang="en-US" altLang="zh-CN" sz="2000" b="1" dirty="0">
                  <a:latin typeface="幼圆" pitchFamily="49" charset="-122"/>
                  <a:ea typeface="幼圆" pitchFamily="49" charset="-122"/>
                </a:rPr>
                <a:t>4</a:t>
              </a:r>
              <a:r>
                <a:rPr lang="zh-CN" altLang="en-US" sz="2000" b="1" dirty="0">
                  <a:latin typeface="幼圆" pitchFamily="49" charset="-122"/>
                  <a:ea typeface="幼圆" pitchFamily="49" charset="-122"/>
                </a:rPr>
                <a:t>个特性，则它是计算智能的。</a:t>
              </a: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179388" y="1376363"/>
            <a:ext cx="8964612" cy="46166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10000"/>
              </a:lnSpc>
            </a:pPr>
            <a:r>
              <a:rPr lang="zh-CN" altLang="fr-FR" sz="2000" dirty="0">
                <a:latin typeface="Times New Roman" pitchFamily="18" charset="0"/>
                <a:ea typeface="仿宋_GB2312" pitchFamily="49" charset="-122"/>
                <a:cs typeface="Times New Roman" pitchFamily="18" charset="0"/>
              </a:rPr>
              <a:t>    对第</a:t>
            </a:r>
            <a:r>
              <a:rPr lang="fr-FR" altLang="zh-CN" sz="2000" dirty="0">
                <a:latin typeface="Times New Roman" pitchFamily="18" charset="0"/>
                <a:ea typeface="仿宋_GB2312" pitchFamily="49" charset="-122"/>
                <a:cs typeface="Times New Roman" pitchFamily="18" charset="0"/>
              </a:rPr>
              <a:t>1</a:t>
            </a:r>
            <a:r>
              <a:rPr lang="zh-CN" altLang="fr-FR" sz="2000" dirty="0">
                <a:latin typeface="Times New Roman" pitchFamily="18" charset="0"/>
                <a:ea typeface="仿宋_GB2312" pitchFamily="49" charset="-122"/>
                <a:cs typeface="Times New Roman" pitchFamily="18" charset="0"/>
              </a:rPr>
              <a:t>代种群，其变异</a:t>
            </a:r>
            <a:r>
              <a:rPr lang="zh-CN" altLang="fr-FR" sz="2000" dirty="0" smtClean="0">
                <a:latin typeface="Times New Roman" pitchFamily="18" charset="0"/>
                <a:ea typeface="仿宋_GB2312" pitchFamily="49" charset="-122"/>
                <a:cs typeface="Times New Roman" pitchFamily="18" charset="0"/>
              </a:rPr>
              <a:t>情况</a:t>
            </a:r>
            <a:r>
              <a:rPr lang="zh-CN" altLang="en-US" sz="2000" dirty="0" smtClean="0">
                <a:latin typeface="Times New Roman" pitchFamily="18" charset="0"/>
                <a:ea typeface="仿宋_GB2312" pitchFamily="49" charset="-122"/>
                <a:cs typeface="Times New Roman" pitchFamily="18" charset="0"/>
              </a:rPr>
              <a:t>：</a:t>
            </a:r>
            <a:endParaRPr lang="en-US" altLang="zh-CN" sz="2000" dirty="0" smtClean="0">
              <a:latin typeface="Times New Roman" pitchFamily="18" charset="0"/>
              <a:ea typeface="仿宋_GB2312" pitchFamily="49" charset="-122"/>
              <a:cs typeface="Times New Roman" pitchFamily="18" charset="0"/>
            </a:endParaRPr>
          </a:p>
          <a:p>
            <a:pPr>
              <a:lnSpc>
                <a:spcPct val="110000"/>
              </a:lnSpc>
            </a:pPr>
            <a:endParaRPr lang="en-US" altLang="zh-CN" sz="2000" dirty="0" smtClean="0">
              <a:latin typeface="Times New Roman" pitchFamily="18" charset="0"/>
              <a:ea typeface="仿宋_GB2312" pitchFamily="49" charset="-122"/>
              <a:cs typeface="Times New Roman" pitchFamily="18" charset="0"/>
            </a:endParaRPr>
          </a:p>
          <a:p>
            <a:pPr>
              <a:lnSpc>
                <a:spcPct val="110000"/>
              </a:lnSpc>
            </a:pPr>
            <a:endParaRPr lang="zh-CN" altLang="fr-FR" sz="2000" dirty="0">
              <a:latin typeface="Times New Roman" pitchFamily="18" charset="0"/>
              <a:ea typeface="仿宋_GB2312" pitchFamily="49" charset="-122"/>
              <a:cs typeface="Times New Roman" pitchFamily="18" charset="0"/>
            </a:endParaRPr>
          </a:p>
          <a:p>
            <a:pPr>
              <a:lnSpc>
                <a:spcPct val="110000"/>
              </a:lnSpc>
            </a:pPr>
            <a:endParaRPr lang="zh-CN" altLang="fr-FR" sz="2000" dirty="0">
              <a:latin typeface="Times New Roman" pitchFamily="18" charset="0"/>
              <a:ea typeface="仿宋_GB2312" pitchFamily="49" charset="-122"/>
              <a:cs typeface="Times New Roman" pitchFamily="18" charset="0"/>
            </a:endParaRPr>
          </a:p>
          <a:p>
            <a:pPr>
              <a:lnSpc>
                <a:spcPct val="110000"/>
              </a:lnSpc>
            </a:pPr>
            <a:endParaRPr lang="zh-CN" altLang="fr-FR" sz="2000" dirty="0">
              <a:latin typeface="Times New Roman" pitchFamily="18" charset="0"/>
              <a:ea typeface="仿宋_GB2312" pitchFamily="49" charset="-122"/>
              <a:cs typeface="Times New Roman" pitchFamily="18" charset="0"/>
            </a:endParaRPr>
          </a:p>
          <a:p>
            <a:pPr>
              <a:lnSpc>
                <a:spcPct val="110000"/>
              </a:lnSpc>
            </a:pPr>
            <a:endParaRPr lang="zh-CN" altLang="fr-FR" sz="2000" dirty="0">
              <a:latin typeface="Times New Roman" pitchFamily="18" charset="0"/>
              <a:ea typeface="仿宋_GB2312" pitchFamily="49" charset="-122"/>
              <a:cs typeface="Times New Roman" pitchFamily="18" charset="0"/>
            </a:endParaRPr>
          </a:p>
          <a:p>
            <a:pPr>
              <a:lnSpc>
                <a:spcPct val="110000"/>
              </a:lnSpc>
            </a:pPr>
            <a:endParaRPr lang="zh-CN" altLang="fr-FR" sz="2000" dirty="0">
              <a:latin typeface="Times New Roman" pitchFamily="18" charset="0"/>
              <a:ea typeface="仿宋_GB2312" pitchFamily="49" charset="-122"/>
              <a:cs typeface="Times New Roman" pitchFamily="18" charset="0"/>
            </a:endParaRPr>
          </a:p>
          <a:p>
            <a:pPr>
              <a:lnSpc>
                <a:spcPct val="110000"/>
              </a:lnSpc>
            </a:pPr>
            <a:endParaRPr lang="zh-CN" altLang="fr-FR" sz="2000" dirty="0">
              <a:latin typeface="Times New Roman" pitchFamily="18" charset="0"/>
              <a:ea typeface="仿宋_GB2312" pitchFamily="49" charset="-122"/>
              <a:cs typeface="Times New Roman" pitchFamily="18" charset="0"/>
            </a:endParaRPr>
          </a:p>
          <a:p>
            <a:pPr>
              <a:lnSpc>
                <a:spcPct val="110000"/>
              </a:lnSpc>
            </a:pPr>
            <a:endParaRPr lang="zh-CN" altLang="fr-FR" sz="2000" dirty="0">
              <a:latin typeface="Times New Roman" pitchFamily="18" charset="0"/>
              <a:ea typeface="仿宋_GB2312" pitchFamily="49" charset="-122"/>
              <a:cs typeface="Times New Roman" pitchFamily="18" charset="0"/>
            </a:endParaRPr>
          </a:p>
          <a:p>
            <a:pPr>
              <a:lnSpc>
                <a:spcPct val="110000"/>
              </a:lnSpc>
              <a:spcBef>
                <a:spcPts val="1200"/>
              </a:spcBef>
            </a:pPr>
            <a:r>
              <a:rPr lang="zh-CN" altLang="fr-FR" sz="2000" dirty="0">
                <a:latin typeface="Times New Roman" pitchFamily="18" charset="0"/>
                <a:ea typeface="仿宋_GB2312" pitchFamily="49" charset="-122"/>
                <a:cs typeface="Times New Roman" pitchFamily="18" charset="0"/>
              </a:rPr>
              <a:t>   它是通过对</a:t>
            </a:r>
            <a:r>
              <a:rPr lang="fr-FR" altLang="zh-CN" sz="2000" dirty="0">
                <a:latin typeface="Times New Roman" pitchFamily="18" charset="0"/>
                <a:ea typeface="仿宋_GB2312" pitchFamily="49" charset="-122"/>
                <a:cs typeface="Times New Roman" pitchFamily="18" charset="0"/>
              </a:rPr>
              <a:t>S</a:t>
            </a:r>
            <a:r>
              <a:rPr lang="fr-FR" altLang="zh-CN" sz="2000" baseline="-25000" dirty="0">
                <a:latin typeface="Times New Roman" pitchFamily="18" charset="0"/>
                <a:ea typeface="仿宋_GB2312" pitchFamily="49" charset="-122"/>
                <a:cs typeface="Times New Roman" pitchFamily="18" charset="0"/>
              </a:rPr>
              <a:t>14</a:t>
            </a:r>
            <a:r>
              <a:rPr lang="zh-CN" altLang="fr-FR" sz="2000" dirty="0">
                <a:latin typeface="Times New Roman" pitchFamily="18" charset="0"/>
                <a:ea typeface="仿宋_GB2312" pitchFamily="49" charset="-122"/>
                <a:cs typeface="Times New Roman" pitchFamily="18" charset="0"/>
              </a:rPr>
              <a:t>的第</a:t>
            </a:r>
            <a:r>
              <a:rPr lang="fr-FR" altLang="zh-CN" sz="2000" dirty="0">
                <a:latin typeface="Times New Roman" pitchFamily="18" charset="0"/>
                <a:ea typeface="仿宋_GB2312" pitchFamily="49" charset="-122"/>
                <a:cs typeface="Times New Roman" pitchFamily="18" charset="0"/>
              </a:rPr>
              <a:t>3</a:t>
            </a:r>
            <a:r>
              <a:rPr lang="zh-CN" altLang="fr-FR" sz="2000" dirty="0">
                <a:latin typeface="Times New Roman" pitchFamily="18" charset="0"/>
                <a:ea typeface="仿宋_GB2312" pitchFamily="49" charset="-122"/>
                <a:cs typeface="Times New Roman" pitchFamily="18" charset="0"/>
              </a:rPr>
              <a:t>位的变异来实现的。变异后所得到的第</a:t>
            </a:r>
            <a:r>
              <a:rPr lang="en-US" altLang="zh-CN" sz="2000" dirty="0">
                <a:latin typeface="Times New Roman" pitchFamily="18" charset="0"/>
                <a:ea typeface="仿宋_GB2312" pitchFamily="49" charset="-122"/>
                <a:cs typeface="Times New Roman" pitchFamily="18" charset="0"/>
              </a:rPr>
              <a:t>2</a:t>
            </a:r>
            <a:r>
              <a:rPr lang="zh-CN" altLang="en-US" sz="2000" dirty="0">
                <a:latin typeface="Times New Roman" pitchFamily="18" charset="0"/>
                <a:ea typeface="仿宋_GB2312" pitchFamily="49" charset="-122"/>
                <a:cs typeface="Times New Roman" pitchFamily="18" charset="0"/>
              </a:rPr>
              <a:t>代种群为：</a:t>
            </a:r>
          </a:p>
          <a:p>
            <a:pPr>
              <a:lnSpc>
                <a:spcPct val="110000"/>
              </a:lnSpc>
              <a:spcBef>
                <a:spcPts val="1200"/>
              </a:spcBef>
            </a:pPr>
            <a:r>
              <a:rPr lang="zh-CN" altLang="en-US" sz="2000" dirty="0">
                <a:latin typeface="Times New Roman" pitchFamily="18" charset="0"/>
                <a:ea typeface="仿宋_GB2312" pitchFamily="49" charset="-122"/>
                <a:cs typeface="Times New Roman" pitchFamily="18" charset="0"/>
              </a:rPr>
              <a:t>    </a:t>
            </a:r>
            <a:r>
              <a:rPr lang="zh-CN" altLang="en-US" sz="2000" dirty="0" smtClean="0">
                <a:latin typeface="Times New Roman" pitchFamily="18" charset="0"/>
                <a:ea typeface="仿宋_GB2312" pitchFamily="49" charset="-122"/>
                <a:cs typeface="Times New Roman" pitchFamily="18" charset="0"/>
              </a:rPr>
              <a:t>       </a:t>
            </a:r>
            <a:r>
              <a:rPr lang="en-US" altLang="zh-CN" sz="2000" dirty="0" smtClean="0">
                <a:latin typeface="Times New Roman" pitchFamily="18" charset="0"/>
                <a:ea typeface="仿宋_GB2312" pitchFamily="49" charset="-122"/>
                <a:cs typeface="Times New Roman" pitchFamily="18" charset="0"/>
              </a:rPr>
              <a:t>S</a:t>
            </a:r>
            <a:r>
              <a:rPr lang="en-US" altLang="zh-CN" sz="2000" baseline="-25000" dirty="0" smtClean="0">
                <a:latin typeface="Times New Roman" pitchFamily="18" charset="0"/>
                <a:ea typeface="仿宋_GB2312" pitchFamily="49" charset="-122"/>
                <a:cs typeface="Times New Roman" pitchFamily="18" charset="0"/>
              </a:rPr>
              <a:t>21</a:t>
            </a:r>
            <a:r>
              <a:rPr lang="en-US" altLang="zh-CN" sz="2000" dirty="0" smtClean="0">
                <a:latin typeface="Times New Roman" pitchFamily="18" charset="0"/>
                <a:ea typeface="仿宋_GB2312" pitchFamily="49" charset="-122"/>
                <a:cs typeface="Times New Roman" pitchFamily="18" charset="0"/>
              </a:rPr>
              <a:t>=10010       S</a:t>
            </a:r>
            <a:r>
              <a:rPr lang="en-US" altLang="zh-CN" sz="2000" baseline="-25000" dirty="0" smtClean="0">
                <a:latin typeface="Times New Roman" pitchFamily="18" charset="0"/>
                <a:ea typeface="仿宋_GB2312" pitchFamily="49" charset="-122"/>
                <a:cs typeface="Times New Roman" pitchFamily="18" charset="0"/>
              </a:rPr>
              <a:t>22</a:t>
            </a:r>
            <a:r>
              <a:rPr lang="en-US" altLang="zh-CN" sz="2000" dirty="0" smtClean="0">
                <a:latin typeface="Times New Roman" pitchFamily="18" charset="0"/>
                <a:ea typeface="仿宋_GB2312" pitchFamily="49" charset="-122"/>
                <a:cs typeface="Times New Roman" pitchFamily="18" charset="0"/>
              </a:rPr>
              <a:t>=11001        S</a:t>
            </a:r>
            <a:r>
              <a:rPr lang="en-US" altLang="zh-CN" sz="2000" baseline="-25000" dirty="0" smtClean="0">
                <a:latin typeface="Times New Roman" pitchFamily="18" charset="0"/>
                <a:ea typeface="仿宋_GB2312" pitchFamily="49" charset="-122"/>
                <a:cs typeface="Times New Roman" pitchFamily="18" charset="0"/>
              </a:rPr>
              <a:t>23</a:t>
            </a:r>
            <a:r>
              <a:rPr lang="en-US" altLang="zh-CN" sz="2000" dirty="0" smtClean="0">
                <a:latin typeface="Times New Roman" pitchFamily="18" charset="0"/>
                <a:ea typeface="仿宋_GB2312" pitchFamily="49" charset="-122"/>
                <a:cs typeface="Times New Roman" pitchFamily="18" charset="0"/>
              </a:rPr>
              <a:t>=11001        </a:t>
            </a:r>
            <a:r>
              <a:rPr lang="en-US" altLang="zh-CN" sz="2000" dirty="0">
                <a:latin typeface="Times New Roman" pitchFamily="18" charset="0"/>
                <a:ea typeface="仿宋_GB2312" pitchFamily="49" charset="-122"/>
                <a:cs typeface="Times New Roman" pitchFamily="18" charset="0"/>
              </a:rPr>
              <a:t>S</a:t>
            </a:r>
            <a:r>
              <a:rPr lang="en-US" altLang="zh-CN" sz="2000" baseline="-25000" dirty="0">
                <a:latin typeface="Times New Roman" pitchFamily="18" charset="0"/>
                <a:ea typeface="仿宋_GB2312" pitchFamily="49" charset="-122"/>
                <a:cs typeface="Times New Roman" pitchFamily="18" charset="0"/>
              </a:rPr>
              <a:t>24</a:t>
            </a:r>
            <a:r>
              <a:rPr lang="en-US" altLang="zh-CN" sz="2000" dirty="0">
                <a:latin typeface="Times New Roman" pitchFamily="18" charset="0"/>
                <a:ea typeface="仿宋_GB2312" pitchFamily="49" charset="-122"/>
                <a:cs typeface="Times New Roman" pitchFamily="18" charset="0"/>
              </a:rPr>
              <a:t>=11110 </a:t>
            </a:r>
          </a:p>
          <a:p>
            <a:pPr>
              <a:lnSpc>
                <a:spcPct val="110000"/>
              </a:lnSpc>
              <a:spcBef>
                <a:spcPts val="1200"/>
              </a:spcBef>
            </a:pPr>
            <a:r>
              <a:rPr lang="en-US" altLang="zh-CN" sz="2000" dirty="0">
                <a:latin typeface="Times New Roman" pitchFamily="18" charset="0"/>
                <a:ea typeface="仿宋_GB2312" pitchFamily="49" charset="-122"/>
                <a:cs typeface="Times New Roman" pitchFamily="18" charset="0"/>
              </a:rPr>
              <a:t>    </a:t>
            </a:r>
            <a:r>
              <a:rPr lang="zh-CN" altLang="en-US" sz="2000" dirty="0">
                <a:latin typeface="Times New Roman" pitchFamily="18" charset="0"/>
                <a:ea typeface="仿宋_GB2312" pitchFamily="49" charset="-122"/>
                <a:cs typeface="Times New Roman" pitchFamily="18" charset="0"/>
              </a:rPr>
              <a:t>接着，再对第</a:t>
            </a:r>
            <a:r>
              <a:rPr lang="en-US" altLang="zh-CN" sz="2000" dirty="0">
                <a:latin typeface="Times New Roman" pitchFamily="18" charset="0"/>
                <a:ea typeface="仿宋_GB2312" pitchFamily="49" charset="-122"/>
                <a:cs typeface="Times New Roman" pitchFamily="18" charset="0"/>
              </a:rPr>
              <a:t>2</a:t>
            </a:r>
            <a:r>
              <a:rPr lang="zh-CN" altLang="en-US" sz="2000" dirty="0">
                <a:latin typeface="Times New Roman" pitchFamily="18" charset="0"/>
                <a:ea typeface="仿宋_GB2312" pitchFamily="49" charset="-122"/>
                <a:cs typeface="Times New Roman" pitchFamily="18" charset="0"/>
              </a:rPr>
              <a:t>代种群同样重复上述</a:t>
            </a:r>
            <a:r>
              <a:rPr lang="en-US" altLang="zh-CN" sz="2000" dirty="0">
                <a:latin typeface="Times New Roman" pitchFamily="18" charset="0"/>
                <a:ea typeface="仿宋_GB2312" pitchFamily="49" charset="-122"/>
                <a:cs typeface="Times New Roman" pitchFamily="18" charset="0"/>
              </a:rPr>
              <a:t>(4)-(6)</a:t>
            </a:r>
            <a:r>
              <a:rPr lang="zh-CN" altLang="en-US" sz="2000" dirty="0">
                <a:latin typeface="Times New Roman" pitchFamily="18" charset="0"/>
                <a:ea typeface="仿宋_GB2312" pitchFamily="49" charset="-122"/>
                <a:cs typeface="Times New Roman" pitchFamily="18" charset="0"/>
              </a:rPr>
              <a:t>的操作： </a:t>
            </a:r>
          </a:p>
        </p:txBody>
      </p:sp>
      <p:graphicFrame>
        <p:nvGraphicFramePr>
          <p:cNvPr id="127030" name="Group 54"/>
          <p:cNvGraphicFramePr>
            <a:graphicFrameLocks noGrp="1"/>
          </p:cNvGraphicFramePr>
          <p:nvPr/>
        </p:nvGraphicFramePr>
        <p:xfrm>
          <a:off x="755650" y="2276475"/>
          <a:ext cx="7375525" cy="1959611"/>
        </p:xfrm>
        <a:graphic>
          <a:graphicData uri="http://schemas.openxmlformats.org/drawingml/2006/table">
            <a:tbl>
              <a:tblPr/>
              <a:tblGrid>
                <a:gridCol w="742950">
                  <a:extLst>
                    <a:ext uri="{9D8B030D-6E8A-4147-A177-3AD203B41FA5}">
                      <a16:colId xmlns:a16="http://schemas.microsoft.com/office/drawing/2014/main" val="20000"/>
                    </a:ext>
                  </a:extLst>
                </a:gridCol>
                <a:gridCol w="2028825">
                  <a:extLst>
                    <a:ext uri="{9D8B030D-6E8A-4147-A177-3AD203B41FA5}">
                      <a16:colId xmlns:a16="http://schemas.microsoft.com/office/drawing/2014/main" val="20001"/>
                    </a:ext>
                  </a:extLst>
                </a:gridCol>
                <a:gridCol w="1223963">
                  <a:extLst>
                    <a:ext uri="{9D8B030D-6E8A-4147-A177-3AD203B41FA5}">
                      <a16:colId xmlns:a16="http://schemas.microsoft.com/office/drawing/2014/main" val="20002"/>
                    </a:ext>
                  </a:extLst>
                </a:gridCol>
                <a:gridCol w="1044575">
                  <a:extLst>
                    <a:ext uri="{9D8B030D-6E8A-4147-A177-3AD203B41FA5}">
                      <a16:colId xmlns:a16="http://schemas.microsoft.com/office/drawing/2014/main" val="20003"/>
                    </a:ext>
                  </a:extLst>
                </a:gridCol>
                <a:gridCol w="1074737">
                  <a:extLst>
                    <a:ext uri="{9D8B030D-6E8A-4147-A177-3AD203B41FA5}">
                      <a16:colId xmlns:a16="http://schemas.microsoft.com/office/drawing/2014/main" val="20004"/>
                    </a:ext>
                  </a:extLst>
                </a:gridCol>
                <a:gridCol w="1260475">
                  <a:extLst>
                    <a:ext uri="{9D8B030D-6E8A-4147-A177-3AD203B41FA5}">
                      <a16:colId xmlns:a16="http://schemas.microsoft.com/office/drawing/2014/main" val="20005"/>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smtClean="0">
                          <a:ln>
                            <a:noFill/>
                          </a:ln>
                          <a:solidFill>
                            <a:srgbClr val="0000CC"/>
                          </a:solidFill>
                          <a:effectLst/>
                          <a:latin typeface="Times New Roman" pitchFamily="18" charset="0"/>
                          <a:ea typeface="宋体" pitchFamily="2" charset="-122"/>
                        </a:rPr>
                        <a:t>编号</a:t>
                      </a:r>
                      <a:endParaRPr kumimoji="0" lang="zh-CN" altLang="en-US" sz="1800" b="1" i="0" u="none" strike="noStrike" cap="none" normalizeH="0" baseline="0" smtClean="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smtClean="0">
                          <a:ln>
                            <a:noFill/>
                          </a:ln>
                          <a:solidFill>
                            <a:srgbClr val="0000CC"/>
                          </a:solidFill>
                          <a:effectLst/>
                          <a:latin typeface="Times New Roman" pitchFamily="18" charset="0"/>
                          <a:ea typeface="宋体" pitchFamily="2" charset="-122"/>
                        </a:rPr>
                        <a:t>个体串（染色体）</a:t>
                      </a:r>
                      <a:endParaRPr kumimoji="0" lang="zh-CN" altLang="en-US" sz="1800" b="1" i="0" u="none" strike="noStrike" cap="none" normalizeH="0" baseline="0" smtClean="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smtClean="0">
                          <a:ln>
                            <a:noFill/>
                          </a:ln>
                          <a:solidFill>
                            <a:srgbClr val="0000CC"/>
                          </a:solidFill>
                          <a:effectLst/>
                          <a:latin typeface="Times New Roman" pitchFamily="18" charset="0"/>
                          <a:ea typeface="宋体" pitchFamily="2" charset="-122"/>
                        </a:rPr>
                        <a:t>是否变异</a:t>
                      </a:r>
                      <a:endParaRPr kumimoji="0" lang="zh-CN" altLang="en-US" sz="1800" b="1" i="0" u="none" strike="noStrike" cap="none" normalizeH="0" baseline="0" smtClean="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smtClean="0">
                          <a:ln>
                            <a:noFill/>
                          </a:ln>
                          <a:solidFill>
                            <a:srgbClr val="0000CC"/>
                          </a:solidFill>
                          <a:effectLst/>
                          <a:latin typeface="Times New Roman" pitchFamily="18" charset="0"/>
                          <a:ea typeface="宋体" pitchFamily="2" charset="-122"/>
                        </a:rPr>
                        <a:t>变异位</a:t>
                      </a:r>
                      <a:endParaRPr kumimoji="0" lang="zh-CN" altLang="en-US" sz="1800" b="1" i="0" u="none" strike="noStrike" cap="none" normalizeH="0" baseline="0" smtClean="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smtClean="0">
                          <a:ln>
                            <a:noFill/>
                          </a:ln>
                          <a:solidFill>
                            <a:srgbClr val="0000CC"/>
                          </a:solidFill>
                          <a:effectLst/>
                          <a:latin typeface="Times New Roman" pitchFamily="18" charset="0"/>
                          <a:ea typeface="宋体" pitchFamily="2" charset="-122"/>
                        </a:rPr>
                        <a:t>子代</a:t>
                      </a:r>
                      <a:endParaRPr kumimoji="0" lang="zh-CN" altLang="en-US" sz="1800" b="1" i="0" u="none" strike="noStrike" cap="none" normalizeH="0" baseline="0" smtClean="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smtClean="0">
                          <a:ln>
                            <a:noFill/>
                          </a:ln>
                          <a:solidFill>
                            <a:srgbClr val="0000CC"/>
                          </a:solidFill>
                          <a:effectLst/>
                          <a:latin typeface="Times New Roman" pitchFamily="18" charset="0"/>
                          <a:ea typeface="宋体" pitchFamily="2" charset="-122"/>
                        </a:rPr>
                        <a:t>适应值</a:t>
                      </a:r>
                      <a:endParaRPr kumimoji="0" lang="zh-CN" altLang="en-US" sz="1800" b="1" i="0" u="none" strike="noStrike" cap="none" normalizeH="0" baseline="0" smtClean="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smtClean="0">
                          <a:ln>
                            <a:noFill/>
                          </a:ln>
                          <a:solidFill>
                            <a:srgbClr val="0000CC"/>
                          </a:solidFill>
                          <a:effectLst/>
                          <a:latin typeface="Times New Roman" pitchFamily="18" charset="0"/>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10010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10010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324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smtClean="0">
                          <a:ln>
                            <a:noFill/>
                          </a:ln>
                          <a:solidFill>
                            <a:srgbClr val="0000CC"/>
                          </a:solidFill>
                          <a:effectLst/>
                          <a:latin typeface="Times New Roman" pitchFamily="18"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smtClean="0">
                          <a:ln>
                            <a:noFill/>
                          </a:ln>
                          <a:solidFill>
                            <a:srgbClr val="0000CC"/>
                          </a:solidFill>
                          <a:effectLst/>
                          <a:latin typeface="Times New Roman" pitchFamily="18"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smtClean="0">
                          <a:ln>
                            <a:noFill/>
                          </a:ln>
                          <a:solidFill>
                            <a:srgbClr val="0000CC"/>
                          </a:solidFill>
                          <a:effectLst/>
                          <a:latin typeface="Times New Roman" pitchFamily="18"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11010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11</a:t>
                      </a:r>
                      <a:r>
                        <a:rPr kumimoji="0" lang="en-US" altLang="zh-CN" sz="1800" b="1" i="0" u="none" strike="noStrike" cap="none" normalizeH="0" baseline="0" smtClean="0">
                          <a:ln>
                            <a:noFill/>
                          </a:ln>
                          <a:solidFill>
                            <a:srgbClr val="FF33CC"/>
                          </a:solidFill>
                          <a:effectLst/>
                          <a:latin typeface="Times New Roman" pitchFamily="18" charset="0"/>
                          <a:ea typeface="宋体" pitchFamily="2" charset="-122"/>
                        </a:rPr>
                        <a:t>1</a:t>
                      </a: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900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 Box 3"/>
          <p:cNvSpPr txBox="1">
            <a:spLocks noChangeArrowheads="1"/>
          </p:cNvSpPr>
          <p:nvPr/>
        </p:nvSpPr>
        <p:spPr bwMode="auto">
          <a:xfrm>
            <a:off x="1845152" y="152636"/>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遗传算法应用</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142875" y="1557338"/>
            <a:ext cx="8821738" cy="4401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10000"/>
              </a:lnSpc>
            </a:pPr>
            <a:r>
              <a:rPr lang="zh-CN" altLang="fr-FR" sz="2000" b="1" dirty="0">
                <a:solidFill>
                  <a:srgbClr val="0000CC"/>
                </a:solidFill>
                <a:latin typeface="Times New Roman" pitchFamily="18" charset="0"/>
              </a:rPr>
              <a:t>   </a:t>
            </a:r>
            <a:r>
              <a:rPr lang="zh-CN" altLang="fr-FR" sz="2000" dirty="0">
                <a:latin typeface="Times New Roman" pitchFamily="18" charset="0"/>
                <a:ea typeface="仿宋_GB2312" pitchFamily="49" charset="-122"/>
                <a:cs typeface="Times New Roman" pitchFamily="18" charset="0"/>
              </a:rPr>
              <a:t>对第</a:t>
            </a:r>
            <a:r>
              <a:rPr lang="fr-FR" altLang="zh-CN" sz="2000" dirty="0">
                <a:latin typeface="Times New Roman" pitchFamily="18" charset="0"/>
                <a:ea typeface="仿宋_GB2312" pitchFamily="49" charset="-122"/>
                <a:cs typeface="Times New Roman" pitchFamily="18" charset="0"/>
              </a:rPr>
              <a:t>2</a:t>
            </a:r>
            <a:r>
              <a:rPr lang="zh-CN" altLang="fr-FR" sz="2000" dirty="0">
                <a:latin typeface="Times New Roman" pitchFamily="18" charset="0"/>
                <a:ea typeface="仿宋_GB2312" pitchFamily="49" charset="-122"/>
                <a:cs typeface="Times New Roman" pitchFamily="18" charset="0"/>
              </a:rPr>
              <a:t>代种群，同样重复上述</a:t>
            </a:r>
            <a:r>
              <a:rPr lang="fr-FR" altLang="zh-CN" sz="2000" dirty="0">
                <a:latin typeface="Times New Roman" pitchFamily="18" charset="0"/>
                <a:ea typeface="仿宋_GB2312" pitchFamily="49" charset="-122"/>
                <a:cs typeface="Times New Roman" pitchFamily="18" charset="0"/>
              </a:rPr>
              <a:t>(4)-(6)</a:t>
            </a:r>
            <a:r>
              <a:rPr lang="zh-CN" altLang="fr-FR" sz="2000" dirty="0">
                <a:latin typeface="Times New Roman" pitchFamily="18" charset="0"/>
                <a:ea typeface="仿宋_GB2312" pitchFamily="49" charset="-122"/>
                <a:cs typeface="Times New Roman" pitchFamily="18" charset="0"/>
              </a:rPr>
              <a:t>的操作</a:t>
            </a:r>
            <a:r>
              <a:rPr lang="zh-CN" altLang="fr-FR" sz="2000" dirty="0" smtClean="0">
                <a:latin typeface="Times New Roman" pitchFamily="18" charset="0"/>
                <a:ea typeface="仿宋_GB2312" pitchFamily="49" charset="-122"/>
                <a:cs typeface="Times New Roman" pitchFamily="18" charset="0"/>
              </a:rPr>
              <a:t>。</a:t>
            </a:r>
            <a:endParaRPr lang="en-US" altLang="zh-CN" sz="2000" dirty="0" smtClean="0">
              <a:latin typeface="Times New Roman" pitchFamily="18" charset="0"/>
              <a:ea typeface="仿宋_GB2312" pitchFamily="49" charset="-122"/>
              <a:cs typeface="Times New Roman" pitchFamily="18" charset="0"/>
            </a:endParaRPr>
          </a:p>
          <a:p>
            <a:pPr>
              <a:lnSpc>
                <a:spcPct val="110000"/>
              </a:lnSpc>
            </a:pPr>
            <a:endParaRPr lang="en-US" altLang="zh-CN" sz="2000" dirty="0" smtClean="0">
              <a:latin typeface="Times New Roman" pitchFamily="18" charset="0"/>
              <a:ea typeface="仿宋_GB2312" pitchFamily="49" charset="-122"/>
              <a:cs typeface="Times New Roman" pitchFamily="18" charset="0"/>
            </a:endParaRPr>
          </a:p>
          <a:p>
            <a:pPr>
              <a:lnSpc>
                <a:spcPct val="110000"/>
              </a:lnSpc>
            </a:pPr>
            <a:endParaRPr lang="zh-CN" altLang="fr-FR" sz="2000" dirty="0">
              <a:latin typeface="Times New Roman" pitchFamily="18" charset="0"/>
              <a:ea typeface="仿宋_GB2312" pitchFamily="49" charset="-122"/>
              <a:cs typeface="Times New Roman" pitchFamily="18" charset="0"/>
            </a:endParaRPr>
          </a:p>
          <a:p>
            <a:pPr>
              <a:lnSpc>
                <a:spcPct val="110000"/>
              </a:lnSpc>
            </a:pPr>
            <a:endParaRPr lang="zh-CN" altLang="fr-FR" sz="2000" dirty="0">
              <a:latin typeface="Times New Roman" pitchFamily="18" charset="0"/>
              <a:ea typeface="仿宋_GB2312" pitchFamily="49" charset="-122"/>
              <a:cs typeface="Times New Roman" pitchFamily="18" charset="0"/>
            </a:endParaRPr>
          </a:p>
          <a:p>
            <a:pPr>
              <a:lnSpc>
                <a:spcPct val="110000"/>
              </a:lnSpc>
            </a:pPr>
            <a:endParaRPr lang="zh-CN" altLang="fr-FR" sz="2000" dirty="0">
              <a:latin typeface="Times New Roman" pitchFamily="18" charset="0"/>
              <a:ea typeface="仿宋_GB2312" pitchFamily="49" charset="-122"/>
              <a:cs typeface="Times New Roman" pitchFamily="18" charset="0"/>
            </a:endParaRPr>
          </a:p>
          <a:p>
            <a:pPr>
              <a:lnSpc>
                <a:spcPct val="110000"/>
              </a:lnSpc>
            </a:pPr>
            <a:endParaRPr lang="zh-CN" altLang="fr-FR" sz="2000" dirty="0">
              <a:latin typeface="Times New Roman" pitchFamily="18" charset="0"/>
              <a:ea typeface="仿宋_GB2312" pitchFamily="49" charset="-122"/>
              <a:cs typeface="Times New Roman" pitchFamily="18" charset="0"/>
            </a:endParaRPr>
          </a:p>
          <a:p>
            <a:pPr>
              <a:lnSpc>
                <a:spcPct val="110000"/>
              </a:lnSpc>
            </a:pPr>
            <a:endParaRPr lang="zh-CN" altLang="fr-FR" sz="2000" dirty="0">
              <a:latin typeface="Times New Roman" pitchFamily="18" charset="0"/>
              <a:ea typeface="仿宋_GB2312" pitchFamily="49" charset="-122"/>
              <a:cs typeface="Times New Roman" pitchFamily="18" charset="0"/>
            </a:endParaRPr>
          </a:p>
          <a:p>
            <a:pPr>
              <a:lnSpc>
                <a:spcPct val="110000"/>
              </a:lnSpc>
            </a:pPr>
            <a:endParaRPr lang="zh-CN" altLang="fr-FR" sz="2000" dirty="0">
              <a:latin typeface="Times New Roman" pitchFamily="18" charset="0"/>
              <a:ea typeface="仿宋_GB2312" pitchFamily="49" charset="-122"/>
              <a:cs typeface="Times New Roman" pitchFamily="18" charset="0"/>
            </a:endParaRPr>
          </a:p>
          <a:p>
            <a:pPr>
              <a:lnSpc>
                <a:spcPct val="110000"/>
              </a:lnSpc>
            </a:pPr>
            <a:r>
              <a:rPr lang="zh-CN" altLang="fr-FR" sz="2000" dirty="0">
                <a:latin typeface="Times New Roman" pitchFamily="18" charset="0"/>
                <a:ea typeface="仿宋_GB2312" pitchFamily="49" charset="-122"/>
                <a:cs typeface="Times New Roman" pitchFamily="18" charset="0"/>
              </a:rPr>
              <a:t> </a:t>
            </a:r>
          </a:p>
          <a:p>
            <a:pPr>
              <a:lnSpc>
                <a:spcPct val="120000"/>
              </a:lnSpc>
              <a:spcBef>
                <a:spcPts val="600"/>
              </a:spcBef>
            </a:pPr>
            <a:r>
              <a:rPr lang="zh-CN" altLang="en-US" sz="2000" dirty="0">
                <a:latin typeface="Times New Roman" pitchFamily="18" charset="0"/>
                <a:ea typeface="仿宋_GB2312" pitchFamily="49" charset="-122"/>
                <a:cs typeface="Times New Roman" pitchFamily="18" charset="0"/>
              </a:rPr>
              <a:t>其中若假设按轮盘赌选择时依次生成的</a:t>
            </a:r>
            <a:r>
              <a:rPr lang="en-US" altLang="zh-CN" sz="2000" dirty="0">
                <a:latin typeface="Times New Roman" pitchFamily="18" charset="0"/>
                <a:ea typeface="仿宋_GB2312" pitchFamily="49" charset="-122"/>
                <a:cs typeface="Times New Roman" pitchFamily="18" charset="0"/>
              </a:rPr>
              <a:t>4</a:t>
            </a:r>
            <a:r>
              <a:rPr lang="zh-CN" altLang="en-US" sz="2000" dirty="0">
                <a:latin typeface="Times New Roman" pitchFamily="18" charset="0"/>
                <a:ea typeface="仿宋_GB2312" pitchFamily="49" charset="-122"/>
                <a:cs typeface="Times New Roman" pitchFamily="18" charset="0"/>
              </a:rPr>
              <a:t>个随机数为</a:t>
            </a:r>
            <a:r>
              <a:rPr lang="en-US" altLang="zh-CN" sz="2000" dirty="0">
                <a:latin typeface="Times New Roman" pitchFamily="18" charset="0"/>
                <a:ea typeface="仿宋_GB2312" pitchFamily="49" charset="-122"/>
                <a:cs typeface="Times New Roman" pitchFamily="18" charset="0"/>
              </a:rPr>
              <a:t>0.42</a:t>
            </a:r>
            <a:r>
              <a:rPr lang="zh-CN" altLang="en-US" sz="2000" dirty="0">
                <a:latin typeface="Times New Roman" pitchFamily="18" charset="0"/>
                <a:ea typeface="仿宋_GB2312" pitchFamily="49" charset="-122"/>
                <a:cs typeface="Times New Roman" pitchFamily="18" charset="0"/>
              </a:rPr>
              <a:t>、</a:t>
            </a:r>
            <a:r>
              <a:rPr lang="en-US" altLang="zh-CN" sz="2000" dirty="0">
                <a:latin typeface="Times New Roman" pitchFamily="18" charset="0"/>
                <a:ea typeface="仿宋_GB2312" pitchFamily="49" charset="-122"/>
                <a:cs typeface="Times New Roman" pitchFamily="18" charset="0"/>
              </a:rPr>
              <a:t>0.15</a:t>
            </a:r>
            <a:r>
              <a:rPr lang="zh-CN" altLang="en-US" sz="2000" dirty="0">
                <a:latin typeface="Times New Roman" pitchFamily="18" charset="0"/>
                <a:ea typeface="仿宋_GB2312" pitchFamily="49" charset="-122"/>
                <a:cs typeface="Times New Roman" pitchFamily="18" charset="0"/>
              </a:rPr>
              <a:t>、</a:t>
            </a:r>
            <a:r>
              <a:rPr lang="en-US" altLang="zh-CN" sz="2000" dirty="0">
                <a:latin typeface="Times New Roman" pitchFamily="18" charset="0"/>
                <a:ea typeface="仿宋_GB2312" pitchFamily="49" charset="-122"/>
                <a:cs typeface="Times New Roman" pitchFamily="18" charset="0"/>
              </a:rPr>
              <a:t>0.59</a:t>
            </a:r>
            <a:r>
              <a:rPr lang="zh-CN" altLang="en-US" sz="2000" dirty="0">
                <a:latin typeface="Times New Roman" pitchFamily="18" charset="0"/>
                <a:ea typeface="仿宋_GB2312" pitchFamily="49" charset="-122"/>
                <a:cs typeface="Times New Roman" pitchFamily="18" charset="0"/>
              </a:rPr>
              <a:t>和</a:t>
            </a:r>
            <a:r>
              <a:rPr lang="en-US" altLang="zh-CN" sz="2000" dirty="0">
                <a:latin typeface="Times New Roman" pitchFamily="18" charset="0"/>
                <a:ea typeface="仿宋_GB2312" pitchFamily="49" charset="-122"/>
                <a:cs typeface="Times New Roman" pitchFamily="18" charset="0"/>
              </a:rPr>
              <a:t>0.91</a:t>
            </a:r>
            <a:r>
              <a:rPr lang="zh-CN" altLang="en-US" sz="2000" dirty="0">
                <a:latin typeface="Times New Roman" pitchFamily="18" charset="0"/>
                <a:ea typeface="仿宋_GB2312" pitchFamily="49" charset="-122"/>
                <a:cs typeface="Times New Roman" pitchFamily="18" charset="0"/>
              </a:rPr>
              <a:t>，经选择后得到的新的种群为：</a:t>
            </a:r>
          </a:p>
          <a:p>
            <a:pPr>
              <a:lnSpc>
                <a:spcPct val="120000"/>
              </a:lnSpc>
              <a:spcBef>
                <a:spcPts val="600"/>
              </a:spcBef>
            </a:pPr>
            <a:r>
              <a:rPr lang="zh-CN" altLang="en-US" sz="2000" dirty="0">
                <a:latin typeface="Times New Roman" pitchFamily="18" charset="0"/>
                <a:ea typeface="仿宋_GB2312" pitchFamily="49" charset="-122"/>
                <a:cs typeface="Times New Roman" pitchFamily="18" charset="0"/>
              </a:rPr>
              <a:t>   </a:t>
            </a:r>
            <a:r>
              <a:rPr lang="zh-CN" altLang="en-US" sz="2000" dirty="0" smtClean="0">
                <a:latin typeface="Times New Roman" pitchFamily="18" charset="0"/>
                <a:ea typeface="仿宋_GB2312" pitchFamily="49" charset="-122"/>
                <a:cs typeface="Times New Roman" pitchFamily="18" charset="0"/>
              </a:rPr>
              <a:t>            </a:t>
            </a:r>
            <a:r>
              <a:rPr lang="en-US" altLang="zh-CN" sz="2000" dirty="0" smtClean="0">
                <a:latin typeface="Times New Roman" pitchFamily="18" charset="0"/>
                <a:ea typeface="仿宋_GB2312" pitchFamily="49" charset="-122"/>
                <a:cs typeface="Times New Roman" pitchFamily="18" charset="0"/>
              </a:rPr>
              <a:t>S</a:t>
            </a:r>
            <a:r>
              <a:rPr lang="en-US" altLang="zh-CN" sz="2000" baseline="-25000" dirty="0" smtClean="0">
                <a:latin typeface="Times New Roman" pitchFamily="18" charset="0"/>
                <a:ea typeface="仿宋_GB2312" pitchFamily="49" charset="-122"/>
                <a:cs typeface="Times New Roman" pitchFamily="18" charset="0"/>
              </a:rPr>
              <a:t>21</a:t>
            </a:r>
            <a:r>
              <a:rPr lang="en-US" altLang="zh-CN" sz="2000" dirty="0" smtClean="0">
                <a:latin typeface="Times New Roman" pitchFamily="18" charset="0"/>
                <a:ea typeface="仿宋_GB2312" pitchFamily="49" charset="-122"/>
                <a:cs typeface="Times New Roman" pitchFamily="18" charset="0"/>
              </a:rPr>
              <a:t>=11001         S</a:t>
            </a:r>
            <a:r>
              <a:rPr lang="en-US" altLang="zh-CN" sz="2000" baseline="-25000" dirty="0" smtClean="0">
                <a:latin typeface="Times New Roman" pitchFamily="18" charset="0"/>
                <a:ea typeface="仿宋_GB2312" pitchFamily="49" charset="-122"/>
                <a:cs typeface="Times New Roman" pitchFamily="18" charset="0"/>
              </a:rPr>
              <a:t>22</a:t>
            </a:r>
            <a:r>
              <a:rPr lang="en-US" altLang="zh-CN" sz="2000" dirty="0" smtClean="0">
                <a:latin typeface="Times New Roman" pitchFamily="18" charset="0"/>
                <a:ea typeface="仿宋_GB2312" pitchFamily="49" charset="-122"/>
                <a:cs typeface="Times New Roman" pitchFamily="18" charset="0"/>
              </a:rPr>
              <a:t>=10010               S</a:t>
            </a:r>
            <a:r>
              <a:rPr lang="en-US" altLang="zh-CN" sz="2000" baseline="-25000" dirty="0" smtClean="0">
                <a:latin typeface="Times New Roman" pitchFamily="18" charset="0"/>
                <a:ea typeface="仿宋_GB2312" pitchFamily="49" charset="-122"/>
                <a:cs typeface="Times New Roman" pitchFamily="18" charset="0"/>
              </a:rPr>
              <a:t>23</a:t>
            </a:r>
            <a:r>
              <a:rPr lang="en-US" altLang="zh-CN" sz="2000" dirty="0" smtClean="0">
                <a:latin typeface="Times New Roman" pitchFamily="18" charset="0"/>
                <a:ea typeface="仿宋_GB2312" pitchFamily="49" charset="-122"/>
                <a:cs typeface="Times New Roman" pitchFamily="18" charset="0"/>
              </a:rPr>
              <a:t>=11001     </a:t>
            </a:r>
            <a:r>
              <a:rPr lang="en-US" altLang="zh-CN" sz="2000" dirty="0">
                <a:latin typeface="Times New Roman" pitchFamily="18" charset="0"/>
                <a:ea typeface="仿宋_GB2312" pitchFamily="49" charset="-122"/>
                <a:cs typeface="Times New Roman" pitchFamily="18" charset="0"/>
              </a:rPr>
              <a:t>S</a:t>
            </a:r>
            <a:r>
              <a:rPr lang="en-US" altLang="zh-CN" sz="2000" baseline="-25000" dirty="0">
                <a:latin typeface="Times New Roman" pitchFamily="18" charset="0"/>
                <a:ea typeface="仿宋_GB2312" pitchFamily="49" charset="-122"/>
                <a:cs typeface="Times New Roman" pitchFamily="18" charset="0"/>
              </a:rPr>
              <a:t>24</a:t>
            </a:r>
            <a:r>
              <a:rPr lang="en-US" altLang="zh-CN" sz="2000" dirty="0">
                <a:latin typeface="Times New Roman" pitchFamily="18" charset="0"/>
                <a:ea typeface="仿宋_GB2312" pitchFamily="49" charset="-122"/>
                <a:cs typeface="Times New Roman" pitchFamily="18" charset="0"/>
              </a:rPr>
              <a:t>=11110</a:t>
            </a:r>
          </a:p>
        </p:txBody>
      </p:sp>
      <p:graphicFrame>
        <p:nvGraphicFramePr>
          <p:cNvPr id="128069" name="Group 69"/>
          <p:cNvGraphicFramePr>
            <a:graphicFrameLocks noGrp="1"/>
          </p:cNvGraphicFramePr>
          <p:nvPr/>
        </p:nvGraphicFramePr>
        <p:xfrm>
          <a:off x="503238" y="2457450"/>
          <a:ext cx="8064500" cy="1959611"/>
        </p:xfrm>
        <a:graphic>
          <a:graphicData uri="http://schemas.openxmlformats.org/drawingml/2006/table">
            <a:tbl>
              <a:tblPr/>
              <a:tblGrid>
                <a:gridCol w="684212">
                  <a:extLst>
                    <a:ext uri="{9D8B030D-6E8A-4147-A177-3AD203B41FA5}">
                      <a16:colId xmlns:a16="http://schemas.microsoft.com/office/drawing/2014/main" val="20000"/>
                    </a:ext>
                  </a:extLst>
                </a:gridCol>
                <a:gridCol w="2089150">
                  <a:extLst>
                    <a:ext uri="{9D8B030D-6E8A-4147-A177-3AD203B41FA5}">
                      <a16:colId xmlns:a16="http://schemas.microsoft.com/office/drawing/2014/main" val="20001"/>
                    </a:ext>
                  </a:extLst>
                </a:gridCol>
                <a:gridCol w="503238">
                  <a:extLst>
                    <a:ext uri="{9D8B030D-6E8A-4147-A177-3AD203B41FA5}">
                      <a16:colId xmlns:a16="http://schemas.microsoft.com/office/drawing/2014/main" val="20002"/>
                    </a:ext>
                  </a:extLst>
                </a:gridCol>
                <a:gridCol w="971550">
                  <a:extLst>
                    <a:ext uri="{9D8B030D-6E8A-4147-A177-3AD203B41FA5}">
                      <a16:colId xmlns:a16="http://schemas.microsoft.com/office/drawing/2014/main" val="20003"/>
                    </a:ext>
                  </a:extLst>
                </a:gridCol>
                <a:gridCol w="1116012">
                  <a:extLst>
                    <a:ext uri="{9D8B030D-6E8A-4147-A177-3AD203B41FA5}">
                      <a16:colId xmlns:a16="http://schemas.microsoft.com/office/drawing/2014/main" val="20004"/>
                    </a:ext>
                  </a:extLst>
                </a:gridCol>
                <a:gridCol w="1584325">
                  <a:extLst>
                    <a:ext uri="{9D8B030D-6E8A-4147-A177-3AD203B41FA5}">
                      <a16:colId xmlns:a16="http://schemas.microsoft.com/office/drawing/2014/main" val="20005"/>
                    </a:ext>
                  </a:extLst>
                </a:gridCol>
                <a:gridCol w="1116013">
                  <a:extLst>
                    <a:ext uri="{9D8B030D-6E8A-4147-A177-3AD203B41FA5}">
                      <a16:colId xmlns:a16="http://schemas.microsoft.com/office/drawing/2014/main" val="20006"/>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smtClean="0">
                          <a:ln>
                            <a:noFill/>
                          </a:ln>
                          <a:solidFill>
                            <a:srgbClr val="0000CC"/>
                          </a:solidFill>
                          <a:effectLst/>
                          <a:latin typeface="Times New Roman" pitchFamily="18" charset="0"/>
                          <a:ea typeface="宋体" pitchFamily="2" charset="-122"/>
                        </a:rPr>
                        <a:t>编号</a:t>
                      </a:r>
                      <a:endParaRPr kumimoji="0" lang="zh-CN" altLang="en-US" sz="1800" b="1" i="0" u="none" strike="noStrike" cap="none" normalizeH="0" baseline="0" smtClean="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smtClean="0">
                          <a:ln>
                            <a:noFill/>
                          </a:ln>
                          <a:solidFill>
                            <a:srgbClr val="0000CC"/>
                          </a:solidFill>
                          <a:effectLst/>
                          <a:latin typeface="Times New Roman" pitchFamily="18" charset="0"/>
                          <a:ea typeface="宋体" pitchFamily="2" charset="-122"/>
                        </a:rPr>
                        <a:t>个体串（染色体）</a:t>
                      </a:r>
                      <a:endParaRPr kumimoji="0" lang="zh-CN" altLang="en-US" sz="1800" b="1" i="0" u="none" strike="noStrike" cap="none" normalizeH="0" baseline="0" smtClean="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altLang="zh-CN" sz="1800" b="1" i="0" u="none" strike="noStrike" cap="none" normalizeH="0" baseline="0" smtClean="0">
                          <a:ln>
                            <a:noFill/>
                          </a:ln>
                          <a:solidFill>
                            <a:srgbClr val="0000CC"/>
                          </a:solidFill>
                          <a:effectLst/>
                          <a:latin typeface="Times New Roman" pitchFamily="18" charset="0"/>
                          <a:ea typeface="宋体" pitchFamily="2" charset="-122"/>
                        </a:rPr>
                        <a:t>x</a:t>
                      </a:r>
                      <a:endParaRPr kumimoji="0" lang="en-US" altLang="zh-CN" sz="1800" b="1" i="0" u="none" strike="noStrike" cap="none" normalizeH="0" baseline="0" smtClean="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smtClean="0">
                          <a:ln>
                            <a:noFill/>
                          </a:ln>
                          <a:solidFill>
                            <a:srgbClr val="0000CC"/>
                          </a:solidFill>
                          <a:effectLst/>
                          <a:latin typeface="Times New Roman" pitchFamily="18" charset="0"/>
                          <a:ea typeface="宋体" pitchFamily="2" charset="-122"/>
                        </a:rPr>
                        <a:t>适应值</a:t>
                      </a:r>
                      <a:endParaRPr kumimoji="0" lang="zh-CN" altLang="en-US" sz="1800" b="1" i="0" u="none" strike="noStrike" cap="none" normalizeH="0" baseline="0" smtClean="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smtClean="0">
                          <a:ln>
                            <a:noFill/>
                          </a:ln>
                          <a:solidFill>
                            <a:srgbClr val="0000CC"/>
                          </a:solidFill>
                          <a:effectLst/>
                          <a:latin typeface="Times New Roman" pitchFamily="18" charset="0"/>
                          <a:ea typeface="宋体" pitchFamily="2" charset="-122"/>
                        </a:rPr>
                        <a:t>百分比</a:t>
                      </a:r>
                      <a:r>
                        <a:rPr kumimoji="0" lang="fr-FR" altLang="zh-CN" sz="1800" b="1" i="0" u="none" strike="noStrike" cap="none" normalizeH="0" baseline="0" smtClean="0">
                          <a:ln>
                            <a:noFill/>
                          </a:ln>
                          <a:solidFill>
                            <a:srgbClr val="0000CC"/>
                          </a:solidFill>
                          <a:effectLst/>
                          <a:latin typeface="Times New Roman" pitchFamily="18" charset="0"/>
                          <a:ea typeface="宋体" pitchFamily="2" charset="-122"/>
                        </a:rPr>
                        <a:t>%</a:t>
                      </a:r>
                      <a:endParaRPr kumimoji="0" lang="en-US" altLang="zh-CN" sz="1800" b="1" i="0" u="none" strike="noStrike" cap="none" normalizeH="0" baseline="0" smtClean="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smtClean="0">
                          <a:ln>
                            <a:noFill/>
                          </a:ln>
                          <a:solidFill>
                            <a:srgbClr val="0000CC"/>
                          </a:solidFill>
                          <a:effectLst/>
                          <a:latin typeface="Times New Roman" pitchFamily="18" charset="0"/>
                          <a:ea typeface="宋体" pitchFamily="2" charset="-122"/>
                        </a:rPr>
                        <a:t>累计百分比</a:t>
                      </a:r>
                      <a:r>
                        <a:rPr kumimoji="0" lang="fr-FR" altLang="zh-CN" sz="1800" b="1" i="0" u="none" strike="noStrike" cap="none" normalizeH="0" baseline="0" smtClean="0">
                          <a:ln>
                            <a:noFill/>
                          </a:ln>
                          <a:solidFill>
                            <a:srgbClr val="0000CC"/>
                          </a:solidFill>
                          <a:effectLst/>
                          <a:latin typeface="Times New Roman" pitchFamily="18" charset="0"/>
                          <a:ea typeface="宋体" pitchFamily="2" charset="-122"/>
                        </a:rPr>
                        <a:t>%</a:t>
                      </a:r>
                      <a:endParaRPr kumimoji="0" lang="en-US" altLang="zh-CN" sz="1800" b="1" i="0" u="none" strike="noStrike" cap="none" normalizeH="0" baseline="0" smtClean="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smtClean="0">
                          <a:ln>
                            <a:noFill/>
                          </a:ln>
                          <a:solidFill>
                            <a:srgbClr val="0000CC"/>
                          </a:solidFill>
                          <a:effectLst/>
                          <a:latin typeface="Times New Roman" pitchFamily="18" charset="0"/>
                          <a:ea typeface="宋体" pitchFamily="2" charset="-122"/>
                        </a:rPr>
                        <a:t>选中次数</a:t>
                      </a:r>
                      <a:endParaRPr kumimoji="0" lang="zh-CN" altLang="en-US" sz="1800" b="1" i="0" u="none" strike="noStrike" cap="none" normalizeH="0" baseline="0" smtClean="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S21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10010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324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23.92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23.92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S22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22.12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46.04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S23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22.12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68.16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S24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11110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900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31.84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 Box 3"/>
          <p:cNvSpPr txBox="1">
            <a:spLocks noChangeArrowheads="1"/>
          </p:cNvSpPr>
          <p:nvPr/>
        </p:nvSpPr>
        <p:spPr bwMode="auto">
          <a:xfrm>
            <a:off x="1845152" y="152636"/>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遗传算法应用</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165875" y="1412776"/>
            <a:ext cx="8785225" cy="49968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fr-FR" sz="2000" dirty="0">
                <a:latin typeface="Times New Roman" pitchFamily="18" charset="0"/>
              </a:rPr>
              <a:t>   </a:t>
            </a:r>
            <a:r>
              <a:rPr lang="zh-CN" altLang="fr-FR" sz="2000" dirty="0">
                <a:latin typeface="Times New Roman" pitchFamily="18" charset="0"/>
                <a:ea typeface="仿宋_GB2312" pitchFamily="49" charset="-122"/>
                <a:cs typeface="Times New Roman" pitchFamily="18" charset="0"/>
              </a:rPr>
              <a:t>对第</a:t>
            </a:r>
            <a:r>
              <a:rPr lang="fr-FR" altLang="zh-CN" sz="2000" dirty="0">
                <a:latin typeface="Times New Roman" pitchFamily="18" charset="0"/>
                <a:ea typeface="仿宋_GB2312" pitchFamily="49" charset="-122"/>
                <a:cs typeface="Times New Roman" pitchFamily="18" charset="0"/>
              </a:rPr>
              <a:t>2</a:t>
            </a:r>
            <a:r>
              <a:rPr lang="zh-CN" altLang="fr-FR" sz="2000" dirty="0">
                <a:latin typeface="Times New Roman" pitchFamily="18" charset="0"/>
                <a:ea typeface="仿宋_GB2312" pitchFamily="49" charset="-122"/>
                <a:cs typeface="Times New Roman" pitchFamily="18" charset="0"/>
              </a:rPr>
              <a:t>代种群，其交叉</a:t>
            </a:r>
            <a:r>
              <a:rPr lang="zh-CN" altLang="fr-FR" sz="2000" dirty="0" smtClean="0">
                <a:latin typeface="Times New Roman" pitchFamily="18" charset="0"/>
                <a:ea typeface="仿宋_GB2312" pitchFamily="49" charset="-122"/>
                <a:cs typeface="Times New Roman" pitchFamily="18" charset="0"/>
              </a:rPr>
              <a:t>情况</a:t>
            </a:r>
            <a:r>
              <a:rPr lang="zh-CN" altLang="en-US" sz="2000" dirty="0" smtClean="0">
                <a:latin typeface="Times New Roman" pitchFamily="18" charset="0"/>
                <a:ea typeface="仿宋_GB2312" pitchFamily="49" charset="-122"/>
                <a:cs typeface="Times New Roman" pitchFamily="18" charset="0"/>
              </a:rPr>
              <a:t>：</a:t>
            </a:r>
            <a:r>
              <a:rPr lang="zh-CN" altLang="fr-FR" sz="2000" dirty="0" smtClean="0">
                <a:latin typeface="Times New Roman" pitchFamily="18" charset="0"/>
                <a:ea typeface="仿宋_GB2312" pitchFamily="49" charset="-122"/>
                <a:cs typeface="Times New Roman" pitchFamily="18" charset="0"/>
              </a:rPr>
              <a:t> </a:t>
            </a:r>
            <a:endParaRPr lang="zh-CN" altLang="fr-FR" sz="2000" dirty="0">
              <a:latin typeface="Times New Roman" pitchFamily="18" charset="0"/>
              <a:ea typeface="仿宋_GB2312" pitchFamily="49" charset="-122"/>
              <a:cs typeface="Times New Roman" pitchFamily="18" charset="0"/>
            </a:endParaRPr>
          </a:p>
          <a:p>
            <a:r>
              <a:rPr lang="zh-CN" altLang="fr-FR" sz="2000" dirty="0">
                <a:latin typeface="Times New Roman" pitchFamily="18" charset="0"/>
                <a:ea typeface="仿宋_GB2312" pitchFamily="49" charset="-122"/>
                <a:cs typeface="Times New Roman" pitchFamily="18" charset="0"/>
              </a:rPr>
              <a:t>    </a:t>
            </a:r>
          </a:p>
          <a:p>
            <a:endParaRPr lang="zh-CN" altLang="fr-FR" sz="2000" dirty="0">
              <a:latin typeface="Times New Roman" pitchFamily="18" charset="0"/>
              <a:ea typeface="仿宋_GB2312" pitchFamily="49" charset="-122"/>
              <a:cs typeface="Times New Roman" pitchFamily="18" charset="0"/>
            </a:endParaRPr>
          </a:p>
          <a:p>
            <a:endParaRPr lang="zh-CN" altLang="fr-FR" sz="2000" dirty="0">
              <a:latin typeface="Times New Roman" pitchFamily="18" charset="0"/>
              <a:ea typeface="仿宋_GB2312" pitchFamily="49" charset="-122"/>
              <a:cs typeface="Times New Roman" pitchFamily="18" charset="0"/>
            </a:endParaRPr>
          </a:p>
          <a:p>
            <a:endParaRPr lang="zh-CN" altLang="fr-FR" sz="2000" dirty="0">
              <a:latin typeface="Times New Roman" pitchFamily="18" charset="0"/>
              <a:ea typeface="仿宋_GB2312" pitchFamily="49" charset="-122"/>
              <a:cs typeface="Times New Roman" pitchFamily="18" charset="0"/>
            </a:endParaRPr>
          </a:p>
          <a:p>
            <a:endParaRPr lang="zh-CN" altLang="fr-FR" sz="2000" dirty="0">
              <a:latin typeface="Times New Roman" pitchFamily="18" charset="0"/>
              <a:ea typeface="仿宋_GB2312" pitchFamily="49" charset="-122"/>
              <a:cs typeface="Times New Roman" pitchFamily="18" charset="0"/>
            </a:endParaRPr>
          </a:p>
          <a:p>
            <a:endParaRPr lang="zh-CN" altLang="fr-FR" sz="2000" dirty="0">
              <a:latin typeface="Times New Roman" pitchFamily="18" charset="0"/>
              <a:ea typeface="仿宋_GB2312" pitchFamily="49" charset="-122"/>
              <a:cs typeface="Times New Roman" pitchFamily="18" charset="0"/>
            </a:endParaRPr>
          </a:p>
          <a:p>
            <a:endParaRPr lang="zh-CN" altLang="fr-FR" sz="2000" dirty="0">
              <a:latin typeface="Times New Roman" pitchFamily="18" charset="0"/>
              <a:ea typeface="仿宋_GB2312" pitchFamily="49" charset="-122"/>
              <a:cs typeface="Times New Roman" pitchFamily="18" charset="0"/>
            </a:endParaRPr>
          </a:p>
          <a:p>
            <a:endParaRPr lang="zh-CN" altLang="fr-FR" sz="2000" dirty="0">
              <a:latin typeface="Times New Roman" pitchFamily="18" charset="0"/>
              <a:ea typeface="仿宋_GB2312" pitchFamily="49" charset="-122"/>
              <a:cs typeface="Times New Roman" pitchFamily="18" charset="0"/>
            </a:endParaRPr>
          </a:p>
          <a:p>
            <a:pPr>
              <a:lnSpc>
                <a:spcPct val="120000"/>
              </a:lnSpc>
              <a:spcBef>
                <a:spcPts val="1800"/>
              </a:spcBef>
            </a:pPr>
            <a:endParaRPr lang="zh-CN" altLang="fr-FR" sz="2000" dirty="0">
              <a:latin typeface="Times New Roman" pitchFamily="18" charset="0"/>
              <a:ea typeface="仿宋_GB2312" pitchFamily="49" charset="-122"/>
              <a:cs typeface="Times New Roman" pitchFamily="18" charset="0"/>
            </a:endParaRPr>
          </a:p>
          <a:p>
            <a:pPr>
              <a:lnSpc>
                <a:spcPct val="120000"/>
              </a:lnSpc>
              <a:spcBef>
                <a:spcPts val="1800"/>
              </a:spcBef>
            </a:pPr>
            <a:r>
              <a:rPr lang="zh-CN" altLang="en-US" sz="2000" dirty="0">
                <a:latin typeface="Times New Roman" pitchFamily="18" charset="0"/>
                <a:ea typeface="仿宋_GB2312" pitchFamily="49" charset="-122"/>
                <a:cs typeface="Times New Roman" pitchFamily="18" charset="0"/>
              </a:rPr>
              <a:t>    这时，函数的最大值已经出现，其对应的染色体为</a:t>
            </a:r>
            <a:r>
              <a:rPr lang="en-US" altLang="zh-CN" sz="2000" dirty="0">
                <a:latin typeface="Times New Roman" pitchFamily="18" charset="0"/>
                <a:ea typeface="仿宋_GB2312" pitchFamily="49" charset="-122"/>
                <a:cs typeface="Times New Roman" pitchFamily="18" charset="0"/>
              </a:rPr>
              <a:t>11111</a:t>
            </a:r>
            <a:r>
              <a:rPr lang="zh-CN" altLang="en-US" sz="2000" dirty="0">
                <a:latin typeface="Times New Roman" pitchFamily="18" charset="0"/>
                <a:ea typeface="仿宋_GB2312" pitchFamily="49" charset="-122"/>
                <a:cs typeface="Times New Roman" pitchFamily="18" charset="0"/>
              </a:rPr>
              <a:t>，经解码后可知问题的最优解是在点</a:t>
            </a:r>
            <a:r>
              <a:rPr lang="en-US" altLang="zh-CN" sz="2000" dirty="0">
                <a:latin typeface="Times New Roman" pitchFamily="18" charset="0"/>
                <a:ea typeface="仿宋_GB2312" pitchFamily="49" charset="-122"/>
                <a:cs typeface="Times New Roman" pitchFamily="18" charset="0"/>
              </a:rPr>
              <a:t>x=31</a:t>
            </a:r>
            <a:r>
              <a:rPr lang="zh-CN" altLang="en-US" sz="2000" dirty="0">
                <a:latin typeface="Times New Roman" pitchFamily="18" charset="0"/>
                <a:ea typeface="仿宋_GB2312" pitchFamily="49" charset="-122"/>
                <a:cs typeface="Times New Roman" pitchFamily="18" charset="0"/>
              </a:rPr>
              <a:t>处。 </a:t>
            </a:r>
            <a:r>
              <a:rPr lang="fr-FR" altLang="zh-CN" sz="2000" dirty="0">
                <a:latin typeface="Times New Roman" pitchFamily="18" charset="0"/>
                <a:ea typeface="仿宋_GB2312" pitchFamily="49" charset="-122"/>
                <a:cs typeface="Times New Roman" pitchFamily="18" charset="0"/>
              </a:rPr>
              <a:t> </a:t>
            </a:r>
          </a:p>
          <a:p>
            <a:pPr>
              <a:lnSpc>
                <a:spcPct val="120000"/>
              </a:lnSpc>
              <a:spcBef>
                <a:spcPts val="1800"/>
              </a:spcBef>
            </a:pPr>
            <a:r>
              <a:rPr lang="zh-CN" altLang="fr-FR" sz="2000" dirty="0">
                <a:latin typeface="Times New Roman" pitchFamily="18" charset="0"/>
                <a:ea typeface="仿宋_GB2312" pitchFamily="49" charset="-122"/>
                <a:cs typeface="Times New Roman" pitchFamily="18" charset="0"/>
              </a:rPr>
              <a:t>    求解过程结束。</a:t>
            </a:r>
            <a:endParaRPr lang="zh-CN" altLang="en-US" sz="2000" dirty="0">
              <a:latin typeface="Times New Roman" pitchFamily="18" charset="0"/>
              <a:ea typeface="仿宋_GB2312" pitchFamily="49" charset="-122"/>
              <a:cs typeface="Times New Roman" pitchFamily="18" charset="0"/>
            </a:endParaRPr>
          </a:p>
        </p:txBody>
      </p:sp>
      <p:graphicFrame>
        <p:nvGraphicFramePr>
          <p:cNvPr id="129027" name="Group 3"/>
          <p:cNvGraphicFramePr>
            <a:graphicFrameLocks noGrp="1"/>
          </p:cNvGraphicFramePr>
          <p:nvPr>
            <p:extLst>
              <p:ext uri="{D42A27DB-BD31-4B8C-83A1-F6EECF244321}">
                <p14:modId xmlns:p14="http://schemas.microsoft.com/office/powerpoint/2010/main" val="302594270"/>
              </p:ext>
            </p:extLst>
          </p:nvPr>
        </p:nvGraphicFramePr>
        <p:xfrm>
          <a:off x="870724" y="2312876"/>
          <a:ext cx="7375525" cy="2268856"/>
        </p:xfrm>
        <a:graphic>
          <a:graphicData uri="http://schemas.openxmlformats.org/drawingml/2006/table">
            <a:tbl>
              <a:tblPr/>
              <a:tblGrid>
                <a:gridCol w="742950">
                  <a:extLst>
                    <a:ext uri="{9D8B030D-6E8A-4147-A177-3AD203B41FA5}">
                      <a16:colId xmlns:a16="http://schemas.microsoft.com/office/drawing/2014/main" val="20000"/>
                    </a:ext>
                  </a:extLst>
                </a:gridCol>
                <a:gridCol w="1628775">
                  <a:extLst>
                    <a:ext uri="{9D8B030D-6E8A-4147-A177-3AD203B41FA5}">
                      <a16:colId xmlns:a16="http://schemas.microsoft.com/office/drawing/2014/main" val="20001"/>
                    </a:ext>
                  </a:extLst>
                </a:gridCol>
                <a:gridCol w="1301750">
                  <a:extLst>
                    <a:ext uri="{9D8B030D-6E8A-4147-A177-3AD203B41FA5}">
                      <a16:colId xmlns:a16="http://schemas.microsoft.com/office/drawing/2014/main" val="20002"/>
                    </a:ext>
                  </a:extLst>
                </a:gridCol>
                <a:gridCol w="1079500">
                  <a:extLst>
                    <a:ext uri="{9D8B030D-6E8A-4147-A177-3AD203B41FA5}">
                      <a16:colId xmlns:a16="http://schemas.microsoft.com/office/drawing/2014/main" val="20003"/>
                    </a:ext>
                  </a:extLst>
                </a:gridCol>
                <a:gridCol w="1362075">
                  <a:extLst>
                    <a:ext uri="{9D8B030D-6E8A-4147-A177-3AD203B41FA5}">
                      <a16:colId xmlns:a16="http://schemas.microsoft.com/office/drawing/2014/main" val="20004"/>
                    </a:ext>
                  </a:extLst>
                </a:gridCol>
                <a:gridCol w="1260475">
                  <a:extLst>
                    <a:ext uri="{9D8B030D-6E8A-4147-A177-3AD203B41FA5}">
                      <a16:colId xmlns:a16="http://schemas.microsoft.com/office/drawing/2014/main" val="20005"/>
                    </a:ext>
                  </a:extLst>
                </a:gridCol>
              </a:tblGrid>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smtClean="0">
                          <a:ln>
                            <a:noFill/>
                          </a:ln>
                          <a:solidFill>
                            <a:srgbClr val="0000CC"/>
                          </a:solidFill>
                          <a:effectLst/>
                          <a:latin typeface="Arial" charset="0"/>
                          <a:ea typeface="宋体" pitchFamily="2" charset="-122"/>
                        </a:rPr>
                        <a:t>编号</a:t>
                      </a:r>
                      <a:endParaRPr kumimoji="0" lang="zh-CN" altLang="en-US" sz="1800" b="1" i="0" u="none" strike="noStrike" cap="none" normalizeH="0" baseline="0" smtClean="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smtClean="0">
                          <a:ln>
                            <a:noFill/>
                          </a:ln>
                          <a:solidFill>
                            <a:srgbClr val="0000CC"/>
                          </a:solidFill>
                          <a:effectLst/>
                          <a:latin typeface="Arial" charset="0"/>
                          <a:ea typeface="宋体" pitchFamily="2" charset="-122"/>
                        </a:rPr>
                        <a:t>个体串（染色体）</a:t>
                      </a:r>
                      <a:endParaRPr kumimoji="0" lang="zh-CN" altLang="en-US" sz="1800" b="1" i="0" u="none" strike="noStrike" cap="none" normalizeH="0" baseline="0" smtClean="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smtClean="0">
                          <a:ln>
                            <a:noFill/>
                          </a:ln>
                          <a:solidFill>
                            <a:srgbClr val="0000CC"/>
                          </a:solidFill>
                          <a:effectLst/>
                          <a:latin typeface="Arial" charset="0"/>
                          <a:ea typeface="宋体" pitchFamily="2" charset="-122"/>
                        </a:rPr>
                        <a:t>交叉对象</a:t>
                      </a:r>
                      <a:endParaRPr kumimoji="0" lang="zh-CN" altLang="en-US" sz="1800" b="1" i="0" u="none" strike="noStrike" cap="none" normalizeH="0" baseline="0" smtClean="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smtClean="0">
                          <a:ln>
                            <a:noFill/>
                          </a:ln>
                          <a:solidFill>
                            <a:srgbClr val="0000CC"/>
                          </a:solidFill>
                          <a:effectLst/>
                          <a:latin typeface="Arial" charset="0"/>
                          <a:ea typeface="宋体" pitchFamily="2" charset="-122"/>
                        </a:rPr>
                        <a:t>交叉位</a:t>
                      </a:r>
                      <a:endParaRPr kumimoji="0" lang="zh-CN" altLang="en-US" sz="1800" b="1" i="0" u="none" strike="noStrike" cap="none" normalizeH="0" baseline="0" smtClean="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smtClean="0">
                          <a:ln>
                            <a:noFill/>
                          </a:ln>
                          <a:solidFill>
                            <a:srgbClr val="0000CC"/>
                          </a:solidFill>
                          <a:effectLst/>
                          <a:latin typeface="Arial" charset="0"/>
                          <a:ea typeface="宋体" pitchFamily="2" charset="-122"/>
                        </a:rPr>
                        <a:t>子代</a:t>
                      </a:r>
                      <a:endParaRPr kumimoji="0" lang="zh-CN" altLang="en-US" sz="1800" b="1" i="0" u="none" strike="noStrike" cap="none" normalizeH="0" baseline="0" smtClean="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smtClean="0">
                          <a:ln>
                            <a:noFill/>
                          </a:ln>
                          <a:solidFill>
                            <a:srgbClr val="0000CC"/>
                          </a:solidFill>
                          <a:effectLst/>
                          <a:latin typeface="Arial" charset="0"/>
                          <a:ea typeface="宋体" pitchFamily="2" charset="-122"/>
                        </a:rPr>
                        <a:t>适应值</a:t>
                      </a:r>
                      <a:endParaRPr kumimoji="0" lang="zh-CN" altLang="en-US" sz="1800" b="1" i="0" u="none" strike="noStrike" cap="none" normalizeH="0" baseline="0" smtClean="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 S</a:t>
                      </a:r>
                      <a:r>
                        <a:rPr kumimoji="0" lang="en-US" altLang="zh-CN" sz="1800" b="1" i="0" u="none" strike="noStrike" cap="none" normalizeH="0" baseline="-25000" smtClean="0">
                          <a:ln>
                            <a:noFill/>
                          </a:ln>
                          <a:solidFill>
                            <a:srgbClr val="0000CC"/>
                          </a:solidFill>
                          <a:effectLst/>
                          <a:latin typeface="Times New Roman" pitchFamily="18" charset="0"/>
                          <a:ea typeface="宋体"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宋体" pitchFamily="2" charset="-122"/>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    S</a:t>
                      </a:r>
                      <a:r>
                        <a:rPr kumimoji="0" lang="en-US" altLang="zh-CN" sz="1800" b="1" i="0" u="none" strike="noStrike" cap="none" normalizeH="0" baseline="-25000" smtClean="0">
                          <a:ln>
                            <a:noFill/>
                          </a:ln>
                          <a:solidFill>
                            <a:srgbClr val="0000CC"/>
                          </a:solidFill>
                          <a:effectLst/>
                          <a:latin typeface="Times New Roman" pitchFamily="18" charset="0"/>
                          <a:ea typeface="宋体"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宋体" pitchFamily="2" charset="-122"/>
                          <a:ea typeface="宋体" pitchFamily="2" charset="-122"/>
                        </a:rPr>
                        <a:t>110</a:t>
                      </a:r>
                      <a:r>
                        <a:rPr kumimoji="0" lang="en-US" altLang="zh-CN" sz="1800" b="1" i="0" u="none" strike="noStrike" cap="none" normalizeH="0" baseline="0" smtClean="0">
                          <a:ln>
                            <a:noFill/>
                          </a:ln>
                          <a:solidFill>
                            <a:srgbClr val="FF33CC"/>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宋体" pitchFamily="2" charset="-122"/>
                          <a:ea typeface="宋体" pitchFamily="2" charset="-122"/>
                        </a:rPr>
                        <a:t>676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3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 S</a:t>
                      </a:r>
                      <a:r>
                        <a:rPr kumimoji="0" lang="en-US" altLang="zh-CN" sz="1800" b="1" i="0" u="none" strike="noStrike" cap="none" normalizeH="0" baseline="-25000" smtClean="0">
                          <a:ln>
                            <a:noFill/>
                          </a:ln>
                          <a:solidFill>
                            <a:srgbClr val="0000CC"/>
                          </a:solidFill>
                          <a:effectLst/>
                          <a:latin typeface="Times New Roman" pitchFamily="18" charset="0"/>
                          <a:ea typeface="宋体"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宋体" pitchFamily="2" charset="-122"/>
                          <a:ea typeface="宋体" pitchFamily="2" charset="-122"/>
                        </a:rPr>
                        <a:t>10010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    S</a:t>
                      </a:r>
                      <a:r>
                        <a:rPr kumimoji="0" lang="en-US" altLang="zh-CN" sz="1800" b="1" i="0" u="none" strike="noStrike" cap="none" normalizeH="0" baseline="-25000" smtClean="0">
                          <a:ln>
                            <a:noFill/>
                          </a:ln>
                          <a:solidFill>
                            <a:srgbClr val="0000CC"/>
                          </a:solidFill>
                          <a:effectLst/>
                          <a:latin typeface="Times New Roman" pitchFamily="18" charset="0"/>
                          <a:ea typeface="宋体"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宋体" pitchFamily="2" charset="-122"/>
                          <a:ea typeface="宋体" pitchFamily="2" charset="-122"/>
                        </a:rPr>
                        <a:t>100</a:t>
                      </a:r>
                      <a:r>
                        <a:rPr kumimoji="0" lang="en-US" altLang="zh-CN" sz="1800" b="1" i="0" u="none" strike="noStrike" cap="none" normalizeH="0" baseline="0" smtClean="0">
                          <a:ln>
                            <a:noFill/>
                          </a:ln>
                          <a:solidFill>
                            <a:srgbClr val="FF33CC"/>
                          </a:solidFill>
                          <a:effectLst/>
                          <a:latin typeface="宋体" pitchFamily="2" charset="-122"/>
                          <a:ea typeface="宋体" pitchFamily="2"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宋体" pitchFamily="2" charset="-122"/>
                          <a:ea typeface="宋体" pitchFamily="2" charset="-122"/>
                        </a:rPr>
                        <a:t>289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 S</a:t>
                      </a:r>
                      <a:r>
                        <a:rPr kumimoji="0" lang="en-US" altLang="zh-CN" sz="1800" b="1" i="0" u="none" strike="noStrike" cap="none" normalizeH="0" baseline="-25000" smtClean="0">
                          <a:ln>
                            <a:noFill/>
                          </a:ln>
                          <a:solidFill>
                            <a:srgbClr val="0000CC"/>
                          </a:solidFill>
                          <a:effectLst/>
                          <a:latin typeface="Times New Roman" pitchFamily="18" charset="0"/>
                          <a:ea typeface="宋体" pitchFamily="2"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宋体" pitchFamily="2" charset="-122"/>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    S</a:t>
                      </a:r>
                      <a:r>
                        <a:rPr kumimoji="0" lang="en-US" altLang="zh-CN" sz="1800" b="1" i="0" u="none" strike="noStrike" cap="none" normalizeH="0" baseline="-25000" smtClean="0">
                          <a:ln>
                            <a:noFill/>
                          </a:ln>
                          <a:solidFill>
                            <a:srgbClr val="0000CC"/>
                          </a:solidFill>
                          <a:effectLst/>
                          <a:latin typeface="Times New Roman" pitchFamily="18" charset="0"/>
                          <a:ea typeface="宋体" pitchFamily="2"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宋体" pitchFamily="2" charset="-122"/>
                          <a:ea typeface="宋体" pitchFamily="2" charset="-122"/>
                        </a:rPr>
                        <a:t>1100</a:t>
                      </a:r>
                      <a:r>
                        <a:rPr kumimoji="0" lang="en-US" altLang="zh-CN" sz="1800" b="1" i="0" u="none" strike="noStrike" cap="none" normalizeH="0" baseline="0" smtClean="0">
                          <a:ln>
                            <a:noFill/>
                          </a:ln>
                          <a:solidFill>
                            <a:srgbClr val="FF33CC"/>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宋体" pitchFamily="2" charset="-122"/>
                          <a:ea typeface="宋体" pitchFamily="2" charset="-122"/>
                        </a:rPr>
                        <a:t>576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 S</a:t>
                      </a:r>
                      <a:r>
                        <a:rPr kumimoji="0" lang="en-US" altLang="zh-CN" sz="1800" b="1" i="0" u="none" strike="noStrike" cap="none" normalizeH="0" baseline="-25000" smtClean="0">
                          <a:ln>
                            <a:noFill/>
                          </a:ln>
                          <a:solidFill>
                            <a:srgbClr val="0000CC"/>
                          </a:solidFill>
                          <a:effectLst/>
                          <a:latin typeface="Times New Roman" pitchFamily="18" charset="0"/>
                          <a:ea typeface="宋体" pitchFamily="2"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宋体" pitchFamily="2" charset="-122"/>
                          <a:ea typeface="宋体" pitchFamily="2" charset="-122"/>
                        </a:rPr>
                        <a:t>11110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Times New Roman" pitchFamily="18" charset="0"/>
                          <a:ea typeface="宋体" pitchFamily="2" charset="-122"/>
                        </a:rPr>
                        <a:t>    S</a:t>
                      </a:r>
                      <a:r>
                        <a:rPr kumimoji="0" lang="en-US" altLang="zh-CN" sz="1800" b="1" i="0" u="none" strike="noStrike" cap="none" normalizeH="0" baseline="-25000" smtClean="0">
                          <a:ln>
                            <a:noFill/>
                          </a:ln>
                          <a:solidFill>
                            <a:srgbClr val="0000CC"/>
                          </a:solidFill>
                          <a:effectLst/>
                          <a:latin typeface="Times New Roman" pitchFamily="18" charset="0"/>
                          <a:ea typeface="宋体" pitchFamily="2"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宋体" pitchFamily="2" charset="-122"/>
                          <a:ea typeface="宋体" pitchFamily="2" charset="-122"/>
                        </a:rPr>
                        <a:t>1111</a:t>
                      </a:r>
                      <a:r>
                        <a:rPr kumimoji="0" lang="en-US" altLang="zh-CN" sz="1800" b="1" i="0" u="none" strike="noStrike" cap="none" normalizeH="0" baseline="0" smtClean="0">
                          <a:ln>
                            <a:noFill/>
                          </a:ln>
                          <a:solidFill>
                            <a:srgbClr val="FF33CC"/>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CC"/>
                          </a:solidFill>
                          <a:effectLst/>
                          <a:latin typeface="宋体" pitchFamily="2" charset="-122"/>
                          <a:ea typeface="宋体" pitchFamily="2" charset="-122"/>
                        </a:rPr>
                        <a:t>961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 Box 3"/>
          <p:cNvSpPr txBox="1">
            <a:spLocks noChangeArrowheads="1"/>
          </p:cNvSpPr>
          <p:nvPr/>
        </p:nvSpPr>
        <p:spPr bwMode="auto">
          <a:xfrm>
            <a:off x="1845152" y="152636"/>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遗传算法应用</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Rectangle 4"/>
          <p:cNvSpPr>
            <a:spLocks noChangeArrowheads="1"/>
          </p:cNvSpPr>
          <p:nvPr/>
        </p:nvSpPr>
        <p:spPr bwMode="auto">
          <a:xfrm>
            <a:off x="762000" y="214313"/>
            <a:ext cx="7793038" cy="928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b"/>
          <a:lstStyle/>
          <a:p>
            <a:pPr algn="ctr"/>
            <a:r>
              <a:rPr lang="zh-CN" altLang="en-US" sz="4400" b="1" dirty="0">
                <a:solidFill>
                  <a:schemeClr val="accent2"/>
                </a:solidFill>
                <a:latin typeface="方正姚体" pitchFamily="2" charset="-122"/>
                <a:ea typeface="方正姚体" pitchFamily="2" charset="-122"/>
                <a:cs typeface="+mj-cs"/>
              </a:rPr>
              <a:t>例子：</a:t>
            </a:r>
            <a:r>
              <a:rPr lang="en-US" altLang="zh-CN" sz="4400" b="1" dirty="0">
                <a:solidFill>
                  <a:schemeClr val="accent2"/>
                </a:solidFill>
                <a:latin typeface="方正姚体" pitchFamily="2" charset="-122"/>
                <a:ea typeface="方正姚体" pitchFamily="2" charset="-122"/>
                <a:cs typeface="+mj-cs"/>
              </a:rPr>
              <a:t>8</a:t>
            </a:r>
            <a:r>
              <a:rPr lang="zh-CN" altLang="en-US" sz="4400" b="1" dirty="0">
                <a:solidFill>
                  <a:schemeClr val="accent2"/>
                </a:solidFill>
                <a:latin typeface="方正姚体" pitchFamily="2" charset="-122"/>
                <a:ea typeface="方正姚体" pitchFamily="2" charset="-122"/>
                <a:cs typeface="+mj-cs"/>
              </a:rPr>
              <a:t>皇后问题</a:t>
            </a:r>
          </a:p>
        </p:txBody>
      </p:sp>
      <p:sp>
        <p:nvSpPr>
          <p:cNvPr id="173061" name="Rectangle 5"/>
          <p:cNvSpPr>
            <a:spLocks noChangeArrowheads="1"/>
          </p:cNvSpPr>
          <p:nvPr/>
        </p:nvSpPr>
        <p:spPr bwMode="auto">
          <a:xfrm>
            <a:off x="358775" y="1484784"/>
            <a:ext cx="8382000" cy="1981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Clr>
                <a:schemeClr val="accent2"/>
              </a:buClr>
              <a:buSzPct val="80000"/>
              <a:buFont typeface="Wingdings" pitchFamily="2" charset="2"/>
              <a:buChar char="l"/>
            </a:pPr>
            <a:r>
              <a:rPr kumimoji="1" lang="zh-CN" altLang="en-US" sz="2400" dirty="0">
                <a:solidFill>
                  <a:srgbClr val="00B050"/>
                </a:solidFill>
                <a:latin typeface="仿宋_GB2312" pitchFamily="49" charset="-122"/>
                <a:ea typeface="仿宋_GB2312" pitchFamily="49" charset="-122"/>
              </a:rPr>
              <a:t>目标：任何一个皇后都不会攻击到其他的皇后（皇后可以攻击和</a:t>
            </a:r>
            <a:r>
              <a:rPr kumimoji="1" lang="zh-CN" altLang="en-US" sz="2400" dirty="0" smtClean="0">
                <a:solidFill>
                  <a:srgbClr val="00B050"/>
                </a:solidFill>
                <a:latin typeface="仿宋_GB2312" pitchFamily="49" charset="-122"/>
                <a:ea typeface="仿宋_GB2312" pitchFamily="49" charset="-122"/>
              </a:rPr>
              <a:t>它在同</a:t>
            </a:r>
            <a:r>
              <a:rPr kumimoji="1" lang="zh-CN" altLang="en-US" sz="2400" dirty="0">
                <a:solidFill>
                  <a:srgbClr val="00B050"/>
                </a:solidFill>
                <a:latin typeface="仿宋_GB2312" pitchFamily="49" charset="-122"/>
                <a:ea typeface="仿宋_GB2312" pitchFamily="49" charset="-122"/>
              </a:rPr>
              <a:t>一行、同一列或同一对角线上的皇后）</a:t>
            </a:r>
          </a:p>
          <a:p>
            <a:pPr marL="342900" indent="-342900">
              <a:spcBef>
                <a:spcPct val="20000"/>
              </a:spcBef>
              <a:buClr>
                <a:schemeClr val="accent2"/>
              </a:buClr>
              <a:buSzPct val="80000"/>
              <a:buFont typeface="Wingdings" pitchFamily="2" charset="2"/>
              <a:buChar char="l"/>
            </a:pPr>
            <a:r>
              <a:rPr kumimoji="1" lang="zh-CN" altLang="en-US" sz="2400" dirty="0">
                <a:solidFill>
                  <a:srgbClr val="00B050"/>
                </a:solidFill>
                <a:latin typeface="仿宋_GB2312" pitchFamily="49" charset="-122"/>
                <a:ea typeface="仿宋_GB2312" pitchFamily="49" charset="-122"/>
              </a:rPr>
              <a:t>适应度函数取作可以彼此攻击的皇后对的数目（忽略障碍）</a:t>
            </a:r>
          </a:p>
        </p:txBody>
      </p:sp>
      <p:pic>
        <p:nvPicPr>
          <p:cNvPr id="173062" name="Picture 6" descr="8quee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1820" y="2960948"/>
            <a:ext cx="2808288" cy="280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3063" name="Text Box 7"/>
          <p:cNvSpPr txBox="1">
            <a:spLocks noChangeArrowheads="1"/>
          </p:cNvSpPr>
          <p:nvPr/>
        </p:nvSpPr>
        <p:spPr bwMode="auto">
          <a:xfrm>
            <a:off x="576263" y="6042813"/>
            <a:ext cx="7978775"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b="1" dirty="0">
                <a:solidFill>
                  <a:srgbClr val="FF0000"/>
                </a:solidFill>
                <a:latin typeface="幼圆" pitchFamily="49" charset="-122"/>
                <a:ea typeface="幼圆" pitchFamily="49" charset="-122"/>
              </a:rPr>
              <a:t>8</a:t>
            </a:r>
            <a:r>
              <a:rPr lang="zh-CN" altLang="en-US" b="1" dirty="0">
                <a:solidFill>
                  <a:srgbClr val="FF0000"/>
                </a:solidFill>
                <a:latin typeface="幼圆" pitchFamily="49" charset="-122"/>
                <a:ea typeface="幼圆" pitchFamily="49" charset="-122"/>
              </a:rPr>
              <a:t>皇后的例子，其中每个状态用一个长度为</a:t>
            </a:r>
            <a:r>
              <a:rPr lang="en-US" altLang="zh-CN" b="1" dirty="0">
                <a:solidFill>
                  <a:srgbClr val="FF0000"/>
                </a:solidFill>
                <a:latin typeface="幼圆" pitchFamily="49" charset="-122"/>
                <a:ea typeface="幼圆" pitchFamily="49" charset="-122"/>
              </a:rPr>
              <a:t>8</a:t>
            </a:r>
            <a:r>
              <a:rPr lang="zh-CN" altLang="en-US" b="1" dirty="0">
                <a:solidFill>
                  <a:srgbClr val="FF0000"/>
                </a:solidFill>
                <a:latin typeface="幼圆" pitchFamily="49" charset="-122"/>
                <a:ea typeface="幼圆" pitchFamily="49" charset="-122"/>
              </a:rPr>
              <a:t>的字符串来表示，适应度函数取</a:t>
            </a:r>
            <a:r>
              <a:rPr lang="zh-CN" altLang="en-US" b="1" dirty="0" smtClean="0">
                <a:solidFill>
                  <a:srgbClr val="FF0000"/>
                </a:solidFill>
                <a:latin typeface="幼圆" pitchFamily="49" charset="-122"/>
                <a:ea typeface="幼圆" pitchFamily="49" charset="-122"/>
              </a:rPr>
              <a:t>作不</a:t>
            </a:r>
            <a:r>
              <a:rPr lang="zh-CN" altLang="en-US" b="1" dirty="0">
                <a:solidFill>
                  <a:srgbClr val="FF0000"/>
                </a:solidFill>
                <a:latin typeface="幼圆" pitchFamily="49" charset="-122"/>
                <a:ea typeface="幼圆" pitchFamily="49" charset="-122"/>
              </a:rPr>
              <a:t>相互攻击的皇后对数目。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0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5" name="Rectangle 5"/>
          <p:cNvSpPr>
            <a:spLocks noChangeArrowheads="1"/>
          </p:cNvSpPr>
          <p:nvPr/>
        </p:nvSpPr>
        <p:spPr bwMode="auto">
          <a:xfrm>
            <a:off x="268288" y="1572505"/>
            <a:ext cx="8875712" cy="5273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p>
            <a:pPr marL="342900" indent="-342900">
              <a:spcBef>
                <a:spcPct val="20000"/>
              </a:spcBef>
              <a:buClr>
                <a:schemeClr val="accent2"/>
              </a:buClr>
              <a:buSzPct val="80000"/>
              <a:buFont typeface="Wingdings" pitchFamily="2" charset="2"/>
              <a:buChar char="l"/>
            </a:pPr>
            <a:r>
              <a:rPr kumimoji="1" lang="zh-CN" altLang="en-US" sz="2400" b="1" dirty="0">
                <a:solidFill>
                  <a:srgbClr val="00B050"/>
                </a:solidFill>
                <a:latin typeface="仿宋_GB2312" pitchFamily="49" charset="-122"/>
                <a:ea typeface="仿宋_GB2312" pitchFamily="49" charset="-122"/>
              </a:rPr>
              <a:t>问题表示：从</a:t>
            </a:r>
            <a:r>
              <a:rPr kumimoji="1" lang="en-US" altLang="zh-CN" sz="2400" b="1" dirty="0">
                <a:solidFill>
                  <a:srgbClr val="00B050"/>
                </a:solidFill>
                <a:latin typeface="仿宋_GB2312" pitchFamily="49" charset="-122"/>
                <a:ea typeface="仿宋_GB2312" pitchFamily="49" charset="-122"/>
              </a:rPr>
              <a:t>k</a:t>
            </a:r>
            <a:r>
              <a:rPr kumimoji="1" lang="zh-CN" altLang="en-US" sz="2400" b="1" dirty="0">
                <a:solidFill>
                  <a:srgbClr val="00B050"/>
                </a:solidFill>
                <a:latin typeface="仿宋_GB2312" pitchFamily="49" charset="-122"/>
                <a:ea typeface="仿宋_GB2312" pitchFamily="49" charset="-122"/>
              </a:rPr>
              <a:t>个随机生成的状态（种群）开始</a:t>
            </a:r>
          </a:p>
          <a:p>
            <a:pPr marL="342900" indent="-342900">
              <a:spcBef>
                <a:spcPct val="20000"/>
              </a:spcBef>
              <a:buClr>
                <a:schemeClr val="accent2"/>
              </a:buClr>
              <a:buSzPct val="80000"/>
              <a:buFont typeface="Wingdings" pitchFamily="2" charset="2"/>
              <a:buChar char="l"/>
            </a:pPr>
            <a:r>
              <a:rPr kumimoji="1" lang="zh-CN" altLang="en-US" sz="2400" b="1" dirty="0">
                <a:solidFill>
                  <a:srgbClr val="00B050"/>
                </a:solidFill>
                <a:latin typeface="仿宋_GB2312" pitchFamily="49" charset="-122"/>
                <a:ea typeface="仿宋_GB2312" pitchFamily="49" charset="-122"/>
              </a:rPr>
              <a:t>每个个体用一个有限长度的字符串表示</a:t>
            </a:r>
            <a:r>
              <a:rPr kumimoji="1" lang="en-US" altLang="zh-CN" sz="2400" b="1" dirty="0">
                <a:solidFill>
                  <a:srgbClr val="00B050"/>
                </a:solidFill>
                <a:latin typeface="仿宋_GB2312" pitchFamily="49" charset="-122"/>
                <a:ea typeface="仿宋_GB2312" pitchFamily="49" charset="-122"/>
              </a:rPr>
              <a:t>-</a:t>
            </a:r>
            <a:r>
              <a:rPr kumimoji="1" lang="zh-CN" altLang="en-US" sz="2400" b="1" dirty="0">
                <a:solidFill>
                  <a:srgbClr val="00B050"/>
                </a:solidFill>
                <a:latin typeface="仿宋_GB2312" pitchFamily="49" charset="-122"/>
                <a:ea typeface="仿宋_GB2312" pitchFamily="49" charset="-122"/>
              </a:rPr>
              <a:t>通常用</a:t>
            </a:r>
            <a:r>
              <a:rPr kumimoji="1" lang="en-US" altLang="zh-CN" sz="2400" b="1" dirty="0">
                <a:solidFill>
                  <a:srgbClr val="00B050"/>
                </a:solidFill>
                <a:latin typeface="仿宋_GB2312" pitchFamily="49" charset="-122"/>
                <a:ea typeface="仿宋_GB2312" pitchFamily="49" charset="-122"/>
              </a:rPr>
              <a:t>0</a:t>
            </a:r>
            <a:r>
              <a:rPr kumimoji="1" lang="zh-CN" altLang="en-US" sz="2400" b="1" dirty="0">
                <a:solidFill>
                  <a:srgbClr val="00B050"/>
                </a:solidFill>
                <a:latin typeface="仿宋_GB2312" pitchFamily="49" charset="-122"/>
                <a:ea typeface="仿宋_GB2312" pitchFamily="49" charset="-122"/>
              </a:rPr>
              <a:t>，</a:t>
            </a:r>
            <a:r>
              <a:rPr kumimoji="1" lang="en-US" altLang="zh-CN" sz="2400" b="1" dirty="0">
                <a:solidFill>
                  <a:srgbClr val="00B050"/>
                </a:solidFill>
                <a:latin typeface="仿宋_GB2312" pitchFamily="49" charset="-122"/>
                <a:ea typeface="仿宋_GB2312" pitchFamily="49" charset="-122"/>
              </a:rPr>
              <a:t>1</a:t>
            </a:r>
            <a:r>
              <a:rPr kumimoji="1" lang="zh-CN" altLang="en-US" sz="2400" b="1" dirty="0">
                <a:solidFill>
                  <a:srgbClr val="00B050"/>
                </a:solidFill>
                <a:latin typeface="仿宋_GB2312" pitchFamily="49" charset="-122"/>
                <a:ea typeface="仿宋_GB2312" pitchFamily="49" charset="-122"/>
              </a:rPr>
              <a:t>表示</a:t>
            </a:r>
          </a:p>
        </p:txBody>
      </p:sp>
      <p:grpSp>
        <p:nvGrpSpPr>
          <p:cNvPr id="174086" name="Group 6"/>
          <p:cNvGrpSpPr>
            <a:grpSpLocks/>
          </p:cNvGrpSpPr>
          <p:nvPr/>
        </p:nvGrpSpPr>
        <p:grpSpPr bwMode="auto">
          <a:xfrm>
            <a:off x="1295400" y="2614699"/>
            <a:ext cx="7620000" cy="3730625"/>
            <a:chOff x="816" y="1440"/>
            <a:chExt cx="4800" cy="2350"/>
          </a:xfrm>
        </p:grpSpPr>
        <p:sp>
          <p:nvSpPr>
            <p:cNvPr id="174087" name="Text Box 7"/>
            <p:cNvSpPr txBox="1">
              <a:spLocks noChangeArrowheads="1"/>
            </p:cNvSpPr>
            <p:nvPr/>
          </p:nvSpPr>
          <p:spPr bwMode="ltGray">
            <a:xfrm>
              <a:off x="816" y="1584"/>
              <a:ext cx="2448"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buClr>
                  <a:srgbClr val="B2B2B2"/>
                </a:buClr>
                <a:buSzPct val="75000"/>
                <a:buFont typeface="Wingdings" pitchFamily="2" charset="2"/>
                <a:buNone/>
              </a:pPr>
              <a:r>
                <a:rPr lang="zh-CN" altLang="en-US" sz="2400" b="1" dirty="0"/>
                <a:t>每列八个皇后的位置：如</a:t>
              </a:r>
            </a:p>
          </p:txBody>
        </p:sp>
        <p:sp>
          <p:nvSpPr>
            <p:cNvPr id="174088" name="Rectangle 8"/>
            <p:cNvSpPr>
              <a:spLocks noChangeArrowheads="1"/>
            </p:cNvSpPr>
            <p:nvPr/>
          </p:nvSpPr>
          <p:spPr bwMode="ltGray">
            <a:xfrm>
              <a:off x="4902" y="3491"/>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r>
                <a:rPr lang="en-US" altLang="zh-CN" sz="3600">
                  <a:solidFill>
                    <a:schemeClr val="tx2"/>
                  </a:solidFill>
                </a:rPr>
                <a:t>*</a:t>
              </a:r>
            </a:p>
          </p:txBody>
        </p:sp>
        <p:sp>
          <p:nvSpPr>
            <p:cNvPr id="174089" name="Rectangle 9"/>
            <p:cNvSpPr>
              <a:spLocks noChangeArrowheads="1"/>
            </p:cNvSpPr>
            <p:nvPr/>
          </p:nvSpPr>
          <p:spPr bwMode="ltGray">
            <a:xfrm>
              <a:off x="4668" y="3491"/>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r>
                <a:rPr lang="en-US" altLang="zh-CN" sz="3600">
                  <a:solidFill>
                    <a:schemeClr val="tx2"/>
                  </a:solidFill>
                </a:rPr>
                <a:t>*</a:t>
              </a:r>
            </a:p>
          </p:txBody>
        </p:sp>
        <p:sp>
          <p:nvSpPr>
            <p:cNvPr id="174090" name="Rectangle 10"/>
            <p:cNvSpPr>
              <a:spLocks noChangeArrowheads="1"/>
            </p:cNvSpPr>
            <p:nvPr/>
          </p:nvSpPr>
          <p:spPr bwMode="ltGray">
            <a:xfrm>
              <a:off x="4434" y="3491"/>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091" name="Rectangle 11"/>
            <p:cNvSpPr>
              <a:spLocks noChangeArrowheads="1"/>
            </p:cNvSpPr>
            <p:nvPr/>
          </p:nvSpPr>
          <p:spPr bwMode="ltGray">
            <a:xfrm>
              <a:off x="4200" y="3491"/>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092" name="Rectangle 12"/>
            <p:cNvSpPr>
              <a:spLocks noChangeArrowheads="1"/>
            </p:cNvSpPr>
            <p:nvPr/>
          </p:nvSpPr>
          <p:spPr bwMode="ltGray">
            <a:xfrm>
              <a:off x="3966" y="3491"/>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093" name="Rectangle 13"/>
            <p:cNvSpPr>
              <a:spLocks noChangeArrowheads="1"/>
            </p:cNvSpPr>
            <p:nvPr/>
          </p:nvSpPr>
          <p:spPr bwMode="ltGray">
            <a:xfrm>
              <a:off x="3732" y="3491"/>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094" name="Rectangle 14"/>
            <p:cNvSpPr>
              <a:spLocks noChangeArrowheads="1"/>
            </p:cNvSpPr>
            <p:nvPr/>
          </p:nvSpPr>
          <p:spPr bwMode="ltGray">
            <a:xfrm>
              <a:off x="3498" y="3491"/>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095" name="Rectangle 15"/>
            <p:cNvSpPr>
              <a:spLocks noChangeArrowheads="1"/>
            </p:cNvSpPr>
            <p:nvPr/>
          </p:nvSpPr>
          <p:spPr bwMode="ltGray">
            <a:xfrm>
              <a:off x="3264" y="3491"/>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096" name="Rectangle 16"/>
            <p:cNvSpPr>
              <a:spLocks noChangeArrowheads="1"/>
            </p:cNvSpPr>
            <p:nvPr/>
          </p:nvSpPr>
          <p:spPr bwMode="ltGray">
            <a:xfrm>
              <a:off x="4902" y="3192"/>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097" name="Rectangle 17"/>
            <p:cNvSpPr>
              <a:spLocks noChangeArrowheads="1"/>
            </p:cNvSpPr>
            <p:nvPr/>
          </p:nvSpPr>
          <p:spPr bwMode="ltGray">
            <a:xfrm>
              <a:off x="4668" y="3192"/>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098" name="Rectangle 18"/>
            <p:cNvSpPr>
              <a:spLocks noChangeArrowheads="1"/>
            </p:cNvSpPr>
            <p:nvPr/>
          </p:nvSpPr>
          <p:spPr bwMode="ltGray">
            <a:xfrm>
              <a:off x="4434" y="3192"/>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099" name="Rectangle 19"/>
            <p:cNvSpPr>
              <a:spLocks noChangeArrowheads="1"/>
            </p:cNvSpPr>
            <p:nvPr/>
          </p:nvSpPr>
          <p:spPr bwMode="ltGray">
            <a:xfrm>
              <a:off x="4200" y="3192"/>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00" name="Rectangle 20"/>
            <p:cNvSpPr>
              <a:spLocks noChangeArrowheads="1"/>
            </p:cNvSpPr>
            <p:nvPr/>
          </p:nvSpPr>
          <p:spPr bwMode="ltGray">
            <a:xfrm>
              <a:off x="3966" y="3192"/>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01" name="Rectangle 21"/>
            <p:cNvSpPr>
              <a:spLocks noChangeArrowheads="1"/>
            </p:cNvSpPr>
            <p:nvPr/>
          </p:nvSpPr>
          <p:spPr bwMode="ltGray">
            <a:xfrm>
              <a:off x="3732" y="3192"/>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02" name="Rectangle 22"/>
            <p:cNvSpPr>
              <a:spLocks noChangeArrowheads="1"/>
            </p:cNvSpPr>
            <p:nvPr/>
          </p:nvSpPr>
          <p:spPr bwMode="ltGray">
            <a:xfrm>
              <a:off x="3498" y="3192"/>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r>
                <a:rPr lang="en-US" altLang="zh-CN" sz="3600">
                  <a:solidFill>
                    <a:schemeClr val="tx2"/>
                  </a:solidFill>
                </a:rPr>
                <a:t>*</a:t>
              </a:r>
            </a:p>
          </p:txBody>
        </p:sp>
        <p:sp>
          <p:nvSpPr>
            <p:cNvPr id="174103" name="Rectangle 23"/>
            <p:cNvSpPr>
              <a:spLocks noChangeArrowheads="1"/>
            </p:cNvSpPr>
            <p:nvPr/>
          </p:nvSpPr>
          <p:spPr bwMode="ltGray">
            <a:xfrm>
              <a:off x="3264" y="3192"/>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04" name="Rectangle 24"/>
            <p:cNvSpPr>
              <a:spLocks noChangeArrowheads="1"/>
            </p:cNvSpPr>
            <p:nvPr/>
          </p:nvSpPr>
          <p:spPr bwMode="ltGray">
            <a:xfrm>
              <a:off x="4902" y="2893"/>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05" name="Rectangle 25"/>
            <p:cNvSpPr>
              <a:spLocks noChangeArrowheads="1"/>
            </p:cNvSpPr>
            <p:nvPr/>
          </p:nvSpPr>
          <p:spPr bwMode="ltGray">
            <a:xfrm>
              <a:off x="4668" y="2893"/>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06" name="Rectangle 26"/>
            <p:cNvSpPr>
              <a:spLocks noChangeArrowheads="1"/>
            </p:cNvSpPr>
            <p:nvPr/>
          </p:nvSpPr>
          <p:spPr bwMode="ltGray">
            <a:xfrm>
              <a:off x="4434" y="2893"/>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07" name="Rectangle 27"/>
            <p:cNvSpPr>
              <a:spLocks noChangeArrowheads="1"/>
            </p:cNvSpPr>
            <p:nvPr/>
          </p:nvSpPr>
          <p:spPr bwMode="ltGray">
            <a:xfrm>
              <a:off x="4200" y="2893"/>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r>
                <a:rPr lang="en-US" altLang="zh-CN" sz="3600">
                  <a:solidFill>
                    <a:schemeClr val="tx2"/>
                  </a:solidFill>
                </a:rPr>
                <a:t>*</a:t>
              </a:r>
            </a:p>
          </p:txBody>
        </p:sp>
        <p:sp>
          <p:nvSpPr>
            <p:cNvPr id="174108" name="Rectangle 28"/>
            <p:cNvSpPr>
              <a:spLocks noChangeArrowheads="1"/>
            </p:cNvSpPr>
            <p:nvPr/>
          </p:nvSpPr>
          <p:spPr bwMode="ltGray">
            <a:xfrm>
              <a:off x="3966" y="2893"/>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09" name="Rectangle 29"/>
            <p:cNvSpPr>
              <a:spLocks noChangeArrowheads="1"/>
            </p:cNvSpPr>
            <p:nvPr/>
          </p:nvSpPr>
          <p:spPr bwMode="ltGray">
            <a:xfrm>
              <a:off x="3732" y="2893"/>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10" name="Rectangle 30"/>
            <p:cNvSpPr>
              <a:spLocks noChangeArrowheads="1"/>
            </p:cNvSpPr>
            <p:nvPr/>
          </p:nvSpPr>
          <p:spPr bwMode="ltGray">
            <a:xfrm>
              <a:off x="3498" y="2893"/>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11" name="Rectangle 31"/>
            <p:cNvSpPr>
              <a:spLocks noChangeArrowheads="1"/>
            </p:cNvSpPr>
            <p:nvPr/>
          </p:nvSpPr>
          <p:spPr bwMode="ltGray">
            <a:xfrm>
              <a:off x="3264" y="2893"/>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r>
                <a:rPr lang="en-US" altLang="zh-CN" sz="3600">
                  <a:solidFill>
                    <a:schemeClr val="tx2"/>
                  </a:solidFill>
                </a:rPr>
                <a:t>*</a:t>
              </a:r>
            </a:p>
          </p:txBody>
        </p:sp>
        <p:sp>
          <p:nvSpPr>
            <p:cNvPr id="174112" name="Rectangle 32"/>
            <p:cNvSpPr>
              <a:spLocks noChangeArrowheads="1"/>
            </p:cNvSpPr>
            <p:nvPr/>
          </p:nvSpPr>
          <p:spPr bwMode="ltGray">
            <a:xfrm>
              <a:off x="4902" y="2594"/>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13" name="Rectangle 33"/>
            <p:cNvSpPr>
              <a:spLocks noChangeArrowheads="1"/>
            </p:cNvSpPr>
            <p:nvPr/>
          </p:nvSpPr>
          <p:spPr bwMode="ltGray">
            <a:xfrm>
              <a:off x="4668" y="2594"/>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14" name="Rectangle 34"/>
            <p:cNvSpPr>
              <a:spLocks noChangeArrowheads="1"/>
            </p:cNvSpPr>
            <p:nvPr/>
          </p:nvSpPr>
          <p:spPr bwMode="ltGray">
            <a:xfrm>
              <a:off x="4434" y="2594"/>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r>
                <a:rPr lang="en-US" altLang="zh-CN" sz="3600">
                  <a:solidFill>
                    <a:schemeClr val="tx2"/>
                  </a:solidFill>
                </a:rPr>
                <a:t>*</a:t>
              </a:r>
            </a:p>
          </p:txBody>
        </p:sp>
        <p:sp>
          <p:nvSpPr>
            <p:cNvPr id="174115" name="Rectangle 35"/>
            <p:cNvSpPr>
              <a:spLocks noChangeArrowheads="1"/>
            </p:cNvSpPr>
            <p:nvPr/>
          </p:nvSpPr>
          <p:spPr bwMode="ltGray">
            <a:xfrm>
              <a:off x="4200" y="2594"/>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16" name="Rectangle 36"/>
            <p:cNvSpPr>
              <a:spLocks noChangeArrowheads="1"/>
            </p:cNvSpPr>
            <p:nvPr/>
          </p:nvSpPr>
          <p:spPr bwMode="ltGray">
            <a:xfrm>
              <a:off x="3966" y="2594"/>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17" name="Rectangle 37"/>
            <p:cNvSpPr>
              <a:spLocks noChangeArrowheads="1"/>
            </p:cNvSpPr>
            <p:nvPr/>
          </p:nvSpPr>
          <p:spPr bwMode="ltGray">
            <a:xfrm>
              <a:off x="3732" y="2594"/>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18" name="Rectangle 38"/>
            <p:cNvSpPr>
              <a:spLocks noChangeArrowheads="1"/>
            </p:cNvSpPr>
            <p:nvPr/>
          </p:nvSpPr>
          <p:spPr bwMode="ltGray">
            <a:xfrm>
              <a:off x="3498" y="2594"/>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19" name="Rectangle 39"/>
            <p:cNvSpPr>
              <a:spLocks noChangeArrowheads="1"/>
            </p:cNvSpPr>
            <p:nvPr/>
          </p:nvSpPr>
          <p:spPr bwMode="ltGray">
            <a:xfrm>
              <a:off x="3264" y="2594"/>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20" name="Rectangle 40"/>
            <p:cNvSpPr>
              <a:spLocks noChangeArrowheads="1"/>
            </p:cNvSpPr>
            <p:nvPr/>
          </p:nvSpPr>
          <p:spPr bwMode="ltGray">
            <a:xfrm>
              <a:off x="4902" y="2295"/>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21" name="Rectangle 41"/>
            <p:cNvSpPr>
              <a:spLocks noChangeArrowheads="1"/>
            </p:cNvSpPr>
            <p:nvPr/>
          </p:nvSpPr>
          <p:spPr bwMode="ltGray">
            <a:xfrm>
              <a:off x="4668" y="2295"/>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22" name="Rectangle 42"/>
            <p:cNvSpPr>
              <a:spLocks noChangeArrowheads="1"/>
            </p:cNvSpPr>
            <p:nvPr/>
          </p:nvSpPr>
          <p:spPr bwMode="ltGray">
            <a:xfrm>
              <a:off x="4434" y="2295"/>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23" name="Rectangle 43"/>
            <p:cNvSpPr>
              <a:spLocks noChangeArrowheads="1"/>
            </p:cNvSpPr>
            <p:nvPr/>
          </p:nvSpPr>
          <p:spPr bwMode="ltGray">
            <a:xfrm>
              <a:off x="4200" y="2295"/>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24" name="Rectangle 44"/>
            <p:cNvSpPr>
              <a:spLocks noChangeArrowheads="1"/>
            </p:cNvSpPr>
            <p:nvPr/>
          </p:nvSpPr>
          <p:spPr bwMode="ltGray">
            <a:xfrm>
              <a:off x="3966" y="2295"/>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r>
                <a:rPr lang="en-US" altLang="zh-CN" sz="3600">
                  <a:solidFill>
                    <a:schemeClr val="tx2"/>
                  </a:solidFill>
                </a:rPr>
                <a:t>*</a:t>
              </a:r>
            </a:p>
          </p:txBody>
        </p:sp>
        <p:sp>
          <p:nvSpPr>
            <p:cNvPr id="174125" name="Rectangle 45"/>
            <p:cNvSpPr>
              <a:spLocks noChangeArrowheads="1"/>
            </p:cNvSpPr>
            <p:nvPr/>
          </p:nvSpPr>
          <p:spPr bwMode="ltGray">
            <a:xfrm>
              <a:off x="3732" y="2295"/>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26" name="Rectangle 46"/>
            <p:cNvSpPr>
              <a:spLocks noChangeArrowheads="1"/>
            </p:cNvSpPr>
            <p:nvPr/>
          </p:nvSpPr>
          <p:spPr bwMode="ltGray">
            <a:xfrm>
              <a:off x="3498" y="2295"/>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27" name="Rectangle 47"/>
            <p:cNvSpPr>
              <a:spLocks noChangeArrowheads="1"/>
            </p:cNvSpPr>
            <p:nvPr/>
          </p:nvSpPr>
          <p:spPr bwMode="ltGray">
            <a:xfrm>
              <a:off x="3264" y="2295"/>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28" name="Rectangle 48"/>
            <p:cNvSpPr>
              <a:spLocks noChangeArrowheads="1"/>
            </p:cNvSpPr>
            <p:nvPr/>
          </p:nvSpPr>
          <p:spPr bwMode="ltGray">
            <a:xfrm>
              <a:off x="4902" y="2065"/>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29" name="Rectangle 49"/>
            <p:cNvSpPr>
              <a:spLocks noChangeArrowheads="1"/>
            </p:cNvSpPr>
            <p:nvPr/>
          </p:nvSpPr>
          <p:spPr bwMode="ltGray">
            <a:xfrm>
              <a:off x="4668" y="2065"/>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30" name="Rectangle 50"/>
            <p:cNvSpPr>
              <a:spLocks noChangeArrowheads="1"/>
            </p:cNvSpPr>
            <p:nvPr/>
          </p:nvSpPr>
          <p:spPr bwMode="ltGray">
            <a:xfrm>
              <a:off x="4434" y="2065"/>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31" name="Rectangle 51"/>
            <p:cNvSpPr>
              <a:spLocks noChangeArrowheads="1"/>
            </p:cNvSpPr>
            <p:nvPr/>
          </p:nvSpPr>
          <p:spPr bwMode="ltGray">
            <a:xfrm>
              <a:off x="4200" y="2065"/>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32" name="Rectangle 52"/>
            <p:cNvSpPr>
              <a:spLocks noChangeArrowheads="1"/>
            </p:cNvSpPr>
            <p:nvPr/>
          </p:nvSpPr>
          <p:spPr bwMode="ltGray">
            <a:xfrm>
              <a:off x="3966" y="2065"/>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33" name="Rectangle 53"/>
            <p:cNvSpPr>
              <a:spLocks noChangeArrowheads="1"/>
            </p:cNvSpPr>
            <p:nvPr/>
          </p:nvSpPr>
          <p:spPr bwMode="ltGray">
            <a:xfrm>
              <a:off x="3732" y="2065"/>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34" name="Rectangle 54"/>
            <p:cNvSpPr>
              <a:spLocks noChangeArrowheads="1"/>
            </p:cNvSpPr>
            <p:nvPr/>
          </p:nvSpPr>
          <p:spPr bwMode="ltGray">
            <a:xfrm>
              <a:off x="3498" y="2065"/>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35" name="Rectangle 55"/>
            <p:cNvSpPr>
              <a:spLocks noChangeArrowheads="1"/>
            </p:cNvSpPr>
            <p:nvPr/>
          </p:nvSpPr>
          <p:spPr bwMode="ltGray">
            <a:xfrm>
              <a:off x="3264" y="2065"/>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36" name="Rectangle 56"/>
            <p:cNvSpPr>
              <a:spLocks noChangeArrowheads="1"/>
            </p:cNvSpPr>
            <p:nvPr/>
          </p:nvSpPr>
          <p:spPr bwMode="ltGray">
            <a:xfrm>
              <a:off x="4902" y="1766"/>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37" name="Rectangle 57"/>
            <p:cNvSpPr>
              <a:spLocks noChangeArrowheads="1"/>
            </p:cNvSpPr>
            <p:nvPr/>
          </p:nvSpPr>
          <p:spPr bwMode="ltGray">
            <a:xfrm>
              <a:off x="4668" y="1766"/>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38" name="Rectangle 58"/>
            <p:cNvSpPr>
              <a:spLocks noChangeArrowheads="1"/>
            </p:cNvSpPr>
            <p:nvPr/>
          </p:nvSpPr>
          <p:spPr bwMode="ltGray">
            <a:xfrm>
              <a:off x="4434" y="1766"/>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39" name="Rectangle 59"/>
            <p:cNvSpPr>
              <a:spLocks noChangeArrowheads="1"/>
            </p:cNvSpPr>
            <p:nvPr/>
          </p:nvSpPr>
          <p:spPr bwMode="ltGray">
            <a:xfrm>
              <a:off x="4200" y="1766"/>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40" name="Rectangle 60"/>
            <p:cNvSpPr>
              <a:spLocks noChangeArrowheads="1"/>
            </p:cNvSpPr>
            <p:nvPr/>
          </p:nvSpPr>
          <p:spPr bwMode="ltGray">
            <a:xfrm>
              <a:off x="3966" y="1766"/>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41" name="Rectangle 61"/>
            <p:cNvSpPr>
              <a:spLocks noChangeArrowheads="1"/>
            </p:cNvSpPr>
            <p:nvPr/>
          </p:nvSpPr>
          <p:spPr bwMode="ltGray">
            <a:xfrm>
              <a:off x="3732" y="1766"/>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r>
                <a:rPr lang="en-US" altLang="zh-CN" sz="3600">
                  <a:solidFill>
                    <a:schemeClr val="tx2"/>
                  </a:solidFill>
                </a:rPr>
                <a:t>*</a:t>
              </a:r>
            </a:p>
          </p:txBody>
        </p:sp>
        <p:sp>
          <p:nvSpPr>
            <p:cNvPr id="174142" name="Rectangle 62"/>
            <p:cNvSpPr>
              <a:spLocks noChangeArrowheads="1"/>
            </p:cNvSpPr>
            <p:nvPr/>
          </p:nvSpPr>
          <p:spPr bwMode="ltGray">
            <a:xfrm>
              <a:off x="3498" y="1766"/>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43" name="Rectangle 63"/>
            <p:cNvSpPr>
              <a:spLocks noChangeArrowheads="1"/>
            </p:cNvSpPr>
            <p:nvPr/>
          </p:nvSpPr>
          <p:spPr bwMode="ltGray">
            <a:xfrm>
              <a:off x="3264" y="1766"/>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44" name="Rectangle 64"/>
            <p:cNvSpPr>
              <a:spLocks noChangeArrowheads="1"/>
            </p:cNvSpPr>
            <p:nvPr/>
          </p:nvSpPr>
          <p:spPr bwMode="ltGray">
            <a:xfrm>
              <a:off x="4902" y="1536"/>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45" name="Rectangle 65"/>
            <p:cNvSpPr>
              <a:spLocks noChangeArrowheads="1"/>
            </p:cNvSpPr>
            <p:nvPr/>
          </p:nvSpPr>
          <p:spPr bwMode="ltGray">
            <a:xfrm>
              <a:off x="4668" y="1536"/>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46" name="Rectangle 66"/>
            <p:cNvSpPr>
              <a:spLocks noChangeArrowheads="1"/>
            </p:cNvSpPr>
            <p:nvPr/>
          </p:nvSpPr>
          <p:spPr bwMode="ltGray">
            <a:xfrm>
              <a:off x="4434" y="1536"/>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47" name="Rectangle 67"/>
            <p:cNvSpPr>
              <a:spLocks noChangeArrowheads="1"/>
            </p:cNvSpPr>
            <p:nvPr/>
          </p:nvSpPr>
          <p:spPr bwMode="ltGray">
            <a:xfrm>
              <a:off x="4200" y="1536"/>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48" name="Rectangle 68"/>
            <p:cNvSpPr>
              <a:spLocks noChangeArrowheads="1"/>
            </p:cNvSpPr>
            <p:nvPr/>
          </p:nvSpPr>
          <p:spPr bwMode="ltGray">
            <a:xfrm>
              <a:off x="3966" y="1536"/>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49" name="Rectangle 69"/>
            <p:cNvSpPr>
              <a:spLocks noChangeArrowheads="1"/>
            </p:cNvSpPr>
            <p:nvPr/>
          </p:nvSpPr>
          <p:spPr bwMode="ltGray">
            <a:xfrm>
              <a:off x="3732" y="1536"/>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50" name="Rectangle 70"/>
            <p:cNvSpPr>
              <a:spLocks noChangeArrowheads="1"/>
            </p:cNvSpPr>
            <p:nvPr/>
          </p:nvSpPr>
          <p:spPr bwMode="ltGray">
            <a:xfrm>
              <a:off x="3498" y="1536"/>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51" name="Rectangle 71"/>
            <p:cNvSpPr>
              <a:spLocks noChangeArrowheads="1"/>
            </p:cNvSpPr>
            <p:nvPr/>
          </p:nvSpPr>
          <p:spPr bwMode="ltGray">
            <a:xfrm>
              <a:off x="3264" y="1536"/>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52" name="Line 72"/>
            <p:cNvSpPr>
              <a:spLocks noChangeShapeType="1"/>
            </p:cNvSpPr>
            <p:nvPr/>
          </p:nvSpPr>
          <p:spPr bwMode="ltGray">
            <a:xfrm>
              <a:off x="3264" y="1536"/>
              <a:ext cx="1872"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53" name="Line 73"/>
            <p:cNvSpPr>
              <a:spLocks noChangeShapeType="1"/>
            </p:cNvSpPr>
            <p:nvPr/>
          </p:nvSpPr>
          <p:spPr bwMode="ltGray">
            <a:xfrm>
              <a:off x="3264" y="1766"/>
              <a:ext cx="18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54" name="Line 74"/>
            <p:cNvSpPr>
              <a:spLocks noChangeShapeType="1"/>
            </p:cNvSpPr>
            <p:nvPr/>
          </p:nvSpPr>
          <p:spPr bwMode="ltGray">
            <a:xfrm>
              <a:off x="3264" y="2065"/>
              <a:ext cx="18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55" name="Line 75"/>
            <p:cNvSpPr>
              <a:spLocks noChangeShapeType="1"/>
            </p:cNvSpPr>
            <p:nvPr/>
          </p:nvSpPr>
          <p:spPr bwMode="ltGray">
            <a:xfrm>
              <a:off x="3264" y="2295"/>
              <a:ext cx="18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56" name="Line 76"/>
            <p:cNvSpPr>
              <a:spLocks noChangeShapeType="1"/>
            </p:cNvSpPr>
            <p:nvPr/>
          </p:nvSpPr>
          <p:spPr bwMode="ltGray">
            <a:xfrm>
              <a:off x="3264" y="2594"/>
              <a:ext cx="18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57" name="Line 77"/>
            <p:cNvSpPr>
              <a:spLocks noChangeShapeType="1"/>
            </p:cNvSpPr>
            <p:nvPr/>
          </p:nvSpPr>
          <p:spPr bwMode="ltGray">
            <a:xfrm>
              <a:off x="3264" y="2893"/>
              <a:ext cx="18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58" name="Line 78"/>
            <p:cNvSpPr>
              <a:spLocks noChangeShapeType="1"/>
            </p:cNvSpPr>
            <p:nvPr/>
          </p:nvSpPr>
          <p:spPr bwMode="ltGray">
            <a:xfrm>
              <a:off x="3264" y="3192"/>
              <a:ext cx="18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59" name="Line 79"/>
            <p:cNvSpPr>
              <a:spLocks noChangeShapeType="1"/>
            </p:cNvSpPr>
            <p:nvPr/>
          </p:nvSpPr>
          <p:spPr bwMode="ltGray">
            <a:xfrm>
              <a:off x="3264" y="3491"/>
              <a:ext cx="18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60" name="Line 80"/>
            <p:cNvSpPr>
              <a:spLocks noChangeShapeType="1"/>
            </p:cNvSpPr>
            <p:nvPr/>
          </p:nvSpPr>
          <p:spPr bwMode="ltGray">
            <a:xfrm>
              <a:off x="3264" y="3790"/>
              <a:ext cx="1872"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61" name="Line 81"/>
            <p:cNvSpPr>
              <a:spLocks noChangeShapeType="1"/>
            </p:cNvSpPr>
            <p:nvPr/>
          </p:nvSpPr>
          <p:spPr bwMode="ltGray">
            <a:xfrm>
              <a:off x="3264" y="1536"/>
              <a:ext cx="0" cy="2254"/>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62" name="Line 82"/>
            <p:cNvSpPr>
              <a:spLocks noChangeShapeType="1"/>
            </p:cNvSpPr>
            <p:nvPr/>
          </p:nvSpPr>
          <p:spPr bwMode="ltGray">
            <a:xfrm>
              <a:off x="3498" y="1536"/>
              <a:ext cx="0" cy="225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63" name="Line 83"/>
            <p:cNvSpPr>
              <a:spLocks noChangeShapeType="1"/>
            </p:cNvSpPr>
            <p:nvPr/>
          </p:nvSpPr>
          <p:spPr bwMode="ltGray">
            <a:xfrm>
              <a:off x="3732" y="1536"/>
              <a:ext cx="0" cy="225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64" name="Line 84"/>
            <p:cNvSpPr>
              <a:spLocks noChangeShapeType="1"/>
            </p:cNvSpPr>
            <p:nvPr/>
          </p:nvSpPr>
          <p:spPr bwMode="ltGray">
            <a:xfrm>
              <a:off x="3966" y="1536"/>
              <a:ext cx="0" cy="225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65" name="Line 85"/>
            <p:cNvSpPr>
              <a:spLocks noChangeShapeType="1"/>
            </p:cNvSpPr>
            <p:nvPr/>
          </p:nvSpPr>
          <p:spPr bwMode="ltGray">
            <a:xfrm>
              <a:off x="4200" y="1536"/>
              <a:ext cx="0" cy="225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66" name="Line 86"/>
            <p:cNvSpPr>
              <a:spLocks noChangeShapeType="1"/>
            </p:cNvSpPr>
            <p:nvPr/>
          </p:nvSpPr>
          <p:spPr bwMode="ltGray">
            <a:xfrm>
              <a:off x="4434" y="1536"/>
              <a:ext cx="0" cy="225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67" name="Line 87"/>
            <p:cNvSpPr>
              <a:spLocks noChangeShapeType="1"/>
            </p:cNvSpPr>
            <p:nvPr/>
          </p:nvSpPr>
          <p:spPr bwMode="ltGray">
            <a:xfrm>
              <a:off x="4668" y="1536"/>
              <a:ext cx="0" cy="225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68" name="Line 88"/>
            <p:cNvSpPr>
              <a:spLocks noChangeShapeType="1"/>
            </p:cNvSpPr>
            <p:nvPr/>
          </p:nvSpPr>
          <p:spPr bwMode="ltGray">
            <a:xfrm>
              <a:off x="4902" y="1536"/>
              <a:ext cx="0" cy="225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69" name="Line 89"/>
            <p:cNvSpPr>
              <a:spLocks noChangeShapeType="1"/>
            </p:cNvSpPr>
            <p:nvPr/>
          </p:nvSpPr>
          <p:spPr bwMode="ltGray">
            <a:xfrm>
              <a:off x="5136" y="1536"/>
              <a:ext cx="0" cy="2254"/>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70" name="Text Box 90"/>
            <p:cNvSpPr txBox="1">
              <a:spLocks noChangeArrowheads="1"/>
            </p:cNvSpPr>
            <p:nvPr/>
          </p:nvSpPr>
          <p:spPr bwMode="ltGray">
            <a:xfrm>
              <a:off x="5232" y="1440"/>
              <a:ext cx="384" cy="23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25000"/>
                </a:spcBef>
                <a:buClr>
                  <a:srgbClr val="B2B2B2"/>
                </a:buClr>
                <a:buSzPct val="75000"/>
                <a:buFont typeface="Wingdings" pitchFamily="2" charset="2"/>
                <a:buNone/>
              </a:pPr>
              <a:r>
                <a:rPr lang="en-US" altLang="zh-CN" sz="2400" b="1"/>
                <a:t>8</a:t>
              </a:r>
            </a:p>
            <a:p>
              <a:pPr algn="ctr" eaLnBrk="0" hangingPunct="0">
                <a:spcBef>
                  <a:spcPct val="25000"/>
                </a:spcBef>
                <a:buClr>
                  <a:srgbClr val="B2B2B2"/>
                </a:buClr>
                <a:buSzPct val="75000"/>
                <a:buFont typeface="Wingdings" pitchFamily="2" charset="2"/>
                <a:buNone/>
              </a:pPr>
              <a:r>
                <a:rPr lang="en-US" altLang="zh-CN" sz="2400" b="1"/>
                <a:t>7</a:t>
              </a:r>
            </a:p>
            <a:p>
              <a:pPr algn="ctr" eaLnBrk="0" hangingPunct="0">
                <a:spcBef>
                  <a:spcPct val="25000"/>
                </a:spcBef>
                <a:buClr>
                  <a:srgbClr val="B2B2B2"/>
                </a:buClr>
                <a:buSzPct val="75000"/>
                <a:buFont typeface="Wingdings" pitchFamily="2" charset="2"/>
                <a:buNone/>
              </a:pPr>
              <a:r>
                <a:rPr lang="en-US" altLang="zh-CN" sz="2400" b="1"/>
                <a:t>6</a:t>
              </a:r>
            </a:p>
            <a:p>
              <a:pPr algn="ctr" eaLnBrk="0" hangingPunct="0">
                <a:spcBef>
                  <a:spcPct val="25000"/>
                </a:spcBef>
                <a:buClr>
                  <a:srgbClr val="B2B2B2"/>
                </a:buClr>
                <a:buSzPct val="75000"/>
                <a:buFont typeface="Wingdings" pitchFamily="2" charset="2"/>
                <a:buNone/>
              </a:pPr>
              <a:r>
                <a:rPr lang="en-US" altLang="zh-CN" sz="2400" b="1"/>
                <a:t>5</a:t>
              </a:r>
            </a:p>
            <a:p>
              <a:pPr algn="ctr" eaLnBrk="0" hangingPunct="0">
                <a:spcBef>
                  <a:spcPct val="25000"/>
                </a:spcBef>
                <a:buClr>
                  <a:srgbClr val="B2B2B2"/>
                </a:buClr>
                <a:buSzPct val="75000"/>
                <a:buFont typeface="Wingdings" pitchFamily="2" charset="2"/>
                <a:buNone/>
              </a:pPr>
              <a:r>
                <a:rPr lang="en-US" altLang="zh-CN" sz="2400" b="1"/>
                <a:t>4</a:t>
              </a:r>
            </a:p>
            <a:p>
              <a:pPr algn="ctr" eaLnBrk="0" hangingPunct="0">
                <a:spcBef>
                  <a:spcPct val="25000"/>
                </a:spcBef>
                <a:buClr>
                  <a:srgbClr val="B2B2B2"/>
                </a:buClr>
                <a:buSzPct val="75000"/>
                <a:buFont typeface="Wingdings" pitchFamily="2" charset="2"/>
                <a:buNone/>
              </a:pPr>
              <a:r>
                <a:rPr lang="en-US" altLang="zh-CN" sz="2400" b="1"/>
                <a:t>3</a:t>
              </a:r>
            </a:p>
            <a:p>
              <a:pPr algn="ctr" eaLnBrk="0" hangingPunct="0">
                <a:spcBef>
                  <a:spcPct val="25000"/>
                </a:spcBef>
                <a:buClr>
                  <a:srgbClr val="B2B2B2"/>
                </a:buClr>
                <a:buSzPct val="75000"/>
                <a:buFont typeface="Wingdings" pitchFamily="2" charset="2"/>
                <a:buNone/>
              </a:pPr>
              <a:r>
                <a:rPr lang="en-US" altLang="zh-CN" sz="2400" b="1"/>
                <a:t>2</a:t>
              </a:r>
            </a:p>
            <a:p>
              <a:pPr algn="ctr" eaLnBrk="0" hangingPunct="0">
                <a:spcBef>
                  <a:spcPct val="25000"/>
                </a:spcBef>
                <a:buClr>
                  <a:srgbClr val="B2B2B2"/>
                </a:buClr>
                <a:buSzPct val="75000"/>
                <a:buFont typeface="Wingdings" pitchFamily="2" charset="2"/>
                <a:buNone/>
              </a:pPr>
              <a:r>
                <a:rPr lang="en-US" altLang="zh-CN" sz="2400" b="1"/>
                <a:t>1</a:t>
              </a:r>
            </a:p>
          </p:txBody>
        </p:sp>
      </p:grpSp>
      <p:grpSp>
        <p:nvGrpSpPr>
          <p:cNvPr id="174171" name="Group 91"/>
          <p:cNvGrpSpPr>
            <a:grpSpLocks/>
          </p:cNvGrpSpPr>
          <p:nvPr/>
        </p:nvGrpSpPr>
        <p:grpSpPr bwMode="auto">
          <a:xfrm>
            <a:off x="228600" y="3990975"/>
            <a:ext cx="4876800" cy="1082675"/>
            <a:chOff x="144" y="2496"/>
            <a:chExt cx="3072" cy="682"/>
          </a:xfrm>
        </p:grpSpPr>
        <p:sp>
          <p:nvSpPr>
            <p:cNvPr id="174172" name="Line 92"/>
            <p:cNvSpPr>
              <a:spLocks noChangeShapeType="1"/>
            </p:cNvSpPr>
            <p:nvPr/>
          </p:nvSpPr>
          <p:spPr bwMode="ltGray">
            <a:xfrm flipH="1">
              <a:off x="2688" y="2928"/>
              <a:ext cx="5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174173" name="Group 93"/>
            <p:cNvGrpSpPr>
              <a:grpSpLocks/>
            </p:cNvGrpSpPr>
            <p:nvPr/>
          </p:nvGrpSpPr>
          <p:grpSpPr bwMode="auto">
            <a:xfrm>
              <a:off x="144" y="2496"/>
              <a:ext cx="2592" cy="682"/>
              <a:chOff x="144" y="2496"/>
              <a:chExt cx="2592" cy="682"/>
            </a:xfrm>
          </p:grpSpPr>
          <p:sp>
            <p:nvSpPr>
              <p:cNvPr id="174174" name="Text Box 94"/>
              <p:cNvSpPr txBox="1">
                <a:spLocks noChangeArrowheads="1"/>
              </p:cNvSpPr>
              <p:nvPr/>
            </p:nvSpPr>
            <p:spPr bwMode="ltGray">
              <a:xfrm>
                <a:off x="144" y="2496"/>
                <a:ext cx="249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buClr>
                    <a:srgbClr val="B2B2B2"/>
                  </a:buClr>
                  <a:buSzPct val="75000"/>
                  <a:buFont typeface="Wingdings" pitchFamily="2" charset="2"/>
                  <a:buNone/>
                </a:pPr>
                <a:r>
                  <a:rPr lang="en-US" altLang="zh-CN" sz="2400" b="1"/>
                  <a:t>3   2   7   5   3   4   1   1</a:t>
                </a:r>
              </a:p>
            </p:txBody>
          </p:sp>
          <p:sp>
            <p:nvSpPr>
              <p:cNvPr id="174175" name="Text Box 95"/>
              <p:cNvSpPr txBox="1">
                <a:spLocks noChangeArrowheads="1"/>
              </p:cNvSpPr>
              <p:nvPr/>
            </p:nvSpPr>
            <p:spPr bwMode="ltGray">
              <a:xfrm>
                <a:off x="144" y="2928"/>
                <a:ext cx="259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buClr>
                    <a:srgbClr val="B2B2B2"/>
                  </a:buClr>
                  <a:buSzPct val="75000"/>
                  <a:buFont typeface="Wingdings" pitchFamily="2" charset="2"/>
                  <a:buNone/>
                </a:pPr>
                <a:r>
                  <a:rPr lang="en-US" altLang="zh-CN" sz="2000" b="1"/>
                  <a:t>011 010 111 101 011 100 001 001</a:t>
                </a:r>
              </a:p>
            </p:txBody>
          </p:sp>
        </p:grpSp>
      </p:grpSp>
      <p:sp>
        <p:nvSpPr>
          <p:cNvPr id="95" name="Rectangle 4"/>
          <p:cNvSpPr>
            <a:spLocks noChangeArrowheads="1"/>
          </p:cNvSpPr>
          <p:nvPr/>
        </p:nvSpPr>
        <p:spPr bwMode="auto">
          <a:xfrm>
            <a:off x="762000" y="214313"/>
            <a:ext cx="7793038" cy="928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b"/>
          <a:lstStyle/>
          <a:p>
            <a:pPr algn="ctr"/>
            <a:r>
              <a:rPr lang="zh-CN" altLang="en-US" sz="4400" b="1" dirty="0">
                <a:solidFill>
                  <a:schemeClr val="accent2"/>
                </a:solidFill>
                <a:latin typeface="方正姚体" pitchFamily="2" charset="-122"/>
                <a:ea typeface="方正姚体" pitchFamily="2" charset="-122"/>
                <a:cs typeface="+mj-cs"/>
              </a:rPr>
              <a:t>例子：</a:t>
            </a:r>
            <a:r>
              <a:rPr lang="en-US" altLang="zh-CN" sz="4400" b="1" dirty="0">
                <a:solidFill>
                  <a:schemeClr val="accent2"/>
                </a:solidFill>
                <a:latin typeface="方正姚体" pitchFamily="2" charset="-122"/>
                <a:ea typeface="方正姚体" pitchFamily="2" charset="-122"/>
                <a:cs typeface="+mj-cs"/>
              </a:rPr>
              <a:t>8</a:t>
            </a:r>
            <a:r>
              <a:rPr lang="zh-CN" altLang="en-US" sz="4400" b="1" dirty="0">
                <a:solidFill>
                  <a:schemeClr val="accent2"/>
                </a:solidFill>
                <a:latin typeface="方正姚体" pitchFamily="2" charset="-122"/>
                <a:ea typeface="方正姚体" pitchFamily="2" charset="-122"/>
                <a:cs typeface="+mj-cs"/>
              </a:rPr>
              <a:t>皇后问题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40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74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ChangeArrowheads="1"/>
          </p:cNvSpPr>
          <p:nvPr/>
        </p:nvSpPr>
        <p:spPr bwMode="auto">
          <a:xfrm>
            <a:off x="107504" y="1439815"/>
            <a:ext cx="6989763" cy="906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Clr>
                <a:schemeClr val="accent2"/>
              </a:buClr>
              <a:buSzPct val="80000"/>
              <a:buFont typeface="Wingdings" pitchFamily="2" charset="2"/>
              <a:buChar char="l"/>
            </a:pPr>
            <a:r>
              <a:rPr kumimoji="1" lang="zh-CN" altLang="en-US" sz="2400" b="1" dirty="0">
                <a:solidFill>
                  <a:srgbClr val="00B050"/>
                </a:solidFill>
                <a:latin typeface="仿宋_GB2312" pitchFamily="49" charset="-122"/>
                <a:ea typeface="仿宋_GB2312" pitchFamily="49" charset="-122"/>
              </a:rPr>
              <a:t>通过把两个父状态结合来生成后继</a:t>
            </a:r>
          </a:p>
        </p:txBody>
      </p:sp>
      <p:pic>
        <p:nvPicPr>
          <p:cNvPr id="175110" name="Picture 6" descr="genet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362200"/>
            <a:ext cx="8555038" cy="320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4"/>
          <p:cNvSpPr>
            <a:spLocks noChangeArrowheads="1"/>
          </p:cNvSpPr>
          <p:nvPr/>
        </p:nvSpPr>
        <p:spPr bwMode="auto">
          <a:xfrm>
            <a:off x="762000" y="214313"/>
            <a:ext cx="7793038" cy="928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b"/>
          <a:lstStyle/>
          <a:p>
            <a:pPr algn="ctr"/>
            <a:r>
              <a:rPr lang="zh-CN" altLang="en-US" sz="4400" b="1" dirty="0">
                <a:solidFill>
                  <a:schemeClr val="accent2"/>
                </a:solidFill>
                <a:latin typeface="方正姚体" pitchFamily="2" charset="-122"/>
                <a:ea typeface="方正姚体" pitchFamily="2" charset="-122"/>
                <a:cs typeface="+mj-cs"/>
              </a:rPr>
              <a:t>例子：</a:t>
            </a:r>
            <a:r>
              <a:rPr lang="en-US" altLang="zh-CN" sz="4400" b="1" dirty="0">
                <a:solidFill>
                  <a:schemeClr val="accent2"/>
                </a:solidFill>
                <a:latin typeface="方正姚体" pitchFamily="2" charset="-122"/>
                <a:ea typeface="方正姚体" pitchFamily="2" charset="-122"/>
                <a:cs typeface="+mj-cs"/>
              </a:rPr>
              <a:t>8</a:t>
            </a:r>
            <a:r>
              <a:rPr lang="zh-CN" altLang="en-US" sz="4400" b="1" dirty="0">
                <a:solidFill>
                  <a:schemeClr val="accent2"/>
                </a:solidFill>
                <a:latin typeface="方正姚体" pitchFamily="2" charset="-122"/>
                <a:ea typeface="方正姚体" pitchFamily="2" charset="-122"/>
                <a:cs typeface="+mj-cs"/>
              </a:rPr>
              <a:t>皇后问题</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3" name="Text Box 5"/>
          <p:cNvSpPr txBox="1">
            <a:spLocks noChangeArrowheads="1"/>
          </p:cNvSpPr>
          <p:nvPr/>
        </p:nvSpPr>
        <p:spPr bwMode="ltGray">
          <a:xfrm>
            <a:off x="287338" y="225425"/>
            <a:ext cx="8856662" cy="50167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eaLnBrk="0" hangingPunct="0">
              <a:spcBef>
                <a:spcPct val="50000"/>
              </a:spcBef>
              <a:buClr>
                <a:srgbClr val="B2B2B2"/>
              </a:buClr>
              <a:buSzPct val="75000"/>
              <a:buFont typeface="Wingdings" pitchFamily="2" charset="2"/>
              <a:buNone/>
            </a:pPr>
            <a:r>
              <a:rPr lang="zh-CN" altLang="en-US" sz="4400" b="1" dirty="0">
                <a:solidFill>
                  <a:schemeClr val="accent2"/>
                </a:solidFill>
                <a:latin typeface="方正姚体" pitchFamily="2" charset="-122"/>
                <a:ea typeface="方正姚体" pitchFamily="2" charset="-122"/>
                <a:cs typeface="+mj-cs"/>
              </a:rPr>
              <a:t>遗传算法</a:t>
            </a:r>
            <a:r>
              <a:rPr lang="zh-CN" altLang="en-US" sz="4400" b="1" dirty="0" smtClean="0">
                <a:solidFill>
                  <a:schemeClr val="accent2"/>
                </a:solidFill>
                <a:latin typeface="方正姚体" pitchFamily="2" charset="-122"/>
                <a:ea typeface="方正姚体" pitchFamily="2" charset="-122"/>
                <a:cs typeface="+mj-cs"/>
              </a:rPr>
              <a:t>特点</a:t>
            </a:r>
          </a:p>
          <a:p>
            <a:pPr marL="342900" indent="-342900" eaLnBrk="0" hangingPunct="0">
              <a:spcBef>
                <a:spcPct val="50000"/>
              </a:spcBef>
              <a:buClr>
                <a:srgbClr val="006600"/>
              </a:buClr>
              <a:buSzPct val="75000"/>
              <a:buFont typeface="Arial" pitchFamily="34" charset="0"/>
              <a:buChar char="•"/>
            </a:pPr>
            <a:r>
              <a:rPr lang="zh-CN" altLang="en-US" sz="2400" b="1" dirty="0" smtClean="0">
                <a:latin typeface="幼圆" pitchFamily="49" charset="-122"/>
                <a:ea typeface="幼圆" pitchFamily="49" charset="-122"/>
              </a:rPr>
              <a:t>自组织、自适应和自学习性</a:t>
            </a:r>
            <a:r>
              <a:rPr lang="en-US" altLang="zh-CN" sz="2400" b="1" dirty="0" smtClean="0">
                <a:latin typeface="幼圆" pitchFamily="49" charset="-122"/>
                <a:ea typeface="幼圆" pitchFamily="49" charset="-122"/>
              </a:rPr>
              <a:t>—</a:t>
            </a:r>
            <a:r>
              <a:rPr lang="zh-CN" altLang="en-US" sz="2400" b="1" dirty="0" smtClean="0">
                <a:latin typeface="幼圆" pitchFamily="49" charset="-122"/>
                <a:ea typeface="幼圆" pitchFamily="49" charset="-122"/>
              </a:rPr>
              <a:t>概率转移准则，非确定性规则</a:t>
            </a:r>
            <a:endParaRPr lang="en-US" altLang="zh-CN" sz="2400" b="1" dirty="0" smtClean="0">
              <a:latin typeface="幼圆" pitchFamily="49" charset="-122"/>
              <a:ea typeface="幼圆" pitchFamily="49" charset="-122"/>
            </a:endParaRPr>
          </a:p>
          <a:p>
            <a:pPr marL="800100" lvl="1" indent="-342900" eaLnBrk="0" hangingPunct="0">
              <a:spcBef>
                <a:spcPct val="50000"/>
              </a:spcBef>
              <a:buClr>
                <a:srgbClr val="006600"/>
              </a:buClr>
              <a:buSzPct val="75000"/>
              <a:buFont typeface="Arial" pitchFamily="34" charset="0"/>
              <a:buChar char="•"/>
            </a:pPr>
            <a:r>
              <a:rPr lang="zh-CN" altLang="en-US" sz="2000" b="1" dirty="0" smtClean="0">
                <a:latin typeface="幼圆" pitchFamily="49" charset="-122"/>
                <a:ea typeface="幼圆" pitchFamily="49" charset="-122"/>
              </a:rPr>
              <a:t>确定进化方案后，算法将利用进化过程中得到的信息</a:t>
            </a:r>
            <a:r>
              <a:rPr lang="zh-CN" altLang="en-US" sz="2000" b="1" dirty="0" smtClean="0">
                <a:solidFill>
                  <a:srgbClr val="FF0000"/>
                </a:solidFill>
                <a:latin typeface="幼圆" pitchFamily="49" charset="-122"/>
                <a:ea typeface="幼圆" pitchFamily="49" charset="-122"/>
              </a:rPr>
              <a:t>自行组织搜索</a:t>
            </a:r>
            <a:r>
              <a:rPr lang="zh-CN" altLang="en-US" sz="2000" b="1" dirty="0" smtClean="0">
                <a:latin typeface="幼圆" pitchFamily="49" charset="-122"/>
                <a:ea typeface="幼圆" pitchFamily="49" charset="-122"/>
              </a:rPr>
              <a:t>；基于自然的选择策略，优胜劣汰；</a:t>
            </a:r>
          </a:p>
          <a:p>
            <a:pPr marL="800100" lvl="1" indent="-342900" eaLnBrk="0" hangingPunct="0">
              <a:spcBef>
                <a:spcPct val="50000"/>
              </a:spcBef>
              <a:buClr>
                <a:srgbClr val="006600"/>
              </a:buClr>
              <a:buSzPct val="75000"/>
              <a:buFont typeface="Arial" pitchFamily="34" charset="0"/>
              <a:buChar char="•"/>
            </a:pPr>
            <a:r>
              <a:rPr lang="zh-CN" altLang="en-US" sz="2000" b="1" dirty="0">
                <a:latin typeface="幼圆" pitchFamily="49" charset="-122"/>
                <a:ea typeface="幼圆" pitchFamily="49" charset="-122"/>
              </a:rPr>
              <a:t>遗传算法很快就能找到良好的解，即使是在很复杂的解空间中</a:t>
            </a:r>
          </a:p>
          <a:p>
            <a:pPr lvl="2" eaLnBrk="0" hangingPunct="0">
              <a:spcBef>
                <a:spcPct val="50000"/>
              </a:spcBef>
              <a:buClr>
                <a:srgbClr val="006600"/>
              </a:buClr>
              <a:buSzPct val="75000"/>
              <a:buFont typeface="Wingdings" pitchFamily="2" charset="2"/>
              <a:buChar char="Ø"/>
            </a:pPr>
            <a:r>
              <a:rPr lang="zh-CN" altLang="en-US" dirty="0">
                <a:latin typeface="仿宋_GB2312" pitchFamily="49" charset="-122"/>
                <a:ea typeface="仿宋_GB2312" pitchFamily="49" charset="-122"/>
              </a:rPr>
              <a:t>采用随机方法进行最优解搜索，选择体现了向最优解迫近</a:t>
            </a:r>
          </a:p>
          <a:p>
            <a:pPr lvl="2" eaLnBrk="0" hangingPunct="0">
              <a:spcBef>
                <a:spcPct val="50000"/>
              </a:spcBef>
              <a:buClr>
                <a:srgbClr val="006600"/>
              </a:buClr>
              <a:buSzPct val="75000"/>
              <a:buFont typeface="Wingdings" pitchFamily="2" charset="2"/>
              <a:buChar char="Ø"/>
            </a:pPr>
            <a:r>
              <a:rPr lang="zh-CN" altLang="en-US" dirty="0">
                <a:latin typeface="仿宋_GB2312" pitchFamily="49" charset="-122"/>
                <a:ea typeface="仿宋_GB2312" pitchFamily="49" charset="-122"/>
              </a:rPr>
              <a:t>交叉体现了最优解的产生，变异体现了全局最优解的复盖</a:t>
            </a:r>
          </a:p>
          <a:p>
            <a:pPr marL="342900" indent="-342900" eaLnBrk="0" hangingPunct="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本质并行性</a:t>
            </a:r>
            <a:r>
              <a:rPr lang="en-US" altLang="zh-CN" sz="2400" b="1" dirty="0">
                <a:latin typeface="幼圆" pitchFamily="49" charset="-122"/>
                <a:ea typeface="幼圆" pitchFamily="49" charset="-122"/>
              </a:rPr>
              <a:t>---</a:t>
            </a:r>
            <a:r>
              <a:rPr lang="zh-CN" altLang="en-US" sz="2400" b="1" dirty="0">
                <a:latin typeface="幼圆" pitchFamily="49" charset="-122"/>
                <a:ea typeface="幼圆" pitchFamily="49" charset="-122"/>
              </a:rPr>
              <a:t>群体</a:t>
            </a:r>
            <a:r>
              <a:rPr lang="zh-CN" altLang="en-US" sz="2400" b="1" dirty="0" smtClean="0">
                <a:latin typeface="幼圆" pitchFamily="49" charset="-122"/>
                <a:ea typeface="幼圆" pitchFamily="49" charset="-122"/>
              </a:rPr>
              <a:t>搜索</a:t>
            </a:r>
            <a:endParaRPr lang="en-US" altLang="zh-CN" sz="2400" b="1" dirty="0" smtClean="0">
              <a:latin typeface="幼圆" pitchFamily="49" charset="-122"/>
              <a:ea typeface="幼圆" pitchFamily="49" charset="-122"/>
            </a:endParaRPr>
          </a:p>
          <a:p>
            <a:pPr marL="800100" lvl="1" indent="-342900" eaLnBrk="0" hangingPunct="0">
              <a:spcBef>
                <a:spcPct val="50000"/>
              </a:spcBef>
              <a:buClr>
                <a:srgbClr val="006600"/>
              </a:buClr>
              <a:buSzPct val="75000"/>
              <a:buFont typeface="Arial" pitchFamily="34" charset="0"/>
              <a:buChar char="•"/>
            </a:pPr>
            <a:r>
              <a:rPr lang="zh-CN" altLang="en-US" sz="2000" b="1" dirty="0" smtClean="0">
                <a:latin typeface="幼圆" pitchFamily="49" charset="-122"/>
                <a:ea typeface="幼圆" pitchFamily="49" charset="-122"/>
              </a:rPr>
              <a:t>算法</a:t>
            </a:r>
            <a:r>
              <a:rPr lang="zh-CN" altLang="en-US" sz="2000" b="1" dirty="0">
                <a:latin typeface="幼圆" pitchFamily="49" charset="-122"/>
                <a:ea typeface="幼圆" pitchFamily="49" charset="-122"/>
              </a:rPr>
              <a:t>本身非常适合大规模并行，</a:t>
            </a:r>
            <a:r>
              <a:rPr lang="zh-CN" altLang="en-US" sz="2000" b="1" dirty="0">
                <a:solidFill>
                  <a:srgbClr val="FF0000"/>
                </a:solidFill>
                <a:latin typeface="幼圆" pitchFamily="49" charset="-122"/>
                <a:ea typeface="幼圆" pitchFamily="49" charset="-122"/>
              </a:rPr>
              <a:t>各种群分别独立进化</a:t>
            </a:r>
            <a:r>
              <a:rPr lang="zh-CN" altLang="en-US" sz="2000" b="1" dirty="0">
                <a:latin typeface="幼圆" pitchFamily="49" charset="-122"/>
                <a:ea typeface="幼圆" pitchFamily="49" charset="-122"/>
              </a:rPr>
              <a:t>，不需要相互间交换信息；二是可以</a:t>
            </a:r>
            <a:r>
              <a:rPr lang="zh-CN" altLang="en-US" sz="2000" b="1" dirty="0">
                <a:solidFill>
                  <a:srgbClr val="FF0000"/>
                </a:solidFill>
                <a:latin typeface="幼圆" pitchFamily="49" charset="-122"/>
                <a:ea typeface="幼圆" pitchFamily="49" charset="-122"/>
              </a:rPr>
              <a:t>同时搜索解空间的多个区域</a:t>
            </a:r>
            <a:r>
              <a:rPr lang="zh-CN" altLang="en-US" sz="2000" b="1" dirty="0">
                <a:latin typeface="幼圆" pitchFamily="49" charset="-122"/>
                <a:ea typeface="幼圆" pitchFamily="49" charset="-122"/>
              </a:rPr>
              <a:t>并相互间交流信息，</a:t>
            </a:r>
            <a:r>
              <a:rPr lang="zh-CN" altLang="en-US" sz="2000" b="1" dirty="0" smtClean="0">
                <a:latin typeface="幼圆" pitchFamily="49" charset="-122"/>
                <a:ea typeface="幼圆" pitchFamily="49" charset="-122"/>
              </a:rPr>
              <a:t>使得演化计算能</a:t>
            </a:r>
            <a:r>
              <a:rPr lang="zh-CN" altLang="en-US" sz="2000" b="1" dirty="0">
                <a:latin typeface="幼圆" pitchFamily="49" charset="-122"/>
                <a:ea typeface="幼圆" pitchFamily="49" charset="-122"/>
              </a:rPr>
              <a:t>以较少的计算获得较大的收益</a:t>
            </a:r>
            <a:r>
              <a:rPr lang="zh-CN" altLang="en-US" sz="2000" b="1" dirty="0" smtClean="0">
                <a:latin typeface="幼圆" pitchFamily="49" charset="-122"/>
                <a:ea typeface="幼圆" pitchFamily="49" charset="-122"/>
              </a:rPr>
              <a:t>。</a:t>
            </a:r>
            <a:endParaRPr lang="zh-CN" altLang="en-US" sz="2000" b="1" dirty="0">
              <a:latin typeface="幼圆" pitchFamily="49" charset="-122"/>
              <a:ea typeface="幼圆" pitchFamily="49"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Text Box 4"/>
          <p:cNvSpPr txBox="1">
            <a:spLocks noChangeArrowheads="1"/>
          </p:cNvSpPr>
          <p:nvPr/>
        </p:nvSpPr>
        <p:spPr bwMode="ltGray">
          <a:xfrm>
            <a:off x="2483768" y="173110"/>
            <a:ext cx="4155914"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eaLnBrk="0" hangingPunct="0">
              <a:spcBef>
                <a:spcPct val="50000"/>
              </a:spcBef>
              <a:buClr>
                <a:srgbClr val="B2B2B2"/>
              </a:buClr>
              <a:buSzPct val="75000"/>
              <a:buFont typeface="Wingdings" pitchFamily="2" charset="2"/>
              <a:buNone/>
            </a:pPr>
            <a:r>
              <a:rPr lang="zh-CN" altLang="en-US" sz="4400" b="1" dirty="0">
                <a:solidFill>
                  <a:schemeClr val="accent2"/>
                </a:solidFill>
                <a:latin typeface="方正姚体" pitchFamily="2" charset="-122"/>
                <a:ea typeface="方正姚体" pitchFamily="2" charset="-122"/>
              </a:rPr>
              <a:t>遗传算法特点</a:t>
            </a:r>
          </a:p>
        </p:txBody>
      </p:sp>
      <p:sp>
        <p:nvSpPr>
          <p:cNvPr id="181254" name="Text Box 6"/>
          <p:cNvSpPr txBox="1">
            <a:spLocks noChangeArrowheads="1"/>
          </p:cNvSpPr>
          <p:nvPr/>
        </p:nvSpPr>
        <p:spPr bwMode="ltGray">
          <a:xfrm>
            <a:off x="358775" y="1736812"/>
            <a:ext cx="8610600" cy="52322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342900" indent="-342900" eaLnBrk="0" hangingPunct="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不需要其他知识，只需要影响搜索方向的目标函数和相应的适应度</a:t>
            </a:r>
            <a:r>
              <a:rPr lang="zh-CN" altLang="en-US" sz="2400" b="1" dirty="0" smtClean="0">
                <a:latin typeface="幼圆" pitchFamily="49" charset="-122"/>
                <a:ea typeface="幼圆" pitchFamily="49" charset="-122"/>
              </a:rPr>
              <a:t>函数</a:t>
            </a:r>
            <a:endParaRPr lang="en-US" altLang="zh-CN" sz="2400" b="1" dirty="0" smtClean="0">
              <a:latin typeface="幼圆" pitchFamily="49" charset="-122"/>
              <a:ea typeface="幼圆" pitchFamily="49" charset="-122"/>
            </a:endParaRPr>
          </a:p>
          <a:p>
            <a:pPr marL="800100" lvl="1" indent="-342900" eaLnBrk="0" hangingPunct="0">
              <a:spcBef>
                <a:spcPct val="50000"/>
              </a:spcBef>
              <a:buClr>
                <a:srgbClr val="006600"/>
              </a:buClr>
              <a:buSzPct val="75000"/>
              <a:buFont typeface="Arial" pitchFamily="34" charset="0"/>
              <a:buChar char="•"/>
            </a:pPr>
            <a:r>
              <a:rPr lang="zh-CN" altLang="en-US" sz="2000" b="1" dirty="0" smtClean="0">
                <a:latin typeface="幼圆" pitchFamily="49" charset="-122"/>
                <a:ea typeface="幼圆" pitchFamily="49" charset="-122"/>
              </a:rPr>
              <a:t>对待</a:t>
            </a:r>
            <a:r>
              <a:rPr lang="zh-CN" altLang="en-US" sz="2000" b="1" dirty="0">
                <a:latin typeface="幼圆" pitchFamily="49" charset="-122"/>
                <a:ea typeface="幼圆" pitchFamily="49" charset="-122"/>
              </a:rPr>
              <a:t>求解问题的指标函数没有什么特殊的要求，如不要求连续性、导数存在、单峰值等假设</a:t>
            </a:r>
          </a:p>
          <a:p>
            <a:pPr marL="800100" lvl="1" indent="-342900" eaLnBrk="0" hangingPunct="0">
              <a:spcBef>
                <a:spcPct val="50000"/>
              </a:spcBef>
              <a:buClr>
                <a:srgbClr val="006600"/>
              </a:buClr>
              <a:buSzPct val="75000"/>
              <a:buFont typeface="Arial" pitchFamily="34" charset="0"/>
              <a:buChar char="•"/>
            </a:pPr>
            <a:r>
              <a:rPr lang="zh-CN" altLang="en-US" sz="2000" b="1" dirty="0" smtClean="0">
                <a:latin typeface="幼圆" pitchFamily="49" charset="-122"/>
                <a:ea typeface="幼圆" pitchFamily="49" charset="-122"/>
              </a:rPr>
              <a:t>容易</a:t>
            </a:r>
            <a:r>
              <a:rPr lang="zh-CN" altLang="en-US" sz="2000" b="1" dirty="0">
                <a:latin typeface="幼圆" pitchFamily="49" charset="-122"/>
                <a:ea typeface="幼圆" pitchFamily="49" charset="-122"/>
              </a:rPr>
              <a:t>形成通用算法程序</a:t>
            </a:r>
          </a:p>
          <a:p>
            <a:pPr marL="800100" lvl="1" indent="-342900" eaLnBrk="0" hangingPunct="0">
              <a:spcBef>
                <a:spcPct val="50000"/>
              </a:spcBef>
              <a:buClr>
                <a:srgbClr val="006600"/>
              </a:buClr>
              <a:buSzPct val="75000"/>
              <a:buFont typeface="Arial" pitchFamily="34" charset="0"/>
              <a:buChar char="•"/>
            </a:pPr>
            <a:r>
              <a:rPr lang="zh-CN" altLang="en-US" sz="2000" b="1" dirty="0" smtClean="0">
                <a:latin typeface="幼圆" pitchFamily="49" charset="-122"/>
                <a:ea typeface="幼圆" pitchFamily="49" charset="-122"/>
              </a:rPr>
              <a:t>遗传</a:t>
            </a:r>
            <a:r>
              <a:rPr lang="zh-CN" altLang="en-US" sz="2000" b="1" dirty="0">
                <a:latin typeface="幼圆" pitchFamily="49" charset="-122"/>
                <a:ea typeface="幼圆" pitchFamily="49" charset="-122"/>
              </a:rPr>
              <a:t>算法不能解决那些“大海捞针”的问题，所谓“大海捞针”问题</a:t>
            </a:r>
            <a:r>
              <a:rPr lang="zh-CN" altLang="en-US" sz="2000" b="1" dirty="0">
                <a:solidFill>
                  <a:srgbClr val="FF0000"/>
                </a:solidFill>
                <a:latin typeface="幼圆" pitchFamily="49" charset="-122"/>
                <a:ea typeface="幼圆" pitchFamily="49" charset="-122"/>
              </a:rPr>
              <a:t>就是没有一个确切的适应度函数表征个体好坏的问题</a:t>
            </a:r>
            <a:r>
              <a:rPr lang="zh-CN" altLang="en-US" sz="2000" b="1" dirty="0">
                <a:latin typeface="幼圆" pitchFamily="49" charset="-122"/>
                <a:ea typeface="幼圆" pitchFamily="49" charset="-122"/>
              </a:rPr>
              <a:t>，遗传算法对这类问题无法找到收敛的路径</a:t>
            </a:r>
            <a:r>
              <a:rPr lang="zh-CN" altLang="en-US" sz="2000" b="1" dirty="0" smtClean="0">
                <a:latin typeface="幼圆" pitchFamily="49" charset="-122"/>
                <a:ea typeface="幼圆" pitchFamily="49" charset="-122"/>
              </a:rPr>
              <a:t>。</a:t>
            </a:r>
            <a:endParaRPr lang="en-US" altLang="zh-CN" sz="2000" b="1" dirty="0" smtClean="0">
              <a:latin typeface="幼圆" pitchFamily="49" charset="-122"/>
              <a:ea typeface="幼圆" pitchFamily="49" charset="-122"/>
            </a:endParaRPr>
          </a:p>
          <a:p>
            <a:pPr marL="342900" indent="-342900" eaLnBrk="0" hangingPunct="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应用</a:t>
            </a:r>
            <a:r>
              <a:rPr lang="zh-CN" altLang="en-US" sz="2400" b="1" dirty="0" smtClean="0">
                <a:latin typeface="幼圆" pitchFamily="49" charset="-122"/>
                <a:ea typeface="幼圆" pitchFamily="49" charset="-122"/>
              </a:rPr>
              <a:t>广泛</a:t>
            </a:r>
            <a:endParaRPr lang="en-US" altLang="zh-CN" sz="2400" b="1" dirty="0" smtClean="0">
              <a:latin typeface="幼圆" pitchFamily="49" charset="-122"/>
              <a:ea typeface="幼圆" pitchFamily="49" charset="-122"/>
            </a:endParaRPr>
          </a:p>
          <a:p>
            <a:pPr marL="800100" lvl="1" indent="-342900" eaLnBrk="0" hangingPunct="0">
              <a:spcBef>
                <a:spcPct val="50000"/>
              </a:spcBef>
              <a:buClr>
                <a:srgbClr val="006600"/>
              </a:buClr>
              <a:buSzPct val="75000"/>
              <a:buFont typeface="Arial" pitchFamily="34" charset="0"/>
              <a:buChar char="•"/>
            </a:pPr>
            <a:r>
              <a:rPr lang="zh-CN" altLang="en-US" sz="2000" b="1" dirty="0" smtClean="0">
                <a:latin typeface="幼圆" pitchFamily="49" charset="-122"/>
                <a:ea typeface="幼圆" pitchFamily="49" charset="-122"/>
              </a:rPr>
              <a:t>？</a:t>
            </a:r>
            <a:endParaRPr lang="en-US" altLang="zh-CN" sz="2000" b="1" dirty="0" smtClean="0">
              <a:latin typeface="幼圆" pitchFamily="49" charset="-122"/>
              <a:ea typeface="幼圆" pitchFamily="49" charset="-122"/>
            </a:endParaRPr>
          </a:p>
          <a:p>
            <a:pPr marL="800100" lvl="1" indent="-342900" eaLnBrk="0" hangingPunct="0">
              <a:spcBef>
                <a:spcPct val="50000"/>
              </a:spcBef>
              <a:buClr>
                <a:srgbClr val="006600"/>
              </a:buClr>
              <a:buSzPct val="75000"/>
              <a:buFont typeface="Arial" pitchFamily="34" charset="0"/>
              <a:buChar char="•"/>
            </a:pPr>
            <a:r>
              <a:rPr lang="zh-CN" altLang="en-US" sz="2000" b="1" dirty="0" smtClean="0">
                <a:latin typeface="幼圆" pitchFamily="49" charset="-122"/>
                <a:ea typeface="幼圆" pitchFamily="49" charset="-122"/>
              </a:rPr>
              <a:t>最新进展：南京大学 俞扬 </a:t>
            </a:r>
            <a:r>
              <a:rPr lang="en-US" altLang="zh-CN" sz="2000" b="1" dirty="0">
                <a:latin typeface="幼圆" pitchFamily="49" charset="-122"/>
                <a:ea typeface="幼圆" pitchFamily="49" charset="-122"/>
              </a:rPr>
              <a:t>http://lamda.nju.edu.cn/yuy/default.aspx?AspxAutoDetectCookieSupport=1</a:t>
            </a:r>
            <a:endParaRPr lang="zh-CN" altLang="en-US" sz="2000" b="1" dirty="0">
              <a:latin typeface="幼圆" pitchFamily="49" charset="-122"/>
              <a:ea typeface="幼圆" pitchFamily="49"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Text Box 4"/>
          <p:cNvSpPr txBox="1">
            <a:spLocks noChangeArrowheads="1"/>
          </p:cNvSpPr>
          <p:nvPr/>
        </p:nvSpPr>
        <p:spPr bwMode="ltGray">
          <a:xfrm>
            <a:off x="2483768" y="173110"/>
            <a:ext cx="4155914"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eaLnBrk="0" hangingPunct="0">
              <a:spcBef>
                <a:spcPct val="50000"/>
              </a:spcBef>
              <a:buClr>
                <a:srgbClr val="B2B2B2"/>
              </a:buClr>
              <a:buSzPct val="75000"/>
              <a:buFont typeface="Wingdings" pitchFamily="2" charset="2"/>
              <a:buNone/>
            </a:pPr>
            <a:r>
              <a:rPr lang="zh-CN" altLang="en-US" sz="4400" b="1" dirty="0">
                <a:solidFill>
                  <a:schemeClr val="accent2"/>
                </a:solidFill>
                <a:latin typeface="方正姚体" pitchFamily="2" charset="-122"/>
                <a:ea typeface="方正姚体" pitchFamily="2" charset="-122"/>
              </a:rPr>
              <a:t>遗传算法特点</a:t>
            </a:r>
          </a:p>
        </p:txBody>
      </p:sp>
      <p:sp>
        <p:nvSpPr>
          <p:cNvPr id="181254" name="Text Box 6"/>
          <p:cNvSpPr txBox="1">
            <a:spLocks noChangeArrowheads="1"/>
          </p:cNvSpPr>
          <p:nvPr/>
        </p:nvSpPr>
        <p:spPr bwMode="ltGray">
          <a:xfrm>
            <a:off x="358775" y="980728"/>
            <a:ext cx="8610600" cy="59093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342900" indent="-342900" eaLnBrk="0" hangingPunct="0">
              <a:spcBef>
                <a:spcPct val="50000"/>
              </a:spcBef>
              <a:buClr>
                <a:srgbClr val="006600"/>
              </a:buClr>
              <a:buSzPct val="75000"/>
              <a:buFont typeface="Arial" pitchFamily="34" charset="0"/>
              <a:buChar char="•"/>
            </a:pPr>
            <a:r>
              <a:rPr lang="zh-CN" altLang="en-US" sz="2400" b="1" dirty="0" smtClean="0">
                <a:latin typeface="幼圆" pitchFamily="49" charset="-122"/>
                <a:ea typeface="幼圆" pitchFamily="49" charset="-122"/>
              </a:rPr>
              <a:t>理论上证明算法的收敛性很困难</a:t>
            </a:r>
            <a:endParaRPr lang="en-US" altLang="zh-CN" sz="2400" b="1" dirty="0" smtClean="0">
              <a:latin typeface="幼圆" pitchFamily="49" charset="-122"/>
              <a:ea typeface="幼圆" pitchFamily="49" charset="-122"/>
            </a:endParaRPr>
          </a:p>
          <a:p>
            <a:pPr marL="342900" indent="-342900" eaLnBrk="0" hangingPunct="0">
              <a:spcBef>
                <a:spcPct val="50000"/>
              </a:spcBef>
              <a:buClr>
                <a:srgbClr val="006600"/>
              </a:buClr>
              <a:buSzPct val="75000"/>
              <a:buFont typeface="Arial" pitchFamily="34" charset="0"/>
              <a:buChar char="•"/>
            </a:pPr>
            <a:r>
              <a:rPr lang="zh-CN" altLang="en-US" sz="2400" b="1" dirty="0" smtClean="0">
                <a:latin typeface="幼圆" pitchFamily="49" charset="-122"/>
                <a:ea typeface="幼圆" pitchFamily="49" charset="-122"/>
              </a:rPr>
              <a:t>多用于解决实际问题</a:t>
            </a:r>
            <a:endParaRPr lang="en-US" altLang="zh-CN" sz="2400" b="1" dirty="0" smtClean="0">
              <a:latin typeface="幼圆" pitchFamily="49" charset="-122"/>
              <a:ea typeface="幼圆" pitchFamily="49" charset="-122"/>
            </a:endParaRPr>
          </a:p>
          <a:p>
            <a:pPr marL="800100" lvl="1" indent="-342900" eaLnBrk="0" hangingPunct="0">
              <a:spcBef>
                <a:spcPct val="50000"/>
              </a:spcBef>
              <a:buClr>
                <a:srgbClr val="006600"/>
              </a:buClr>
              <a:buSzPct val="75000"/>
              <a:buFont typeface="Arial" pitchFamily="34" charset="0"/>
              <a:buChar char="•"/>
            </a:pPr>
            <a:r>
              <a:rPr lang="zh-CN" altLang="en-US" sz="2400" b="1" dirty="0" smtClean="0">
                <a:latin typeface="幼圆" pitchFamily="49" charset="-122"/>
                <a:ea typeface="幼圆" pitchFamily="49" charset="-122"/>
              </a:rPr>
              <a:t>汽车设计，包括材料选择、多目标汽车组件设计、减轻重量等。</a:t>
            </a:r>
          </a:p>
          <a:p>
            <a:pPr marL="800100" lvl="1" indent="-342900" eaLnBrk="0" hangingPunct="0">
              <a:spcBef>
                <a:spcPct val="50000"/>
              </a:spcBef>
              <a:buClr>
                <a:srgbClr val="006600"/>
              </a:buClr>
              <a:buSzPct val="75000"/>
              <a:buFont typeface="Arial" pitchFamily="34" charset="0"/>
              <a:buChar char="•"/>
            </a:pPr>
            <a:r>
              <a:rPr lang="zh-CN" altLang="en-US" sz="2400" b="1" dirty="0" smtClean="0">
                <a:latin typeface="幼圆" pitchFamily="49" charset="-122"/>
                <a:ea typeface="幼圆" pitchFamily="49" charset="-122"/>
              </a:rPr>
              <a:t>机电系统设计。</a:t>
            </a:r>
          </a:p>
          <a:p>
            <a:pPr marL="800100" lvl="1" indent="-342900" eaLnBrk="0" hangingPunct="0">
              <a:spcBef>
                <a:spcPct val="50000"/>
              </a:spcBef>
              <a:buClr>
                <a:srgbClr val="006600"/>
              </a:buClr>
              <a:buSzPct val="75000"/>
              <a:buFont typeface="Arial" pitchFamily="34" charset="0"/>
              <a:buChar char="•"/>
            </a:pPr>
            <a:r>
              <a:rPr lang="zh-CN" altLang="en-US" sz="2400" b="1" dirty="0" smtClean="0">
                <a:latin typeface="幼圆" pitchFamily="49" charset="-122"/>
                <a:ea typeface="幼圆" pitchFamily="49" charset="-122"/>
              </a:rPr>
              <a:t>分布计算机网络的拓扑结构。</a:t>
            </a:r>
          </a:p>
          <a:p>
            <a:pPr marL="800100" lvl="1" indent="-342900" eaLnBrk="0" hangingPunct="0">
              <a:spcBef>
                <a:spcPct val="50000"/>
              </a:spcBef>
              <a:buClr>
                <a:srgbClr val="006600"/>
              </a:buClr>
              <a:buSzPct val="75000"/>
              <a:buFont typeface="Arial" pitchFamily="34" charset="0"/>
              <a:buChar char="•"/>
            </a:pPr>
            <a:r>
              <a:rPr lang="zh-CN" altLang="en-US" sz="2400" b="1" dirty="0" smtClean="0">
                <a:latin typeface="幼圆" pitchFamily="49" charset="-122"/>
                <a:ea typeface="幼圆" pitchFamily="49" charset="-122"/>
              </a:rPr>
              <a:t>电路设计，此类用途的遗传算法叫做进化电路。</a:t>
            </a:r>
          </a:p>
          <a:p>
            <a:pPr marL="800100" lvl="1" indent="-342900" eaLnBrk="0" hangingPunct="0">
              <a:spcBef>
                <a:spcPct val="50000"/>
              </a:spcBef>
              <a:buClr>
                <a:srgbClr val="006600"/>
              </a:buClr>
              <a:buSzPct val="75000"/>
              <a:buFont typeface="Arial" pitchFamily="34" charset="0"/>
              <a:buChar char="•"/>
            </a:pPr>
            <a:r>
              <a:rPr lang="zh-CN" altLang="en-US" sz="2400" b="1" dirty="0" smtClean="0">
                <a:latin typeface="幼圆" pitchFamily="49" charset="-122"/>
                <a:ea typeface="幼圆" pitchFamily="49" charset="-122"/>
              </a:rPr>
              <a:t>移动通讯优化结构。</a:t>
            </a:r>
          </a:p>
          <a:p>
            <a:pPr marL="800100" lvl="1" indent="-342900" eaLnBrk="0" hangingPunct="0">
              <a:spcBef>
                <a:spcPct val="50000"/>
              </a:spcBef>
              <a:buClr>
                <a:srgbClr val="006600"/>
              </a:buClr>
              <a:buSzPct val="75000"/>
              <a:buFont typeface="Arial" pitchFamily="34" charset="0"/>
              <a:buChar char="•"/>
            </a:pPr>
            <a:r>
              <a:rPr lang="zh-CN" altLang="en-US" sz="2400" b="1" dirty="0" smtClean="0">
                <a:latin typeface="幼圆" pitchFamily="49" charset="-122"/>
                <a:ea typeface="幼圆" pitchFamily="49" charset="-122"/>
              </a:rPr>
              <a:t>煤气管道的最优控制、通信网络链接长度的优化问题、铁路运输计划优化、喷气式收音机涡轮机的设计、</a:t>
            </a:r>
            <a:r>
              <a:rPr lang="en-US" altLang="zh-CN" sz="2400" b="1" dirty="0" smtClean="0">
                <a:latin typeface="幼圆" pitchFamily="49" charset="-122"/>
                <a:ea typeface="幼圆" pitchFamily="49" charset="-122"/>
              </a:rPr>
              <a:t>VLSI</a:t>
            </a:r>
            <a:r>
              <a:rPr lang="zh-CN" altLang="en-US" sz="2400" b="1" dirty="0" smtClean="0">
                <a:latin typeface="幼圆" pitchFamily="49" charset="-122"/>
                <a:ea typeface="幼圆" pitchFamily="49" charset="-122"/>
              </a:rPr>
              <a:t>版面设计、键盘排列优化</a:t>
            </a:r>
            <a:endParaRPr lang="en-US" altLang="zh-CN" sz="2400" b="1" dirty="0" smtClean="0">
              <a:latin typeface="幼圆" pitchFamily="49" charset="-122"/>
              <a:ea typeface="幼圆" pitchFamily="49" charset="-122"/>
            </a:endParaRPr>
          </a:p>
          <a:p>
            <a:pPr marL="800100" lvl="1" indent="-342900" eaLnBrk="0" hangingPunct="0">
              <a:spcBef>
                <a:spcPct val="50000"/>
              </a:spcBef>
              <a:buClr>
                <a:srgbClr val="006600"/>
              </a:buClr>
              <a:buSzPct val="75000"/>
              <a:buFont typeface="Arial" pitchFamily="34" charset="0"/>
              <a:buChar char="•"/>
            </a:pPr>
            <a:r>
              <a:rPr lang="zh-CN" altLang="en-US" sz="2000" b="1" dirty="0" smtClean="0">
                <a:solidFill>
                  <a:srgbClr val="FF0000"/>
                </a:solidFill>
                <a:latin typeface="幼圆" pitchFamily="49" charset="-122"/>
                <a:ea typeface="幼圆" pitchFamily="49" charset="-122"/>
              </a:rPr>
              <a:t>抓到老鼠的猫都是好猫</a:t>
            </a:r>
            <a:endParaRPr lang="zh-CN" altLang="en-US" sz="2000" b="1" dirty="0">
              <a:solidFill>
                <a:srgbClr val="FF0000"/>
              </a:solidFill>
              <a:latin typeface="幼圆" pitchFamily="49" charset="-122"/>
              <a:ea typeface="幼圆" pitchFamily="49"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本章内容</a:t>
            </a:r>
            <a:endParaRPr lang="zh-CN" altLang="en-US" b="1" dirty="0"/>
          </a:p>
        </p:txBody>
      </p:sp>
      <p:sp>
        <p:nvSpPr>
          <p:cNvPr id="5" name="Text Box 6"/>
          <p:cNvSpPr txBox="1">
            <a:spLocks noGrp="1" noChangeArrowheads="1"/>
          </p:cNvSpPr>
          <p:nvPr>
            <p:ph idx="1"/>
          </p:nvPr>
        </p:nvSpPr>
        <p:spPr bwMode="auto">
          <a:xfrm>
            <a:off x="1475656" y="1952836"/>
            <a:ext cx="6552728" cy="2800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zh-CN" altLang="en-US" sz="3200" b="1" dirty="0" smtClean="0">
                <a:solidFill>
                  <a:schemeClr val="bg1">
                    <a:lumMod val="75000"/>
                  </a:schemeClr>
                </a:solidFill>
                <a:latin typeface="Times New Roman" pitchFamily="18" charset="0"/>
              </a:rPr>
              <a:t>概述 </a:t>
            </a:r>
            <a:endParaRPr lang="zh-CN" altLang="en-US" sz="3200" b="1" dirty="0">
              <a:latin typeface="Times New Roman" pitchFamily="18" charset="0"/>
            </a:endParaRPr>
          </a:p>
          <a:p>
            <a:pPr>
              <a:lnSpc>
                <a:spcPct val="150000"/>
              </a:lnSpc>
              <a:spcBef>
                <a:spcPct val="50000"/>
              </a:spcBef>
            </a:pPr>
            <a:r>
              <a:rPr lang="zh-CN" altLang="en-US" sz="3200" dirty="0" smtClean="0">
                <a:solidFill>
                  <a:schemeClr val="bg1">
                    <a:lumMod val="75000"/>
                  </a:schemeClr>
                </a:solidFill>
                <a:latin typeface="Times New Roman" pitchFamily="18" charset="0"/>
              </a:rPr>
              <a:t>演化计算</a:t>
            </a:r>
            <a:endParaRPr lang="zh-CN" altLang="en-US" sz="3200" dirty="0">
              <a:solidFill>
                <a:schemeClr val="bg1">
                  <a:lumMod val="75000"/>
                </a:schemeClr>
              </a:solidFill>
              <a:latin typeface="Times New Roman" pitchFamily="18" charset="0"/>
            </a:endParaRPr>
          </a:p>
          <a:p>
            <a:pPr>
              <a:lnSpc>
                <a:spcPct val="150000"/>
              </a:lnSpc>
              <a:spcBef>
                <a:spcPct val="50000"/>
              </a:spcBef>
            </a:pPr>
            <a:r>
              <a:rPr lang="zh-CN" altLang="en-US" sz="3200" b="1" dirty="0" smtClean="0">
                <a:latin typeface="Times New Roman" pitchFamily="18" charset="0"/>
              </a:rPr>
              <a:t>模糊</a:t>
            </a:r>
            <a:r>
              <a:rPr lang="zh-CN" altLang="en-US" sz="3200" b="1" dirty="0">
                <a:latin typeface="Times New Roman" pitchFamily="18" charset="0"/>
              </a:rPr>
              <a:t>计算</a:t>
            </a:r>
          </a:p>
        </p:txBody>
      </p:sp>
    </p:spTree>
    <p:extLst>
      <p:ext uri="{BB962C8B-B14F-4D97-AF65-F5344CB8AC3E}">
        <p14:creationId xmlns:p14="http://schemas.microsoft.com/office/powerpoint/2010/main" val="4259691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250825" y="260350"/>
            <a:ext cx="8642350" cy="6372225"/>
          </a:xfrm>
        </p:spPr>
        <p:txBody>
          <a:bodyPr/>
          <a:lstStyle/>
          <a:p>
            <a:pPr>
              <a:lnSpc>
                <a:spcPct val="150000"/>
              </a:lnSpc>
              <a:spcBef>
                <a:spcPts val="1800"/>
              </a:spcBef>
            </a:pPr>
            <a:r>
              <a:rPr lang="zh-CN" altLang="en-US" b="1" dirty="0" smtClean="0">
                <a:solidFill>
                  <a:srgbClr val="3333FF"/>
                </a:solidFill>
                <a:latin typeface="Times New Roman" pitchFamily="18" charset="0"/>
              </a:rPr>
              <a:t>神经网络</a:t>
            </a:r>
            <a:r>
              <a:rPr lang="zh-CN" altLang="en-US" b="1" dirty="0">
                <a:latin typeface="Times New Roman" pitchFamily="18" charset="0"/>
              </a:rPr>
              <a:t>是一种对人类智能的</a:t>
            </a:r>
            <a:r>
              <a:rPr lang="zh-CN" altLang="en-US" b="1" dirty="0">
                <a:solidFill>
                  <a:srgbClr val="FF0000"/>
                </a:solidFill>
                <a:latin typeface="Times New Roman" pitchFamily="18" charset="0"/>
              </a:rPr>
              <a:t>结构模拟</a:t>
            </a:r>
            <a:r>
              <a:rPr lang="zh-CN" altLang="en-US" b="1" dirty="0">
                <a:latin typeface="Times New Roman" pitchFamily="18" charset="0"/>
              </a:rPr>
              <a:t>方法，它是通过对大量人工神经元的广泛并行互联，构造人工神经网络系统去模拟生物神经系统的智能机理。</a:t>
            </a:r>
          </a:p>
          <a:p>
            <a:pPr>
              <a:lnSpc>
                <a:spcPct val="150000"/>
              </a:lnSpc>
              <a:spcBef>
                <a:spcPts val="1800"/>
              </a:spcBef>
            </a:pPr>
            <a:r>
              <a:rPr lang="zh-CN" altLang="en-US" b="1" dirty="0" smtClean="0">
                <a:solidFill>
                  <a:srgbClr val="3333FF"/>
                </a:solidFill>
                <a:latin typeface="Times New Roman" pitchFamily="18" charset="0"/>
              </a:rPr>
              <a:t>演化</a:t>
            </a:r>
            <a:r>
              <a:rPr lang="zh-CN" altLang="en-US" b="1" dirty="0">
                <a:solidFill>
                  <a:srgbClr val="3333FF"/>
                </a:solidFill>
                <a:latin typeface="Times New Roman" pitchFamily="18" charset="0"/>
              </a:rPr>
              <a:t>计算</a:t>
            </a:r>
            <a:r>
              <a:rPr lang="zh-CN" altLang="en-US" b="1" dirty="0">
                <a:latin typeface="Times New Roman" pitchFamily="18" charset="0"/>
              </a:rPr>
              <a:t>是一种对人类智能的</a:t>
            </a:r>
            <a:r>
              <a:rPr lang="zh-CN" altLang="en-US" b="1" dirty="0">
                <a:solidFill>
                  <a:srgbClr val="FF0000"/>
                </a:solidFill>
                <a:latin typeface="Times New Roman" pitchFamily="18" charset="0"/>
              </a:rPr>
              <a:t>演化模拟</a:t>
            </a:r>
            <a:r>
              <a:rPr lang="zh-CN" altLang="en-US" b="1" dirty="0">
                <a:latin typeface="Times New Roman" pitchFamily="18" charset="0"/>
              </a:rPr>
              <a:t>方法，它是通过对生物遗传和演化过程的认识，用进化算法去模拟人类智能的进化规律的。</a:t>
            </a:r>
          </a:p>
          <a:p>
            <a:pPr>
              <a:lnSpc>
                <a:spcPct val="150000"/>
              </a:lnSpc>
              <a:spcBef>
                <a:spcPts val="1800"/>
              </a:spcBef>
            </a:pPr>
            <a:r>
              <a:rPr lang="zh-CN" altLang="en-US" b="1" dirty="0" smtClean="0">
                <a:solidFill>
                  <a:srgbClr val="3333FF"/>
                </a:solidFill>
                <a:latin typeface="Times New Roman" pitchFamily="18" charset="0"/>
              </a:rPr>
              <a:t>模糊</a:t>
            </a:r>
            <a:r>
              <a:rPr lang="zh-CN" altLang="en-US" b="1" dirty="0">
                <a:solidFill>
                  <a:srgbClr val="3333FF"/>
                </a:solidFill>
                <a:latin typeface="Times New Roman" pitchFamily="18" charset="0"/>
              </a:rPr>
              <a:t>计算</a:t>
            </a:r>
            <a:r>
              <a:rPr lang="zh-CN" altLang="en-US" b="1" dirty="0">
                <a:latin typeface="Times New Roman" pitchFamily="18" charset="0"/>
              </a:rPr>
              <a:t>是一种对人类智能的</a:t>
            </a:r>
            <a:r>
              <a:rPr lang="zh-CN" altLang="en-US" b="1" dirty="0">
                <a:solidFill>
                  <a:srgbClr val="FF0000"/>
                </a:solidFill>
                <a:latin typeface="Times New Roman" pitchFamily="18" charset="0"/>
              </a:rPr>
              <a:t>逻辑模拟</a:t>
            </a:r>
            <a:r>
              <a:rPr lang="zh-CN" altLang="en-US" b="1" dirty="0">
                <a:latin typeface="Times New Roman" pitchFamily="18" charset="0"/>
              </a:rPr>
              <a:t>方法，它是通过对人类处理模糊现象的认知能力的认识，用模糊逻辑去模拟人类的智能行为的。</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2303463" y="368660"/>
            <a:ext cx="3852862"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zh-CN" altLang="en-US" sz="4400" b="1" dirty="0" smtClean="0">
                <a:solidFill>
                  <a:schemeClr val="accent2"/>
                </a:solidFill>
                <a:latin typeface="方正姚体" pitchFamily="2" charset="-122"/>
                <a:ea typeface="方正姚体" pitchFamily="2" charset="-122"/>
                <a:cs typeface="+mj-cs"/>
              </a:rPr>
              <a:t>模糊</a:t>
            </a:r>
            <a:r>
              <a:rPr lang="zh-CN" altLang="en-US" sz="4400" b="1" dirty="0">
                <a:solidFill>
                  <a:schemeClr val="accent2"/>
                </a:solidFill>
                <a:latin typeface="方正姚体" pitchFamily="2" charset="-122"/>
                <a:ea typeface="方正姚体" pitchFamily="2" charset="-122"/>
                <a:cs typeface="+mj-cs"/>
              </a:rPr>
              <a:t>计算</a:t>
            </a:r>
          </a:p>
        </p:txBody>
      </p:sp>
      <p:sp>
        <p:nvSpPr>
          <p:cNvPr id="130051" name="Text Box 3"/>
          <p:cNvSpPr txBox="1">
            <a:spLocks noChangeArrowheads="1"/>
          </p:cNvSpPr>
          <p:nvPr/>
        </p:nvSpPr>
        <p:spPr bwMode="auto">
          <a:xfrm>
            <a:off x="323850" y="1808163"/>
            <a:ext cx="8569325" cy="37856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sz="2400" b="1" dirty="0" smtClean="0">
                <a:solidFill>
                  <a:srgbClr val="0000CC"/>
                </a:solidFill>
                <a:latin typeface="幼圆" pitchFamily="49" charset="-122"/>
                <a:ea typeface="幼圆" pitchFamily="49" charset="-122"/>
              </a:rPr>
              <a:t>美国加州大学</a:t>
            </a:r>
            <a:r>
              <a:rPr lang="zh-CN" altLang="en-US" sz="2400" b="1" dirty="0">
                <a:solidFill>
                  <a:srgbClr val="0000CC"/>
                </a:solidFill>
                <a:latin typeface="幼圆" pitchFamily="49" charset="-122"/>
                <a:ea typeface="幼圆" pitchFamily="49" charset="-122"/>
              </a:rPr>
              <a:t>扎德</a:t>
            </a:r>
            <a:r>
              <a:rPr lang="en-US" altLang="zh-CN" sz="2400" b="1" dirty="0">
                <a:solidFill>
                  <a:srgbClr val="0000CC"/>
                </a:solidFill>
                <a:latin typeface="幼圆" pitchFamily="49" charset="-122"/>
                <a:ea typeface="幼圆" pitchFamily="49" charset="-122"/>
              </a:rPr>
              <a:t>(</a:t>
            </a:r>
            <a:r>
              <a:rPr lang="en-US" altLang="zh-CN" sz="2400" b="1" dirty="0" err="1">
                <a:solidFill>
                  <a:srgbClr val="0000CC"/>
                </a:solidFill>
                <a:latin typeface="幼圆" pitchFamily="49" charset="-122"/>
                <a:ea typeface="幼圆" pitchFamily="49" charset="-122"/>
              </a:rPr>
              <a:t>Zadeh</a:t>
            </a:r>
            <a:r>
              <a:rPr lang="en-US" altLang="zh-CN" sz="2400" b="1" dirty="0">
                <a:solidFill>
                  <a:srgbClr val="0000CC"/>
                </a:solidFill>
                <a:latin typeface="幼圆" pitchFamily="49" charset="-122"/>
                <a:ea typeface="幼圆" pitchFamily="49" charset="-122"/>
              </a:rPr>
              <a:t>)</a:t>
            </a:r>
            <a:r>
              <a:rPr lang="zh-CN" altLang="en-US" sz="2400" b="1" dirty="0">
                <a:solidFill>
                  <a:srgbClr val="0000CC"/>
                </a:solidFill>
                <a:latin typeface="幼圆" pitchFamily="49" charset="-122"/>
                <a:ea typeface="幼圆" pitchFamily="49" charset="-122"/>
              </a:rPr>
              <a:t>教授于</a:t>
            </a:r>
            <a:r>
              <a:rPr lang="en-US" altLang="zh-CN" sz="2400" b="1" dirty="0">
                <a:solidFill>
                  <a:srgbClr val="0000CC"/>
                </a:solidFill>
                <a:latin typeface="幼圆" pitchFamily="49" charset="-122"/>
                <a:ea typeface="幼圆" pitchFamily="49" charset="-122"/>
              </a:rPr>
              <a:t>1965</a:t>
            </a:r>
            <a:r>
              <a:rPr lang="zh-CN" altLang="en-US" sz="2400" b="1" dirty="0">
                <a:solidFill>
                  <a:srgbClr val="0000CC"/>
                </a:solidFill>
                <a:latin typeface="幼圆" pitchFamily="49" charset="-122"/>
                <a:ea typeface="幼圆" pitchFamily="49" charset="-122"/>
              </a:rPr>
              <a:t>年提出的模糊集合与模糊逻辑理论是模糊计算的数学基础</a:t>
            </a:r>
            <a:r>
              <a:rPr lang="zh-CN" altLang="en-US" sz="2400" b="1" dirty="0" smtClean="0">
                <a:solidFill>
                  <a:srgbClr val="0000CC"/>
                </a:solidFill>
                <a:latin typeface="幼圆" pitchFamily="49" charset="-122"/>
                <a:ea typeface="幼圆" pitchFamily="49" charset="-122"/>
              </a:rPr>
              <a:t>。</a:t>
            </a:r>
            <a:endParaRPr lang="en-US" altLang="zh-CN" sz="2400" b="1" dirty="0" smtClean="0">
              <a:solidFill>
                <a:srgbClr val="0000CC"/>
              </a:solidFill>
              <a:latin typeface="幼圆" pitchFamily="49" charset="-122"/>
              <a:ea typeface="幼圆" pitchFamily="49" charset="-122"/>
            </a:endParaRPr>
          </a:p>
          <a:p>
            <a:endParaRPr lang="zh-CN" altLang="en-US" sz="2400" b="1" dirty="0">
              <a:solidFill>
                <a:srgbClr val="0000CC"/>
              </a:solidFill>
              <a:latin typeface="幼圆" pitchFamily="49" charset="-122"/>
              <a:ea typeface="幼圆" pitchFamily="49" charset="-122"/>
            </a:endParaRPr>
          </a:p>
          <a:p>
            <a:pPr lvl="1">
              <a:buFont typeface="Wingdings" pitchFamily="2" charset="2"/>
              <a:buChar char="ü"/>
            </a:pPr>
            <a:r>
              <a:rPr kumimoji="1" lang="zh-CN" altLang="en-US" dirty="0">
                <a:latin typeface="仿宋_GB2312" pitchFamily="49" charset="-122"/>
                <a:ea typeface="仿宋_GB2312" pitchFamily="49" charset="-122"/>
              </a:rPr>
              <a:t>    </a:t>
            </a:r>
            <a:r>
              <a:rPr kumimoji="1" lang="zh-CN" altLang="en-US" sz="2400" dirty="0">
                <a:latin typeface="仿宋_GB2312" pitchFamily="49" charset="-122"/>
                <a:ea typeface="仿宋_GB2312" pitchFamily="49" charset="-122"/>
              </a:rPr>
              <a:t>发表了文章</a:t>
            </a:r>
            <a:r>
              <a:rPr kumimoji="1" lang="en-US" altLang="zh-CN" sz="2400" dirty="0">
                <a:latin typeface="仿宋_GB2312" pitchFamily="49" charset="-122"/>
                <a:ea typeface="仿宋_GB2312" pitchFamily="49" charset="-122"/>
              </a:rPr>
              <a:t>《</a:t>
            </a:r>
            <a:r>
              <a:rPr kumimoji="1" lang="zh-CN" altLang="en-US" sz="2400" dirty="0">
                <a:latin typeface="仿宋_GB2312" pitchFamily="49" charset="-122"/>
                <a:ea typeface="仿宋_GB2312" pitchFamily="49" charset="-122"/>
              </a:rPr>
              <a:t>模糊集 </a:t>
            </a:r>
            <a:r>
              <a:rPr kumimoji="1" lang="en-US" altLang="zh-CN" sz="2400" dirty="0">
                <a:latin typeface="仿宋_GB2312" pitchFamily="49" charset="-122"/>
                <a:ea typeface="仿宋_GB2312" pitchFamily="49" charset="-122"/>
              </a:rPr>
              <a:t>》(Fuzzy </a:t>
            </a:r>
            <a:r>
              <a:rPr kumimoji="1" lang="en-US" altLang="zh-CN" sz="2400" dirty="0" smtClean="0">
                <a:latin typeface="仿宋_GB2312" pitchFamily="49" charset="-122"/>
                <a:ea typeface="仿宋_GB2312" pitchFamily="49" charset="-122"/>
              </a:rPr>
              <a:t>sets</a:t>
            </a:r>
            <a:r>
              <a:rPr kumimoji="1" lang="zh-CN" altLang="en-US" sz="2400" dirty="0">
                <a:latin typeface="仿宋_GB2312" pitchFamily="49" charset="-122"/>
                <a:ea typeface="仿宋_GB2312" pitchFamily="49" charset="-122"/>
              </a:rPr>
              <a:t>，</a:t>
            </a:r>
            <a:r>
              <a:rPr kumimoji="1" lang="en-US" altLang="zh-CN" sz="2400" dirty="0">
                <a:latin typeface="仿宋_GB2312" pitchFamily="49" charset="-122"/>
                <a:ea typeface="仿宋_GB2312" pitchFamily="49" charset="-122"/>
              </a:rPr>
              <a:t>Information and Control, </a:t>
            </a:r>
            <a:r>
              <a:rPr kumimoji="1" lang="en-US" altLang="zh-CN" sz="2400" dirty="0" smtClean="0">
                <a:latin typeface="仿宋_GB2312" pitchFamily="49" charset="-122"/>
                <a:ea typeface="仿宋_GB2312" pitchFamily="49" charset="-122"/>
              </a:rPr>
              <a:t>8, 338-353)</a:t>
            </a:r>
            <a:endParaRPr kumimoji="1" lang="en-US" altLang="zh-CN" sz="2400" dirty="0">
              <a:latin typeface="仿宋_GB2312" pitchFamily="49" charset="-122"/>
              <a:ea typeface="仿宋_GB2312" pitchFamily="49" charset="-122"/>
            </a:endParaRPr>
          </a:p>
          <a:p>
            <a:pPr lvl="1"/>
            <a:endParaRPr lang="en-US" altLang="zh-CN" sz="2400" dirty="0">
              <a:solidFill>
                <a:srgbClr val="0000CC"/>
              </a:solidFill>
              <a:latin typeface="仿宋_GB2312" pitchFamily="49" charset="-122"/>
              <a:ea typeface="仿宋_GB2312" pitchFamily="49" charset="-122"/>
            </a:endParaRPr>
          </a:p>
          <a:p>
            <a:pPr lvl="1">
              <a:buFont typeface="Wingdings" pitchFamily="2" charset="2"/>
              <a:buChar char="ü"/>
            </a:pPr>
            <a:r>
              <a:rPr lang="en-US" altLang="zh-CN" sz="2400" dirty="0">
                <a:solidFill>
                  <a:srgbClr val="0000CC"/>
                </a:solidFill>
                <a:latin typeface="仿宋_GB2312" pitchFamily="49" charset="-122"/>
                <a:ea typeface="仿宋_GB2312" pitchFamily="49" charset="-122"/>
              </a:rPr>
              <a:t> </a:t>
            </a:r>
            <a:r>
              <a:rPr lang="zh-CN" altLang="en-US" sz="2400" dirty="0">
                <a:solidFill>
                  <a:srgbClr val="0000CC"/>
                </a:solidFill>
                <a:latin typeface="仿宋_GB2312" pitchFamily="49" charset="-122"/>
                <a:ea typeface="仿宋_GB2312" pitchFamily="49" charset="-122"/>
              </a:rPr>
              <a:t>主要用来处理现实世界中因模糊而引起的不确定性</a:t>
            </a:r>
            <a:r>
              <a:rPr lang="zh-CN" altLang="en-US" sz="2400" dirty="0" smtClean="0">
                <a:solidFill>
                  <a:srgbClr val="0000CC"/>
                </a:solidFill>
                <a:latin typeface="仿宋_GB2312" pitchFamily="49" charset="-122"/>
                <a:ea typeface="仿宋_GB2312" pitchFamily="49" charset="-122"/>
              </a:rPr>
              <a:t>。</a:t>
            </a:r>
            <a:endParaRPr lang="en-US" altLang="zh-CN" sz="2400" dirty="0" smtClean="0">
              <a:solidFill>
                <a:srgbClr val="0000CC"/>
              </a:solidFill>
              <a:latin typeface="仿宋_GB2312" pitchFamily="49" charset="-122"/>
              <a:ea typeface="仿宋_GB2312" pitchFamily="49" charset="-122"/>
            </a:endParaRPr>
          </a:p>
          <a:p>
            <a:pPr lvl="1">
              <a:buFont typeface="Wingdings" pitchFamily="2" charset="2"/>
              <a:buChar char="ü"/>
            </a:pPr>
            <a:endParaRPr lang="zh-CN" altLang="en-US" sz="2400" dirty="0">
              <a:solidFill>
                <a:srgbClr val="0000CC"/>
              </a:solidFill>
              <a:latin typeface="仿宋_GB2312" pitchFamily="49" charset="-122"/>
              <a:ea typeface="仿宋_GB2312" pitchFamily="49" charset="-122"/>
            </a:endParaRPr>
          </a:p>
          <a:p>
            <a:pPr lvl="1">
              <a:buFont typeface="Wingdings" pitchFamily="2" charset="2"/>
              <a:buChar char="ü"/>
            </a:pPr>
            <a:r>
              <a:rPr lang="zh-CN" altLang="en-US" sz="2400" dirty="0">
                <a:solidFill>
                  <a:srgbClr val="0000CC"/>
                </a:solidFill>
                <a:latin typeface="仿宋_GB2312" pitchFamily="49" charset="-122"/>
                <a:ea typeface="仿宋_GB2312" pitchFamily="49" charset="-122"/>
              </a:rPr>
              <a:t> 模糊理论已经在推理、控制、决策等方面得到了非常广泛的应用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468313" y="0"/>
            <a:ext cx="8229600" cy="765175"/>
          </a:xfrm>
        </p:spPr>
        <p:txBody>
          <a:bodyPr/>
          <a:lstStyle/>
          <a:p>
            <a:r>
              <a:rPr lang="zh-CN" altLang="en-US" b="1" dirty="0" smtClean="0"/>
              <a:t>模糊</a:t>
            </a:r>
            <a:r>
              <a:rPr lang="zh-CN" altLang="en-US" b="1" dirty="0"/>
              <a:t>计算</a:t>
            </a:r>
          </a:p>
        </p:txBody>
      </p:sp>
      <p:sp>
        <p:nvSpPr>
          <p:cNvPr id="186371" name="Rectangle 3"/>
          <p:cNvSpPr>
            <a:spLocks noGrp="1" noChangeArrowheads="1"/>
          </p:cNvSpPr>
          <p:nvPr>
            <p:ph type="body" idx="1"/>
          </p:nvPr>
        </p:nvSpPr>
        <p:spPr>
          <a:xfrm>
            <a:off x="359532" y="872716"/>
            <a:ext cx="8569325" cy="5076564"/>
          </a:xfrm>
        </p:spPr>
        <p:txBody>
          <a:bodyPr/>
          <a:lstStyle/>
          <a:p>
            <a:pPr>
              <a:lnSpc>
                <a:spcPct val="120000"/>
              </a:lnSpc>
              <a:spcBef>
                <a:spcPts val="1200"/>
              </a:spcBef>
            </a:pPr>
            <a:r>
              <a:rPr lang="zh-CN" altLang="en-US" sz="2400" b="1" dirty="0" smtClean="0"/>
              <a:t>“模糊不是罪过”</a:t>
            </a:r>
            <a:r>
              <a:rPr lang="zh-CN" altLang="en-US" sz="2400" b="1" dirty="0"/>
              <a:t>：   </a:t>
            </a:r>
            <a:r>
              <a:rPr lang="zh-CN" altLang="en-US" sz="2400" b="1" dirty="0">
                <a:solidFill>
                  <a:srgbClr val="006600"/>
                </a:solidFill>
              </a:rPr>
              <a:t>模糊 </a:t>
            </a:r>
            <a:r>
              <a:rPr lang="zh-CN" altLang="en-US" sz="2400" b="1" dirty="0">
                <a:solidFill>
                  <a:srgbClr val="FF0000"/>
                </a:solidFill>
                <a:cs typeface="Arial" charset="0"/>
              </a:rPr>
              <a:t>≠</a:t>
            </a:r>
            <a:r>
              <a:rPr lang="zh-CN" altLang="en-US" sz="2400" b="1" dirty="0">
                <a:solidFill>
                  <a:srgbClr val="006600"/>
                </a:solidFill>
                <a:cs typeface="Arial" charset="0"/>
              </a:rPr>
              <a:t> </a:t>
            </a:r>
            <a:r>
              <a:rPr lang="zh-CN" altLang="en-US" sz="2400" b="1" dirty="0">
                <a:solidFill>
                  <a:srgbClr val="006600"/>
                </a:solidFill>
              </a:rPr>
              <a:t>”糊涂”</a:t>
            </a:r>
            <a:r>
              <a:rPr lang="en-US" altLang="zh-CN" sz="2400" b="1" dirty="0">
                <a:solidFill>
                  <a:srgbClr val="006600"/>
                </a:solidFill>
              </a:rPr>
              <a:t>, </a:t>
            </a:r>
            <a:r>
              <a:rPr lang="en-US" altLang="zh-CN" sz="2400" b="1" dirty="0">
                <a:solidFill>
                  <a:srgbClr val="FF0000"/>
                </a:solidFill>
                <a:cs typeface="Arial" charset="0"/>
              </a:rPr>
              <a:t>≠</a:t>
            </a:r>
            <a:r>
              <a:rPr lang="en-US" altLang="zh-CN" sz="2400" b="1" dirty="0">
                <a:solidFill>
                  <a:srgbClr val="006600"/>
                </a:solidFill>
                <a:cs typeface="Arial" charset="0"/>
              </a:rPr>
              <a:t> </a:t>
            </a:r>
            <a:r>
              <a:rPr lang="en-US" altLang="zh-CN" sz="2400" b="1" dirty="0">
                <a:solidFill>
                  <a:srgbClr val="006600"/>
                </a:solidFill>
              </a:rPr>
              <a:t>“</a:t>
            </a:r>
            <a:r>
              <a:rPr lang="zh-CN" altLang="en-US" sz="2400" b="1" dirty="0">
                <a:solidFill>
                  <a:srgbClr val="006600"/>
                </a:solidFill>
              </a:rPr>
              <a:t>朦胧”</a:t>
            </a:r>
            <a:r>
              <a:rPr lang="en-US" altLang="zh-CN" sz="2400" b="1" dirty="0">
                <a:solidFill>
                  <a:srgbClr val="006600"/>
                </a:solidFill>
              </a:rPr>
              <a:t>, </a:t>
            </a:r>
            <a:r>
              <a:rPr lang="en-US" altLang="zh-CN" sz="2400" b="1" dirty="0">
                <a:solidFill>
                  <a:srgbClr val="FF0000"/>
                </a:solidFill>
                <a:cs typeface="Arial" charset="0"/>
              </a:rPr>
              <a:t>≠</a:t>
            </a:r>
            <a:r>
              <a:rPr lang="en-US" altLang="zh-CN" sz="2400" b="1" dirty="0">
                <a:solidFill>
                  <a:srgbClr val="006600"/>
                </a:solidFill>
              </a:rPr>
              <a:t> ”</a:t>
            </a:r>
            <a:r>
              <a:rPr lang="zh-CN" altLang="en-US" sz="2400" b="1" dirty="0">
                <a:solidFill>
                  <a:srgbClr val="006600"/>
                </a:solidFill>
              </a:rPr>
              <a:t>傻冒”</a:t>
            </a:r>
            <a:r>
              <a:rPr lang="en-US" altLang="zh-CN" sz="2400" b="1" dirty="0">
                <a:solidFill>
                  <a:srgbClr val="006600"/>
                </a:solidFill>
              </a:rPr>
              <a:t>, </a:t>
            </a:r>
            <a:r>
              <a:rPr lang="en-US" altLang="zh-CN" sz="2400" b="1" dirty="0">
                <a:solidFill>
                  <a:srgbClr val="FF0000"/>
                </a:solidFill>
                <a:cs typeface="Arial" charset="0"/>
              </a:rPr>
              <a:t>≠</a:t>
            </a:r>
            <a:r>
              <a:rPr lang="en-US" altLang="zh-CN" sz="2400" b="1" dirty="0">
                <a:solidFill>
                  <a:srgbClr val="006600"/>
                </a:solidFill>
              </a:rPr>
              <a:t> “</a:t>
            </a:r>
            <a:r>
              <a:rPr lang="zh-CN" altLang="en-US" sz="2400" b="1" dirty="0">
                <a:solidFill>
                  <a:srgbClr val="006600"/>
                </a:solidFill>
              </a:rPr>
              <a:t>痴呆</a:t>
            </a:r>
            <a:r>
              <a:rPr lang="zh-CN" altLang="en-US" sz="2400" b="1" dirty="0" smtClean="0">
                <a:solidFill>
                  <a:srgbClr val="006600"/>
                </a:solidFill>
              </a:rPr>
              <a:t>”</a:t>
            </a:r>
            <a:endParaRPr lang="zh-CN" altLang="en-US" sz="800" b="1" dirty="0">
              <a:solidFill>
                <a:srgbClr val="006600"/>
              </a:solidFill>
            </a:endParaRPr>
          </a:p>
          <a:p>
            <a:pPr>
              <a:lnSpc>
                <a:spcPct val="120000"/>
              </a:lnSpc>
              <a:spcBef>
                <a:spcPts val="1200"/>
              </a:spcBef>
            </a:pPr>
            <a:r>
              <a:rPr lang="zh-CN" altLang="en-US" sz="2400" b="1" dirty="0" smtClean="0">
                <a:solidFill>
                  <a:srgbClr val="3333FF"/>
                </a:solidFill>
              </a:rPr>
              <a:t>取得</a:t>
            </a:r>
            <a:r>
              <a:rPr lang="zh-CN" altLang="en-US" sz="2400" b="1" dirty="0">
                <a:solidFill>
                  <a:srgbClr val="3333FF"/>
                </a:solidFill>
              </a:rPr>
              <a:t>精确数据不可能或很困难</a:t>
            </a:r>
          </a:p>
          <a:p>
            <a:pPr lvl="1">
              <a:lnSpc>
                <a:spcPct val="120000"/>
              </a:lnSpc>
              <a:spcBef>
                <a:spcPts val="1200"/>
              </a:spcBef>
            </a:pPr>
            <a:r>
              <a:rPr lang="zh-CN" altLang="en-US" sz="2000" b="1" dirty="0" smtClean="0"/>
              <a:t>例如：１</a:t>
            </a:r>
            <a:r>
              <a:rPr lang="zh-CN" altLang="en-US" sz="2000" b="1" dirty="0"/>
              <a:t>粒种子肯定不能叫一堆，２粒也不是，３粒也不是</a:t>
            </a:r>
            <a:r>
              <a:rPr lang="en-US" altLang="zh-CN" sz="2000" b="1" dirty="0"/>
              <a:t>……</a:t>
            </a:r>
            <a:r>
              <a:rPr lang="zh-CN" altLang="en-US" sz="2000" b="1" dirty="0"/>
              <a:t>那么多少粒种子叫一堆呢？适当的界限在哪里呢？我们能否说１２３４５６粒种子不叫一堆，而１２３４５７粒种子叫一堆呢</a:t>
            </a:r>
            <a:r>
              <a:rPr lang="zh-CN" altLang="en-US" sz="2000" b="1" dirty="0" smtClean="0"/>
              <a:t>？</a:t>
            </a:r>
            <a:endParaRPr lang="zh-CN" altLang="en-US" sz="800" b="1" dirty="0"/>
          </a:p>
          <a:p>
            <a:pPr>
              <a:lnSpc>
                <a:spcPct val="120000"/>
              </a:lnSpc>
              <a:spcBef>
                <a:spcPts val="1200"/>
              </a:spcBef>
            </a:pPr>
            <a:r>
              <a:rPr lang="zh-CN" altLang="en-US" sz="2400" dirty="0" smtClean="0">
                <a:solidFill>
                  <a:srgbClr val="3333FF"/>
                </a:solidFill>
              </a:rPr>
              <a:t>没有</a:t>
            </a:r>
            <a:r>
              <a:rPr lang="zh-CN" altLang="en-US" sz="2400" dirty="0">
                <a:solidFill>
                  <a:srgbClr val="3333FF"/>
                </a:solidFill>
              </a:rPr>
              <a:t>必要获取精确数据</a:t>
            </a:r>
          </a:p>
          <a:p>
            <a:pPr lvl="1">
              <a:lnSpc>
                <a:spcPct val="120000"/>
              </a:lnSpc>
              <a:spcBef>
                <a:spcPts val="1200"/>
              </a:spcBef>
            </a:pPr>
            <a:r>
              <a:rPr lang="zh-CN" altLang="en-US" sz="2000" dirty="0"/>
              <a:t>例如：</a:t>
            </a:r>
            <a:r>
              <a:rPr lang="zh-CN" altLang="en-US" sz="2000" b="1" dirty="0" smtClean="0"/>
              <a:t>要</a:t>
            </a:r>
            <a:r>
              <a:rPr lang="zh-CN" altLang="en-US" sz="2000" b="1" dirty="0"/>
              <a:t>从一片西瓜地里找出一个最大的西瓜，那是件很麻烦的事。必须 把西瓜地里所有的西瓜都找出来，再比较一下，才知道哪个西瓜最大。西瓜越多，工作量就越大。如果按通常说的，到西瓜地里去找一个较大的西瓜，这时精确</a:t>
            </a:r>
            <a:r>
              <a:rPr lang="zh-CN" altLang="en-US" sz="2000" b="1" dirty="0" smtClean="0"/>
              <a:t>的问题就转</a:t>
            </a:r>
            <a:r>
              <a:rPr lang="zh-CN" altLang="en-US" sz="2000" b="1" dirty="0"/>
              <a:t>化成模糊的问题，反而容易多了。由此可见，适当的模糊能使问题得到简化。</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5" name="Rectangle 3"/>
          <p:cNvSpPr>
            <a:spLocks noGrp="1" noChangeArrowheads="1"/>
          </p:cNvSpPr>
          <p:nvPr>
            <p:ph type="body" idx="1"/>
          </p:nvPr>
        </p:nvSpPr>
        <p:spPr>
          <a:xfrm>
            <a:off x="358775" y="1160350"/>
            <a:ext cx="8543925" cy="5761038"/>
          </a:xfrm>
        </p:spPr>
        <p:txBody>
          <a:bodyPr/>
          <a:lstStyle/>
          <a:p>
            <a:pPr>
              <a:spcBef>
                <a:spcPts val="1200"/>
              </a:spcBef>
            </a:pPr>
            <a:r>
              <a:rPr lang="zh-CN" altLang="en-US" sz="2400" b="1" dirty="0" smtClean="0"/>
              <a:t>清晰</a:t>
            </a:r>
            <a:r>
              <a:rPr lang="zh-CN" altLang="en-US" sz="2400" b="1" dirty="0"/>
              <a:t>的</a:t>
            </a:r>
            <a:r>
              <a:rPr lang="zh-CN" altLang="en-US" sz="2400" b="1" dirty="0" smtClean="0"/>
              <a:t>概念</a:t>
            </a:r>
            <a:r>
              <a:rPr lang="en-US" altLang="zh-CN" sz="2400" b="1" dirty="0" smtClean="0"/>
              <a:t>: </a:t>
            </a:r>
            <a:r>
              <a:rPr lang="zh-CN" altLang="en-US" sz="2200" b="1" dirty="0" smtClean="0"/>
              <a:t>对象</a:t>
            </a:r>
            <a:r>
              <a:rPr lang="zh-CN" altLang="en-US" sz="2200" b="1" dirty="0"/>
              <a:t>是否属于这个概念是明确的</a:t>
            </a:r>
            <a:r>
              <a:rPr lang="zh-CN" altLang="en-US" sz="2200" b="1" dirty="0" smtClean="0"/>
              <a:t>。</a:t>
            </a:r>
            <a:endParaRPr lang="en-US" altLang="zh-CN" sz="2200" b="1" dirty="0" smtClean="0"/>
          </a:p>
          <a:p>
            <a:pPr lvl="1">
              <a:spcBef>
                <a:spcPts val="1200"/>
              </a:spcBef>
            </a:pPr>
            <a:r>
              <a:rPr lang="zh-CN" altLang="en-US" sz="2000" b="1" dirty="0" smtClean="0">
                <a:solidFill>
                  <a:srgbClr val="00B050"/>
                </a:solidFill>
              </a:rPr>
              <a:t>例如</a:t>
            </a:r>
            <a:r>
              <a:rPr lang="zh-CN" altLang="en-US" sz="2000" b="1" dirty="0">
                <a:solidFill>
                  <a:srgbClr val="00B050"/>
                </a:solidFill>
              </a:rPr>
              <a:t>；人、自然数、</a:t>
            </a:r>
            <a:r>
              <a:rPr lang="zh-CN" altLang="en-US" sz="2000" b="1" dirty="0" smtClean="0">
                <a:solidFill>
                  <a:srgbClr val="00B050"/>
                </a:solidFill>
              </a:rPr>
              <a:t>正方形。</a:t>
            </a:r>
          </a:p>
          <a:p>
            <a:pPr>
              <a:spcBef>
                <a:spcPts val="1200"/>
              </a:spcBef>
            </a:pPr>
            <a:r>
              <a:rPr lang="zh-CN" altLang="en-US" sz="2400" b="1" dirty="0" smtClean="0">
                <a:solidFill>
                  <a:srgbClr val="3333FF"/>
                </a:solidFill>
              </a:rPr>
              <a:t>模糊性的概念：对象从属的界限是模糊的，随判断人的思维而定</a:t>
            </a:r>
            <a:endParaRPr lang="en-US" altLang="zh-CN" sz="2400" b="1" dirty="0" smtClean="0">
              <a:solidFill>
                <a:srgbClr val="3333FF"/>
              </a:solidFill>
            </a:endParaRPr>
          </a:p>
          <a:p>
            <a:pPr lvl="1">
              <a:spcBef>
                <a:spcPts val="1200"/>
              </a:spcBef>
            </a:pPr>
            <a:r>
              <a:rPr lang="zh-CN" altLang="en-US" sz="2000" b="1" dirty="0" smtClean="0"/>
              <a:t>“最大的”</a:t>
            </a:r>
            <a:r>
              <a:rPr lang="zh-CN" altLang="en-US" sz="2000" b="1" dirty="0"/>
              <a:t>与“较大的”都是有区别的两个概念。</a:t>
            </a:r>
            <a:r>
              <a:rPr lang="zh-CN" altLang="en-US" sz="2000" b="1" dirty="0" smtClean="0"/>
              <a:t>但是</a:t>
            </a:r>
            <a:r>
              <a:rPr lang="zh-CN" altLang="en-US" sz="2000" b="1" dirty="0"/>
              <a:t>它们的</a:t>
            </a:r>
            <a:r>
              <a:rPr lang="zh-CN" altLang="en-US" sz="2000" b="1" dirty="0">
                <a:solidFill>
                  <a:srgbClr val="FF0000"/>
                </a:solidFill>
              </a:rPr>
              <a:t>区别都是逐渐的，而不是突变的</a:t>
            </a:r>
            <a:r>
              <a:rPr lang="zh-CN" altLang="en-US" sz="2000" b="1" dirty="0"/>
              <a:t>，两者之间并不存在明确的界限</a:t>
            </a:r>
          </a:p>
          <a:p>
            <a:pPr lvl="1">
              <a:spcBef>
                <a:spcPts val="1200"/>
              </a:spcBef>
            </a:pPr>
            <a:r>
              <a:rPr lang="zh-CN" altLang="en-US" sz="2200" b="1" dirty="0" smtClean="0"/>
              <a:t>一个人</a:t>
            </a:r>
            <a:r>
              <a:rPr lang="zh-CN" altLang="en-US" sz="2200" b="1" dirty="0"/>
              <a:t>很高或很胖，但是</a:t>
            </a:r>
            <a:r>
              <a:rPr lang="zh-CN" altLang="en-US" sz="2200" b="1" dirty="0" smtClean="0"/>
              <a:t>究竟多少</a:t>
            </a:r>
            <a:r>
              <a:rPr lang="zh-CN" altLang="en-US" sz="2200" b="1" dirty="0"/>
              <a:t>厘米才算高，多少千克才算胖呢？高和胖都很模糊。</a:t>
            </a:r>
          </a:p>
          <a:p>
            <a:pPr lvl="1">
              <a:spcBef>
                <a:spcPts val="1200"/>
              </a:spcBef>
            </a:pPr>
            <a:r>
              <a:rPr lang="zh-CN" altLang="en-US" sz="2200" b="1" dirty="0"/>
              <a:t>饭什么时候才算熟了？衣服什么样才能算洗干净？</a:t>
            </a:r>
          </a:p>
          <a:p>
            <a:pPr lvl="1">
              <a:spcBef>
                <a:spcPts val="1200"/>
              </a:spcBef>
            </a:pPr>
            <a:r>
              <a:rPr lang="zh-CN" altLang="en-US" sz="2200" b="1" dirty="0"/>
              <a:t>例如：</a:t>
            </a:r>
            <a:r>
              <a:rPr lang="zh-CN" altLang="en-US" sz="2200" b="1" dirty="0">
                <a:solidFill>
                  <a:srgbClr val="006600"/>
                </a:solidFill>
              </a:rPr>
              <a:t>美不美？早不早</a:t>
            </a:r>
            <a:r>
              <a:rPr lang="zh-CN" altLang="en-US" sz="2200" b="1" dirty="0" smtClean="0">
                <a:solidFill>
                  <a:srgbClr val="006600"/>
                </a:solidFill>
              </a:rPr>
              <a:t>？便宜</a:t>
            </a:r>
            <a:r>
              <a:rPr lang="zh-CN" altLang="en-US" sz="2200" b="1" dirty="0">
                <a:solidFill>
                  <a:srgbClr val="006600"/>
                </a:solidFill>
              </a:rPr>
              <a:t>不便宜</a:t>
            </a:r>
            <a:r>
              <a:rPr lang="zh-CN" altLang="en-US" sz="2200" b="1" dirty="0" smtClean="0">
                <a:solidFill>
                  <a:srgbClr val="006600"/>
                </a:solidFill>
              </a:rPr>
              <a:t>？</a:t>
            </a:r>
            <a:endParaRPr lang="zh-CN" altLang="en-US" sz="2200" b="1" dirty="0"/>
          </a:p>
          <a:p>
            <a:pPr>
              <a:spcBef>
                <a:spcPts val="2400"/>
              </a:spcBef>
            </a:pPr>
            <a:r>
              <a:rPr lang="zh-CN" altLang="en-US" sz="2400" b="1" dirty="0"/>
              <a:t>在客观世界中，上述的模糊概念要比清晰概念多得多。</a:t>
            </a:r>
          </a:p>
          <a:p>
            <a:pPr>
              <a:lnSpc>
                <a:spcPct val="80000"/>
              </a:lnSpc>
            </a:pPr>
            <a:endParaRPr lang="en-US" altLang="zh-CN" sz="2800" b="1" dirty="0"/>
          </a:p>
        </p:txBody>
      </p:sp>
      <p:sp>
        <p:nvSpPr>
          <p:cNvPr id="6" name="Rectangle 2"/>
          <p:cNvSpPr txBox="1">
            <a:spLocks noChangeArrowheads="1"/>
          </p:cNvSpPr>
          <p:nvPr/>
        </p:nvSpPr>
        <p:spPr bwMode="auto">
          <a:xfrm>
            <a:off x="468313" y="0"/>
            <a:ext cx="8229600" cy="765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b="1">
                <a:solidFill>
                  <a:schemeClr val="accent2"/>
                </a:solidFill>
                <a:latin typeface="方正姚体" pitchFamily="2" charset="-122"/>
                <a:ea typeface="方正姚体" pitchFamily="2" charset="-122"/>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dirty="0" smtClean="0"/>
              <a:t>模糊计算</a:t>
            </a:r>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3"/>
          <p:cNvSpPr>
            <a:spLocks noGrp="1" noChangeArrowheads="1"/>
          </p:cNvSpPr>
          <p:nvPr>
            <p:ph type="body" idx="1"/>
          </p:nvPr>
        </p:nvSpPr>
        <p:spPr>
          <a:xfrm>
            <a:off x="208756" y="1016732"/>
            <a:ext cx="8748713" cy="6121400"/>
          </a:xfrm>
        </p:spPr>
        <p:txBody>
          <a:bodyPr/>
          <a:lstStyle/>
          <a:p>
            <a:pPr>
              <a:lnSpc>
                <a:spcPct val="90000"/>
              </a:lnSpc>
            </a:pPr>
            <a:r>
              <a:rPr lang="zh-CN" altLang="en-US" sz="2400" dirty="0">
                <a:solidFill>
                  <a:srgbClr val="0000CC"/>
                </a:solidFill>
              </a:rPr>
              <a:t>要使计算机能够模仿人脑，对复杂系统进行识别和判断，出路何在</a:t>
            </a:r>
            <a:r>
              <a:rPr lang="zh-CN" altLang="en-US" sz="2400" dirty="0" smtClean="0">
                <a:solidFill>
                  <a:srgbClr val="0000CC"/>
                </a:solidFill>
              </a:rPr>
              <a:t>？</a:t>
            </a:r>
            <a:endParaRPr lang="en-US" altLang="zh-CN" sz="2400" dirty="0" smtClean="0">
              <a:solidFill>
                <a:srgbClr val="0000CC"/>
              </a:solidFill>
            </a:endParaRPr>
          </a:p>
          <a:p>
            <a:pPr>
              <a:lnSpc>
                <a:spcPct val="90000"/>
              </a:lnSpc>
            </a:pPr>
            <a:endParaRPr lang="en-US" altLang="zh-CN" sz="2400" b="1" dirty="0" smtClean="0"/>
          </a:p>
          <a:p>
            <a:pPr>
              <a:lnSpc>
                <a:spcPct val="90000"/>
              </a:lnSpc>
            </a:pPr>
            <a:r>
              <a:rPr lang="en-US" altLang="zh-CN" sz="2400" b="1" dirty="0" smtClean="0"/>
              <a:t>1965</a:t>
            </a:r>
            <a:r>
              <a:rPr lang="zh-CN" altLang="en-US" sz="2400" b="1" dirty="0" smtClean="0"/>
              <a:t>年</a:t>
            </a:r>
            <a:r>
              <a:rPr lang="zh-CN" altLang="en-US" sz="2400" b="1" dirty="0"/>
              <a:t>扎德</a:t>
            </a:r>
            <a:r>
              <a:rPr lang="en-US" altLang="zh-CN" sz="2400" b="1" dirty="0"/>
              <a:t>(</a:t>
            </a:r>
            <a:r>
              <a:rPr lang="en-US" altLang="zh-CN" sz="2400" b="1" dirty="0" err="1"/>
              <a:t>Zadeh</a:t>
            </a:r>
            <a:r>
              <a:rPr lang="en-US" altLang="zh-CN" sz="2400" b="1" dirty="0"/>
              <a:t>)</a:t>
            </a:r>
            <a:r>
              <a:rPr lang="zh-CN" altLang="en-US" sz="2400" b="1" dirty="0"/>
              <a:t>教授开创了对</a:t>
            </a:r>
            <a:r>
              <a:rPr lang="zh-CN" altLang="en-US" sz="2400" b="1" dirty="0">
                <a:solidFill>
                  <a:srgbClr val="0000CC"/>
                </a:solidFill>
              </a:rPr>
              <a:t>“模糊数学”</a:t>
            </a:r>
            <a:r>
              <a:rPr lang="zh-CN" altLang="en-US" sz="2400" b="1" dirty="0"/>
              <a:t>的研究</a:t>
            </a:r>
            <a:r>
              <a:rPr lang="zh-CN" altLang="en-US" sz="2400" b="1" dirty="0" smtClean="0"/>
              <a:t>。</a:t>
            </a:r>
            <a:r>
              <a:rPr lang="zh-CN" altLang="en-US" sz="2400" dirty="0"/>
              <a:t>他认为</a:t>
            </a:r>
            <a:r>
              <a:rPr lang="zh-CN" altLang="en-US" sz="2200" dirty="0" smtClean="0"/>
              <a:t>数学</a:t>
            </a:r>
            <a:r>
              <a:rPr lang="zh-CN" altLang="en-US" sz="2200" dirty="0"/>
              <a:t>是可以模糊</a:t>
            </a:r>
            <a:r>
              <a:rPr lang="zh-CN" altLang="en-US" sz="2200" dirty="0" smtClean="0"/>
              <a:t>的，主张</a:t>
            </a:r>
            <a:r>
              <a:rPr lang="zh-CN" altLang="en-US" sz="2200" dirty="0"/>
              <a:t>从精度方面“后退”一步。他提出用</a:t>
            </a:r>
            <a:r>
              <a:rPr lang="zh-CN" altLang="en-US" sz="2200" dirty="0">
                <a:solidFill>
                  <a:srgbClr val="FF66FF"/>
                </a:solidFill>
                <a:effectLst>
                  <a:outerShdw blurRad="38100" dist="38100" dir="2700000" algn="tl">
                    <a:srgbClr val="000000">
                      <a:alpha val="43137"/>
                    </a:srgbClr>
                  </a:outerShdw>
                </a:effectLst>
              </a:rPr>
              <a:t>隶属函数使模糊概念数学化</a:t>
            </a:r>
            <a:r>
              <a:rPr lang="zh-CN" altLang="en-US" sz="2200" dirty="0"/>
              <a:t>。</a:t>
            </a:r>
          </a:p>
          <a:p>
            <a:pPr lvl="1">
              <a:lnSpc>
                <a:spcPct val="90000"/>
              </a:lnSpc>
            </a:pPr>
            <a:r>
              <a:rPr lang="zh-CN" altLang="en-US" sz="2200" dirty="0"/>
              <a:t>例如“年轻”和“年老”这两个模糊概念。扎德教授本人根据统计资料，拟合了这两个概念的隶属函数图象。图中横坐标表示年龄，纵坐标表示隶属程度。</a:t>
            </a:r>
          </a:p>
          <a:p>
            <a:pPr lvl="1">
              <a:lnSpc>
                <a:spcPct val="90000"/>
              </a:lnSpc>
            </a:pPr>
            <a:endParaRPr lang="zh-CN" altLang="en-US" sz="2200" b="1" dirty="0"/>
          </a:p>
        </p:txBody>
      </p:sp>
      <p:sp>
        <p:nvSpPr>
          <p:cNvPr id="6" name="Rectangle 2"/>
          <p:cNvSpPr txBox="1">
            <a:spLocks noChangeArrowheads="1"/>
          </p:cNvSpPr>
          <p:nvPr/>
        </p:nvSpPr>
        <p:spPr bwMode="auto">
          <a:xfrm>
            <a:off x="468313" y="0"/>
            <a:ext cx="8229600" cy="765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b="1">
                <a:solidFill>
                  <a:schemeClr val="accent2"/>
                </a:solidFill>
                <a:latin typeface="方正姚体" pitchFamily="2" charset="-122"/>
                <a:ea typeface="方正姚体" pitchFamily="2" charset="-122"/>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dirty="0" smtClean="0"/>
              <a:t>模糊计算</a:t>
            </a:r>
            <a:endParaRPr lang="zh-CN" altLang="en-US" dirty="0"/>
          </a:p>
        </p:txBody>
      </p:sp>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3708" y="4437112"/>
            <a:ext cx="4910138" cy="2060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79388" y="1376772"/>
            <a:ext cx="8748712" cy="2592288"/>
          </a:xfrm>
          <a:prstGeom prst="roundRect">
            <a:avLst>
              <a:gd name="adj" fmla="val 8243"/>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075" name="Text Box 3"/>
          <p:cNvSpPr txBox="1">
            <a:spLocks noChangeArrowheads="1"/>
          </p:cNvSpPr>
          <p:nvPr/>
        </p:nvSpPr>
        <p:spPr bwMode="auto">
          <a:xfrm>
            <a:off x="179388" y="1557338"/>
            <a:ext cx="8748712" cy="4408899"/>
          </a:xfrm>
          <a:prstGeom prst="rect">
            <a:avLst/>
          </a:prstGeom>
          <a:noFill/>
          <a:ln>
            <a:noFill/>
          </a:ln>
          <a:effectLst/>
          <a:extLst/>
        </p:spPr>
        <p:txBody>
          <a:bodyPr>
            <a:spAutoFit/>
          </a:bodyPr>
          <a:lstStyle/>
          <a:p>
            <a:pPr algn="just">
              <a:lnSpc>
                <a:spcPct val="115000"/>
              </a:lnSpc>
              <a:spcBef>
                <a:spcPct val="25000"/>
              </a:spcBef>
            </a:pPr>
            <a:r>
              <a:rPr kumimoji="1" lang="en-US" altLang="zh-CN" sz="2200" b="1" dirty="0" smtClean="0">
                <a:solidFill>
                  <a:srgbClr val="C00000"/>
                </a:solidFill>
                <a:latin typeface="Times New Roman" pitchFamily="18" charset="0"/>
                <a:ea typeface="幼圆" pitchFamily="49" charset="-122"/>
                <a:cs typeface="Times New Roman" pitchFamily="18" charset="0"/>
              </a:rPr>
              <a:t>   </a:t>
            </a:r>
            <a:r>
              <a:rPr kumimoji="1" lang="zh-CN" altLang="en-US" sz="2200" b="1" dirty="0" smtClean="0">
                <a:solidFill>
                  <a:srgbClr val="C00000"/>
                </a:solidFill>
                <a:latin typeface="Times New Roman" pitchFamily="18" charset="0"/>
                <a:ea typeface="幼圆" pitchFamily="49" charset="-122"/>
                <a:cs typeface="Times New Roman" pitchFamily="18" charset="0"/>
              </a:rPr>
              <a:t>定义</a:t>
            </a:r>
            <a:r>
              <a:rPr kumimoji="1" lang="en-US" altLang="zh-CN" sz="2200" b="1" dirty="0">
                <a:solidFill>
                  <a:srgbClr val="C00000"/>
                </a:solidFill>
                <a:latin typeface="Times New Roman" pitchFamily="18" charset="0"/>
                <a:ea typeface="幼圆" pitchFamily="49" charset="-122"/>
                <a:cs typeface="Times New Roman" pitchFamily="18" charset="0"/>
              </a:rPr>
              <a:t> </a:t>
            </a:r>
            <a:r>
              <a:rPr kumimoji="1" lang="zh-CN" altLang="en-US" sz="2200" b="1" dirty="0" smtClean="0">
                <a:latin typeface="Times New Roman" pitchFamily="18" charset="0"/>
                <a:ea typeface="幼圆" pitchFamily="49" charset="-122"/>
                <a:cs typeface="Times New Roman" pitchFamily="18" charset="0"/>
              </a:rPr>
              <a:t>设</a:t>
            </a:r>
            <a:r>
              <a:rPr kumimoji="1" lang="en-US" altLang="zh-CN" sz="2200" b="1" dirty="0">
                <a:latin typeface="Times New Roman" pitchFamily="18" charset="0"/>
                <a:ea typeface="幼圆" pitchFamily="49" charset="-122"/>
                <a:cs typeface="Times New Roman" pitchFamily="18" charset="0"/>
              </a:rPr>
              <a:t>U</a:t>
            </a:r>
            <a:r>
              <a:rPr kumimoji="1" lang="zh-CN" altLang="en-US" sz="2200" b="1" dirty="0">
                <a:latin typeface="Times New Roman" pitchFamily="18" charset="0"/>
                <a:ea typeface="幼圆" pitchFamily="49" charset="-122"/>
                <a:cs typeface="Times New Roman" pitchFamily="18" charset="0"/>
              </a:rPr>
              <a:t>是给定论域，  是把任意</a:t>
            </a:r>
            <a:r>
              <a:rPr kumimoji="1" lang="en-US" altLang="zh-CN" sz="2200" b="1" dirty="0" err="1">
                <a:latin typeface="Times New Roman" pitchFamily="18" charset="0"/>
                <a:ea typeface="幼圆" pitchFamily="49" charset="-122"/>
                <a:cs typeface="Times New Roman" pitchFamily="18" charset="0"/>
              </a:rPr>
              <a:t>u∈U</a:t>
            </a:r>
            <a:r>
              <a:rPr kumimoji="1" lang="zh-CN" altLang="en-US" sz="2200" b="1" dirty="0">
                <a:latin typeface="Times New Roman" pitchFamily="18" charset="0"/>
                <a:ea typeface="幼圆" pitchFamily="49" charset="-122"/>
                <a:cs typeface="Times New Roman" pitchFamily="18" charset="0"/>
              </a:rPr>
              <a:t>映射为</a:t>
            </a:r>
            <a:r>
              <a:rPr kumimoji="1" lang="en-US" altLang="zh-CN" sz="2200" b="1" dirty="0">
                <a:latin typeface="Times New Roman" pitchFamily="18" charset="0"/>
                <a:ea typeface="幼圆" pitchFamily="49" charset="-122"/>
                <a:cs typeface="Times New Roman" pitchFamily="18" charset="0"/>
              </a:rPr>
              <a:t>[0, 1]</a:t>
            </a:r>
            <a:r>
              <a:rPr kumimoji="1" lang="zh-CN" altLang="en-US" sz="2200" b="1" dirty="0">
                <a:latin typeface="Times New Roman" pitchFamily="18" charset="0"/>
                <a:ea typeface="幼圆" pitchFamily="49" charset="-122"/>
                <a:cs typeface="Times New Roman" pitchFamily="18" charset="0"/>
              </a:rPr>
              <a:t>上某个实值的函数，即</a:t>
            </a:r>
          </a:p>
          <a:p>
            <a:pPr algn="just">
              <a:lnSpc>
                <a:spcPct val="115000"/>
              </a:lnSpc>
              <a:spcBef>
                <a:spcPct val="25000"/>
              </a:spcBef>
            </a:pPr>
            <a:r>
              <a:rPr kumimoji="1" lang="zh-CN" altLang="en-US" sz="2200" b="1" dirty="0">
                <a:latin typeface="Times New Roman" pitchFamily="18" charset="0"/>
                <a:ea typeface="幼圆" pitchFamily="49" charset="-122"/>
                <a:cs typeface="Times New Roman" pitchFamily="18" charset="0"/>
              </a:rPr>
              <a:t> </a:t>
            </a:r>
            <a:r>
              <a:rPr kumimoji="1" lang="zh-CN" altLang="en-US" sz="2200" b="1" dirty="0" smtClean="0">
                <a:latin typeface="Times New Roman" pitchFamily="18" charset="0"/>
                <a:ea typeface="幼圆" pitchFamily="49" charset="-122"/>
                <a:cs typeface="Times New Roman" pitchFamily="18" charset="0"/>
              </a:rPr>
              <a:t>                         ：</a:t>
            </a:r>
            <a:r>
              <a:rPr kumimoji="1" lang="en-US" altLang="zh-CN" sz="2200" b="1" dirty="0">
                <a:latin typeface="Times New Roman" pitchFamily="18" charset="0"/>
                <a:ea typeface="幼圆" pitchFamily="49" charset="-122"/>
                <a:cs typeface="Times New Roman" pitchFamily="18" charset="0"/>
              </a:rPr>
              <a:t>U→[0, 1]</a:t>
            </a:r>
          </a:p>
          <a:p>
            <a:pPr>
              <a:lnSpc>
                <a:spcPct val="115000"/>
              </a:lnSpc>
              <a:spcBef>
                <a:spcPct val="25000"/>
              </a:spcBef>
            </a:pPr>
            <a:r>
              <a:rPr kumimoji="1" lang="zh-CN" altLang="en-US" sz="2200" b="1" dirty="0" smtClean="0">
                <a:latin typeface="Times New Roman" pitchFamily="18" charset="0"/>
                <a:ea typeface="幼圆" pitchFamily="49" charset="-122"/>
                <a:cs typeface="Times New Roman" pitchFamily="18" charset="0"/>
              </a:rPr>
              <a:t>则</a:t>
            </a:r>
            <a:r>
              <a:rPr kumimoji="1" lang="zh-CN" altLang="en-US" sz="2200" b="1" dirty="0">
                <a:latin typeface="Times New Roman" pitchFamily="18" charset="0"/>
                <a:ea typeface="幼圆" pitchFamily="49" charset="-122"/>
                <a:cs typeface="Times New Roman" pitchFamily="18" charset="0"/>
              </a:rPr>
              <a:t>称    </a:t>
            </a:r>
            <a:r>
              <a:rPr kumimoji="1" lang="zh-CN" altLang="en-US" sz="2200" b="1" dirty="0" smtClean="0">
                <a:latin typeface="Times New Roman" pitchFamily="18" charset="0"/>
                <a:ea typeface="幼圆" pitchFamily="49" charset="-122"/>
                <a:cs typeface="Times New Roman" pitchFamily="18" charset="0"/>
              </a:rPr>
              <a:t> 为</a:t>
            </a:r>
            <a:r>
              <a:rPr kumimoji="1" lang="zh-CN" altLang="en-US" sz="2200" b="1" dirty="0">
                <a:latin typeface="Times New Roman" pitchFamily="18" charset="0"/>
                <a:ea typeface="幼圆" pitchFamily="49" charset="-122"/>
                <a:cs typeface="Times New Roman" pitchFamily="18" charset="0"/>
              </a:rPr>
              <a:t>定义在</a:t>
            </a:r>
            <a:r>
              <a:rPr kumimoji="1" lang="en-US" altLang="zh-CN" sz="2200" b="1" dirty="0">
                <a:latin typeface="Times New Roman" pitchFamily="18" charset="0"/>
                <a:ea typeface="幼圆" pitchFamily="49" charset="-122"/>
                <a:cs typeface="Times New Roman" pitchFamily="18" charset="0"/>
              </a:rPr>
              <a:t>U</a:t>
            </a:r>
            <a:r>
              <a:rPr kumimoji="1" lang="zh-CN" altLang="en-US" sz="2200" b="1" dirty="0">
                <a:latin typeface="Times New Roman" pitchFamily="18" charset="0"/>
                <a:ea typeface="幼圆" pitchFamily="49" charset="-122"/>
                <a:cs typeface="Times New Roman" pitchFamily="18" charset="0"/>
              </a:rPr>
              <a:t>上的一个隶属函数，由     </a:t>
            </a:r>
            <a:r>
              <a:rPr kumimoji="1" lang="zh-CN" altLang="en-US" sz="2200" b="1" dirty="0" smtClean="0">
                <a:latin typeface="Times New Roman" pitchFamily="18" charset="0"/>
                <a:ea typeface="幼圆" pitchFamily="49" charset="-122"/>
                <a:cs typeface="Times New Roman" pitchFamily="18" charset="0"/>
              </a:rPr>
              <a:t>  （</a:t>
            </a:r>
            <a:r>
              <a:rPr kumimoji="1" lang="zh-CN" altLang="en-US" sz="2200" b="1" dirty="0">
                <a:latin typeface="Times New Roman" pitchFamily="18" charset="0"/>
                <a:ea typeface="幼圆" pitchFamily="49" charset="-122"/>
                <a:cs typeface="Times New Roman" pitchFamily="18" charset="0"/>
              </a:rPr>
              <a:t>对所有 </a:t>
            </a:r>
            <a:r>
              <a:rPr kumimoji="1" lang="zh-CN" altLang="en-US" sz="2200" b="1" dirty="0" smtClean="0">
                <a:latin typeface="Times New Roman" pitchFamily="18" charset="0"/>
                <a:ea typeface="幼圆" pitchFamily="49" charset="-122"/>
                <a:cs typeface="Times New Roman" pitchFamily="18" charset="0"/>
              </a:rPr>
              <a:t>        ）</a:t>
            </a:r>
            <a:r>
              <a:rPr kumimoji="1" lang="zh-CN" altLang="en-US" sz="2200" b="1" dirty="0" smtClean="0">
                <a:solidFill>
                  <a:srgbClr val="0000FF"/>
                </a:solidFill>
                <a:latin typeface="Times New Roman" pitchFamily="18" charset="0"/>
                <a:ea typeface="幼圆" pitchFamily="49" charset="-122"/>
                <a:cs typeface="Times New Roman" pitchFamily="18" charset="0"/>
              </a:rPr>
              <a:t>所构</a:t>
            </a:r>
            <a:r>
              <a:rPr kumimoji="1" lang="zh-CN" altLang="en-US" sz="2200" b="1" dirty="0">
                <a:solidFill>
                  <a:srgbClr val="0000FF"/>
                </a:solidFill>
                <a:latin typeface="Times New Roman" pitchFamily="18" charset="0"/>
                <a:ea typeface="幼圆" pitchFamily="49" charset="-122"/>
                <a:cs typeface="Times New Roman" pitchFamily="18" charset="0"/>
              </a:rPr>
              <a:t>成</a:t>
            </a:r>
            <a:r>
              <a:rPr kumimoji="1" lang="zh-CN" altLang="en-US" sz="2200" b="1" dirty="0">
                <a:latin typeface="Times New Roman" pitchFamily="18" charset="0"/>
                <a:ea typeface="幼圆" pitchFamily="49" charset="-122"/>
                <a:cs typeface="Times New Roman" pitchFamily="18" charset="0"/>
              </a:rPr>
              <a:t>的集合</a:t>
            </a:r>
            <a:r>
              <a:rPr kumimoji="1" lang="en-US" altLang="zh-CN" sz="2200" b="1" dirty="0">
                <a:latin typeface="Times New Roman" pitchFamily="18" charset="0"/>
                <a:ea typeface="幼圆" pitchFamily="49" charset="-122"/>
                <a:cs typeface="Times New Roman" pitchFamily="18" charset="0"/>
              </a:rPr>
              <a:t>F</a:t>
            </a:r>
            <a:r>
              <a:rPr kumimoji="1" lang="zh-CN" altLang="en-US" sz="2200" b="1" dirty="0">
                <a:latin typeface="Times New Roman" pitchFamily="18" charset="0"/>
                <a:ea typeface="幼圆" pitchFamily="49" charset="-122"/>
                <a:cs typeface="Times New Roman" pitchFamily="18" charset="0"/>
              </a:rPr>
              <a:t>称为</a:t>
            </a:r>
            <a:r>
              <a:rPr kumimoji="1" lang="en-US" altLang="zh-CN" sz="2200" b="1" dirty="0">
                <a:latin typeface="Times New Roman" pitchFamily="18" charset="0"/>
                <a:ea typeface="幼圆" pitchFamily="49" charset="-122"/>
                <a:cs typeface="Times New Roman" pitchFamily="18" charset="0"/>
              </a:rPr>
              <a:t>U</a:t>
            </a:r>
            <a:r>
              <a:rPr kumimoji="1" lang="zh-CN" altLang="en-US" sz="2200" b="1" dirty="0">
                <a:latin typeface="Times New Roman" pitchFamily="18" charset="0"/>
                <a:ea typeface="幼圆" pitchFamily="49" charset="-122"/>
                <a:cs typeface="Times New Roman" pitchFamily="18" charset="0"/>
              </a:rPr>
              <a:t>上的一个模糊集，  </a:t>
            </a:r>
            <a:r>
              <a:rPr kumimoji="1" lang="zh-CN" altLang="en-US" sz="2200" b="1" dirty="0" smtClean="0">
                <a:latin typeface="Times New Roman" pitchFamily="18" charset="0"/>
                <a:ea typeface="幼圆" pitchFamily="49" charset="-122"/>
                <a:cs typeface="Times New Roman" pitchFamily="18" charset="0"/>
              </a:rPr>
              <a:t>      </a:t>
            </a:r>
            <a:r>
              <a:rPr kumimoji="1" lang="zh-CN" altLang="en-US" sz="2200" b="1" dirty="0">
                <a:latin typeface="Times New Roman" pitchFamily="18" charset="0"/>
                <a:ea typeface="幼圆" pitchFamily="49" charset="-122"/>
                <a:cs typeface="Times New Roman" pitchFamily="18" charset="0"/>
              </a:rPr>
              <a:t>称为</a:t>
            </a:r>
            <a:r>
              <a:rPr kumimoji="1" lang="en-US" altLang="zh-CN" sz="2200" b="1" dirty="0">
                <a:latin typeface="Times New Roman" pitchFamily="18" charset="0"/>
                <a:ea typeface="幼圆" pitchFamily="49" charset="-122"/>
                <a:cs typeface="Times New Roman" pitchFamily="18" charset="0"/>
              </a:rPr>
              <a:t>u</a:t>
            </a:r>
            <a:r>
              <a:rPr kumimoji="1" lang="zh-CN" altLang="en-US" sz="2200" b="1" dirty="0">
                <a:latin typeface="Times New Roman" pitchFamily="18" charset="0"/>
                <a:ea typeface="幼圆" pitchFamily="49" charset="-122"/>
                <a:cs typeface="Times New Roman" pitchFamily="18" charset="0"/>
              </a:rPr>
              <a:t>对</a:t>
            </a:r>
            <a:r>
              <a:rPr kumimoji="1" lang="en-US" altLang="zh-CN" sz="2200" b="1" dirty="0">
                <a:latin typeface="Times New Roman" pitchFamily="18" charset="0"/>
                <a:ea typeface="幼圆" pitchFamily="49" charset="-122"/>
                <a:cs typeface="Times New Roman" pitchFamily="18" charset="0"/>
              </a:rPr>
              <a:t>F</a:t>
            </a:r>
            <a:r>
              <a:rPr kumimoji="1" lang="zh-CN" altLang="en-US" sz="2200" b="1" dirty="0">
                <a:latin typeface="Times New Roman" pitchFamily="18" charset="0"/>
                <a:ea typeface="幼圆" pitchFamily="49" charset="-122"/>
                <a:cs typeface="Times New Roman" pitchFamily="18" charset="0"/>
              </a:rPr>
              <a:t>的隶属度</a:t>
            </a:r>
            <a:r>
              <a:rPr kumimoji="1" lang="zh-CN" altLang="en-US" sz="2200" b="1" dirty="0" smtClean="0">
                <a:latin typeface="Times New Roman" pitchFamily="18" charset="0"/>
                <a:ea typeface="幼圆" pitchFamily="49" charset="-122"/>
                <a:cs typeface="Times New Roman" pitchFamily="18" charset="0"/>
              </a:rPr>
              <a:t>。</a:t>
            </a:r>
            <a:endParaRPr kumimoji="1" lang="en-US" altLang="zh-CN" sz="2200" b="1" dirty="0" smtClean="0">
              <a:latin typeface="Times New Roman" pitchFamily="18" charset="0"/>
              <a:ea typeface="幼圆" pitchFamily="49" charset="-122"/>
              <a:cs typeface="Times New Roman" pitchFamily="18" charset="0"/>
            </a:endParaRPr>
          </a:p>
          <a:p>
            <a:pPr>
              <a:lnSpc>
                <a:spcPct val="115000"/>
              </a:lnSpc>
              <a:spcBef>
                <a:spcPct val="25000"/>
              </a:spcBef>
            </a:pPr>
            <a:endParaRPr kumimoji="1" lang="zh-CN" altLang="en-US" sz="2200" b="1" dirty="0">
              <a:latin typeface="Times New Roman" pitchFamily="18" charset="0"/>
              <a:ea typeface="幼圆" pitchFamily="49" charset="-122"/>
              <a:cs typeface="Times New Roman" pitchFamily="18" charset="0"/>
            </a:endParaRPr>
          </a:p>
          <a:p>
            <a:pPr marL="800100" lvl="1" indent="-342900">
              <a:lnSpc>
                <a:spcPct val="115000"/>
              </a:lnSpc>
              <a:spcBef>
                <a:spcPct val="25000"/>
              </a:spcBef>
              <a:buFont typeface="Arial" pitchFamily="34" charset="0"/>
              <a:buChar char="•"/>
            </a:pPr>
            <a:r>
              <a:rPr lang="zh-CN" altLang="en-US" sz="2200" b="1" dirty="0" smtClean="0">
                <a:solidFill>
                  <a:srgbClr val="00B050"/>
                </a:solidFill>
                <a:latin typeface="Times New Roman" pitchFamily="18" charset="0"/>
                <a:ea typeface="幼圆" pitchFamily="49" charset="-122"/>
                <a:cs typeface="Times New Roman" pitchFamily="18" charset="0"/>
              </a:rPr>
              <a:t>模糊</a:t>
            </a:r>
            <a:r>
              <a:rPr lang="zh-CN" altLang="en-US" sz="2200" b="1" dirty="0">
                <a:solidFill>
                  <a:srgbClr val="00B050"/>
                </a:solidFill>
                <a:latin typeface="Times New Roman" pitchFamily="18" charset="0"/>
                <a:ea typeface="幼圆" pitchFamily="49" charset="-122"/>
                <a:cs typeface="Times New Roman" pitchFamily="18" charset="0"/>
              </a:rPr>
              <a:t>集</a:t>
            </a:r>
            <a:r>
              <a:rPr lang="en-US" altLang="zh-CN" sz="2200" b="1" dirty="0">
                <a:solidFill>
                  <a:srgbClr val="00B050"/>
                </a:solidFill>
                <a:latin typeface="Times New Roman" pitchFamily="18" charset="0"/>
                <a:ea typeface="幼圆" pitchFamily="49" charset="-122"/>
                <a:cs typeface="Times New Roman" pitchFamily="18" charset="0"/>
              </a:rPr>
              <a:t>F</a:t>
            </a:r>
            <a:r>
              <a:rPr lang="zh-CN" altLang="en-US" sz="2200" b="1" dirty="0">
                <a:solidFill>
                  <a:srgbClr val="00B050"/>
                </a:solidFill>
                <a:latin typeface="Times New Roman" pitchFamily="18" charset="0"/>
                <a:ea typeface="幼圆" pitchFamily="49" charset="-122"/>
                <a:cs typeface="Times New Roman" pitchFamily="18" charset="0"/>
              </a:rPr>
              <a:t>完全是由隶属函数    </a:t>
            </a:r>
            <a:r>
              <a:rPr lang="zh-CN" altLang="en-US" sz="2200" b="1" dirty="0" smtClean="0">
                <a:solidFill>
                  <a:srgbClr val="00B050"/>
                </a:solidFill>
                <a:latin typeface="Times New Roman" pitchFamily="18" charset="0"/>
                <a:ea typeface="幼圆" pitchFamily="49" charset="-122"/>
                <a:cs typeface="Times New Roman" pitchFamily="18" charset="0"/>
              </a:rPr>
              <a:t>来刻画的</a:t>
            </a:r>
            <a:r>
              <a:rPr lang="zh-CN" altLang="en-US" sz="2200" b="1" dirty="0">
                <a:solidFill>
                  <a:srgbClr val="00B050"/>
                </a:solidFill>
                <a:latin typeface="Times New Roman" pitchFamily="18" charset="0"/>
                <a:ea typeface="幼圆" pitchFamily="49" charset="-122"/>
                <a:cs typeface="Times New Roman" pitchFamily="18" charset="0"/>
              </a:rPr>
              <a:t>，  </a:t>
            </a:r>
            <a:r>
              <a:rPr lang="zh-CN" altLang="en-US" sz="2200" b="1" dirty="0" smtClean="0">
                <a:solidFill>
                  <a:srgbClr val="00B050"/>
                </a:solidFill>
                <a:latin typeface="Times New Roman" pitchFamily="18" charset="0"/>
                <a:ea typeface="幼圆" pitchFamily="49" charset="-122"/>
                <a:cs typeface="Times New Roman" pitchFamily="18" charset="0"/>
              </a:rPr>
              <a:t>把</a:t>
            </a:r>
            <a:r>
              <a:rPr lang="en-US" altLang="zh-CN" sz="2200" b="1" dirty="0">
                <a:solidFill>
                  <a:srgbClr val="00B050"/>
                </a:solidFill>
                <a:latin typeface="Times New Roman" pitchFamily="18" charset="0"/>
                <a:ea typeface="幼圆" pitchFamily="49" charset="-122"/>
                <a:cs typeface="Times New Roman" pitchFamily="18" charset="0"/>
              </a:rPr>
              <a:t>U</a:t>
            </a:r>
            <a:r>
              <a:rPr lang="zh-CN" altLang="en-US" sz="2200" b="1" dirty="0">
                <a:solidFill>
                  <a:srgbClr val="00B050"/>
                </a:solidFill>
                <a:latin typeface="Times New Roman" pitchFamily="18" charset="0"/>
                <a:ea typeface="幼圆" pitchFamily="49" charset="-122"/>
                <a:cs typeface="Times New Roman" pitchFamily="18" charset="0"/>
              </a:rPr>
              <a:t>中的每一个元素</a:t>
            </a:r>
            <a:r>
              <a:rPr lang="en-US" altLang="zh-CN" sz="2200" b="1" dirty="0">
                <a:solidFill>
                  <a:srgbClr val="00B050"/>
                </a:solidFill>
                <a:latin typeface="Times New Roman" pitchFamily="18" charset="0"/>
                <a:ea typeface="幼圆" pitchFamily="49" charset="-122"/>
                <a:cs typeface="Times New Roman" pitchFamily="18" charset="0"/>
              </a:rPr>
              <a:t>u</a:t>
            </a:r>
            <a:r>
              <a:rPr lang="zh-CN" altLang="en-US" sz="2200" b="1" dirty="0">
                <a:solidFill>
                  <a:srgbClr val="00B050"/>
                </a:solidFill>
                <a:latin typeface="Times New Roman" pitchFamily="18" charset="0"/>
                <a:ea typeface="幼圆" pitchFamily="49" charset="-122"/>
                <a:cs typeface="Times New Roman" pitchFamily="18" charset="0"/>
              </a:rPr>
              <a:t>都映射为</a:t>
            </a:r>
            <a:r>
              <a:rPr lang="en-US" altLang="zh-CN" sz="2200" b="1" dirty="0">
                <a:solidFill>
                  <a:srgbClr val="00B050"/>
                </a:solidFill>
                <a:latin typeface="Times New Roman" pitchFamily="18" charset="0"/>
                <a:ea typeface="幼圆" pitchFamily="49" charset="-122"/>
                <a:cs typeface="Times New Roman" pitchFamily="18" charset="0"/>
              </a:rPr>
              <a:t>[0, 1]</a:t>
            </a:r>
            <a:r>
              <a:rPr lang="zh-CN" altLang="en-US" sz="2200" b="1" dirty="0">
                <a:solidFill>
                  <a:srgbClr val="00B050"/>
                </a:solidFill>
                <a:latin typeface="Times New Roman" pitchFamily="18" charset="0"/>
                <a:ea typeface="幼圆" pitchFamily="49" charset="-122"/>
                <a:cs typeface="Times New Roman" pitchFamily="18" charset="0"/>
              </a:rPr>
              <a:t>上的一个值      </a:t>
            </a:r>
            <a:r>
              <a:rPr lang="zh-CN" altLang="en-US" sz="2200" b="1" dirty="0" smtClean="0">
                <a:solidFill>
                  <a:srgbClr val="00B050"/>
                </a:solidFill>
                <a:latin typeface="Times New Roman" pitchFamily="18" charset="0"/>
                <a:ea typeface="幼圆" pitchFamily="49" charset="-122"/>
                <a:cs typeface="Times New Roman" pitchFamily="18" charset="0"/>
              </a:rPr>
              <a:t>    。</a:t>
            </a:r>
            <a:endParaRPr lang="zh-CN" altLang="en-US" sz="2200" b="1" dirty="0">
              <a:solidFill>
                <a:srgbClr val="00B050"/>
              </a:solidFill>
              <a:latin typeface="Times New Roman" pitchFamily="18" charset="0"/>
              <a:ea typeface="幼圆" pitchFamily="49" charset="-122"/>
              <a:cs typeface="Times New Roman" pitchFamily="18" charset="0"/>
            </a:endParaRPr>
          </a:p>
          <a:p>
            <a:pPr marL="800100" lvl="1" indent="-342900">
              <a:lnSpc>
                <a:spcPct val="115000"/>
              </a:lnSpc>
              <a:spcBef>
                <a:spcPct val="25000"/>
              </a:spcBef>
              <a:buFont typeface="Arial" pitchFamily="34" charset="0"/>
              <a:buChar char="•"/>
            </a:pPr>
            <a:r>
              <a:rPr lang="zh-CN" altLang="en-US" sz="2200" b="1" dirty="0" smtClean="0">
                <a:solidFill>
                  <a:srgbClr val="00B050"/>
                </a:solidFill>
                <a:latin typeface="Times New Roman" pitchFamily="18" charset="0"/>
                <a:ea typeface="幼圆" pitchFamily="49" charset="-122"/>
                <a:cs typeface="Times New Roman" pitchFamily="18" charset="0"/>
              </a:rPr>
              <a:t>         的值</a:t>
            </a:r>
            <a:r>
              <a:rPr lang="zh-CN" altLang="en-US" sz="2200" b="1" dirty="0">
                <a:solidFill>
                  <a:srgbClr val="00B050"/>
                </a:solidFill>
                <a:latin typeface="Times New Roman" pitchFamily="18" charset="0"/>
                <a:ea typeface="幼圆" pitchFamily="49" charset="-122"/>
                <a:cs typeface="Times New Roman" pitchFamily="18" charset="0"/>
              </a:rPr>
              <a:t>表示</a:t>
            </a:r>
            <a:r>
              <a:rPr lang="en-US" altLang="zh-CN" sz="2200" b="1" dirty="0">
                <a:solidFill>
                  <a:srgbClr val="00B050"/>
                </a:solidFill>
                <a:latin typeface="Times New Roman" pitchFamily="18" charset="0"/>
                <a:ea typeface="幼圆" pitchFamily="49" charset="-122"/>
                <a:cs typeface="Times New Roman" pitchFamily="18" charset="0"/>
              </a:rPr>
              <a:t>u</a:t>
            </a:r>
            <a:r>
              <a:rPr lang="zh-CN" altLang="en-US" sz="2200" b="1" dirty="0">
                <a:solidFill>
                  <a:srgbClr val="00B050"/>
                </a:solidFill>
                <a:latin typeface="Times New Roman" pitchFamily="18" charset="0"/>
                <a:ea typeface="幼圆" pitchFamily="49" charset="-122"/>
                <a:cs typeface="Times New Roman" pitchFamily="18" charset="0"/>
              </a:rPr>
              <a:t>隶属于</a:t>
            </a:r>
            <a:r>
              <a:rPr lang="en-US" altLang="zh-CN" sz="2200" b="1" dirty="0">
                <a:solidFill>
                  <a:srgbClr val="00B050"/>
                </a:solidFill>
                <a:latin typeface="Times New Roman" pitchFamily="18" charset="0"/>
                <a:ea typeface="幼圆" pitchFamily="49" charset="-122"/>
                <a:cs typeface="Times New Roman" pitchFamily="18" charset="0"/>
              </a:rPr>
              <a:t>F</a:t>
            </a:r>
            <a:r>
              <a:rPr lang="zh-CN" altLang="en-US" sz="2200" b="1" dirty="0">
                <a:solidFill>
                  <a:srgbClr val="00B050"/>
                </a:solidFill>
                <a:latin typeface="Times New Roman" pitchFamily="18" charset="0"/>
                <a:ea typeface="幼圆" pitchFamily="49" charset="-122"/>
                <a:cs typeface="Times New Roman" pitchFamily="18" charset="0"/>
              </a:rPr>
              <a:t>的程度，其值越大，表示</a:t>
            </a:r>
            <a:r>
              <a:rPr lang="en-US" altLang="zh-CN" sz="2200" b="1" dirty="0">
                <a:solidFill>
                  <a:srgbClr val="00B050"/>
                </a:solidFill>
                <a:latin typeface="Times New Roman" pitchFamily="18" charset="0"/>
                <a:ea typeface="幼圆" pitchFamily="49" charset="-122"/>
                <a:cs typeface="Times New Roman" pitchFamily="18" charset="0"/>
              </a:rPr>
              <a:t>u</a:t>
            </a:r>
            <a:r>
              <a:rPr lang="zh-CN" altLang="en-US" sz="2200" b="1" dirty="0">
                <a:solidFill>
                  <a:srgbClr val="00B050"/>
                </a:solidFill>
                <a:latin typeface="Times New Roman" pitchFamily="18" charset="0"/>
                <a:ea typeface="幼圆" pitchFamily="49" charset="-122"/>
                <a:cs typeface="Times New Roman" pitchFamily="18" charset="0"/>
              </a:rPr>
              <a:t>隶属于</a:t>
            </a:r>
            <a:r>
              <a:rPr lang="en-US" altLang="zh-CN" sz="2200" b="1" dirty="0">
                <a:solidFill>
                  <a:srgbClr val="00B050"/>
                </a:solidFill>
                <a:latin typeface="Times New Roman" pitchFamily="18" charset="0"/>
                <a:ea typeface="幼圆" pitchFamily="49" charset="-122"/>
                <a:cs typeface="Times New Roman" pitchFamily="18" charset="0"/>
              </a:rPr>
              <a:t>F</a:t>
            </a:r>
            <a:r>
              <a:rPr lang="zh-CN" altLang="en-US" sz="2200" b="1" dirty="0">
                <a:solidFill>
                  <a:srgbClr val="00B050"/>
                </a:solidFill>
                <a:latin typeface="Times New Roman" pitchFamily="18" charset="0"/>
                <a:ea typeface="幼圆" pitchFamily="49" charset="-122"/>
                <a:cs typeface="Times New Roman" pitchFamily="18" charset="0"/>
              </a:rPr>
              <a:t>的程度越高。</a:t>
            </a:r>
            <a:r>
              <a:rPr lang="zh-CN" altLang="en-US" sz="2200" b="1" dirty="0" smtClean="0">
                <a:solidFill>
                  <a:srgbClr val="00B050"/>
                </a:solidFill>
                <a:latin typeface="Times New Roman" pitchFamily="18" charset="0"/>
                <a:ea typeface="幼圆" pitchFamily="49" charset="-122"/>
                <a:cs typeface="Times New Roman" pitchFamily="18" charset="0"/>
              </a:rPr>
              <a:t>当           仅</a:t>
            </a:r>
            <a:r>
              <a:rPr lang="zh-CN" altLang="en-US" sz="2200" b="1" dirty="0">
                <a:solidFill>
                  <a:srgbClr val="00B050"/>
                </a:solidFill>
                <a:latin typeface="Times New Roman" pitchFamily="18" charset="0"/>
                <a:ea typeface="幼圆" pitchFamily="49" charset="-122"/>
                <a:cs typeface="Times New Roman" pitchFamily="18" charset="0"/>
              </a:rPr>
              <a:t>取</a:t>
            </a:r>
            <a:r>
              <a:rPr lang="en-US" altLang="zh-CN" sz="2200" b="1" dirty="0">
                <a:solidFill>
                  <a:srgbClr val="00B050"/>
                </a:solidFill>
                <a:latin typeface="Times New Roman" pitchFamily="18" charset="0"/>
                <a:ea typeface="幼圆" pitchFamily="49" charset="-122"/>
                <a:cs typeface="Times New Roman" pitchFamily="18" charset="0"/>
              </a:rPr>
              <a:t>0</a:t>
            </a:r>
            <a:r>
              <a:rPr lang="zh-CN" altLang="en-US" sz="2200" b="1" dirty="0">
                <a:solidFill>
                  <a:srgbClr val="00B050"/>
                </a:solidFill>
                <a:latin typeface="Times New Roman" pitchFamily="18" charset="0"/>
                <a:ea typeface="幼圆" pitchFamily="49" charset="-122"/>
                <a:cs typeface="Times New Roman" pitchFamily="18" charset="0"/>
              </a:rPr>
              <a:t>和</a:t>
            </a:r>
            <a:r>
              <a:rPr lang="en-US" altLang="zh-CN" sz="2200" b="1" dirty="0">
                <a:solidFill>
                  <a:srgbClr val="00B050"/>
                </a:solidFill>
                <a:latin typeface="Times New Roman" pitchFamily="18" charset="0"/>
                <a:ea typeface="幼圆" pitchFamily="49" charset="-122"/>
                <a:cs typeface="Times New Roman" pitchFamily="18" charset="0"/>
              </a:rPr>
              <a:t>1</a:t>
            </a:r>
            <a:r>
              <a:rPr lang="zh-CN" altLang="en-US" sz="2200" b="1" dirty="0">
                <a:solidFill>
                  <a:srgbClr val="00B050"/>
                </a:solidFill>
                <a:latin typeface="Times New Roman" pitchFamily="18" charset="0"/>
                <a:ea typeface="幼圆" pitchFamily="49" charset="-122"/>
                <a:cs typeface="Times New Roman" pitchFamily="18" charset="0"/>
              </a:rPr>
              <a:t>时，模糊集</a:t>
            </a:r>
            <a:r>
              <a:rPr lang="en-US" altLang="zh-CN" sz="2200" b="1" dirty="0">
                <a:solidFill>
                  <a:srgbClr val="00B050"/>
                </a:solidFill>
                <a:latin typeface="Times New Roman" pitchFamily="18" charset="0"/>
                <a:ea typeface="幼圆" pitchFamily="49" charset="-122"/>
                <a:cs typeface="Times New Roman" pitchFamily="18" charset="0"/>
              </a:rPr>
              <a:t>F</a:t>
            </a:r>
            <a:r>
              <a:rPr lang="zh-CN" altLang="en-US" sz="2200" b="1" dirty="0">
                <a:solidFill>
                  <a:srgbClr val="00B050"/>
                </a:solidFill>
                <a:latin typeface="Times New Roman" pitchFamily="18" charset="0"/>
                <a:ea typeface="幼圆" pitchFamily="49" charset="-122"/>
                <a:cs typeface="Times New Roman" pitchFamily="18" charset="0"/>
              </a:rPr>
              <a:t>便退化为一个普通集合。</a:t>
            </a:r>
            <a:endParaRPr kumimoji="1" lang="zh-CN" altLang="en-US" sz="2200" dirty="0">
              <a:solidFill>
                <a:srgbClr val="00B050"/>
              </a:solidFill>
              <a:latin typeface="Times New Roman" pitchFamily="18" charset="0"/>
              <a:ea typeface="幼圆" pitchFamily="49" charset="-122"/>
              <a:cs typeface="Times New Roman" pitchFamily="18" charset="0"/>
            </a:endParaRPr>
          </a:p>
        </p:txBody>
      </p:sp>
      <p:graphicFrame>
        <p:nvGraphicFramePr>
          <p:cNvPr id="131077" name="Object 5"/>
          <p:cNvGraphicFramePr>
            <a:graphicFrameLocks noChangeAspect="1"/>
          </p:cNvGraphicFramePr>
          <p:nvPr>
            <p:extLst>
              <p:ext uri="{D42A27DB-BD31-4B8C-83A1-F6EECF244321}">
                <p14:modId xmlns:p14="http://schemas.microsoft.com/office/powerpoint/2010/main" val="930467333"/>
              </p:ext>
            </p:extLst>
          </p:nvPr>
        </p:nvGraphicFramePr>
        <p:xfrm>
          <a:off x="1727684" y="2439107"/>
          <a:ext cx="314325" cy="377825"/>
        </p:xfrm>
        <a:graphic>
          <a:graphicData uri="http://schemas.openxmlformats.org/presentationml/2006/ole">
            <mc:AlternateContent xmlns:mc="http://schemas.openxmlformats.org/markup-compatibility/2006">
              <mc:Choice xmlns:v="urn:schemas-microsoft-com:vml" Requires="v">
                <p:oleObj spid="_x0000_s1996" name="Equation" r:id="rId4" imgW="190440" imgH="215640" progId="Equation.DSMT4">
                  <p:embed/>
                </p:oleObj>
              </mc:Choice>
              <mc:Fallback>
                <p:oleObj name="Equation" r:id="rId4" imgW="190440" imgH="215640" progId="Equation.DSMT4">
                  <p:embed/>
                  <p:pic>
                    <p:nvPicPr>
                      <p:cNvPr id="0" name="Picture 6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7684" y="2439107"/>
                        <a:ext cx="314325" cy="3778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81" name="Object 9"/>
          <p:cNvGraphicFramePr>
            <a:graphicFrameLocks noChangeAspect="1"/>
          </p:cNvGraphicFramePr>
          <p:nvPr>
            <p:extLst>
              <p:ext uri="{D42A27DB-BD31-4B8C-83A1-F6EECF244321}">
                <p14:modId xmlns:p14="http://schemas.microsoft.com/office/powerpoint/2010/main" val="3116780181"/>
              </p:ext>
            </p:extLst>
          </p:nvPr>
        </p:nvGraphicFramePr>
        <p:xfrm>
          <a:off x="6948698" y="2960948"/>
          <a:ext cx="755650" cy="341312"/>
        </p:xfrm>
        <a:graphic>
          <a:graphicData uri="http://schemas.openxmlformats.org/presentationml/2006/ole">
            <mc:AlternateContent xmlns:mc="http://schemas.openxmlformats.org/markup-compatibility/2006">
              <mc:Choice xmlns:v="urn:schemas-microsoft-com:vml" Requires="v">
                <p:oleObj spid="_x0000_s1997" name="Equation" r:id="rId6" imgW="393359" imgH="177646" progId="Equation.3">
                  <p:embed/>
                </p:oleObj>
              </mc:Choice>
              <mc:Fallback>
                <p:oleObj name="Equation" r:id="rId6" imgW="393359" imgH="177646" progId="Equation.3">
                  <p:embed/>
                  <p:pic>
                    <p:nvPicPr>
                      <p:cNvPr id="0" name="Picture 6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48698" y="2960948"/>
                        <a:ext cx="755650" cy="341312"/>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84" name="Object 12"/>
          <p:cNvGraphicFramePr>
            <a:graphicFrameLocks noChangeAspect="1"/>
          </p:cNvGraphicFramePr>
          <p:nvPr>
            <p:extLst>
              <p:ext uri="{D42A27DB-BD31-4B8C-83A1-F6EECF244321}">
                <p14:modId xmlns:p14="http://schemas.microsoft.com/office/powerpoint/2010/main" val="1766796524"/>
              </p:ext>
            </p:extLst>
          </p:nvPr>
        </p:nvGraphicFramePr>
        <p:xfrm>
          <a:off x="3239852" y="1564654"/>
          <a:ext cx="371475" cy="420687"/>
        </p:xfrm>
        <a:graphic>
          <a:graphicData uri="http://schemas.openxmlformats.org/presentationml/2006/ole">
            <mc:AlternateContent xmlns:mc="http://schemas.openxmlformats.org/markup-compatibility/2006">
              <mc:Choice xmlns:v="urn:schemas-microsoft-com:vml" Requires="v">
                <p:oleObj spid="_x0000_s1998" name="Equation" r:id="rId8" imgW="190335" imgH="215713" progId="Equation.DSMT4">
                  <p:embed/>
                </p:oleObj>
              </mc:Choice>
              <mc:Fallback>
                <p:oleObj name="Equation" r:id="rId8" imgW="190335" imgH="215713" progId="Equation.DSMT4">
                  <p:embed/>
                  <p:pic>
                    <p:nvPicPr>
                      <p:cNvPr id="0" name="Picture 6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9852" y="1564654"/>
                        <a:ext cx="371475" cy="42068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085" name="Text Box 13"/>
          <p:cNvSpPr txBox="1">
            <a:spLocks noChangeArrowheads="1"/>
          </p:cNvSpPr>
          <p:nvPr/>
        </p:nvSpPr>
        <p:spPr bwMode="auto">
          <a:xfrm>
            <a:off x="611188" y="152400"/>
            <a:ext cx="806450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zh-CN" altLang="en-US" sz="4400" b="1" dirty="0">
                <a:solidFill>
                  <a:schemeClr val="accent2"/>
                </a:solidFill>
                <a:latin typeface="方正姚体" pitchFamily="2" charset="-122"/>
                <a:ea typeface="方正姚体" pitchFamily="2" charset="-122"/>
                <a:cs typeface="+mj-cs"/>
              </a:rPr>
              <a:t>模糊集的定义</a:t>
            </a:r>
            <a:endParaRPr lang="en-US" altLang="zh-CN" sz="4400" b="1" dirty="0">
              <a:solidFill>
                <a:schemeClr val="accent2"/>
              </a:solidFill>
              <a:latin typeface="方正姚体" pitchFamily="2" charset="-122"/>
              <a:ea typeface="方正姚体" pitchFamily="2" charset="-122"/>
              <a:cs typeface="+mj-cs"/>
            </a:endParaRPr>
          </a:p>
        </p:txBody>
      </p:sp>
      <p:graphicFrame>
        <p:nvGraphicFramePr>
          <p:cNvPr id="131087" name="Object 15"/>
          <p:cNvGraphicFramePr>
            <a:graphicFrameLocks noChangeAspect="1"/>
          </p:cNvGraphicFramePr>
          <p:nvPr>
            <p:extLst>
              <p:ext uri="{D42A27DB-BD31-4B8C-83A1-F6EECF244321}">
                <p14:modId xmlns:p14="http://schemas.microsoft.com/office/powerpoint/2010/main" val="982944245"/>
              </p:ext>
            </p:extLst>
          </p:nvPr>
        </p:nvGraphicFramePr>
        <p:xfrm>
          <a:off x="899592" y="2888940"/>
          <a:ext cx="371475" cy="420688"/>
        </p:xfrm>
        <a:graphic>
          <a:graphicData uri="http://schemas.openxmlformats.org/presentationml/2006/ole">
            <mc:AlternateContent xmlns:mc="http://schemas.openxmlformats.org/markup-compatibility/2006">
              <mc:Choice xmlns:v="urn:schemas-microsoft-com:vml" Requires="v">
                <p:oleObj spid="_x0000_s1999" name="Equation" r:id="rId10" imgW="190335" imgH="215713" progId="Equation.DSMT4">
                  <p:embed/>
                </p:oleObj>
              </mc:Choice>
              <mc:Fallback>
                <p:oleObj name="Equation" r:id="rId10" imgW="190335" imgH="215713" progId="Equation.DSMT4">
                  <p:embed/>
                  <p:pic>
                    <p:nvPicPr>
                      <p:cNvPr id="0" name="Picture 64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9592" y="2888940"/>
                        <a:ext cx="371475" cy="42068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88" name="Object 16"/>
          <p:cNvGraphicFramePr>
            <a:graphicFrameLocks noChangeAspect="1"/>
          </p:cNvGraphicFramePr>
          <p:nvPr>
            <p:extLst>
              <p:ext uri="{D42A27DB-BD31-4B8C-83A1-F6EECF244321}">
                <p14:modId xmlns:p14="http://schemas.microsoft.com/office/powerpoint/2010/main" val="4148051106"/>
              </p:ext>
            </p:extLst>
          </p:nvPr>
        </p:nvGraphicFramePr>
        <p:xfrm>
          <a:off x="5328084" y="2943163"/>
          <a:ext cx="649288" cy="377825"/>
        </p:xfrm>
        <a:graphic>
          <a:graphicData uri="http://schemas.openxmlformats.org/presentationml/2006/ole">
            <mc:AlternateContent xmlns:mc="http://schemas.openxmlformats.org/markup-compatibility/2006">
              <mc:Choice xmlns:v="urn:schemas-microsoft-com:vml" Requires="v">
                <p:oleObj spid="_x0000_s2000" name="Equation" r:id="rId11" imgW="393359" imgH="215713" progId="Equation.DSMT4">
                  <p:embed/>
                </p:oleObj>
              </mc:Choice>
              <mc:Fallback>
                <p:oleObj name="Equation" r:id="rId11" imgW="393359" imgH="215713" progId="Equation.DSMT4">
                  <p:embed/>
                  <p:pic>
                    <p:nvPicPr>
                      <p:cNvPr id="0" name="Picture 6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28084" y="2943163"/>
                        <a:ext cx="649288" cy="3778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89" name="Object 17"/>
          <p:cNvGraphicFramePr>
            <a:graphicFrameLocks noChangeAspect="1"/>
          </p:cNvGraphicFramePr>
          <p:nvPr>
            <p:extLst>
              <p:ext uri="{D42A27DB-BD31-4B8C-83A1-F6EECF244321}">
                <p14:modId xmlns:p14="http://schemas.microsoft.com/office/powerpoint/2010/main" val="260366619"/>
              </p:ext>
            </p:extLst>
          </p:nvPr>
        </p:nvGraphicFramePr>
        <p:xfrm>
          <a:off x="4210744" y="3320988"/>
          <a:ext cx="649288" cy="377825"/>
        </p:xfrm>
        <a:graphic>
          <a:graphicData uri="http://schemas.openxmlformats.org/presentationml/2006/ole">
            <mc:AlternateContent xmlns:mc="http://schemas.openxmlformats.org/markup-compatibility/2006">
              <mc:Choice xmlns:v="urn:schemas-microsoft-com:vml" Requires="v">
                <p:oleObj spid="_x0000_s2001" name="Equation" r:id="rId13" imgW="393359" imgH="215713" progId="Equation.DSMT4">
                  <p:embed/>
                </p:oleObj>
              </mc:Choice>
              <mc:Fallback>
                <p:oleObj name="Equation" r:id="rId13" imgW="393359" imgH="215713" progId="Equation.DSMT4">
                  <p:embed/>
                  <p:pic>
                    <p:nvPicPr>
                      <p:cNvPr id="0" name="Picture 64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10744" y="3320988"/>
                        <a:ext cx="649288" cy="3778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91" name="Object 19"/>
          <p:cNvGraphicFramePr>
            <a:graphicFrameLocks noChangeAspect="1"/>
          </p:cNvGraphicFramePr>
          <p:nvPr>
            <p:extLst>
              <p:ext uri="{D42A27DB-BD31-4B8C-83A1-F6EECF244321}">
                <p14:modId xmlns:p14="http://schemas.microsoft.com/office/powerpoint/2010/main" val="2925888191"/>
              </p:ext>
            </p:extLst>
          </p:nvPr>
        </p:nvGraphicFramePr>
        <p:xfrm>
          <a:off x="4368006" y="4185084"/>
          <a:ext cx="371475" cy="420688"/>
        </p:xfrm>
        <a:graphic>
          <a:graphicData uri="http://schemas.openxmlformats.org/presentationml/2006/ole">
            <mc:AlternateContent xmlns:mc="http://schemas.openxmlformats.org/markup-compatibility/2006">
              <mc:Choice xmlns:v="urn:schemas-microsoft-com:vml" Requires="v">
                <p:oleObj spid="_x0000_s2002" name="Equation" r:id="rId14" imgW="190335" imgH="215713" progId="Equation.DSMT4">
                  <p:embed/>
                </p:oleObj>
              </mc:Choice>
              <mc:Fallback>
                <p:oleObj name="Equation" r:id="rId14" imgW="190335" imgH="215713" progId="Equation.DSMT4">
                  <p:embed/>
                  <p:pic>
                    <p:nvPicPr>
                      <p:cNvPr id="0" name="Picture 6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8006" y="4185084"/>
                        <a:ext cx="371475" cy="42068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92" name="Object 20"/>
          <p:cNvGraphicFramePr>
            <a:graphicFrameLocks noChangeAspect="1"/>
          </p:cNvGraphicFramePr>
          <p:nvPr>
            <p:extLst>
              <p:ext uri="{D42A27DB-BD31-4B8C-83A1-F6EECF244321}">
                <p14:modId xmlns:p14="http://schemas.microsoft.com/office/powerpoint/2010/main" val="2193439588"/>
              </p:ext>
            </p:extLst>
          </p:nvPr>
        </p:nvGraphicFramePr>
        <p:xfrm>
          <a:off x="5856709" y="4221088"/>
          <a:ext cx="371475" cy="420688"/>
        </p:xfrm>
        <a:graphic>
          <a:graphicData uri="http://schemas.openxmlformats.org/presentationml/2006/ole">
            <mc:AlternateContent xmlns:mc="http://schemas.openxmlformats.org/markup-compatibility/2006">
              <mc:Choice xmlns:v="urn:schemas-microsoft-com:vml" Requires="v">
                <p:oleObj spid="_x0000_s2003" name="Equation" r:id="rId15" imgW="190335" imgH="215713" progId="Equation.DSMT4">
                  <p:embed/>
                </p:oleObj>
              </mc:Choice>
              <mc:Fallback>
                <p:oleObj name="Equation" r:id="rId15" imgW="190335" imgH="215713" progId="Equation.DSMT4">
                  <p:embed/>
                  <p:pic>
                    <p:nvPicPr>
                      <p:cNvPr id="0" name="Picture 6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56709" y="4221088"/>
                        <a:ext cx="371475" cy="42068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93" name="Object 21"/>
          <p:cNvGraphicFramePr>
            <a:graphicFrameLocks noChangeAspect="1"/>
          </p:cNvGraphicFramePr>
          <p:nvPr>
            <p:extLst>
              <p:ext uri="{D42A27DB-BD31-4B8C-83A1-F6EECF244321}">
                <p14:modId xmlns:p14="http://schemas.microsoft.com/office/powerpoint/2010/main" val="4247684127"/>
              </p:ext>
            </p:extLst>
          </p:nvPr>
        </p:nvGraphicFramePr>
        <p:xfrm>
          <a:off x="4246748" y="4671355"/>
          <a:ext cx="649288" cy="377825"/>
        </p:xfrm>
        <a:graphic>
          <a:graphicData uri="http://schemas.openxmlformats.org/presentationml/2006/ole">
            <mc:AlternateContent xmlns:mc="http://schemas.openxmlformats.org/markup-compatibility/2006">
              <mc:Choice xmlns:v="urn:schemas-microsoft-com:vml" Requires="v">
                <p:oleObj spid="_x0000_s2004" name="Equation" r:id="rId16" imgW="393359" imgH="215713" progId="Equation.DSMT4">
                  <p:embed/>
                </p:oleObj>
              </mc:Choice>
              <mc:Fallback>
                <p:oleObj name="Equation" r:id="rId16" imgW="393359" imgH="215713" progId="Equation.DSMT4">
                  <p:embed/>
                  <p:pic>
                    <p:nvPicPr>
                      <p:cNvPr id="0" name="Picture 6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46748" y="4671355"/>
                        <a:ext cx="649288" cy="3778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94" name="Object 22"/>
          <p:cNvGraphicFramePr>
            <a:graphicFrameLocks noChangeAspect="1"/>
          </p:cNvGraphicFramePr>
          <p:nvPr>
            <p:extLst>
              <p:ext uri="{D42A27DB-BD31-4B8C-83A1-F6EECF244321}">
                <p14:modId xmlns:p14="http://schemas.microsoft.com/office/powerpoint/2010/main" val="3201168960"/>
              </p:ext>
            </p:extLst>
          </p:nvPr>
        </p:nvGraphicFramePr>
        <p:xfrm>
          <a:off x="1043608" y="5085184"/>
          <a:ext cx="649287" cy="377825"/>
        </p:xfrm>
        <a:graphic>
          <a:graphicData uri="http://schemas.openxmlformats.org/presentationml/2006/ole">
            <mc:AlternateContent xmlns:mc="http://schemas.openxmlformats.org/markup-compatibility/2006">
              <mc:Choice xmlns:v="urn:schemas-microsoft-com:vml" Requires="v">
                <p:oleObj spid="_x0000_s2005" name="Equation" r:id="rId17" imgW="393359" imgH="215713" progId="Equation.DSMT4">
                  <p:embed/>
                </p:oleObj>
              </mc:Choice>
              <mc:Fallback>
                <p:oleObj name="Equation" r:id="rId17" imgW="393359" imgH="215713" progId="Equation.DSMT4">
                  <p:embed/>
                  <p:pic>
                    <p:nvPicPr>
                      <p:cNvPr id="0" name="Picture 65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3608" y="5085184"/>
                        <a:ext cx="649287" cy="3778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95" name="Object 23"/>
          <p:cNvGraphicFramePr>
            <a:graphicFrameLocks noChangeAspect="1"/>
          </p:cNvGraphicFramePr>
          <p:nvPr>
            <p:extLst>
              <p:ext uri="{D42A27DB-BD31-4B8C-83A1-F6EECF244321}">
                <p14:modId xmlns:p14="http://schemas.microsoft.com/office/powerpoint/2010/main" val="3688743340"/>
              </p:ext>
            </p:extLst>
          </p:nvPr>
        </p:nvGraphicFramePr>
        <p:xfrm>
          <a:off x="2555776" y="5517232"/>
          <a:ext cx="649288" cy="377825"/>
        </p:xfrm>
        <a:graphic>
          <a:graphicData uri="http://schemas.openxmlformats.org/presentationml/2006/ole">
            <mc:AlternateContent xmlns:mc="http://schemas.openxmlformats.org/markup-compatibility/2006">
              <mc:Choice xmlns:v="urn:schemas-microsoft-com:vml" Requires="v">
                <p:oleObj spid="_x0000_s2006" name="Equation" r:id="rId18" imgW="393359" imgH="215713" progId="Equation.DSMT4">
                  <p:embed/>
                </p:oleObj>
              </mc:Choice>
              <mc:Fallback>
                <p:oleObj name="Equation" r:id="rId18" imgW="393359" imgH="215713" progId="Equation.DSMT4">
                  <p:embed/>
                  <p:pic>
                    <p:nvPicPr>
                      <p:cNvPr id="0" name="Picture 6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55776" y="5517232"/>
                        <a:ext cx="649288" cy="3778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970B9EB8-450E-4FF4-A0C9-81BF99DAF4F6}" type="slidenum">
              <a:rPr lang="en-US" altLang="zh-CN"/>
              <a:pPr/>
              <a:t>55</a:t>
            </a:fld>
            <a:endParaRPr lang="en-US" altLang="zh-CN"/>
          </a:p>
        </p:txBody>
      </p:sp>
      <p:sp>
        <p:nvSpPr>
          <p:cNvPr id="133123" name="Text Box 3"/>
          <p:cNvSpPr txBox="1">
            <a:spLocks noChangeArrowheads="1"/>
          </p:cNvSpPr>
          <p:nvPr/>
        </p:nvSpPr>
        <p:spPr bwMode="auto">
          <a:xfrm>
            <a:off x="250825" y="1628800"/>
            <a:ext cx="8569325" cy="489364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a:spcBef>
                <a:spcPct val="50000"/>
              </a:spcBef>
            </a:pPr>
            <a:r>
              <a:rPr kumimoji="1" lang="en-US" altLang="zh-CN" sz="2400" b="1" dirty="0">
                <a:solidFill>
                  <a:srgbClr val="00B050"/>
                </a:solidFill>
                <a:latin typeface="Times New Roman" pitchFamily="18" charset="0"/>
                <a:ea typeface="幼圆" pitchFamily="49" charset="-122"/>
                <a:cs typeface="Times New Roman" pitchFamily="18" charset="0"/>
              </a:rPr>
              <a:t>     </a:t>
            </a:r>
            <a:r>
              <a:rPr kumimoji="1" lang="zh-CN" altLang="en-US" sz="2400" b="1" dirty="0">
                <a:solidFill>
                  <a:srgbClr val="00B050"/>
                </a:solidFill>
                <a:latin typeface="Times New Roman" pitchFamily="18" charset="0"/>
                <a:ea typeface="幼圆" pitchFamily="49" charset="-122"/>
                <a:cs typeface="Times New Roman" pitchFamily="18" charset="0"/>
              </a:rPr>
              <a:t>例</a:t>
            </a:r>
            <a:r>
              <a:rPr kumimoji="1" lang="en-US" altLang="zh-CN" sz="2400" b="1" dirty="0">
                <a:solidFill>
                  <a:srgbClr val="00B050"/>
                </a:solidFill>
                <a:latin typeface="Times New Roman" pitchFamily="18" charset="0"/>
                <a:ea typeface="幼圆" pitchFamily="49" charset="-122"/>
                <a:cs typeface="Times New Roman" pitchFamily="18" charset="0"/>
              </a:rPr>
              <a:t>5.15 </a:t>
            </a:r>
            <a:r>
              <a:rPr kumimoji="1" lang="zh-CN" altLang="en-US" sz="2400" b="1" dirty="0">
                <a:solidFill>
                  <a:srgbClr val="00B050"/>
                </a:solidFill>
                <a:latin typeface="Times New Roman" pitchFamily="18" charset="0"/>
                <a:ea typeface="幼圆" pitchFamily="49" charset="-122"/>
                <a:cs typeface="Times New Roman" pitchFamily="18" charset="0"/>
              </a:rPr>
              <a:t>设论域</a:t>
            </a:r>
            <a:r>
              <a:rPr kumimoji="1" lang="en-US" altLang="zh-CN" sz="2400" b="1" dirty="0">
                <a:solidFill>
                  <a:srgbClr val="00B050"/>
                </a:solidFill>
                <a:latin typeface="Times New Roman" pitchFamily="18" charset="0"/>
                <a:ea typeface="幼圆" pitchFamily="49" charset="-122"/>
                <a:cs typeface="Times New Roman" pitchFamily="18" charset="0"/>
              </a:rPr>
              <a:t>U={20, 30, 40, 50, 60}</a:t>
            </a:r>
            <a:r>
              <a:rPr kumimoji="1" lang="zh-CN" altLang="en-US" sz="2400" b="1" dirty="0">
                <a:solidFill>
                  <a:srgbClr val="00B050"/>
                </a:solidFill>
                <a:latin typeface="Times New Roman" pitchFamily="18" charset="0"/>
                <a:ea typeface="幼圆" pitchFamily="49" charset="-122"/>
                <a:cs typeface="Times New Roman" pitchFamily="18" charset="0"/>
              </a:rPr>
              <a:t>给出的是年龄，请确定一个刻画模糊概念“年轻”的模糊集</a:t>
            </a:r>
            <a:r>
              <a:rPr kumimoji="1" lang="en-US" altLang="zh-CN" sz="2400" b="1" dirty="0">
                <a:solidFill>
                  <a:srgbClr val="00B050"/>
                </a:solidFill>
                <a:latin typeface="Times New Roman" pitchFamily="18" charset="0"/>
                <a:ea typeface="幼圆" pitchFamily="49" charset="-122"/>
                <a:cs typeface="Times New Roman" pitchFamily="18" charset="0"/>
              </a:rPr>
              <a:t>F</a:t>
            </a:r>
            <a:r>
              <a:rPr kumimoji="1" lang="zh-CN" altLang="en-US" sz="2400" b="1" dirty="0">
                <a:solidFill>
                  <a:srgbClr val="00B050"/>
                </a:solidFill>
                <a:latin typeface="Times New Roman" pitchFamily="18" charset="0"/>
                <a:ea typeface="幼圆" pitchFamily="49" charset="-122"/>
                <a:cs typeface="Times New Roman" pitchFamily="18" charset="0"/>
              </a:rPr>
              <a:t>。</a:t>
            </a:r>
          </a:p>
          <a:p>
            <a:pPr algn="just">
              <a:spcBef>
                <a:spcPct val="50000"/>
              </a:spcBef>
            </a:pPr>
            <a:r>
              <a:rPr kumimoji="1" lang="zh-CN" altLang="en-US" sz="2400" b="1" dirty="0">
                <a:solidFill>
                  <a:srgbClr val="008000"/>
                </a:solidFill>
                <a:latin typeface="Times New Roman" pitchFamily="18" charset="0"/>
                <a:ea typeface="幼圆" pitchFamily="49" charset="-122"/>
                <a:cs typeface="Times New Roman" pitchFamily="18" charset="0"/>
              </a:rPr>
              <a:t>     </a:t>
            </a:r>
            <a:r>
              <a:rPr kumimoji="1" lang="zh-CN" altLang="en-US" sz="2400" dirty="0">
                <a:latin typeface="Times New Roman" pitchFamily="18" charset="0"/>
                <a:ea typeface="幼圆" pitchFamily="49" charset="-122"/>
                <a:cs typeface="Times New Roman" pitchFamily="18" charset="0"/>
              </a:rPr>
              <a:t>解：由于模糊集是用其隶属函数来刻画的，因此需要先求出描述模糊概念“青年”的隶属函数。假设对论域</a:t>
            </a:r>
            <a:r>
              <a:rPr kumimoji="1" lang="en-US" altLang="zh-CN" sz="2400" dirty="0">
                <a:latin typeface="Times New Roman" pitchFamily="18" charset="0"/>
                <a:ea typeface="幼圆" pitchFamily="49" charset="-122"/>
                <a:cs typeface="Times New Roman" pitchFamily="18" charset="0"/>
              </a:rPr>
              <a:t>U</a:t>
            </a:r>
            <a:r>
              <a:rPr kumimoji="1" lang="zh-CN" altLang="en-US" sz="2400" dirty="0">
                <a:latin typeface="Times New Roman" pitchFamily="18" charset="0"/>
                <a:ea typeface="幼圆" pitchFamily="49" charset="-122"/>
                <a:cs typeface="Times New Roman" pitchFamily="18" charset="0"/>
              </a:rPr>
              <a:t>中的元素，其隶属函数值分别为：</a:t>
            </a:r>
          </a:p>
          <a:p>
            <a:pPr algn="just">
              <a:spcBef>
                <a:spcPct val="50000"/>
              </a:spcBef>
            </a:pPr>
            <a:r>
              <a:rPr kumimoji="1" lang="zh-CN" altLang="en-US" sz="2400" dirty="0">
                <a:latin typeface="Times New Roman" pitchFamily="18" charset="0"/>
                <a:ea typeface="幼圆" pitchFamily="49" charset="-122"/>
                <a:cs typeface="Times New Roman" pitchFamily="18" charset="0"/>
              </a:rPr>
              <a:t>   </a:t>
            </a:r>
          </a:p>
          <a:p>
            <a:pPr algn="just">
              <a:spcBef>
                <a:spcPct val="50000"/>
              </a:spcBef>
            </a:pPr>
            <a:endParaRPr kumimoji="1" lang="zh-CN" altLang="en-US" sz="2400" dirty="0">
              <a:latin typeface="Times New Roman" pitchFamily="18" charset="0"/>
              <a:ea typeface="幼圆" pitchFamily="49" charset="-122"/>
              <a:cs typeface="Times New Roman" pitchFamily="18" charset="0"/>
            </a:endParaRPr>
          </a:p>
          <a:p>
            <a:pPr algn="just">
              <a:spcBef>
                <a:spcPct val="50000"/>
              </a:spcBef>
            </a:pPr>
            <a:r>
              <a:rPr kumimoji="1" lang="zh-CN" altLang="en-US" sz="2400" dirty="0">
                <a:latin typeface="Times New Roman" pitchFamily="18" charset="0"/>
                <a:ea typeface="幼圆" pitchFamily="49" charset="-122"/>
                <a:cs typeface="Times New Roman" pitchFamily="18" charset="0"/>
              </a:rPr>
              <a:t>则可得到刻画模糊概念“年轻”的模糊集</a:t>
            </a:r>
          </a:p>
          <a:p>
            <a:pPr>
              <a:spcBef>
                <a:spcPct val="50000"/>
              </a:spcBef>
            </a:pPr>
            <a:r>
              <a:rPr kumimoji="1" lang="zh-CN" altLang="en-US" sz="2400" dirty="0">
                <a:latin typeface="Times New Roman" pitchFamily="18" charset="0"/>
                <a:ea typeface="幼圆" pitchFamily="49" charset="-122"/>
                <a:cs typeface="Times New Roman" pitchFamily="18" charset="0"/>
              </a:rPr>
              <a:t>              </a:t>
            </a:r>
            <a:r>
              <a:rPr kumimoji="1" lang="en-US" altLang="zh-CN" sz="2400" dirty="0">
                <a:latin typeface="Times New Roman" pitchFamily="18" charset="0"/>
                <a:ea typeface="幼圆" pitchFamily="49" charset="-122"/>
                <a:cs typeface="Times New Roman" pitchFamily="18" charset="0"/>
              </a:rPr>
              <a:t>F={ 1, 0.8, 0.4, 0.1, 0} </a:t>
            </a:r>
          </a:p>
          <a:p>
            <a:pPr>
              <a:spcBef>
                <a:spcPct val="50000"/>
              </a:spcBef>
            </a:pPr>
            <a:r>
              <a:rPr kumimoji="1" lang="en-US" altLang="zh-CN" sz="2400" dirty="0">
                <a:latin typeface="Times New Roman" pitchFamily="18" charset="0"/>
              </a:rPr>
              <a:t>   </a:t>
            </a:r>
          </a:p>
        </p:txBody>
      </p:sp>
      <p:sp>
        <p:nvSpPr>
          <p:cNvPr id="133124" name="Rectangle 4"/>
          <p:cNvSpPr>
            <a:spLocks noChangeArrowheads="1"/>
          </p:cNvSpPr>
          <p:nvPr/>
        </p:nvSpPr>
        <p:spPr bwMode="auto">
          <a:xfrm>
            <a:off x="3343275" y="32146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33125" name="Object 5"/>
          <p:cNvGraphicFramePr>
            <a:graphicFrameLocks noChangeAspect="1"/>
          </p:cNvGraphicFramePr>
          <p:nvPr/>
        </p:nvGraphicFramePr>
        <p:xfrm>
          <a:off x="1187450" y="3897313"/>
          <a:ext cx="6300788" cy="723900"/>
        </p:xfrm>
        <a:graphic>
          <a:graphicData uri="http://schemas.openxmlformats.org/presentationml/2006/ole">
            <mc:AlternateContent xmlns:mc="http://schemas.openxmlformats.org/markup-compatibility/2006">
              <mc:Choice xmlns:v="urn:schemas-microsoft-com:vml" Requires="v">
                <p:oleObj spid="_x0000_s133314" r:id="rId4" imgW="2425700" imgH="457200" progId="Equation.3">
                  <p:embed/>
                </p:oleObj>
              </mc:Choice>
              <mc:Fallback>
                <p:oleObj r:id="rId4" imgW="2425700" imgH="457200" progId="Equation.3">
                  <p:embed/>
                  <p:pic>
                    <p:nvPicPr>
                      <p:cNvPr id="0" name="Picture 1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3897313"/>
                        <a:ext cx="6300788"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13"/>
          <p:cNvSpPr txBox="1">
            <a:spLocks noChangeArrowheads="1"/>
          </p:cNvSpPr>
          <p:nvPr/>
        </p:nvSpPr>
        <p:spPr bwMode="auto">
          <a:xfrm>
            <a:off x="611188" y="152400"/>
            <a:ext cx="806450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zh-CN" altLang="en-US" sz="4400" b="1" dirty="0">
                <a:solidFill>
                  <a:schemeClr val="accent2"/>
                </a:solidFill>
                <a:latin typeface="方正姚体" pitchFamily="2" charset="-122"/>
                <a:ea typeface="方正姚体" pitchFamily="2" charset="-122"/>
                <a:cs typeface="+mj-cs"/>
              </a:rPr>
              <a:t>模糊集的定义</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zh-CN" altLang="en-US" dirty="0"/>
              <a:t>随机与模糊：</a:t>
            </a:r>
            <a:r>
              <a:rPr lang="zh-CN" altLang="en-US" dirty="0">
                <a:solidFill>
                  <a:srgbClr val="FF0000"/>
                </a:solidFill>
              </a:rPr>
              <a:t>是否</a:t>
            </a:r>
            <a:r>
              <a:rPr lang="zh-CN" altLang="en-US" dirty="0"/>
              <a:t>与</a:t>
            </a:r>
            <a:r>
              <a:rPr lang="zh-CN" altLang="en-US" dirty="0">
                <a:solidFill>
                  <a:srgbClr val="FF0000"/>
                </a:solidFill>
              </a:rPr>
              <a:t>多少</a:t>
            </a:r>
          </a:p>
        </p:txBody>
      </p:sp>
      <p:sp>
        <p:nvSpPr>
          <p:cNvPr id="237571" name="Rectangle 3"/>
          <p:cNvSpPr>
            <a:spLocks noGrp="1" noChangeArrowheads="1"/>
          </p:cNvSpPr>
          <p:nvPr>
            <p:ph type="body" idx="1"/>
          </p:nvPr>
        </p:nvSpPr>
        <p:spPr>
          <a:xfrm>
            <a:off x="708025" y="1808820"/>
            <a:ext cx="8148451" cy="4525963"/>
          </a:xfrm>
        </p:spPr>
        <p:txBody>
          <a:bodyPr/>
          <a:lstStyle/>
          <a:p>
            <a:r>
              <a:rPr lang="zh-CN" altLang="en-US" dirty="0">
                <a:latin typeface="宋体" pitchFamily="2" charset="-122"/>
              </a:rPr>
              <a:t>模糊性</a:t>
            </a:r>
            <a:r>
              <a:rPr lang="en-US" altLang="zh-CN" dirty="0">
                <a:latin typeface="宋体" pitchFamily="2" charset="-122"/>
              </a:rPr>
              <a:t>:</a:t>
            </a:r>
          </a:p>
          <a:p>
            <a:pPr marL="0" indent="0">
              <a:buNone/>
            </a:pPr>
            <a:r>
              <a:rPr lang="en-US" altLang="zh-CN" dirty="0" smtClean="0">
                <a:latin typeface="宋体" pitchFamily="2" charset="-122"/>
              </a:rPr>
              <a:t>    </a:t>
            </a:r>
            <a:r>
              <a:rPr lang="zh-CN" altLang="en-US" dirty="0" smtClean="0">
                <a:solidFill>
                  <a:srgbClr val="FF0000"/>
                </a:solidFill>
                <a:latin typeface="宋体" pitchFamily="2" charset="-122"/>
              </a:rPr>
              <a:t>事件</a:t>
            </a:r>
            <a:r>
              <a:rPr lang="zh-CN" altLang="en-US" dirty="0">
                <a:solidFill>
                  <a:srgbClr val="FF0000"/>
                </a:solidFill>
                <a:latin typeface="宋体" pitchFamily="2" charset="-122"/>
              </a:rPr>
              <a:t>发生的程度，而不是一个事件是否发生</a:t>
            </a:r>
            <a:r>
              <a:rPr lang="en-US" altLang="zh-CN" dirty="0" smtClean="0">
                <a:latin typeface="宋体" pitchFamily="2" charset="-122"/>
              </a:rPr>
              <a:t>.</a:t>
            </a:r>
          </a:p>
          <a:p>
            <a:pPr marL="0" indent="0">
              <a:buNone/>
            </a:pPr>
            <a:endParaRPr lang="en-US" altLang="zh-CN" dirty="0">
              <a:latin typeface="宋体" pitchFamily="2" charset="-122"/>
            </a:endParaRPr>
          </a:p>
          <a:p>
            <a:r>
              <a:rPr lang="zh-CN" altLang="en-US" dirty="0">
                <a:latin typeface="宋体" pitchFamily="2" charset="-122"/>
              </a:rPr>
              <a:t>随机性</a:t>
            </a:r>
            <a:r>
              <a:rPr lang="en-US" altLang="zh-CN" dirty="0">
                <a:latin typeface="宋体" pitchFamily="2" charset="-122"/>
              </a:rPr>
              <a:t>:</a:t>
            </a:r>
          </a:p>
          <a:p>
            <a:pPr marL="0" indent="0">
              <a:buNone/>
            </a:pPr>
            <a:r>
              <a:rPr lang="en-US" altLang="zh-CN" dirty="0">
                <a:latin typeface="宋体" pitchFamily="2" charset="-122"/>
              </a:rPr>
              <a:t> </a:t>
            </a:r>
            <a:r>
              <a:rPr lang="en-US" altLang="zh-CN" dirty="0" smtClean="0">
                <a:latin typeface="宋体" pitchFamily="2" charset="-122"/>
              </a:rPr>
              <a:t>   </a:t>
            </a:r>
            <a:r>
              <a:rPr lang="zh-CN" altLang="en-US" dirty="0" smtClean="0">
                <a:latin typeface="宋体" pitchFamily="2" charset="-122"/>
              </a:rPr>
              <a:t>描述事件发</a:t>
            </a:r>
            <a:r>
              <a:rPr lang="zh-CN" altLang="en-US" dirty="0">
                <a:latin typeface="宋体" pitchFamily="2" charset="-122"/>
              </a:rPr>
              <a:t>生的不确定性</a:t>
            </a:r>
            <a:r>
              <a:rPr lang="en-US" altLang="zh-CN" dirty="0">
                <a:latin typeface="宋体" pitchFamily="2" charset="-122"/>
              </a:rPr>
              <a:t>,</a:t>
            </a:r>
            <a:r>
              <a:rPr lang="zh-CN" altLang="en-US" dirty="0">
                <a:latin typeface="宋体" pitchFamily="2" charset="-122"/>
              </a:rPr>
              <a:t>即</a:t>
            </a:r>
            <a:r>
              <a:rPr lang="en-US" altLang="zh-CN" dirty="0">
                <a:latin typeface="宋体" pitchFamily="2" charset="-122"/>
              </a:rPr>
              <a:t>,</a:t>
            </a:r>
            <a:r>
              <a:rPr lang="zh-CN" altLang="en-US" dirty="0">
                <a:latin typeface="宋体" pitchFamily="2" charset="-122"/>
              </a:rPr>
              <a:t>一个事件发生与否</a:t>
            </a:r>
            <a:r>
              <a:rPr lang="en-US" altLang="zh-CN" dirty="0">
                <a:latin typeface="宋体" pitchFamily="2" charset="-122"/>
              </a:rPr>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p:cNvSpPr>
            <a:spLocks noGrp="1" noChangeArrowheads="1"/>
          </p:cNvSpPr>
          <p:nvPr>
            <p:ph type="body" sz="half" idx="1"/>
          </p:nvPr>
        </p:nvSpPr>
        <p:spPr>
          <a:xfrm>
            <a:off x="107950" y="1125538"/>
            <a:ext cx="8928100" cy="5616575"/>
          </a:xfrm>
        </p:spPr>
        <p:txBody>
          <a:bodyPr/>
          <a:lstStyle/>
          <a:p>
            <a:r>
              <a:rPr lang="zh-CN" altLang="en-US" sz="2400" b="1" dirty="0" smtClean="0">
                <a:solidFill>
                  <a:srgbClr val="A50021"/>
                </a:solidFill>
                <a:latin typeface="Times New Roman" pitchFamily="18" charset="0"/>
                <a:cs typeface="Times New Roman" pitchFamily="18" charset="0"/>
              </a:rPr>
              <a:t>离散</a:t>
            </a:r>
            <a:r>
              <a:rPr lang="zh-CN" altLang="en-US" sz="2400" b="1" dirty="0">
                <a:solidFill>
                  <a:srgbClr val="A50021"/>
                </a:solidFill>
                <a:latin typeface="Times New Roman" pitchFamily="18" charset="0"/>
                <a:cs typeface="Times New Roman" pitchFamily="18" charset="0"/>
              </a:rPr>
              <a:t>且为有限论域的表示方法</a:t>
            </a:r>
          </a:p>
          <a:p>
            <a:pPr marL="400050" lvl="1" indent="0">
              <a:buNone/>
            </a:pPr>
            <a:r>
              <a:rPr lang="zh-CN" altLang="en-US" sz="2000" b="1" dirty="0">
                <a:latin typeface="Times New Roman" pitchFamily="18" charset="0"/>
                <a:cs typeface="Times New Roman" pitchFamily="18" charset="0"/>
              </a:rPr>
              <a:t>    </a:t>
            </a:r>
            <a:r>
              <a:rPr lang="zh-CN" altLang="en-US" sz="2000" b="0" dirty="0">
                <a:latin typeface="Times New Roman" pitchFamily="18" charset="0"/>
                <a:cs typeface="Times New Roman" pitchFamily="18" charset="0"/>
              </a:rPr>
              <a:t>设论域  </a:t>
            </a:r>
            <a:r>
              <a:rPr lang="en-US" altLang="zh-CN" sz="2000" b="0" dirty="0">
                <a:latin typeface="Times New Roman" pitchFamily="18" charset="0"/>
                <a:cs typeface="Times New Roman" pitchFamily="18" charset="0"/>
              </a:rPr>
              <a:t>U={u1, u2, … , un}</a:t>
            </a:r>
            <a:r>
              <a:rPr lang="zh-CN" altLang="en-US" sz="2000" b="0" dirty="0">
                <a:latin typeface="Times New Roman" pitchFamily="18" charset="0"/>
                <a:cs typeface="Times New Roman" pitchFamily="18" charset="0"/>
              </a:rPr>
              <a:t>为离散论域，则其模糊集可表示为：</a:t>
            </a:r>
          </a:p>
          <a:p>
            <a:pPr marL="400050" lvl="1" indent="0">
              <a:buNone/>
            </a:pPr>
            <a:r>
              <a:rPr lang="zh-CN" altLang="en-US" sz="2200" b="0" dirty="0">
                <a:latin typeface="Times New Roman" pitchFamily="18" charset="0"/>
                <a:cs typeface="Times New Roman" pitchFamily="18" charset="0"/>
              </a:rPr>
              <a:t>        </a:t>
            </a:r>
            <a:r>
              <a:rPr lang="en-US" altLang="zh-CN" sz="2200" b="0" dirty="0">
                <a:latin typeface="Times New Roman" pitchFamily="18" charset="0"/>
                <a:cs typeface="Times New Roman" pitchFamily="18" charset="0"/>
              </a:rPr>
              <a:t>F={           ,            , … ,           }</a:t>
            </a:r>
          </a:p>
          <a:p>
            <a:pPr marL="400050" lvl="1" indent="0">
              <a:buNone/>
            </a:pPr>
            <a:r>
              <a:rPr lang="zh-CN" altLang="en-US" sz="2000" dirty="0" smtClean="0">
                <a:solidFill>
                  <a:srgbClr val="3333FF"/>
                </a:solidFill>
                <a:latin typeface="Times New Roman" pitchFamily="18" charset="0"/>
                <a:cs typeface="Times New Roman" pitchFamily="18" charset="0"/>
              </a:rPr>
              <a:t>为了</a:t>
            </a:r>
            <a:r>
              <a:rPr lang="zh-CN" altLang="en-US" sz="2000" dirty="0">
                <a:solidFill>
                  <a:srgbClr val="3333FF"/>
                </a:solidFill>
                <a:latin typeface="Times New Roman" pitchFamily="18" charset="0"/>
                <a:cs typeface="Times New Roman" pitchFamily="18" charset="0"/>
              </a:rPr>
              <a:t>能够表示出论域中的元素与其隶属度之间的对应关系，扎德引入了一种模糊集的表示方式：先为论域中的每个元素都标上其隶属度，然后再用“</a:t>
            </a:r>
            <a:r>
              <a:rPr lang="en-US" altLang="zh-CN" sz="2000" dirty="0">
                <a:solidFill>
                  <a:srgbClr val="3333FF"/>
                </a:solidFill>
                <a:latin typeface="Times New Roman" pitchFamily="18" charset="0"/>
                <a:cs typeface="Times New Roman" pitchFamily="18" charset="0"/>
              </a:rPr>
              <a:t>+”</a:t>
            </a:r>
            <a:r>
              <a:rPr lang="zh-CN" altLang="en-US" sz="2000" dirty="0">
                <a:solidFill>
                  <a:srgbClr val="3333FF"/>
                </a:solidFill>
                <a:latin typeface="Times New Roman" pitchFamily="18" charset="0"/>
                <a:cs typeface="Times New Roman" pitchFamily="18" charset="0"/>
              </a:rPr>
              <a:t>号把它们连接起来，</a:t>
            </a:r>
            <a:r>
              <a:rPr lang="zh-CN" altLang="en-US" sz="2000" b="0" dirty="0">
                <a:latin typeface="Times New Roman" pitchFamily="18" charset="0"/>
                <a:cs typeface="Times New Roman" pitchFamily="18" charset="0"/>
              </a:rPr>
              <a:t>即</a:t>
            </a:r>
          </a:p>
          <a:p>
            <a:pPr marL="400050" lvl="1" indent="0">
              <a:buNone/>
            </a:pPr>
            <a:endParaRPr lang="en-US" altLang="zh-CN" sz="2000" b="0" dirty="0" smtClean="0">
              <a:latin typeface="Times New Roman" pitchFamily="18" charset="0"/>
              <a:cs typeface="Times New Roman" pitchFamily="18" charset="0"/>
            </a:endParaRPr>
          </a:p>
          <a:p>
            <a:pPr marL="400050" lvl="1" indent="0">
              <a:buNone/>
            </a:pPr>
            <a:endParaRPr lang="zh-CN" altLang="en-US" sz="2000" b="0" dirty="0">
              <a:latin typeface="Times New Roman" pitchFamily="18" charset="0"/>
              <a:cs typeface="Times New Roman" pitchFamily="18" charset="0"/>
            </a:endParaRPr>
          </a:p>
          <a:p>
            <a:pPr marL="400050" lvl="1" indent="0">
              <a:buNone/>
            </a:pPr>
            <a:r>
              <a:rPr lang="zh-CN" altLang="en-US" sz="2200" b="0" dirty="0">
                <a:latin typeface="Times New Roman" pitchFamily="18" charset="0"/>
                <a:cs typeface="Times New Roman" pitchFamily="18" charset="0"/>
              </a:rPr>
              <a:t>也可</a:t>
            </a:r>
            <a:r>
              <a:rPr lang="zh-CN" altLang="en-US" sz="2200" b="0" dirty="0" smtClean="0">
                <a:latin typeface="Times New Roman" pitchFamily="18" charset="0"/>
                <a:cs typeface="Times New Roman" pitchFamily="18" charset="0"/>
              </a:rPr>
              <a:t>写</a:t>
            </a:r>
            <a:endParaRPr lang="en-US" altLang="zh-CN" sz="2200" b="0" dirty="0" smtClean="0">
              <a:latin typeface="Times New Roman" pitchFamily="18" charset="0"/>
              <a:cs typeface="Times New Roman" pitchFamily="18" charset="0"/>
            </a:endParaRPr>
          </a:p>
          <a:p>
            <a:pPr marL="400050" lvl="1" indent="0">
              <a:buNone/>
            </a:pPr>
            <a:endParaRPr lang="zh-CN" altLang="en-US" sz="2200" b="0" dirty="0">
              <a:latin typeface="Times New Roman" pitchFamily="18" charset="0"/>
              <a:cs typeface="Times New Roman" pitchFamily="18" charset="0"/>
            </a:endParaRPr>
          </a:p>
          <a:p>
            <a:pPr marL="400050" lvl="1" indent="0">
              <a:buNone/>
            </a:pPr>
            <a:r>
              <a:rPr lang="zh-CN" altLang="en-US" sz="2200" b="0" dirty="0">
                <a:latin typeface="Times New Roman" pitchFamily="18" charset="0"/>
                <a:cs typeface="Times New Roman" pitchFamily="18" charset="0"/>
              </a:rPr>
              <a:t>其中，       为</a:t>
            </a:r>
            <a:r>
              <a:rPr lang="en-US" altLang="zh-CN" sz="2200" b="0" dirty="0" err="1">
                <a:latin typeface="Times New Roman" pitchFamily="18" charset="0"/>
                <a:cs typeface="Times New Roman" pitchFamily="18" charset="0"/>
              </a:rPr>
              <a:t>u</a:t>
            </a:r>
            <a:r>
              <a:rPr lang="en-US" altLang="zh-CN" sz="2200" b="0" baseline="-25000" dirty="0" err="1">
                <a:latin typeface="Times New Roman" pitchFamily="18" charset="0"/>
                <a:cs typeface="Times New Roman" pitchFamily="18" charset="0"/>
              </a:rPr>
              <a:t>i</a:t>
            </a:r>
            <a:r>
              <a:rPr lang="zh-CN" altLang="en-US" sz="2200" b="0" dirty="0">
                <a:latin typeface="Times New Roman" pitchFamily="18" charset="0"/>
                <a:cs typeface="Times New Roman" pitchFamily="18" charset="0"/>
              </a:rPr>
              <a:t>对</a:t>
            </a:r>
            <a:r>
              <a:rPr lang="en-US" altLang="zh-CN" sz="2200" b="0" dirty="0">
                <a:latin typeface="Times New Roman" pitchFamily="18" charset="0"/>
                <a:cs typeface="Times New Roman" pitchFamily="18" charset="0"/>
              </a:rPr>
              <a:t>F</a:t>
            </a:r>
            <a:r>
              <a:rPr lang="zh-CN" altLang="en-US" sz="2200" b="0" dirty="0">
                <a:latin typeface="Times New Roman" pitchFamily="18" charset="0"/>
                <a:cs typeface="Times New Roman" pitchFamily="18" charset="0"/>
              </a:rPr>
              <a:t>的隶属度；“         </a:t>
            </a:r>
            <a:r>
              <a:rPr lang="en-US" altLang="zh-CN" sz="2200" b="0" dirty="0">
                <a:latin typeface="Times New Roman" pitchFamily="18" charset="0"/>
                <a:cs typeface="Times New Roman" pitchFamily="18" charset="0"/>
              </a:rPr>
              <a:t>/  </a:t>
            </a:r>
            <a:r>
              <a:rPr lang="en-US" altLang="zh-CN" sz="2200" b="0" dirty="0" err="1">
                <a:latin typeface="Times New Roman" pitchFamily="18" charset="0"/>
                <a:cs typeface="Times New Roman" pitchFamily="18" charset="0"/>
              </a:rPr>
              <a:t>u</a:t>
            </a:r>
            <a:r>
              <a:rPr lang="en-US" altLang="zh-CN" sz="2200" b="0" baseline="-25000" dirty="0" err="1">
                <a:latin typeface="Times New Roman" pitchFamily="18" charset="0"/>
                <a:cs typeface="Times New Roman" pitchFamily="18" charset="0"/>
              </a:rPr>
              <a:t>i</a:t>
            </a:r>
            <a:r>
              <a:rPr lang="en-US" altLang="zh-CN" sz="2200" b="0" dirty="0">
                <a:latin typeface="Times New Roman" pitchFamily="18" charset="0"/>
                <a:cs typeface="Times New Roman" pitchFamily="18" charset="0"/>
              </a:rPr>
              <a:t> ”</a:t>
            </a:r>
            <a:r>
              <a:rPr lang="zh-CN" altLang="en-US" sz="2200" b="0" dirty="0">
                <a:latin typeface="Times New Roman" pitchFamily="18" charset="0"/>
                <a:cs typeface="Times New Roman" pitchFamily="18" charset="0"/>
              </a:rPr>
              <a:t>不是相除关系，只是一个记号；“</a:t>
            </a:r>
            <a:r>
              <a:rPr lang="en-US" altLang="zh-CN" sz="2200" b="0" dirty="0">
                <a:latin typeface="Times New Roman" pitchFamily="18" charset="0"/>
                <a:cs typeface="Times New Roman" pitchFamily="18" charset="0"/>
              </a:rPr>
              <a:t>+”</a:t>
            </a:r>
            <a:r>
              <a:rPr lang="zh-CN" altLang="en-US" sz="2200" b="0" dirty="0">
                <a:latin typeface="Times New Roman" pitchFamily="18" charset="0"/>
                <a:cs typeface="Times New Roman" pitchFamily="18" charset="0"/>
              </a:rPr>
              <a:t>也不是算术意义上的加，只是一个连接符号。</a:t>
            </a:r>
          </a:p>
          <a:p>
            <a:pPr marL="400050" lvl="1" indent="0">
              <a:buNone/>
            </a:pPr>
            <a:r>
              <a:rPr lang="zh-CN" altLang="en-US" sz="2200" b="0" dirty="0">
                <a:latin typeface="Times New Roman" pitchFamily="18" charset="0"/>
                <a:cs typeface="Times New Roman" pitchFamily="18" charset="0"/>
              </a:rPr>
              <a:t>    </a:t>
            </a:r>
          </a:p>
        </p:txBody>
      </p:sp>
      <p:graphicFrame>
        <p:nvGraphicFramePr>
          <p:cNvPr id="134148" name="Object 4"/>
          <p:cNvGraphicFramePr>
            <a:graphicFrameLocks noGrp="1" noChangeAspect="1"/>
          </p:cNvGraphicFramePr>
          <p:nvPr>
            <p:ph sz="quarter" idx="2"/>
            <p:extLst>
              <p:ext uri="{D42A27DB-BD31-4B8C-83A1-F6EECF244321}">
                <p14:modId xmlns:p14="http://schemas.microsoft.com/office/powerpoint/2010/main" val="2645350112"/>
              </p:ext>
            </p:extLst>
          </p:nvPr>
        </p:nvGraphicFramePr>
        <p:xfrm>
          <a:off x="1619672" y="3537012"/>
          <a:ext cx="5256212" cy="433388"/>
        </p:xfrm>
        <a:graphic>
          <a:graphicData uri="http://schemas.openxmlformats.org/presentationml/2006/ole">
            <mc:AlternateContent xmlns:mc="http://schemas.openxmlformats.org/markup-compatibility/2006">
              <mc:Choice xmlns:v="urn:schemas-microsoft-com:vml" Requires="v">
                <p:oleObj spid="_x0000_s2368" name="公式" r:id="rId4" imgW="2768600" imgH="228600" progId="Equation.3">
                  <p:embed/>
                </p:oleObj>
              </mc:Choice>
              <mc:Fallback>
                <p:oleObj name="公式" r:id="rId4" imgW="2768600" imgH="228600" progId="Equation.3">
                  <p:embed/>
                  <p:pic>
                    <p:nvPicPr>
                      <p:cNvPr id="0" name="Picture 11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3537012"/>
                        <a:ext cx="5256212"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414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4150" name="Object 6"/>
          <p:cNvGraphicFramePr>
            <a:graphicFrameLocks noChangeAspect="1"/>
          </p:cNvGraphicFramePr>
          <p:nvPr>
            <p:extLst>
              <p:ext uri="{D42A27DB-BD31-4B8C-83A1-F6EECF244321}">
                <p14:modId xmlns:p14="http://schemas.microsoft.com/office/powerpoint/2010/main" val="671093181"/>
              </p:ext>
            </p:extLst>
          </p:nvPr>
        </p:nvGraphicFramePr>
        <p:xfrm>
          <a:off x="1619672" y="1952836"/>
          <a:ext cx="792163" cy="357188"/>
        </p:xfrm>
        <a:graphic>
          <a:graphicData uri="http://schemas.openxmlformats.org/presentationml/2006/ole">
            <mc:AlternateContent xmlns:mc="http://schemas.openxmlformats.org/markup-compatibility/2006">
              <mc:Choice xmlns:v="urn:schemas-microsoft-com:vml" Requires="v">
                <p:oleObj spid="_x0000_s2369" name="公式" r:id="rId6" imgW="457002" imgH="215806" progId="Equation.3">
                  <p:embed/>
                </p:oleObj>
              </mc:Choice>
              <mc:Fallback>
                <p:oleObj name="公式" r:id="rId6" imgW="457002" imgH="215806" progId="Equation.3">
                  <p:embed/>
                  <p:pic>
                    <p:nvPicPr>
                      <p:cNvPr id="0" name="Picture 1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672" y="1952836"/>
                        <a:ext cx="792163"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15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4152" name="Object 8"/>
          <p:cNvGraphicFramePr>
            <a:graphicFrameLocks noChangeAspect="1"/>
          </p:cNvGraphicFramePr>
          <p:nvPr>
            <p:extLst>
              <p:ext uri="{D42A27DB-BD31-4B8C-83A1-F6EECF244321}">
                <p14:modId xmlns:p14="http://schemas.microsoft.com/office/powerpoint/2010/main" val="140962775"/>
              </p:ext>
            </p:extLst>
          </p:nvPr>
        </p:nvGraphicFramePr>
        <p:xfrm>
          <a:off x="2519772" y="1963626"/>
          <a:ext cx="792162" cy="349250"/>
        </p:xfrm>
        <a:graphic>
          <a:graphicData uri="http://schemas.openxmlformats.org/presentationml/2006/ole">
            <mc:AlternateContent xmlns:mc="http://schemas.openxmlformats.org/markup-compatibility/2006">
              <mc:Choice xmlns:v="urn:schemas-microsoft-com:vml" Requires="v">
                <p:oleObj spid="_x0000_s2370" name="公式" r:id="rId8" imgW="469696" imgH="215806" progId="Equation.3">
                  <p:embed/>
                </p:oleObj>
              </mc:Choice>
              <mc:Fallback>
                <p:oleObj name="公式" r:id="rId8" imgW="469696" imgH="215806" progId="Equation.3">
                  <p:embed/>
                  <p:pic>
                    <p:nvPicPr>
                      <p:cNvPr id="0" name="Picture 1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9772" y="1963626"/>
                        <a:ext cx="792162"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15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4154" name="Object 10"/>
          <p:cNvGraphicFramePr>
            <a:graphicFrameLocks noChangeAspect="1"/>
          </p:cNvGraphicFramePr>
          <p:nvPr>
            <p:extLst>
              <p:ext uri="{D42A27DB-BD31-4B8C-83A1-F6EECF244321}">
                <p14:modId xmlns:p14="http://schemas.microsoft.com/office/powerpoint/2010/main" val="1165412729"/>
              </p:ext>
            </p:extLst>
          </p:nvPr>
        </p:nvGraphicFramePr>
        <p:xfrm>
          <a:off x="3887924" y="1971563"/>
          <a:ext cx="755650" cy="341313"/>
        </p:xfrm>
        <a:graphic>
          <a:graphicData uri="http://schemas.openxmlformats.org/presentationml/2006/ole">
            <mc:AlternateContent xmlns:mc="http://schemas.openxmlformats.org/markup-compatibility/2006">
              <mc:Choice xmlns:v="urn:schemas-microsoft-com:vml" Requires="v">
                <p:oleObj spid="_x0000_s2371" name="公式" r:id="rId10" imgW="482391" imgH="228501" progId="Equation.3">
                  <p:embed/>
                </p:oleObj>
              </mc:Choice>
              <mc:Fallback>
                <p:oleObj name="公式" r:id="rId10" imgW="482391" imgH="228501" progId="Equation.3">
                  <p:embed/>
                  <p:pic>
                    <p:nvPicPr>
                      <p:cNvPr id="0" name="Picture 1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7924" y="1971563"/>
                        <a:ext cx="755650"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4155" name="Object 11"/>
          <p:cNvGraphicFramePr>
            <a:graphicFrameLocks noGrp="1" noChangeAspect="1"/>
          </p:cNvGraphicFramePr>
          <p:nvPr>
            <p:ph sz="quarter" idx="3"/>
            <p:extLst>
              <p:ext uri="{D42A27DB-BD31-4B8C-83A1-F6EECF244321}">
                <p14:modId xmlns:p14="http://schemas.microsoft.com/office/powerpoint/2010/main" val="3151343216"/>
              </p:ext>
            </p:extLst>
          </p:nvPr>
        </p:nvGraphicFramePr>
        <p:xfrm>
          <a:off x="2303748" y="4185084"/>
          <a:ext cx="1692275" cy="661988"/>
        </p:xfrm>
        <a:graphic>
          <a:graphicData uri="http://schemas.openxmlformats.org/presentationml/2006/ole">
            <mc:AlternateContent xmlns:mc="http://schemas.openxmlformats.org/markup-compatibility/2006">
              <mc:Choice xmlns:v="urn:schemas-microsoft-com:vml" Requires="v">
                <p:oleObj spid="_x0000_s2372" name="公式" r:id="rId12" imgW="1104900" imgH="431800" progId="Equation.3">
                  <p:embed/>
                </p:oleObj>
              </mc:Choice>
              <mc:Fallback>
                <p:oleObj name="公式" r:id="rId12" imgW="1104900" imgH="431800" progId="Equation.3">
                  <p:embed/>
                  <p:pic>
                    <p:nvPicPr>
                      <p:cNvPr id="0" name="Picture 114"/>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03748" y="4185084"/>
                        <a:ext cx="1692275" cy="66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57" name="Object 13"/>
          <p:cNvGraphicFramePr>
            <a:graphicFrameLocks noChangeAspect="1"/>
          </p:cNvGraphicFramePr>
          <p:nvPr>
            <p:extLst>
              <p:ext uri="{D42A27DB-BD31-4B8C-83A1-F6EECF244321}">
                <p14:modId xmlns:p14="http://schemas.microsoft.com/office/powerpoint/2010/main" val="978752257"/>
              </p:ext>
            </p:extLst>
          </p:nvPr>
        </p:nvGraphicFramePr>
        <p:xfrm>
          <a:off x="4378126" y="4905164"/>
          <a:ext cx="769938" cy="369888"/>
        </p:xfrm>
        <a:graphic>
          <a:graphicData uri="http://schemas.openxmlformats.org/presentationml/2006/ole">
            <mc:AlternateContent xmlns:mc="http://schemas.openxmlformats.org/markup-compatibility/2006">
              <mc:Choice xmlns:v="urn:schemas-microsoft-com:vml" Requires="v">
                <p:oleObj spid="_x0000_s2373" name="公式" r:id="rId14" imgW="457200" imgH="228600" progId="Equation.3">
                  <p:embed/>
                </p:oleObj>
              </mc:Choice>
              <mc:Fallback>
                <p:oleObj name="公式" r:id="rId14" imgW="457200" imgH="228600" progId="Equation.3">
                  <p:embed/>
                  <p:pic>
                    <p:nvPicPr>
                      <p:cNvPr id="0" name="Picture 1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78126" y="4905164"/>
                        <a:ext cx="769938" cy="36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4160" name="Object 16"/>
          <p:cNvGraphicFramePr>
            <a:graphicFrameLocks noChangeAspect="1"/>
          </p:cNvGraphicFramePr>
          <p:nvPr>
            <p:extLst>
              <p:ext uri="{D42A27DB-BD31-4B8C-83A1-F6EECF244321}">
                <p14:modId xmlns:p14="http://schemas.microsoft.com/office/powerpoint/2010/main" val="4194836760"/>
              </p:ext>
            </p:extLst>
          </p:nvPr>
        </p:nvGraphicFramePr>
        <p:xfrm>
          <a:off x="1187624" y="4895317"/>
          <a:ext cx="769938" cy="369887"/>
        </p:xfrm>
        <a:graphic>
          <a:graphicData uri="http://schemas.openxmlformats.org/presentationml/2006/ole">
            <mc:AlternateContent xmlns:mc="http://schemas.openxmlformats.org/markup-compatibility/2006">
              <mc:Choice xmlns:v="urn:schemas-microsoft-com:vml" Requires="v">
                <p:oleObj spid="_x0000_s2374" name="公式" r:id="rId16" imgW="457200" imgH="228600" progId="Equation.3">
                  <p:embed/>
                </p:oleObj>
              </mc:Choice>
              <mc:Fallback>
                <p:oleObj name="公式" r:id="rId16" imgW="457200" imgH="228600" progId="Equation.3">
                  <p:embed/>
                  <p:pic>
                    <p:nvPicPr>
                      <p:cNvPr id="0" name="Picture 1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87624" y="4895317"/>
                        <a:ext cx="769938" cy="369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 Box 13"/>
          <p:cNvSpPr txBox="1">
            <a:spLocks noChangeArrowheads="1"/>
          </p:cNvSpPr>
          <p:nvPr/>
        </p:nvSpPr>
        <p:spPr bwMode="auto">
          <a:xfrm>
            <a:off x="611188" y="152400"/>
            <a:ext cx="806450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zh-CN" altLang="en-US" sz="4400" b="1" dirty="0">
                <a:solidFill>
                  <a:schemeClr val="accent2"/>
                </a:solidFill>
                <a:latin typeface="方正姚体" pitchFamily="2" charset="-122"/>
                <a:ea typeface="方正姚体" pitchFamily="2" charset="-122"/>
                <a:cs typeface="+mj-cs"/>
              </a:rPr>
              <a:t>模糊集</a:t>
            </a:r>
            <a:r>
              <a:rPr lang="zh-CN" altLang="en-US" sz="4400" b="1" dirty="0" smtClean="0">
                <a:solidFill>
                  <a:schemeClr val="accent2"/>
                </a:solidFill>
                <a:latin typeface="方正姚体" pitchFamily="2" charset="-122"/>
                <a:ea typeface="方正姚体" pitchFamily="2" charset="-122"/>
                <a:cs typeface="+mj-cs"/>
              </a:rPr>
              <a:t>的表示</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type="body" sz="half" idx="1"/>
          </p:nvPr>
        </p:nvSpPr>
        <p:spPr>
          <a:xfrm>
            <a:off x="215900" y="1808163"/>
            <a:ext cx="8785225" cy="4357687"/>
          </a:xfrm>
        </p:spPr>
        <p:txBody>
          <a:bodyPr/>
          <a:lstStyle/>
          <a:p>
            <a:pPr>
              <a:lnSpc>
                <a:spcPct val="120000"/>
              </a:lnSpc>
              <a:spcBef>
                <a:spcPct val="25000"/>
              </a:spcBef>
            </a:pPr>
            <a:r>
              <a:rPr lang="zh-CN" altLang="en-US" sz="2400" b="1" dirty="0" smtClean="0">
                <a:solidFill>
                  <a:srgbClr val="0000CC"/>
                </a:solidFill>
                <a:latin typeface="Times New Roman" pitchFamily="18" charset="0"/>
              </a:rPr>
              <a:t>在</a:t>
            </a:r>
            <a:r>
              <a:rPr lang="zh-CN" altLang="en-US" sz="2400" b="1" dirty="0">
                <a:solidFill>
                  <a:srgbClr val="0000CC"/>
                </a:solidFill>
                <a:latin typeface="Times New Roman" pitchFamily="18" charset="0"/>
              </a:rPr>
              <a:t>这种表示方法中，当某个</a:t>
            </a:r>
            <a:r>
              <a:rPr lang="en-US" altLang="zh-CN" sz="2400" b="1" dirty="0" err="1">
                <a:solidFill>
                  <a:srgbClr val="0000CC"/>
                </a:solidFill>
                <a:latin typeface="Times New Roman" pitchFamily="18" charset="0"/>
              </a:rPr>
              <a:t>u</a:t>
            </a:r>
            <a:r>
              <a:rPr lang="en-US" altLang="zh-CN" sz="2400" b="1" baseline="-25000" dirty="0" err="1">
                <a:solidFill>
                  <a:srgbClr val="0000CC"/>
                </a:solidFill>
                <a:latin typeface="Times New Roman" pitchFamily="18" charset="0"/>
              </a:rPr>
              <a:t>i</a:t>
            </a:r>
            <a:r>
              <a:rPr lang="zh-CN" altLang="en-US" sz="2400" b="1" dirty="0">
                <a:solidFill>
                  <a:srgbClr val="0000CC"/>
                </a:solidFill>
                <a:latin typeface="Times New Roman" pitchFamily="18" charset="0"/>
              </a:rPr>
              <a:t>对</a:t>
            </a:r>
            <a:r>
              <a:rPr lang="en-US" altLang="zh-CN" sz="2400" b="1" dirty="0">
                <a:solidFill>
                  <a:srgbClr val="0000CC"/>
                </a:solidFill>
                <a:latin typeface="Times New Roman" pitchFamily="18" charset="0"/>
              </a:rPr>
              <a:t>F</a:t>
            </a:r>
            <a:r>
              <a:rPr lang="zh-CN" altLang="en-US" sz="2400" b="1" dirty="0">
                <a:solidFill>
                  <a:srgbClr val="0000CC"/>
                </a:solidFill>
                <a:latin typeface="Times New Roman" pitchFamily="18" charset="0"/>
              </a:rPr>
              <a:t>的隶属度</a:t>
            </a:r>
            <a:r>
              <a:rPr lang="en-US" altLang="zh-CN" sz="2400" b="1" dirty="0">
                <a:solidFill>
                  <a:srgbClr val="0000CC"/>
                </a:solidFill>
                <a:latin typeface="Times New Roman" pitchFamily="18" charset="0"/>
              </a:rPr>
              <a:t>=0</a:t>
            </a:r>
            <a:r>
              <a:rPr lang="zh-CN" altLang="en-US" sz="2400" b="1" dirty="0">
                <a:solidFill>
                  <a:srgbClr val="0000CC"/>
                </a:solidFill>
                <a:latin typeface="Times New Roman" pitchFamily="18" charset="0"/>
              </a:rPr>
              <a:t>时，可省略不写</a:t>
            </a:r>
            <a:r>
              <a:rPr lang="zh-CN" altLang="en-US" sz="2400" b="1" dirty="0" smtClean="0">
                <a:solidFill>
                  <a:srgbClr val="0000CC"/>
                </a:solidFill>
                <a:latin typeface="Times New Roman" pitchFamily="18" charset="0"/>
              </a:rPr>
              <a:t>。</a:t>
            </a:r>
            <a:endParaRPr lang="en-US" altLang="zh-CN" sz="2400" b="1" dirty="0" smtClean="0">
              <a:solidFill>
                <a:srgbClr val="0000CC"/>
              </a:solidFill>
              <a:latin typeface="Times New Roman" pitchFamily="18" charset="0"/>
            </a:endParaRPr>
          </a:p>
          <a:p>
            <a:pPr marL="400050" lvl="1" indent="0">
              <a:lnSpc>
                <a:spcPct val="120000"/>
              </a:lnSpc>
              <a:spcBef>
                <a:spcPct val="25000"/>
              </a:spcBef>
              <a:buNone/>
            </a:pPr>
            <a:r>
              <a:rPr lang="zh-CN" altLang="en-US" sz="2200" b="1" dirty="0" smtClean="0">
                <a:solidFill>
                  <a:srgbClr val="00B050"/>
                </a:solidFill>
                <a:latin typeface="Times New Roman" pitchFamily="18" charset="0"/>
              </a:rPr>
              <a:t>例如，模糊</a:t>
            </a:r>
            <a:r>
              <a:rPr lang="zh-CN" altLang="en-US" sz="2200" b="1" dirty="0">
                <a:solidFill>
                  <a:srgbClr val="00B050"/>
                </a:solidFill>
                <a:latin typeface="Times New Roman" pitchFamily="18" charset="0"/>
              </a:rPr>
              <a:t>集</a:t>
            </a:r>
            <a:r>
              <a:rPr lang="en-US" altLang="zh-CN" sz="2200" b="1" dirty="0">
                <a:solidFill>
                  <a:srgbClr val="00B050"/>
                </a:solidFill>
                <a:latin typeface="Times New Roman" pitchFamily="18" charset="0"/>
              </a:rPr>
              <a:t>F</a:t>
            </a:r>
            <a:r>
              <a:rPr lang="zh-CN" altLang="en-US" sz="2200" b="1" dirty="0">
                <a:solidFill>
                  <a:srgbClr val="00B050"/>
                </a:solidFill>
                <a:latin typeface="Times New Roman" pitchFamily="18" charset="0"/>
              </a:rPr>
              <a:t>可表示为：</a:t>
            </a:r>
          </a:p>
          <a:p>
            <a:pPr marL="400050" lvl="1" indent="0">
              <a:lnSpc>
                <a:spcPct val="120000"/>
              </a:lnSpc>
              <a:spcBef>
                <a:spcPct val="25000"/>
              </a:spcBef>
              <a:buNone/>
            </a:pPr>
            <a:r>
              <a:rPr lang="zh-CN" altLang="en-US" sz="2200" b="1" dirty="0">
                <a:solidFill>
                  <a:srgbClr val="00B050"/>
                </a:solidFill>
                <a:latin typeface="Times New Roman" pitchFamily="18" charset="0"/>
              </a:rPr>
              <a:t>     </a:t>
            </a:r>
            <a:r>
              <a:rPr lang="en-US" altLang="zh-CN" sz="2200" b="1" dirty="0">
                <a:solidFill>
                  <a:srgbClr val="00B050"/>
                </a:solidFill>
                <a:latin typeface="Times New Roman" pitchFamily="18" charset="0"/>
              </a:rPr>
              <a:t>F= 1/20+ 0.8/30+ 0.6/40+ 0.2/50</a:t>
            </a:r>
            <a:endParaRPr lang="en-US" altLang="zh-CN" sz="2200" dirty="0">
              <a:solidFill>
                <a:srgbClr val="00B050"/>
              </a:solidFill>
              <a:latin typeface="Times New Roman" pitchFamily="18" charset="0"/>
            </a:endParaRPr>
          </a:p>
          <a:p>
            <a:pPr marL="400050" lvl="1" indent="0">
              <a:lnSpc>
                <a:spcPct val="120000"/>
              </a:lnSpc>
              <a:spcBef>
                <a:spcPct val="25000"/>
              </a:spcBef>
              <a:buNone/>
            </a:pPr>
            <a:r>
              <a:rPr lang="en-US" altLang="zh-CN" sz="2200" b="1" dirty="0">
                <a:solidFill>
                  <a:srgbClr val="0000CC"/>
                </a:solidFill>
                <a:latin typeface="Times New Roman" pitchFamily="18" charset="0"/>
              </a:rPr>
              <a:t>    </a:t>
            </a:r>
            <a:r>
              <a:rPr lang="zh-CN" altLang="en-US" sz="2200" b="1" dirty="0">
                <a:solidFill>
                  <a:srgbClr val="7030A0"/>
                </a:solidFill>
                <a:latin typeface="Times New Roman" pitchFamily="18" charset="0"/>
              </a:rPr>
              <a:t>有时，模糊集也可写成如下两种形式：</a:t>
            </a:r>
          </a:p>
          <a:p>
            <a:pPr marL="400050" lvl="1" indent="0">
              <a:lnSpc>
                <a:spcPct val="120000"/>
              </a:lnSpc>
              <a:spcBef>
                <a:spcPct val="25000"/>
              </a:spcBef>
              <a:buNone/>
            </a:pPr>
            <a:endParaRPr lang="zh-CN" altLang="en-US" sz="2200" b="1" dirty="0">
              <a:solidFill>
                <a:srgbClr val="7030A0"/>
              </a:solidFill>
              <a:latin typeface="Times New Roman" pitchFamily="18" charset="0"/>
            </a:endParaRPr>
          </a:p>
          <a:p>
            <a:pPr marL="400050" lvl="1" indent="0">
              <a:lnSpc>
                <a:spcPct val="120000"/>
              </a:lnSpc>
              <a:spcBef>
                <a:spcPct val="25000"/>
              </a:spcBef>
              <a:buNone/>
            </a:pPr>
            <a:endParaRPr lang="zh-CN" altLang="en-US" sz="2200" b="1" dirty="0">
              <a:solidFill>
                <a:srgbClr val="7030A0"/>
              </a:solidFill>
              <a:latin typeface="Times New Roman" pitchFamily="18" charset="0"/>
            </a:endParaRPr>
          </a:p>
          <a:p>
            <a:pPr marL="400050" lvl="1" indent="0">
              <a:lnSpc>
                <a:spcPct val="120000"/>
              </a:lnSpc>
              <a:spcBef>
                <a:spcPct val="25000"/>
              </a:spcBef>
              <a:buNone/>
            </a:pPr>
            <a:endParaRPr lang="zh-CN" altLang="en-US" sz="2200" b="1" dirty="0">
              <a:solidFill>
                <a:srgbClr val="7030A0"/>
              </a:solidFill>
              <a:latin typeface="Times New Roman" pitchFamily="18" charset="0"/>
            </a:endParaRPr>
          </a:p>
          <a:p>
            <a:pPr marL="400050" lvl="1" indent="0">
              <a:lnSpc>
                <a:spcPct val="120000"/>
              </a:lnSpc>
              <a:spcBef>
                <a:spcPct val="25000"/>
              </a:spcBef>
              <a:buNone/>
            </a:pPr>
            <a:r>
              <a:rPr lang="zh-CN" altLang="en-US" sz="2200" b="1" dirty="0">
                <a:solidFill>
                  <a:srgbClr val="7030A0"/>
                </a:solidFill>
                <a:latin typeface="Times New Roman" pitchFamily="18" charset="0"/>
              </a:rPr>
              <a:t>其中，前一种称为单点形式，后一种称为序偶形式。</a:t>
            </a:r>
          </a:p>
        </p:txBody>
      </p:sp>
      <p:sp>
        <p:nvSpPr>
          <p:cNvPr id="135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5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5174"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5175" name="Object 7"/>
          <p:cNvGraphicFramePr>
            <a:graphicFrameLocks noChangeAspect="1"/>
          </p:cNvGraphicFramePr>
          <p:nvPr/>
        </p:nvGraphicFramePr>
        <p:xfrm>
          <a:off x="1150938" y="4076700"/>
          <a:ext cx="5473700" cy="1108075"/>
        </p:xfrm>
        <a:graphic>
          <a:graphicData uri="http://schemas.openxmlformats.org/presentationml/2006/ole">
            <mc:AlternateContent xmlns:mc="http://schemas.openxmlformats.org/markup-compatibility/2006">
              <mc:Choice xmlns:v="urn:schemas-microsoft-com:vml" Requires="v">
                <p:oleObj spid="_x0000_s135364" name="公式" r:id="rId4" imgW="3390900" imgH="685800" progId="Equation.3">
                  <p:embed/>
                </p:oleObj>
              </mc:Choice>
              <mc:Fallback>
                <p:oleObj name="公式" r:id="rId4" imgW="3390900" imgH="685800" progId="Equation.3">
                  <p:embed/>
                  <p:pic>
                    <p:nvPicPr>
                      <p:cNvPr id="0" name="Picture 1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0938" y="4076700"/>
                        <a:ext cx="5473700"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13"/>
          <p:cNvSpPr txBox="1">
            <a:spLocks noChangeArrowheads="1"/>
          </p:cNvSpPr>
          <p:nvPr/>
        </p:nvSpPr>
        <p:spPr bwMode="auto">
          <a:xfrm>
            <a:off x="611188" y="152400"/>
            <a:ext cx="806450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zh-CN" altLang="en-US" sz="4400" b="1" dirty="0">
                <a:solidFill>
                  <a:schemeClr val="accent2"/>
                </a:solidFill>
                <a:latin typeface="方正姚体" pitchFamily="2" charset="-122"/>
                <a:ea typeface="方正姚体" pitchFamily="2" charset="-122"/>
                <a:cs typeface="+mj-cs"/>
              </a:rPr>
              <a:t>模糊集</a:t>
            </a:r>
            <a:r>
              <a:rPr lang="zh-CN" altLang="en-US" sz="4400" b="1" dirty="0" smtClean="0">
                <a:solidFill>
                  <a:schemeClr val="accent2"/>
                </a:solidFill>
                <a:latin typeface="方正姚体" pitchFamily="2" charset="-122"/>
                <a:ea typeface="方正姚体" pitchFamily="2" charset="-122"/>
                <a:cs typeface="+mj-cs"/>
              </a:rPr>
              <a:t>的表示</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619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619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6205" name="Text Box 13"/>
          <p:cNvSpPr txBox="1">
            <a:spLocks noChangeArrowheads="1"/>
          </p:cNvSpPr>
          <p:nvPr/>
        </p:nvSpPr>
        <p:spPr bwMode="auto">
          <a:xfrm>
            <a:off x="0" y="1160748"/>
            <a:ext cx="8748713" cy="51090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285750" indent="-285750">
              <a:spcBef>
                <a:spcPts val="1200"/>
              </a:spcBef>
              <a:buFont typeface="Arial" pitchFamily="34" charset="0"/>
              <a:buChar char="•"/>
            </a:pPr>
            <a:r>
              <a:rPr lang="zh-CN" altLang="en-US" b="1" dirty="0" smtClean="0">
                <a:solidFill>
                  <a:srgbClr val="A50021"/>
                </a:solidFill>
                <a:latin typeface="幼圆" pitchFamily="49" charset="-122"/>
                <a:ea typeface="幼圆" pitchFamily="49" charset="-122"/>
              </a:rPr>
              <a:t>连续</a:t>
            </a:r>
            <a:r>
              <a:rPr lang="zh-CN" altLang="en-US" b="1" dirty="0">
                <a:solidFill>
                  <a:srgbClr val="A50021"/>
                </a:solidFill>
                <a:latin typeface="幼圆" pitchFamily="49" charset="-122"/>
                <a:ea typeface="幼圆" pitchFamily="49" charset="-122"/>
              </a:rPr>
              <a:t>论域的表示方法</a:t>
            </a:r>
          </a:p>
          <a:p>
            <a:pPr>
              <a:spcBef>
                <a:spcPts val="1200"/>
              </a:spcBef>
            </a:pPr>
            <a:r>
              <a:rPr lang="zh-CN" altLang="en-US" b="1" dirty="0">
                <a:solidFill>
                  <a:srgbClr val="0000CC"/>
                </a:solidFill>
                <a:latin typeface="幼圆" pitchFamily="49" charset="-122"/>
                <a:ea typeface="幼圆" pitchFamily="49" charset="-122"/>
              </a:rPr>
              <a:t>    如果论域是连续的，则其模糊集可用一个实函数来表示</a:t>
            </a:r>
            <a:r>
              <a:rPr lang="zh-CN" altLang="en-US" b="1" dirty="0" smtClean="0">
                <a:solidFill>
                  <a:srgbClr val="0000CC"/>
                </a:solidFill>
                <a:latin typeface="幼圆" pitchFamily="49" charset="-122"/>
                <a:ea typeface="幼圆" pitchFamily="49" charset="-122"/>
              </a:rPr>
              <a:t>。</a:t>
            </a:r>
            <a:endParaRPr lang="en-US" altLang="zh-CN" b="1" dirty="0" smtClean="0">
              <a:solidFill>
                <a:srgbClr val="0000CC"/>
              </a:solidFill>
              <a:latin typeface="幼圆" pitchFamily="49" charset="-122"/>
              <a:ea typeface="幼圆" pitchFamily="49" charset="-122"/>
            </a:endParaRPr>
          </a:p>
          <a:p>
            <a:pPr lvl="1">
              <a:spcBef>
                <a:spcPts val="1200"/>
              </a:spcBef>
            </a:pPr>
            <a:r>
              <a:rPr lang="zh-CN" altLang="en-US" b="1" dirty="0" smtClean="0">
                <a:solidFill>
                  <a:srgbClr val="00B050"/>
                </a:solidFill>
                <a:latin typeface="仿宋_GB2312" pitchFamily="49" charset="-122"/>
                <a:ea typeface="仿宋_GB2312" pitchFamily="49" charset="-122"/>
              </a:rPr>
              <a:t>例如</a:t>
            </a:r>
            <a:r>
              <a:rPr lang="zh-CN" altLang="en-US" b="1" dirty="0">
                <a:solidFill>
                  <a:srgbClr val="00B050"/>
                </a:solidFill>
                <a:latin typeface="仿宋_GB2312" pitchFamily="49" charset="-122"/>
                <a:ea typeface="仿宋_GB2312" pitchFamily="49" charset="-122"/>
              </a:rPr>
              <a:t>，扎德以年龄为论域，取</a:t>
            </a:r>
            <a:r>
              <a:rPr lang="en-US" altLang="zh-CN" b="1" dirty="0">
                <a:solidFill>
                  <a:srgbClr val="00B050"/>
                </a:solidFill>
                <a:latin typeface="仿宋_GB2312" pitchFamily="49" charset="-122"/>
                <a:ea typeface="仿宋_GB2312" pitchFamily="49" charset="-122"/>
              </a:rPr>
              <a:t>U=[0, 100]</a:t>
            </a:r>
            <a:r>
              <a:rPr lang="zh-CN" altLang="en-US" b="1" dirty="0">
                <a:solidFill>
                  <a:srgbClr val="00B050"/>
                </a:solidFill>
                <a:latin typeface="仿宋_GB2312" pitchFamily="49" charset="-122"/>
                <a:ea typeface="仿宋_GB2312" pitchFamily="49" charset="-122"/>
              </a:rPr>
              <a:t>，给出了“年轻”与“年老”这两的模糊概念的隶属函数</a:t>
            </a:r>
          </a:p>
          <a:p>
            <a:r>
              <a:rPr lang="zh-CN" altLang="en-US" b="1" dirty="0">
                <a:latin typeface="幼圆" pitchFamily="49" charset="-122"/>
                <a:ea typeface="幼圆" pitchFamily="49" charset="-122"/>
              </a:rPr>
              <a:t/>
            </a:r>
            <a:br>
              <a:rPr lang="zh-CN" altLang="en-US" b="1" dirty="0">
                <a:latin typeface="幼圆" pitchFamily="49" charset="-122"/>
                <a:ea typeface="幼圆" pitchFamily="49" charset="-122"/>
              </a:rPr>
            </a:br>
            <a:endParaRPr lang="zh-CN" altLang="en-US" b="1" dirty="0">
              <a:latin typeface="幼圆" pitchFamily="49" charset="-122"/>
              <a:ea typeface="幼圆" pitchFamily="49" charset="-122"/>
            </a:endParaRPr>
          </a:p>
          <a:p>
            <a:r>
              <a:rPr lang="zh-CN" altLang="en-US" b="1" dirty="0">
                <a:latin typeface="幼圆" pitchFamily="49" charset="-122"/>
                <a:ea typeface="幼圆" pitchFamily="49" charset="-122"/>
              </a:rPr>
              <a:t>    </a:t>
            </a:r>
          </a:p>
          <a:p>
            <a:r>
              <a:rPr lang="zh-CN" altLang="en-US" b="1" dirty="0">
                <a:latin typeface="幼圆" pitchFamily="49" charset="-122"/>
                <a:ea typeface="幼圆" pitchFamily="49" charset="-122"/>
              </a:rPr>
              <a:t/>
            </a:r>
            <a:br>
              <a:rPr lang="zh-CN" altLang="en-US" b="1" dirty="0">
                <a:latin typeface="幼圆" pitchFamily="49" charset="-122"/>
                <a:ea typeface="幼圆" pitchFamily="49" charset="-122"/>
              </a:rPr>
            </a:br>
            <a:endParaRPr lang="zh-CN" altLang="en-US" b="1" dirty="0">
              <a:latin typeface="幼圆" pitchFamily="49" charset="-122"/>
              <a:ea typeface="幼圆" pitchFamily="49" charset="-122"/>
            </a:endParaRPr>
          </a:p>
          <a:p>
            <a:pPr marL="285750" indent="-285750">
              <a:buFont typeface="Arial" pitchFamily="34" charset="0"/>
              <a:buChar char="•"/>
            </a:pPr>
            <a:r>
              <a:rPr lang="zh-CN" altLang="en-US" b="1" dirty="0" smtClean="0">
                <a:solidFill>
                  <a:srgbClr val="A50021"/>
                </a:solidFill>
                <a:latin typeface="幼圆" pitchFamily="49" charset="-122"/>
                <a:ea typeface="幼圆" pitchFamily="49" charset="-122"/>
              </a:rPr>
              <a:t>一般</a:t>
            </a:r>
            <a:r>
              <a:rPr lang="zh-CN" altLang="en-US" b="1" dirty="0">
                <a:solidFill>
                  <a:srgbClr val="A50021"/>
                </a:solidFill>
                <a:latin typeface="幼圆" pitchFamily="49" charset="-122"/>
                <a:ea typeface="幼圆" pitchFamily="49" charset="-122"/>
              </a:rPr>
              <a:t>表示方法</a:t>
            </a:r>
          </a:p>
          <a:p>
            <a:r>
              <a:rPr lang="zh-CN" altLang="en-US" b="1" dirty="0">
                <a:solidFill>
                  <a:srgbClr val="0000CC"/>
                </a:solidFill>
                <a:latin typeface="幼圆" pitchFamily="49" charset="-122"/>
                <a:ea typeface="幼圆" pitchFamily="49" charset="-122"/>
              </a:rPr>
              <a:t>    不管论域</a:t>
            </a:r>
            <a:r>
              <a:rPr lang="en-US" altLang="zh-CN" b="1" dirty="0">
                <a:solidFill>
                  <a:srgbClr val="0000CC"/>
                </a:solidFill>
                <a:latin typeface="幼圆" pitchFamily="49" charset="-122"/>
                <a:ea typeface="幼圆" pitchFamily="49" charset="-122"/>
              </a:rPr>
              <a:t>U</a:t>
            </a:r>
            <a:r>
              <a:rPr lang="zh-CN" altLang="en-US" b="1" dirty="0">
                <a:solidFill>
                  <a:srgbClr val="0000CC"/>
                </a:solidFill>
                <a:latin typeface="幼圆" pitchFamily="49" charset="-122"/>
                <a:ea typeface="幼圆" pitchFamily="49" charset="-122"/>
              </a:rPr>
              <a:t>是有限的还是无限的，是连续的还是离散的，扎德又给出了一种类似于积分的一般表示形式：</a:t>
            </a:r>
          </a:p>
          <a:p>
            <a:endParaRPr lang="zh-CN" altLang="en-US" b="1" dirty="0">
              <a:solidFill>
                <a:srgbClr val="0000CC"/>
              </a:solidFill>
              <a:latin typeface="幼圆" pitchFamily="49" charset="-122"/>
              <a:ea typeface="幼圆" pitchFamily="49" charset="-122"/>
            </a:endParaRPr>
          </a:p>
          <a:p>
            <a:r>
              <a:rPr lang="zh-CN" altLang="en-US" b="1" dirty="0">
                <a:solidFill>
                  <a:srgbClr val="0000CC"/>
                </a:solidFill>
                <a:latin typeface="幼圆" pitchFamily="49" charset="-122"/>
                <a:ea typeface="幼圆" pitchFamily="49" charset="-122"/>
              </a:rPr>
              <a:t/>
            </a:r>
            <a:br>
              <a:rPr lang="zh-CN" altLang="en-US" b="1" dirty="0">
                <a:solidFill>
                  <a:srgbClr val="0000CC"/>
                </a:solidFill>
                <a:latin typeface="幼圆" pitchFamily="49" charset="-122"/>
                <a:ea typeface="幼圆" pitchFamily="49" charset="-122"/>
              </a:rPr>
            </a:br>
            <a:endParaRPr lang="zh-CN" altLang="en-US" b="1" dirty="0">
              <a:solidFill>
                <a:srgbClr val="0000CC"/>
              </a:solidFill>
              <a:latin typeface="幼圆" pitchFamily="49" charset="-122"/>
              <a:ea typeface="幼圆" pitchFamily="49" charset="-122"/>
            </a:endParaRPr>
          </a:p>
          <a:p>
            <a:r>
              <a:rPr lang="zh-CN" altLang="en-US" b="1" dirty="0">
                <a:solidFill>
                  <a:srgbClr val="0000CC"/>
                </a:solidFill>
                <a:latin typeface="幼圆" pitchFamily="49" charset="-122"/>
                <a:ea typeface="幼圆" pitchFamily="49" charset="-122"/>
              </a:rPr>
              <a:t>    </a:t>
            </a:r>
            <a:r>
              <a:rPr lang="zh-CN" altLang="en-US" b="1" dirty="0">
                <a:solidFill>
                  <a:srgbClr val="FF0000"/>
                </a:solidFill>
                <a:latin typeface="幼圆" pitchFamily="49" charset="-122"/>
                <a:ea typeface="幼圆" pitchFamily="49" charset="-122"/>
              </a:rPr>
              <a:t>这里的记号不是数学中的积分符号，也不是求和，只是表示论域中各元素与其隶属度对应关系的总括。</a:t>
            </a:r>
            <a:endParaRPr lang="zh-CN" altLang="en-US" dirty="0">
              <a:solidFill>
                <a:srgbClr val="FF0000"/>
              </a:solidFill>
              <a:latin typeface="幼圆" pitchFamily="49" charset="-122"/>
              <a:ea typeface="幼圆" pitchFamily="49" charset="-122"/>
            </a:endParaRPr>
          </a:p>
        </p:txBody>
      </p:sp>
      <p:graphicFrame>
        <p:nvGraphicFramePr>
          <p:cNvPr id="136208" name="Object 16"/>
          <p:cNvGraphicFramePr>
            <a:graphicFrameLocks noGrp="1" noChangeAspect="1"/>
          </p:cNvGraphicFramePr>
          <p:nvPr>
            <p:ph sz="half" idx="1"/>
            <p:extLst>
              <p:ext uri="{D42A27DB-BD31-4B8C-83A1-F6EECF244321}">
                <p14:modId xmlns:p14="http://schemas.microsoft.com/office/powerpoint/2010/main" val="1387992598"/>
              </p:ext>
            </p:extLst>
          </p:nvPr>
        </p:nvGraphicFramePr>
        <p:xfrm>
          <a:off x="935596" y="2852936"/>
          <a:ext cx="3240087" cy="765175"/>
        </p:xfrm>
        <a:graphic>
          <a:graphicData uri="http://schemas.openxmlformats.org/presentationml/2006/ole">
            <mc:AlternateContent xmlns:mc="http://schemas.openxmlformats.org/markup-compatibility/2006">
              <mc:Choice xmlns:v="urn:schemas-microsoft-com:vml" Requires="v">
                <p:oleObj spid="_x0000_s136743" name="公式" r:id="rId4" imgW="2794000" imgH="660400" progId="Equation.3">
                  <p:embed/>
                </p:oleObj>
              </mc:Choice>
              <mc:Fallback>
                <p:oleObj name="公式" r:id="rId4" imgW="2794000" imgH="660400" progId="Equation.3">
                  <p:embed/>
                  <p:pic>
                    <p:nvPicPr>
                      <p:cNvPr id="0" name="Picture 46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5596" y="2852936"/>
                        <a:ext cx="3240087"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6207" name="Object 15"/>
          <p:cNvGraphicFramePr>
            <a:graphicFrameLocks noGrp="1" noChangeAspect="1"/>
          </p:cNvGraphicFramePr>
          <p:nvPr>
            <p:ph sz="quarter" idx="2"/>
            <p:extLst>
              <p:ext uri="{D42A27DB-BD31-4B8C-83A1-F6EECF244321}">
                <p14:modId xmlns:p14="http://schemas.microsoft.com/office/powerpoint/2010/main" val="3537879847"/>
              </p:ext>
            </p:extLst>
          </p:nvPr>
        </p:nvGraphicFramePr>
        <p:xfrm>
          <a:off x="4824028" y="2816932"/>
          <a:ext cx="3241675" cy="766762"/>
        </p:xfrm>
        <a:graphic>
          <a:graphicData uri="http://schemas.openxmlformats.org/presentationml/2006/ole">
            <mc:AlternateContent xmlns:mc="http://schemas.openxmlformats.org/markup-compatibility/2006">
              <mc:Choice xmlns:v="urn:schemas-microsoft-com:vml" Requires="v">
                <p:oleObj spid="_x0000_s136744" name="公式" r:id="rId6" imgW="2794000" imgH="660400" progId="Equation.3">
                  <p:embed/>
                </p:oleObj>
              </mc:Choice>
              <mc:Fallback>
                <p:oleObj name="公式" r:id="rId6" imgW="2794000" imgH="660400" progId="Equation.3">
                  <p:embed/>
                  <p:pic>
                    <p:nvPicPr>
                      <p:cNvPr id="0" name="Picture 462"/>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4028" y="2816932"/>
                        <a:ext cx="3241675" cy="766762"/>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11" name="Object 19"/>
          <p:cNvGraphicFramePr>
            <a:graphicFrameLocks noGrp="1" noChangeAspect="1"/>
          </p:cNvGraphicFramePr>
          <p:nvPr>
            <p:ph sz="quarter" idx="3"/>
            <p:extLst>
              <p:ext uri="{D42A27DB-BD31-4B8C-83A1-F6EECF244321}">
                <p14:modId xmlns:p14="http://schemas.microsoft.com/office/powerpoint/2010/main" val="3132791648"/>
              </p:ext>
            </p:extLst>
          </p:nvPr>
        </p:nvGraphicFramePr>
        <p:xfrm>
          <a:off x="2627784" y="4833156"/>
          <a:ext cx="1584325" cy="609600"/>
        </p:xfrm>
        <a:graphic>
          <a:graphicData uri="http://schemas.openxmlformats.org/presentationml/2006/ole">
            <mc:AlternateContent xmlns:mc="http://schemas.openxmlformats.org/markup-compatibility/2006">
              <mc:Choice xmlns:v="urn:schemas-microsoft-com:vml" Requires="v">
                <p:oleObj spid="_x0000_s136745" name="公式" r:id="rId8" imgW="990170" imgH="380835" progId="Equation.3">
                  <p:embed/>
                </p:oleObj>
              </mc:Choice>
              <mc:Fallback>
                <p:oleObj name="公式" r:id="rId8" imgW="990170" imgH="380835" progId="Equation.3">
                  <p:embed/>
                  <p:pic>
                    <p:nvPicPr>
                      <p:cNvPr id="0" name="Picture 463"/>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27784" y="4833156"/>
                        <a:ext cx="1584325" cy="6096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13"/>
          <p:cNvSpPr txBox="1">
            <a:spLocks noChangeArrowheads="1"/>
          </p:cNvSpPr>
          <p:nvPr/>
        </p:nvSpPr>
        <p:spPr bwMode="auto">
          <a:xfrm>
            <a:off x="611188" y="152400"/>
            <a:ext cx="806450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zh-CN" altLang="en-US" sz="4400" b="1" dirty="0">
                <a:solidFill>
                  <a:schemeClr val="accent2"/>
                </a:solidFill>
                <a:latin typeface="方正姚体" pitchFamily="2" charset="-122"/>
                <a:ea typeface="方正姚体" pitchFamily="2" charset="-122"/>
                <a:cs typeface="+mj-cs"/>
              </a:rPr>
              <a:t>模糊集</a:t>
            </a:r>
            <a:r>
              <a:rPr lang="zh-CN" altLang="en-US" sz="4400" b="1" dirty="0" smtClean="0">
                <a:solidFill>
                  <a:schemeClr val="accent2"/>
                </a:solidFill>
                <a:latin typeface="方正姚体" pitchFamily="2" charset="-122"/>
                <a:ea typeface="方正姚体" pitchFamily="2" charset="-122"/>
                <a:cs typeface="+mj-cs"/>
              </a:rPr>
              <a:t>的表示</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本章内容</a:t>
            </a:r>
            <a:endParaRPr lang="zh-CN" altLang="en-US" b="1" dirty="0"/>
          </a:p>
        </p:txBody>
      </p:sp>
      <p:sp>
        <p:nvSpPr>
          <p:cNvPr id="5" name="Text Box 6"/>
          <p:cNvSpPr txBox="1">
            <a:spLocks noGrp="1" noChangeArrowheads="1"/>
          </p:cNvSpPr>
          <p:nvPr>
            <p:ph idx="1"/>
          </p:nvPr>
        </p:nvSpPr>
        <p:spPr bwMode="auto">
          <a:xfrm>
            <a:off x="1475656" y="1952836"/>
            <a:ext cx="6552728" cy="2800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zh-CN" altLang="en-US" sz="3200" b="1" dirty="0" smtClean="0">
                <a:solidFill>
                  <a:schemeClr val="bg1">
                    <a:lumMod val="75000"/>
                  </a:schemeClr>
                </a:solidFill>
                <a:latin typeface="Times New Roman" pitchFamily="18" charset="0"/>
              </a:rPr>
              <a:t>概述 </a:t>
            </a:r>
            <a:endParaRPr lang="zh-CN" altLang="en-US" sz="3200" b="1" dirty="0">
              <a:latin typeface="Times New Roman" pitchFamily="18" charset="0"/>
            </a:endParaRPr>
          </a:p>
          <a:p>
            <a:pPr>
              <a:lnSpc>
                <a:spcPct val="150000"/>
              </a:lnSpc>
              <a:spcBef>
                <a:spcPct val="50000"/>
              </a:spcBef>
            </a:pPr>
            <a:r>
              <a:rPr lang="zh-CN" altLang="en-US" sz="3200" dirty="0" smtClean="0">
                <a:latin typeface="Times New Roman" pitchFamily="18" charset="0"/>
              </a:rPr>
              <a:t>演化计算</a:t>
            </a:r>
            <a:endParaRPr lang="zh-CN" altLang="en-US" sz="3200" dirty="0">
              <a:latin typeface="Times New Roman" pitchFamily="18" charset="0"/>
            </a:endParaRPr>
          </a:p>
          <a:p>
            <a:pPr>
              <a:lnSpc>
                <a:spcPct val="150000"/>
              </a:lnSpc>
              <a:spcBef>
                <a:spcPct val="50000"/>
              </a:spcBef>
            </a:pPr>
            <a:r>
              <a:rPr lang="zh-CN" altLang="en-US" sz="3200" b="1" dirty="0" smtClean="0">
                <a:solidFill>
                  <a:schemeClr val="bg1">
                    <a:lumMod val="75000"/>
                  </a:schemeClr>
                </a:solidFill>
                <a:latin typeface="Times New Roman" pitchFamily="18" charset="0"/>
              </a:rPr>
              <a:t>模糊</a:t>
            </a:r>
            <a:r>
              <a:rPr lang="zh-CN" altLang="en-US" sz="3200" b="1" dirty="0">
                <a:solidFill>
                  <a:schemeClr val="bg1">
                    <a:lumMod val="75000"/>
                  </a:schemeClr>
                </a:solidFill>
                <a:latin typeface="Times New Roman" pitchFamily="18" charset="0"/>
              </a:rPr>
              <a:t>计算</a:t>
            </a:r>
          </a:p>
        </p:txBody>
      </p:sp>
    </p:spTree>
    <p:extLst>
      <p:ext uri="{BB962C8B-B14F-4D97-AF65-F5344CB8AC3E}">
        <p14:creationId xmlns:p14="http://schemas.microsoft.com/office/powerpoint/2010/main" val="42596913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395412" y="4002630"/>
            <a:ext cx="8261536" cy="1154562"/>
          </a:xfrm>
          <a:prstGeom prst="roundRect">
            <a:avLst>
              <a:gd name="adj" fmla="val 25693"/>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395412" y="2046024"/>
            <a:ext cx="8317048" cy="1154562"/>
          </a:xfrm>
          <a:prstGeom prst="roundRect">
            <a:avLst>
              <a:gd name="adj" fmla="val 25693"/>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75556" y="2228478"/>
            <a:ext cx="7920880" cy="863850"/>
            <a:chOff x="395288" y="1484313"/>
            <a:chExt cx="8382000" cy="863850"/>
          </a:xfrm>
        </p:grpSpPr>
        <p:sp>
          <p:nvSpPr>
            <p:cNvPr id="137218" name="Text Box 2"/>
            <p:cNvSpPr txBox="1">
              <a:spLocks noChangeArrowheads="1"/>
            </p:cNvSpPr>
            <p:nvPr/>
          </p:nvSpPr>
          <p:spPr bwMode="auto">
            <a:xfrm>
              <a:off x="395288" y="1484313"/>
              <a:ext cx="83820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solidFill>
                    <a:srgbClr val="0000CC"/>
                  </a:solidFill>
                  <a:latin typeface="幼圆" pitchFamily="49" charset="-122"/>
                  <a:ea typeface="幼圆" pitchFamily="49" charset="-122"/>
                </a:rPr>
                <a:t>   </a:t>
              </a:r>
              <a:r>
                <a:rPr kumimoji="1" lang="zh-CN" altLang="en-US" sz="2400" b="1" dirty="0" smtClean="0">
                  <a:solidFill>
                    <a:srgbClr val="CC3300"/>
                  </a:solidFill>
                  <a:latin typeface="幼圆" pitchFamily="49" charset="-122"/>
                  <a:ea typeface="幼圆" pitchFamily="49" charset="-122"/>
                </a:rPr>
                <a:t>定义  </a:t>
              </a:r>
              <a:r>
                <a:rPr kumimoji="1" lang="zh-CN" altLang="en-US" sz="2400" b="1" dirty="0" smtClean="0">
                  <a:latin typeface="幼圆" pitchFamily="49" charset="-122"/>
                  <a:ea typeface="幼圆" pitchFamily="49" charset="-122"/>
                </a:rPr>
                <a:t>设</a:t>
              </a:r>
              <a:r>
                <a:rPr kumimoji="1" lang="en-US" altLang="zh-CN" sz="2400" b="1" dirty="0">
                  <a:latin typeface="幼圆" pitchFamily="49" charset="-122"/>
                  <a:ea typeface="幼圆" pitchFamily="49" charset="-122"/>
                </a:rPr>
                <a:t>F</a:t>
              </a:r>
              <a:r>
                <a:rPr kumimoji="1" lang="zh-CN" altLang="en-US" sz="2400" b="1" dirty="0">
                  <a:latin typeface="幼圆" pitchFamily="49" charset="-122"/>
                  <a:ea typeface="幼圆" pitchFamily="49" charset="-122"/>
                </a:rPr>
                <a:t>、</a:t>
              </a:r>
              <a:r>
                <a:rPr kumimoji="1" lang="en-US" altLang="zh-CN" sz="2400" b="1" dirty="0">
                  <a:latin typeface="幼圆" pitchFamily="49" charset="-122"/>
                  <a:ea typeface="幼圆" pitchFamily="49" charset="-122"/>
                </a:rPr>
                <a:t>G</a:t>
              </a:r>
              <a:r>
                <a:rPr kumimoji="1" lang="zh-CN" altLang="en-US" sz="2400" b="1" dirty="0">
                  <a:latin typeface="幼圆" pitchFamily="49" charset="-122"/>
                  <a:ea typeface="幼圆" pitchFamily="49" charset="-122"/>
                </a:rPr>
                <a:t>分别是</a:t>
              </a:r>
              <a:r>
                <a:rPr kumimoji="1" lang="en-US" altLang="zh-CN" sz="2400" b="1" dirty="0">
                  <a:latin typeface="幼圆" pitchFamily="49" charset="-122"/>
                  <a:ea typeface="幼圆" pitchFamily="49" charset="-122"/>
                </a:rPr>
                <a:t>U </a:t>
              </a:r>
              <a:r>
                <a:rPr kumimoji="1" lang="zh-CN" altLang="en-US" sz="2400" b="1" dirty="0">
                  <a:latin typeface="幼圆" pitchFamily="49" charset="-122"/>
                  <a:ea typeface="幼圆" pitchFamily="49" charset="-122"/>
                </a:rPr>
                <a:t>上的两个模糊集，对任意</a:t>
              </a:r>
              <a:r>
                <a:rPr kumimoji="1" lang="en-US" altLang="zh-CN" sz="2400" b="1" dirty="0" err="1">
                  <a:latin typeface="幼圆" pitchFamily="49" charset="-122"/>
                  <a:ea typeface="幼圆" pitchFamily="49" charset="-122"/>
                </a:rPr>
                <a:t>u∈U</a:t>
              </a:r>
              <a:r>
                <a:rPr kumimoji="1" lang="zh-CN" altLang="en-US" sz="2400" b="1" dirty="0">
                  <a:latin typeface="幼圆" pitchFamily="49" charset="-122"/>
                  <a:ea typeface="幼圆" pitchFamily="49" charset="-122"/>
                </a:rPr>
                <a:t>，都</a:t>
              </a:r>
              <a:r>
                <a:rPr kumimoji="1" lang="zh-CN" altLang="en-US" sz="2400" b="1" dirty="0" smtClean="0">
                  <a:latin typeface="幼圆" pitchFamily="49" charset="-122"/>
                  <a:ea typeface="幼圆" pitchFamily="49" charset="-122"/>
                </a:rPr>
                <a:t>有           </a:t>
              </a:r>
              <a:r>
                <a:rPr kumimoji="1" lang="zh-CN" altLang="en-US" sz="2400" b="1" dirty="0">
                  <a:latin typeface="幼圆" pitchFamily="49" charset="-122"/>
                  <a:ea typeface="幼圆" pitchFamily="49" charset="-122"/>
                </a:rPr>
                <a:t>成立，则称</a:t>
              </a:r>
              <a:r>
                <a:rPr kumimoji="1" lang="en-US" altLang="zh-CN" sz="2400" b="1" dirty="0">
                  <a:latin typeface="幼圆" pitchFamily="49" charset="-122"/>
                  <a:ea typeface="幼圆" pitchFamily="49" charset="-122"/>
                </a:rPr>
                <a:t>F</a:t>
              </a:r>
              <a:r>
                <a:rPr kumimoji="1" lang="zh-CN" altLang="en-US" sz="2400" b="1" dirty="0">
                  <a:latin typeface="幼圆" pitchFamily="49" charset="-122"/>
                  <a:ea typeface="幼圆" pitchFamily="49" charset="-122"/>
                </a:rPr>
                <a:t>等于</a:t>
              </a:r>
              <a:r>
                <a:rPr kumimoji="1" lang="en-US" altLang="zh-CN" sz="2400" b="1" dirty="0">
                  <a:latin typeface="幼圆" pitchFamily="49" charset="-122"/>
                  <a:ea typeface="幼圆" pitchFamily="49" charset="-122"/>
                </a:rPr>
                <a:t>G</a:t>
              </a:r>
              <a:r>
                <a:rPr kumimoji="1" lang="zh-CN" altLang="en-US" sz="2400" b="1" dirty="0">
                  <a:latin typeface="幼圆" pitchFamily="49" charset="-122"/>
                  <a:ea typeface="幼圆" pitchFamily="49" charset="-122"/>
                </a:rPr>
                <a:t>，记为</a:t>
              </a:r>
              <a:r>
                <a:rPr kumimoji="1" lang="en-US" altLang="zh-CN" sz="2400" b="1" dirty="0">
                  <a:latin typeface="幼圆" pitchFamily="49" charset="-122"/>
                  <a:ea typeface="幼圆" pitchFamily="49" charset="-122"/>
                </a:rPr>
                <a:t>F=G</a:t>
              </a:r>
              <a:r>
                <a:rPr kumimoji="1" lang="zh-CN" altLang="en-US" sz="2400" b="1" dirty="0">
                  <a:latin typeface="幼圆" pitchFamily="49" charset="-122"/>
                  <a:ea typeface="幼圆" pitchFamily="49" charset="-122"/>
                </a:rPr>
                <a:t>。</a:t>
              </a:r>
              <a:r>
                <a:rPr kumimoji="1" lang="zh-CN" altLang="en-US" sz="2400" dirty="0">
                  <a:latin typeface="幼圆" pitchFamily="49" charset="-122"/>
                  <a:ea typeface="幼圆" pitchFamily="49" charset="-122"/>
                </a:rPr>
                <a:t> </a:t>
              </a:r>
            </a:p>
          </p:txBody>
        </p:sp>
        <p:graphicFrame>
          <p:nvGraphicFramePr>
            <p:cNvPr id="137219" name="Object 3"/>
            <p:cNvGraphicFramePr>
              <a:graphicFrameLocks noChangeAspect="1"/>
            </p:cNvGraphicFramePr>
            <p:nvPr>
              <p:extLst>
                <p:ext uri="{D42A27DB-BD31-4B8C-83A1-F6EECF244321}">
                  <p14:modId xmlns:p14="http://schemas.microsoft.com/office/powerpoint/2010/main" val="3464916425"/>
                </p:ext>
              </p:extLst>
            </p:nvPr>
          </p:nvGraphicFramePr>
          <p:xfrm>
            <a:off x="1309688" y="1899811"/>
            <a:ext cx="1612739" cy="448352"/>
          </p:xfrm>
          <a:graphic>
            <a:graphicData uri="http://schemas.openxmlformats.org/presentationml/2006/ole">
              <mc:AlternateContent xmlns:mc="http://schemas.openxmlformats.org/markup-compatibility/2006">
                <mc:Choice xmlns:v="urn:schemas-microsoft-com:vml" Requires="v">
                  <p:oleObj spid="_x0000_s137899" name="公式" r:id="rId4" imgW="927000" imgH="228600" progId="Equation.3">
                    <p:embed/>
                  </p:oleObj>
                </mc:Choice>
                <mc:Fallback>
                  <p:oleObj name="公式" r:id="rId4" imgW="927000" imgH="228600" progId="Equation.3">
                    <p:embed/>
                    <p:pic>
                      <p:nvPicPr>
                        <p:cNvPr id="0" name="Picture 59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9688" y="1899811"/>
                          <a:ext cx="1612739" cy="448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7226" name="Rectangle 10"/>
          <p:cNvSpPr>
            <a:spLocks noChangeArrowheads="1"/>
          </p:cNvSpPr>
          <p:nvPr/>
        </p:nvSpPr>
        <p:spPr bwMode="auto">
          <a:xfrm>
            <a:off x="0" y="33623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 name="组合 1"/>
          <p:cNvGrpSpPr/>
          <p:nvPr/>
        </p:nvGrpSpPr>
        <p:grpSpPr>
          <a:xfrm>
            <a:off x="559060" y="4136690"/>
            <a:ext cx="8153400" cy="830997"/>
            <a:chOff x="450800" y="2498229"/>
            <a:chExt cx="8153400" cy="830997"/>
          </a:xfrm>
        </p:grpSpPr>
        <p:sp>
          <p:nvSpPr>
            <p:cNvPr id="137220" name="Text Box 4"/>
            <p:cNvSpPr txBox="1">
              <a:spLocks noChangeArrowheads="1"/>
            </p:cNvSpPr>
            <p:nvPr/>
          </p:nvSpPr>
          <p:spPr bwMode="auto">
            <a:xfrm>
              <a:off x="450800" y="2498229"/>
              <a:ext cx="8153400" cy="830997"/>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solidFill>
                    <a:srgbClr val="CC3300"/>
                  </a:solidFill>
                  <a:latin typeface="宋体" pitchFamily="2" charset="-122"/>
                </a:rPr>
                <a:t>   </a:t>
              </a:r>
              <a:r>
                <a:rPr kumimoji="1" lang="zh-CN" altLang="en-US" sz="2400" b="1" dirty="0" smtClean="0">
                  <a:solidFill>
                    <a:srgbClr val="CC3300"/>
                  </a:solidFill>
                  <a:latin typeface="幼圆" pitchFamily="49" charset="-122"/>
                  <a:ea typeface="幼圆" pitchFamily="49" charset="-122"/>
                </a:rPr>
                <a:t>定义  </a:t>
              </a:r>
              <a:r>
                <a:rPr kumimoji="1" lang="zh-CN" altLang="en-US" sz="2400" b="1" dirty="0" smtClean="0">
                  <a:latin typeface="幼圆" pitchFamily="49" charset="-122"/>
                  <a:ea typeface="幼圆" pitchFamily="49" charset="-122"/>
                </a:rPr>
                <a:t>设</a:t>
              </a:r>
              <a:r>
                <a:rPr kumimoji="1" lang="en-US" altLang="zh-CN" sz="2400" b="1" dirty="0">
                  <a:latin typeface="幼圆" pitchFamily="49" charset="-122"/>
                  <a:ea typeface="幼圆" pitchFamily="49" charset="-122"/>
                </a:rPr>
                <a:t>F</a:t>
              </a:r>
              <a:r>
                <a:rPr kumimoji="1" lang="zh-CN" altLang="en-US" sz="2400" b="1" dirty="0">
                  <a:latin typeface="幼圆" pitchFamily="49" charset="-122"/>
                  <a:ea typeface="幼圆" pitchFamily="49" charset="-122"/>
                </a:rPr>
                <a:t>、</a:t>
              </a:r>
              <a:r>
                <a:rPr kumimoji="1" lang="en-US" altLang="zh-CN" sz="2400" b="1" dirty="0">
                  <a:latin typeface="幼圆" pitchFamily="49" charset="-122"/>
                  <a:ea typeface="幼圆" pitchFamily="49" charset="-122"/>
                </a:rPr>
                <a:t>G</a:t>
              </a:r>
              <a:r>
                <a:rPr kumimoji="1" lang="zh-CN" altLang="en-US" sz="2400" b="1" dirty="0">
                  <a:latin typeface="幼圆" pitchFamily="49" charset="-122"/>
                  <a:ea typeface="幼圆" pitchFamily="49" charset="-122"/>
                </a:rPr>
                <a:t>分别是</a:t>
              </a:r>
              <a:r>
                <a:rPr kumimoji="1" lang="en-US" altLang="zh-CN" sz="2400" b="1" dirty="0">
                  <a:latin typeface="幼圆" pitchFamily="49" charset="-122"/>
                  <a:ea typeface="幼圆" pitchFamily="49" charset="-122"/>
                </a:rPr>
                <a:t>U</a:t>
              </a:r>
              <a:r>
                <a:rPr kumimoji="1" lang="zh-CN" altLang="en-US" sz="2400" b="1" dirty="0">
                  <a:latin typeface="幼圆" pitchFamily="49" charset="-122"/>
                  <a:ea typeface="幼圆" pitchFamily="49" charset="-122"/>
                </a:rPr>
                <a:t>上的两个模糊集，对任意</a:t>
              </a:r>
              <a:r>
                <a:rPr kumimoji="1" lang="en-US" altLang="zh-CN" sz="2400" b="1" dirty="0" err="1">
                  <a:latin typeface="幼圆" pitchFamily="49" charset="-122"/>
                  <a:ea typeface="幼圆" pitchFamily="49" charset="-122"/>
                </a:rPr>
                <a:t>u∈U</a:t>
              </a:r>
              <a:r>
                <a:rPr kumimoji="1" lang="zh-CN" altLang="en-US" sz="2400" b="1" dirty="0">
                  <a:latin typeface="幼圆" pitchFamily="49" charset="-122"/>
                  <a:ea typeface="幼圆" pitchFamily="49" charset="-122"/>
                </a:rPr>
                <a:t>，都</a:t>
              </a:r>
              <a:r>
                <a:rPr kumimoji="1" lang="zh-CN" altLang="en-US" sz="2400" b="1" dirty="0" smtClean="0">
                  <a:latin typeface="幼圆" pitchFamily="49" charset="-122"/>
                  <a:ea typeface="幼圆" pitchFamily="49" charset="-122"/>
                </a:rPr>
                <a:t>有            </a:t>
              </a:r>
              <a:r>
                <a:rPr kumimoji="1" lang="zh-CN" altLang="en-US" sz="2400" b="1" dirty="0">
                  <a:latin typeface="幼圆" pitchFamily="49" charset="-122"/>
                  <a:ea typeface="幼圆" pitchFamily="49" charset="-122"/>
                </a:rPr>
                <a:t>成立，则称</a:t>
              </a:r>
              <a:r>
                <a:rPr kumimoji="1" lang="en-US" altLang="zh-CN" sz="2400" b="1" dirty="0">
                  <a:latin typeface="幼圆" pitchFamily="49" charset="-122"/>
                  <a:ea typeface="幼圆" pitchFamily="49" charset="-122"/>
                </a:rPr>
                <a:t>F</a:t>
              </a:r>
              <a:r>
                <a:rPr kumimoji="1" lang="zh-CN" altLang="en-US" sz="2400" b="1" dirty="0">
                  <a:latin typeface="幼圆" pitchFamily="49" charset="-122"/>
                  <a:ea typeface="幼圆" pitchFamily="49" charset="-122"/>
                </a:rPr>
                <a:t>包含</a:t>
              </a:r>
              <a:r>
                <a:rPr kumimoji="1" lang="en-US" altLang="zh-CN" sz="2400" b="1" dirty="0">
                  <a:latin typeface="幼圆" pitchFamily="49" charset="-122"/>
                  <a:ea typeface="幼圆" pitchFamily="49" charset="-122"/>
                </a:rPr>
                <a:t>G</a:t>
              </a:r>
              <a:r>
                <a:rPr kumimoji="1" lang="zh-CN" altLang="en-US" sz="2400" b="1" dirty="0">
                  <a:latin typeface="幼圆" pitchFamily="49" charset="-122"/>
                  <a:ea typeface="幼圆" pitchFamily="49" charset="-122"/>
                </a:rPr>
                <a:t>，记为</a:t>
              </a:r>
              <a:r>
                <a:rPr kumimoji="1" lang="en-US" altLang="zh-CN" sz="2400" b="1" dirty="0">
                  <a:latin typeface="幼圆" pitchFamily="49" charset="-122"/>
                  <a:ea typeface="幼圆" pitchFamily="49" charset="-122"/>
                </a:rPr>
                <a:t>F    G</a:t>
              </a:r>
              <a:r>
                <a:rPr kumimoji="1" lang="zh-CN" altLang="en-US" sz="2400" b="1" dirty="0">
                  <a:latin typeface="幼圆" pitchFamily="49" charset="-122"/>
                  <a:ea typeface="幼圆" pitchFamily="49" charset="-122"/>
                </a:rPr>
                <a:t>。</a:t>
              </a:r>
              <a:r>
                <a:rPr kumimoji="1" lang="zh-CN" altLang="en-US" sz="2400" dirty="0">
                  <a:latin typeface="幼圆" pitchFamily="49" charset="-122"/>
                  <a:ea typeface="幼圆" pitchFamily="49" charset="-122"/>
                </a:rPr>
                <a:t> </a:t>
              </a:r>
            </a:p>
          </p:txBody>
        </p:sp>
        <p:graphicFrame>
          <p:nvGraphicFramePr>
            <p:cNvPr id="137221" name="Object 5"/>
            <p:cNvGraphicFramePr>
              <a:graphicFrameLocks noChangeAspect="1"/>
            </p:cNvGraphicFramePr>
            <p:nvPr>
              <p:extLst>
                <p:ext uri="{D42A27DB-BD31-4B8C-83A1-F6EECF244321}">
                  <p14:modId xmlns:p14="http://schemas.microsoft.com/office/powerpoint/2010/main" val="2307754771"/>
                </p:ext>
              </p:extLst>
            </p:nvPr>
          </p:nvGraphicFramePr>
          <p:xfrm>
            <a:off x="1251744" y="2870659"/>
            <a:ext cx="1447800" cy="457200"/>
          </p:xfrm>
          <a:graphic>
            <a:graphicData uri="http://schemas.openxmlformats.org/presentationml/2006/ole">
              <mc:AlternateContent xmlns:mc="http://schemas.openxmlformats.org/markup-compatibility/2006">
                <mc:Choice xmlns:v="urn:schemas-microsoft-com:vml" Requires="v">
                  <p:oleObj spid="_x0000_s137900" name="Equation" r:id="rId6" imgW="927100" imgH="228600" progId="Equation.3">
                    <p:embed/>
                  </p:oleObj>
                </mc:Choice>
                <mc:Fallback>
                  <p:oleObj name="Equation" r:id="rId6" imgW="927100" imgH="228600" progId="Equation.3">
                    <p:embed/>
                    <p:pic>
                      <p:nvPicPr>
                        <p:cNvPr id="0" name="Picture 59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1744" y="2870659"/>
                          <a:ext cx="1447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227" name="Object 11"/>
            <p:cNvGraphicFramePr>
              <a:graphicFrameLocks noChangeAspect="1"/>
            </p:cNvGraphicFramePr>
            <p:nvPr>
              <p:extLst>
                <p:ext uri="{D42A27DB-BD31-4B8C-83A1-F6EECF244321}">
                  <p14:modId xmlns:p14="http://schemas.microsoft.com/office/powerpoint/2010/main" val="162674254"/>
                </p:ext>
              </p:extLst>
            </p:nvPr>
          </p:nvGraphicFramePr>
          <p:xfrm>
            <a:off x="6694586" y="2977270"/>
            <a:ext cx="325438" cy="325437"/>
          </p:xfrm>
          <a:graphic>
            <a:graphicData uri="http://schemas.openxmlformats.org/presentationml/2006/ole">
              <mc:AlternateContent xmlns:mc="http://schemas.openxmlformats.org/markup-compatibility/2006">
                <mc:Choice xmlns:v="urn:schemas-microsoft-com:vml" Requires="v">
                  <p:oleObj spid="_x0000_s137901" name="公式" r:id="rId8" imgW="152268" imgH="152268" progId="Equation.3">
                    <p:embed/>
                  </p:oleObj>
                </mc:Choice>
                <mc:Fallback>
                  <p:oleObj name="公式" r:id="rId8" imgW="152268" imgH="152268" progId="Equation.3">
                    <p:embed/>
                    <p:pic>
                      <p:nvPicPr>
                        <p:cNvPr id="0" name="Picture 59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94586" y="2977270"/>
                          <a:ext cx="325438" cy="325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 name="Text Box 13"/>
          <p:cNvSpPr txBox="1">
            <a:spLocks noChangeArrowheads="1"/>
          </p:cNvSpPr>
          <p:nvPr/>
        </p:nvSpPr>
        <p:spPr bwMode="auto">
          <a:xfrm>
            <a:off x="611188" y="368660"/>
            <a:ext cx="806450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zh-CN" altLang="en-US" sz="4400" b="1" dirty="0">
                <a:solidFill>
                  <a:schemeClr val="accent2"/>
                </a:solidFill>
                <a:latin typeface="方正姚体" pitchFamily="2" charset="-122"/>
                <a:ea typeface="方正姚体" pitchFamily="2" charset="-122"/>
                <a:cs typeface="+mj-cs"/>
              </a:rPr>
              <a:t>模糊集</a:t>
            </a:r>
            <a:r>
              <a:rPr lang="zh-CN" altLang="en-US" sz="4400" b="1" dirty="0" smtClean="0">
                <a:solidFill>
                  <a:schemeClr val="accent2"/>
                </a:solidFill>
                <a:latin typeface="方正姚体" pitchFamily="2" charset="-122"/>
                <a:ea typeface="方正姚体" pitchFamily="2" charset="-122"/>
                <a:cs typeface="+mj-cs"/>
              </a:rPr>
              <a:t>的运算</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173796" y="4401108"/>
            <a:ext cx="8748712" cy="1476164"/>
          </a:xfrm>
          <a:prstGeom prst="roundRect">
            <a:avLst>
              <a:gd name="adj" fmla="val 11901"/>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179388" y="1412776"/>
            <a:ext cx="8748712" cy="2473766"/>
          </a:xfrm>
          <a:prstGeom prst="roundRect">
            <a:avLst>
              <a:gd name="adj" fmla="val 11901"/>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00844" y="1546282"/>
            <a:ext cx="8305800" cy="2161009"/>
            <a:chOff x="400844" y="1772816"/>
            <a:chExt cx="8305800" cy="2161009"/>
          </a:xfrm>
        </p:grpSpPr>
        <p:sp>
          <p:nvSpPr>
            <p:cNvPr id="137222" name="Text Box 6"/>
            <p:cNvSpPr txBox="1">
              <a:spLocks noChangeArrowheads="1"/>
            </p:cNvSpPr>
            <p:nvPr/>
          </p:nvSpPr>
          <p:spPr bwMode="auto">
            <a:xfrm>
              <a:off x="400844" y="1772816"/>
              <a:ext cx="83058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smtClean="0">
                  <a:solidFill>
                    <a:srgbClr val="C00000"/>
                  </a:solidFill>
                  <a:latin typeface="幼圆" pitchFamily="49" charset="-122"/>
                  <a:ea typeface="幼圆" pitchFamily="49" charset="-122"/>
                </a:rPr>
                <a:t>定义 </a:t>
              </a:r>
              <a:r>
                <a:rPr kumimoji="1" lang="en-US" altLang="zh-CN" sz="2400" b="1" dirty="0" smtClean="0">
                  <a:solidFill>
                    <a:srgbClr val="C00000"/>
                  </a:solidFill>
                  <a:latin typeface="幼圆" pitchFamily="49" charset="-122"/>
                  <a:ea typeface="幼圆" pitchFamily="49" charset="-122"/>
                </a:rPr>
                <a:t> </a:t>
              </a:r>
              <a:r>
                <a:rPr kumimoji="1" lang="zh-CN" altLang="en-US" sz="2400" b="1" dirty="0">
                  <a:latin typeface="幼圆" pitchFamily="49" charset="-122"/>
                  <a:ea typeface="幼圆" pitchFamily="49" charset="-122"/>
                </a:rPr>
                <a:t>设</a:t>
              </a:r>
              <a:r>
                <a:rPr kumimoji="1" lang="en-US" altLang="zh-CN" sz="2400" b="1" dirty="0">
                  <a:latin typeface="幼圆" pitchFamily="49" charset="-122"/>
                  <a:ea typeface="幼圆" pitchFamily="49" charset="-122"/>
                </a:rPr>
                <a:t>F</a:t>
              </a:r>
              <a:r>
                <a:rPr kumimoji="1" lang="zh-CN" altLang="en-US" sz="2400" b="1" dirty="0">
                  <a:latin typeface="幼圆" pitchFamily="49" charset="-122"/>
                  <a:ea typeface="幼圆" pitchFamily="49" charset="-122"/>
                </a:rPr>
                <a:t>、</a:t>
              </a:r>
              <a:r>
                <a:rPr kumimoji="1" lang="en-US" altLang="zh-CN" sz="2400" b="1" dirty="0">
                  <a:latin typeface="幼圆" pitchFamily="49" charset="-122"/>
                  <a:ea typeface="幼圆" pitchFamily="49" charset="-122"/>
                </a:rPr>
                <a:t>G</a:t>
              </a:r>
              <a:r>
                <a:rPr kumimoji="1" lang="zh-CN" altLang="en-US" sz="2400" b="1" dirty="0">
                  <a:latin typeface="幼圆" pitchFamily="49" charset="-122"/>
                  <a:ea typeface="幼圆" pitchFamily="49" charset="-122"/>
                </a:rPr>
                <a:t>分别是</a:t>
              </a:r>
              <a:r>
                <a:rPr kumimoji="1" lang="en-US" altLang="zh-CN" sz="2400" b="1" dirty="0">
                  <a:latin typeface="幼圆" pitchFamily="49" charset="-122"/>
                  <a:ea typeface="幼圆" pitchFamily="49" charset="-122"/>
                </a:rPr>
                <a:t>U</a:t>
              </a:r>
              <a:r>
                <a:rPr kumimoji="1" lang="zh-CN" altLang="en-US" sz="2400" b="1" dirty="0">
                  <a:latin typeface="幼圆" pitchFamily="49" charset="-122"/>
                  <a:ea typeface="幼圆" pitchFamily="49" charset="-122"/>
                </a:rPr>
                <a:t>上的两个模糊集，则</a:t>
              </a:r>
              <a:r>
                <a:rPr kumimoji="1" lang="en-US" altLang="zh-CN" sz="2400" b="1" dirty="0">
                  <a:latin typeface="幼圆" pitchFamily="49" charset="-122"/>
                  <a:ea typeface="幼圆" pitchFamily="49" charset="-122"/>
                </a:rPr>
                <a:t>F∪G</a:t>
              </a:r>
              <a:r>
                <a:rPr kumimoji="1" lang="zh-CN" altLang="en-US" sz="2400" b="1" dirty="0">
                  <a:latin typeface="幼圆" pitchFamily="49" charset="-122"/>
                  <a:ea typeface="幼圆" pitchFamily="49" charset="-122"/>
                </a:rPr>
                <a:t>、</a:t>
              </a:r>
              <a:r>
                <a:rPr kumimoji="1" lang="en-US" altLang="zh-CN" sz="2400" b="1" dirty="0">
                  <a:latin typeface="幼圆" pitchFamily="49" charset="-122"/>
                  <a:ea typeface="幼圆" pitchFamily="49" charset="-122"/>
                </a:rPr>
                <a:t>F∩G</a:t>
              </a:r>
              <a:r>
                <a:rPr kumimoji="1" lang="zh-CN" altLang="en-US" sz="2400" b="1" dirty="0">
                  <a:latin typeface="幼圆" pitchFamily="49" charset="-122"/>
                  <a:ea typeface="幼圆" pitchFamily="49" charset="-122"/>
                </a:rPr>
                <a:t>分别称为</a:t>
              </a:r>
              <a:r>
                <a:rPr kumimoji="1" lang="en-US" altLang="zh-CN" sz="2400" b="1" dirty="0">
                  <a:latin typeface="幼圆" pitchFamily="49" charset="-122"/>
                  <a:ea typeface="幼圆" pitchFamily="49" charset="-122"/>
                </a:rPr>
                <a:t>F</a:t>
              </a:r>
              <a:r>
                <a:rPr kumimoji="1" lang="zh-CN" altLang="en-US" sz="2400" b="1" dirty="0">
                  <a:latin typeface="幼圆" pitchFamily="49" charset="-122"/>
                  <a:ea typeface="幼圆" pitchFamily="49" charset="-122"/>
                </a:rPr>
                <a:t>与</a:t>
              </a:r>
              <a:r>
                <a:rPr kumimoji="1" lang="en-US" altLang="zh-CN" sz="2400" b="1" dirty="0">
                  <a:latin typeface="幼圆" pitchFamily="49" charset="-122"/>
                  <a:ea typeface="幼圆" pitchFamily="49" charset="-122"/>
                </a:rPr>
                <a:t>G</a:t>
              </a:r>
              <a:r>
                <a:rPr kumimoji="1" lang="zh-CN" altLang="en-US" sz="2400" b="1" dirty="0">
                  <a:latin typeface="幼圆" pitchFamily="49" charset="-122"/>
                  <a:ea typeface="幼圆" pitchFamily="49" charset="-122"/>
                </a:rPr>
                <a:t>的并集、交集，它们的隶属函数分别为</a:t>
              </a:r>
              <a:r>
                <a:rPr kumimoji="1" lang="zh-CN" altLang="en-US" sz="2400" b="1" dirty="0">
                  <a:solidFill>
                    <a:srgbClr val="0000CC"/>
                  </a:solidFill>
                  <a:latin typeface="宋体" pitchFamily="2" charset="-122"/>
                </a:rPr>
                <a:t>：</a:t>
              </a:r>
              <a:r>
                <a:rPr kumimoji="1" lang="zh-CN" altLang="en-US" sz="2400" dirty="0">
                  <a:solidFill>
                    <a:schemeClr val="tx2"/>
                  </a:solidFill>
                  <a:latin typeface="Tahoma" pitchFamily="34" charset="0"/>
                </a:rPr>
                <a:t> </a:t>
              </a:r>
            </a:p>
          </p:txBody>
        </p:sp>
        <p:graphicFrame>
          <p:nvGraphicFramePr>
            <p:cNvPr id="137223" name="Object 7"/>
            <p:cNvGraphicFramePr>
              <a:graphicFrameLocks noChangeAspect="1"/>
            </p:cNvGraphicFramePr>
            <p:nvPr>
              <p:extLst>
                <p:ext uri="{D42A27DB-BD31-4B8C-83A1-F6EECF244321}">
                  <p14:modId xmlns:p14="http://schemas.microsoft.com/office/powerpoint/2010/main" val="1055373894"/>
                </p:ext>
              </p:extLst>
            </p:nvPr>
          </p:nvGraphicFramePr>
          <p:xfrm>
            <a:off x="1974850" y="2790825"/>
            <a:ext cx="4775200" cy="1143000"/>
          </p:xfrm>
          <a:graphic>
            <a:graphicData uri="http://schemas.openxmlformats.org/presentationml/2006/ole">
              <mc:AlternateContent xmlns:mc="http://schemas.openxmlformats.org/markup-compatibility/2006">
                <mc:Choice xmlns:v="urn:schemas-microsoft-com:vml" Requires="v">
                  <p:oleObj spid="_x0000_s318689" name="公式" r:id="rId4" imgW="2311400" imgH="558800" progId="Equation.3">
                    <p:embed/>
                  </p:oleObj>
                </mc:Choice>
                <mc:Fallback>
                  <p:oleObj name="公式" r:id="rId4" imgW="2311400" imgH="558800" progId="Equation.3">
                    <p:embed/>
                    <p:pic>
                      <p:nvPicPr>
                        <p:cNvPr id="0" name="Picture 1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4850" y="2790825"/>
                          <a:ext cx="47752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7224" name="Text Box 8"/>
          <p:cNvSpPr txBox="1">
            <a:spLocks noChangeArrowheads="1"/>
          </p:cNvSpPr>
          <p:nvPr/>
        </p:nvSpPr>
        <p:spPr bwMode="auto">
          <a:xfrm>
            <a:off x="410464" y="4581128"/>
            <a:ext cx="8077200" cy="461665"/>
          </a:xfrm>
          <a:prstGeom prst="rect">
            <a:avLst/>
          </a:prstGeom>
          <a:noFill/>
          <a:ln w="9525">
            <a:noFill/>
            <a:miter lim="800000"/>
            <a:headEnd/>
            <a:tailEnd/>
          </a:ln>
          <a:effectLst/>
          <a:extLst/>
        </p:spPr>
        <p:txBody>
          <a:bodyPr>
            <a:spAutoFit/>
          </a:bodyPr>
          <a:lstStyle/>
          <a:p>
            <a:pPr>
              <a:spcBef>
                <a:spcPct val="50000"/>
              </a:spcBef>
            </a:pPr>
            <a:r>
              <a:rPr kumimoji="1" lang="zh-CN" altLang="en-US" sz="2400" b="1" dirty="0" smtClean="0">
                <a:solidFill>
                  <a:srgbClr val="C00000"/>
                </a:solidFill>
                <a:latin typeface="幼圆" pitchFamily="49" charset="-122"/>
                <a:ea typeface="幼圆" pitchFamily="49" charset="-122"/>
              </a:rPr>
              <a:t>定义</a:t>
            </a:r>
            <a:r>
              <a:rPr kumimoji="1" lang="en-US" altLang="zh-CN" sz="2400" b="1" dirty="0" smtClean="0">
                <a:solidFill>
                  <a:srgbClr val="C00000"/>
                </a:solidFill>
                <a:latin typeface="幼圆" pitchFamily="49" charset="-122"/>
                <a:ea typeface="幼圆" pitchFamily="49" charset="-122"/>
              </a:rPr>
              <a:t> </a:t>
            </a:r>
            <a:r>
              <a:rPr kumimoji="1" lang="zh-CN" altLang="en-US" sz="2400" b="1" dirty="0" smtClean="0">
                <a:latin typeface="幼圆" pitchFamily="49" charset="-122"/>
                <a:ea typeface="幼圆" pitchFamily="49" charset="-122"/>
              </a:rPr>
              <a:t>设</a:t>
            </a:r>
            <a:r>
              <a:rPr kumimoji="1" lang="en-US" altLang="zh-CN" sz="2400" b="1" dirty="0">
                <a:latin typeface="幼圆" pitchFamily="49" charset="-122"/>
                <a:ea typeface="幼圆" pitchFamily="49" charset="-122"/>
              </a:rPr>
              <a:t>F</a:t>
            </a:r>
            <a:r>
              <a:rPr kumimoji="1" lang="zh-CN" altLang="en-US" sz="2400" b="1" dirty="0">
                <a:latin typeface="幼圆" pitchFamily="49" charset="-122"/>
                <a:ea typeface="幼圆" pitchFamily="49" charset="-122"/>
              </a:rPr>
              <a:t>为</a:t>
            </a:r>
            <a:r>
              <a:rPr kumimoji="1" lang="en-US" altLang="zh-CN" sz="2400" b="1" dirty="0">
                <a:latin typeface="幼圆" pitchFamily="49" charset="-122"/>
                <a:ea typeface="幼圆" pitchFamily="49" charset="-122"/>
              </a:rPr>
              <a:t>U</a:t>
            </a:r>
            <a:r>
              <a:rPr kumimoji="1" lang="zh-CN" altLang="en-US" sz="2400" b="1" dirty="0">
                <a:latin typeface="幼圆" pitchFamily="49" charset="-122"/>
                <a:ea typeface="幼圆" pitchFamily="49" charset="-122"/>
              </a:rPr>
              <a:t>上的模糊集，称</a:t>
            </a:r>
            <a:r>
              <a:rPr kumimoji="1" lang="en-US" altLang="zh-CN" sz="2400" b="1" dirty="0">
                <a:latin typeface="幼圆" pitchFamily="49" charset="-122"/>
                <a:ea typeface="幼圆" pitchFamily="49" charset="-122"/>
              </a:rPr>
              <a:t>﹁F</a:t>
            </a:r>
            <a:r>
              <a:rPr kumimoji="1" lang="zh-CN" altLang="en-US" sz="2400" b="1" dirty="0">
                <a:latin typeface="幼圆" pitchFamily="49" charset="-122"/>
                <a:ea typeface="幼圆" pitchFamily="49" charset="-122"/>
              </a:rPr>
              <a:t>为</a:t>
            </a:r>
            <a:r>
              <a:rPr kumimoji="1" lang="en-US" altLang="zh-CN" sz="2400" b="1" dirty="0">
                <a:latin typeface="幼圆" pitchFamily="49" charset="-122"/>
                <a:ea typeface="幼圆" pitchFamily="49" charset="-122"/>
              </a:rPr>
              <a:t>F</a:t>
            </a:r>
            <a:r>
              <a:rPr kumimoji="1" lang="zh-CN" altLang="en-US" sz="2400" b="1" dirty="0">
                <a:latin typeface="幼圆" pitchFamily="49" charset="-122"/>
                <a:ea typeface="幼圆" pitchFamily="49" charset="-122"/>
              </a:rPr>
              <a:t>的补集，其隶属函数为：</a:t>
            </a:r>
            <a:r>
              <a:rPr kumimoji="1" lang="zh-CN" altLang="en-US" sz="2400" dirty="0">
                <a:latin typeface="Tahoma" pitchFamily="34" charset="0"/>
              </a:rPr>
              <a:t> </a:t>
            </a:r>
          </a:p>
        </p:txBody>
      </p:sp>
      <p:sp>
        <p:nvSpPr>
          <p:cNvPr id="137226" name="Rectangle 10"/>
          <p:cNvSpPr>
            <a:spLocks noChangeArrowheads="1"/>
          </p:cNvSpPr>
          <p:nvPr/>
        </p:nvSpPr>
        <p:spPr bwMode="auto">
          <a:xfrm>
            <a:off x="0" y="3135791"/>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 name="Text Box 13"/>
          <p:cNvSpPr txBox="1">
            <a:spLocks noChangeArrowheads="1"/>
          </p:cNvSpPr>
          <p:nvPr/>
        </p:nvSpPr>
        <p:spPr bwMode="auto">
          <a:xfrm>
            <a:off x="611188" y="152400"/>
            <a:ext cx="806450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zh-CN" altLang="en-US" sz="4400" b="1" dirty="0">
                <a:solidFill>
                  <a:schemeClr val="accent2"/>
                </a:solidFill>
                <a:latin typeface="方正姚体" pitchFamily="2" charset="-122"/>
                <a:ea typeface="方正姚体" pitchFamily="2" charset="-122"/>
                <a:cs typeface="+mj-cs"/>
              </a:rPr>
              <a:t>模糊集</a:t>
            </a:r>
            <a:r>
              <a:rPr lang="zh-CN" altLang="en-US" sz="4400" b="1" dirty="0" smtClean="0">
                <a:solidFill>
                  <a:schemeClr val="accent2"/>
                </a:solidFill>
                <a:latin typeface="方正姚体" pitchFamily="2" charset="-122"/>
                <a:ea typeface="方正姚体" pitchFamily="2" charset="-122"/>
                <a:cs typeface="+mj-cs"/>
              </a:rPr>
              <a:t>的运算</a:t>
            </a:r>
            <a:endParaRPr lang="en-US" altLang="zh-CN" sz="4400" b="1" dirty="0">
              <a:solidFill>
                <a:schemeClr val="accent2"/>
              </a:solidFill>
              <a:latin typeface="方正姚体" pitchFamily="2" charset="-122"/>
              <a:ea typeface="方正姚体" pitchFamily="2" charset="-122"/>
              <a:cs typeface="+mj-cs"/>
            </a:endParaRPr>
          </a:p>
        </p:txBody>
      </p:sp>
      <p:graphicFrame>
        <p:nvGraphicFramePr>
          <p:cNvPr id="17" name="Object 7"/>
          <p:cNvGraphicFramePr>
            <a:graphicFrameLocks noChangeAspect="1"/>
          </p:cNvGraphicFramePr>
          <p:nvPr>
            <p:extLst>
              <p:ext uri="{D42A27DB-BD31-4B8C-83A1-F6EECF244321}">
                <p14:modId xmlns:p14="http://schemas.microsoft.com/office/powerpoint/2010/main" val="946721125"/>
              </p:ext>
            </p:extLst>
          </p:nvPr>
        </p:nvGraphicFramePr>
        <p:xfrm>
          <a:off x="2807804" y="5157192"/>
          <a:ext cx="3043238" cy="441325"/>
        </p:xfrm>
        <a:graphic>
          <a:graphicData uri="http://schemas.openxmlformats.org/presentationml/2006/ole">
            <mc:AlternateContent xmlns:mc="http://schemas.openxmlformats.org/markup-compatibility/2006">
              <mc:Choice xmlns:v="urn:schemas-microsoft-com:vml" Requires="v">
                <p:oleObj spid="_x0000_s318690" name="公式" r:id="rId6" imgW="1473120" imgH="215640" progId="Equation.3">
                  <p:embed/>
                </p:oleObj>
              </mc:Choice>
              <mc:Fallback>
                <p:oleObj name="公式" r:id="rId6" imgW="1473120" imgH="215640" progId="Equation.3">
                  <p:embed/>
                  <p:pic>
                    <p:nvPicPr>
                      <p:cNvPr id="0" name="Picture 1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7804" y="5157192"/>
                        <a:ext cx="3043238"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36353913"/>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3E418A04-F851-45CC-B690-79813CC6170D}" type="slidenum">
              <a:rPr lang="en-US" altLang="zh-CN"/>
              <a:pPr/>
              <a:t>62</a:t>
            </a:fld>
            <a:endParaRPr lang="en-US" altLang="zh-CN"/>
          </a:p>
        </p:txBody>
      </p:sp>
      <p:sp>
        <p:nvSpPr>
          <p:cNvPr id="138242" name="Text Box 2"/>
          <p:cNvSpPr txBox="1">
            <a:spLocks noChangeArrowheads="1"/>
          </p:cNvSpPr>
          <p:nvPr/>
        </p:nvSpPr>
        <p:spPr bwMode="auto">
          <a:xfrm>
            <a:off x="250825" y="1736725"/>
            <a:ext cx="8664575" cy="478592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a:spcBef>
                <a:spcPct val="50000"/>
              </a:spcBef>
            </a:pPr>
            <a:r>
              <a:rPr kumimoji="1" lang="en-US" altLang="zh-CN" sz="2400" b="1" dirty="0">
                <a:solidFill>
                  <a:srgbClr val="00B050"/>
                </a:solidFill>
                <a:latin typeface="Times New Roman" pitchFamily="18" charset="0"/>
                <a:ea typeface="仿宋_GB2312" pitchFamily="49" charset="-122"/>
                <a:cs typeface="Times New Roman" pitchFamily="18" charset="0"/>
              </a:rPr>
              <a:t>   </a:t>
            </a:r>
            <a:r>
              <a:rPr kumimoji="1" lang="zh-CN" altLang="en-US" sz="2400" b="1" dirty="0">
                <a:solidFill>
                  <a:srgbClr val="00B050"/>
                </a:solidFill>
                <a:latin typeface="Times New Roman" pitchFamily="18" charset="0"/>
                <a:ea typeface="仿宋_GB2312" pitchFamily="49" charset="-122"/>
                <a:cs typeface="Times New Roman" pitchFamily="18" charset="0"/>
              </a:rPr>
              <a:t>例</a:t>
            </a:r>
            <a:r>
              <a:rPr kumimoji="1" lang="en-US" altLang="zh-CN" sz="2400" b="1" dirty="0">
                <a:solidFill>
                  <a:srgbClr val="00B050"/>
                </a:solidFill>
                <a:latin typeface="Times New Roman" pitchFamily="18" charset="0"/>
                <a:ea typeface="仿宋_GB2312" pitchFamily="49" charset="-122"/>
                <a:cs typeface="Times New Roman" pitchFamily="18" charset="0"/>
              </a:rPr>
              <a:t>5.16 </a:t>
            </a:r>
            <a:r>
              <a:rPr kumimoji="1" lang="zh-CN" altLang="en-US" sz="2400" b="1" dirty="0">
                <a:solidFill>
                  <a:srgbClr val="00B050"/>
                </a:solidFill>
                <a:latin typeface="Times New Roman" pitchFamily="18" charset="0"/>
                <a:ea typeface="仿宋_GB2312" pitchFamily="49" charset="-122"/>
                <a:cs typeface="Times New Roman" pitchFamily="18" charset="0"/>
              </a:rPr>
              <a:t>设</a:t>
            </a:r>
            <a:r>
              <a:rPr kumimoji="1" lang="en-US" altLang="zh-CN" sz="2400" b="1" dirty="0">
                <a:solidFill>
                  <a:srgbClr val="00B050"/>
                </a:solidFill>
                <a:latin typeface="Times New Roman" pitchFamily="18" charset="0"/>
                <a:ea typeface="仿宋_GB2312" pitchFamily="49" charset="-122"/>
                <a:cs typeface="Times New Roman" pitchFamily="18" charset="0"/>
              </a:rPr>
              <a:t>U={1,2,3}</a:t>
            </a:r>
            <a:r>
              <a:rPr kumimoji="1" lang="zh-CN" altLang="en-US" sz="2400" b="1" dirty="0">
                <a:solidFill>
                  <a:srgbClr val="00B050"/>
                </a:solidFill>
                <a:latin typeface="Times New Roman" pitchFamily="18" charset="0"/>
                <a:ea typeface="仿宋_GB2312" pitchFamily="49" charset="-122"/>
                <a:cs typeface="Times New Roman" pitchFamily="18" charset="0"/>
              </a:rPr>
              <a:t>，</a:t>
            </a:r>
            <a:r>
              <a:rPr kumimoji="1" lang="en-US" altLang="zh-CN" sz="2400" b="1" dirty="0">
                <a:solidFill>
                  <a:srgbClr val="00B050"/>
                </a:solidFill>
                <a:latin typeface="Times New Roman" pitchFamily="18" charset="0"/>
                <a:ea typeface="仿宋_GB2312" pitchFamily="49" charset="-122"/>
                <a:cs typeface="Times New Roman" pitchFamily="18" charset="0"/>
              </a:rPr>
              <a:t>F</a:t>
            </a:r>
            <a:r>
              <a:rPr kumimoji="1" lang="zh-CN" altLang="en-US" sz="2400" b="1" dirty="0">
                <a:solidFill>
                  <a:srgbClr val="00B050"/>
                </a:solidFill>
                <a:latin typeface="Times New Roman" pitchFamily="18" charset="0"/>
                <a:ea typeface="仿宋_GB2312" pitchFamily="49" charset="-122"/>
                <a:cs typeface="Times New Roman" pitchFamily="18" charset="0"/>
              </a:rPr>
              <a:t>和</a:t>
            </a:r>
            <a:r>
              <a:rPr kumimoji="1" lang="en-US" altLang="zh-CN" sz="2400" b="1" dirty="0">
                <a:solidFill>
                  <a:srgbClr val="00B050"/>
                </a:solidFill>
                <a:latin typeface="Times New Roman" pitchFamily="18" charset="0"/>
                <a:ea typeface="仿宋_GB2312" pitchFamily="49" charset="-122"/>
                <a:cs typeface="Times New Roman" pitchFamily="18" charset="0"/>
              </a:rPr>
              <a:t>G</a:t>
            </a:r>
            <a:r>
              <a:rPr kumimoji="1" lang="zh-CN" altLang="en-US" sz="2400" b="1" dirty="0">
                <a:solidFill>
                  <a:srgbClr val="00B050"/>
                </a:solidFill>
                <a:latin typeface="Times New Roman" pitchFamily="18" charset="0"/>
                <a:ea typeface="仿宋_GB2312" pitchFamily="49" charset="-122"/>
                <a:cs typeface="Times New Roman" pitchFamily="18" charset="0"/>
              </a:rPr>
              <a:t>分别是</a:t>
            </a:r>
            <a:r>
              <a:rPr kumimoji="1" lang="en-US" altLang="zh-CN" sz="2400" b="1" dirty="0">
                <a:solidFill>
                  <a:srgbClr val="00B050"/>
                </a:solidFill>
                <a:latin typeface="Times New Roman" pitchFamily="18" charset="0"/>
                <a:ea typeface="仿宋_GB2312" pitchFamily="49" charset="-122"/>
                <a:cs typeface="Times New Roman" pitchFamily="18" charset="0"/>
              </a:rPr>
              <a:t>U</a:t>
            </a:r>
            <a:r>
              <a:rPr kumimoji="1" lang="zh-CN" altLang="en-US" sz="2400" b="1" dirty="0">
                <a:solidFill>
                  <a:srgbClr val="00B050"/>
                </a:solidFill>
                <a:latin typeface="Times New Roman" pitchFamily="18" charset="0"/>
                <a:ea typeface="仿宋_GB2312" pitchFamily="49" charset="-122"/>
                <a:cs typeface="Times New Roman" pitchFamily="18" charset="0"/>
              </a:rPr>
              <a:t>上的两个模糊集，即</a:t>
            </a:r>
          </a:p>
          <a:p>
            <a:pPr algn="just">
              <a:spcBef>
                <a:spcPct val="50000"/>
              </a:spcBef>
            </a:pPr>
            <a:r>
              <a:rPr kumimoji="1" lang="zh-CN" altLang="en-US" sz="2400" b="1" dirty="0">
                <a:solidFill>
                  <a:srgbClr val="00B050"/>
                </a:solidFill>
                <a:latin typeface="Times New Roman" pitchFamily="18" charset="0"/>
                <a:ea typeface="仿宋_GB2312" pitchFamily="49" charset="-122"/>
                <a:cs typeface="Times New Roman" pitchFamily="18" charset="0"/>
              </a:rPr>
              <a:t>     </a:t>
            </a:r>
            <a:r>
              <a:rPr kumimoji="1" lang="en-US" altLang="zh-CN" sz="2400" b="1" dirty="0">
                <a:solidFill>
                  <a:srgbClr val="00B050"/>
                </a:solidFill>
                <a:latin typeface="Times New Roman" pitchFamily="18" charset="0"/>
                <a:ea typeface="仿宋_GB2312" pitchFamily="49" charset="-122"/>
                <a:cs typeface="Times New Roman" pitchFamily="18" charset="0"/>
              </a:rPr>
              <a:t>F=</a:t>
            </a:r>
            <a:r>
              <a:rPr kumimoji="1" lang="zh-CN" altLang="en-US" sz="2400" b="1" dirty="0">
                <a:solidFill>
                  <a:srgbClr val="00B050"/>
                </a:solidFill>
                <a:latin typeface="Times New Roman" pitchFamily="18" charset="0"/>
                <a:ea typeface="仿宋_GB2312" pitchFamily="49" charset="-122"/>
                <a:cs typeface="Times New Roman" pitchFamily="18" charset="0"/>
              </a:rPr>
              <a:t>小</a:t>
            </a:r>
            <a:r>
              <a:rPr kumimoji="1" lang="en-US" altLang="zh-CN" sz="2400" b="1" dirty="0">
                <a:solidFill>
                  <a:srgbClr val="00B050"/>
                </a:solidFill>
                <a:latin typeface="Times New Roman" pitchFamily="18" charset="0"/>
                <a:ea typeface="仿宋_GB2312" pitchFamily="49" charset="-122"/>
                <a:cs typeface="Times New Roman" pitchFamily="18" charset="0"/>
              </a:rPr>
              <a:t>=1/1+0.6/2+0.1/3</a:t>
            </a:r>
          </a:p>
          <a:p>
            <a:pPr algn="just">
              <a:spcBef>
                <a:spcPct val="50000"/>
              </a:spcBef>
            </a:pPr>
            <a:r>
              <a:rPr kumimoji="1" lang="en-US" altLang="zh-CN" sz="2400" b="1" dirty="0">
                <a:solidFill>
                  <a:srgbClr val="00B050"/>
                </a:solidFill>
                <a:latin typeface="Times New Roman" pitchFamily="18" charset="0"/>
                <a:ea typeface="仿宋_GB2312" pitchFamily="49" charset="-122"/>
                <a:cs typeface="Times New Roman" pitchFamily="18" charset="0"/>
              </a:rPr>
              <a:t>     G=</a:t>
            </a:r>
            <a:r>
              <a:rPr kumimoji="1" lang="zh-CN" altLang="en-US" sz="2400" b="1" dirty="0">
                <a:solidFill>
                  <a:srgbClr val="00B050"/>
                </a:solidFill>
                <a:latin typeface="Times New Roman" pitchFamily="18" charset="0"/>
                <a:ea typeface="仿宋_GB2312" pitchFamily="49" charset="-122"/>
                <a:cs typeface="Times New Roman" pitchFamily="18" charset="0"/>
              </a:rPr>
              <a:t>大</a:t>
            </a:r>
            <a:r>
              <a:rPr kumimoji="1" lang="en-US" altLang="zh-CN" sz="2400" b="1" dirty="0">
                <a:solidFill>
                  <a:srgbClr val="00B050"/>
                </a:solidFill>
                <a:latin typeface="Times New Roman" pitchFamily="18" charset="0"/>
                <a:ea typeface="仿宋_GB2312" pitchFamily="49" charset="-122"/>
                <a:cs typeface="Times New Roman" pitchFamily="18" charset="0"/>
              </a:rPr>
              <a:t>=0.1/1+0.6/2+1/3</a:t>
            </a:r>
          </a:p>
          <a:p>
            <a:pPr algn="just">
              <a:spcBef>
                <a:spcPct val="50000"/>
              </a:spcBef>
            </a:pPr>
            <a:r>
              <a:rPr kumimoji="1" lang="zh-CN" altLang="en-US" sz="2400" b="1" dirty="0">
                <a:solidFill>
                  <a:srgbClr val="00B050"/>
                </a:solidFill>
                <a:latin typeface="Times New Roman" pitchFamily="18" charset="0"/>
                <a:ea typeface="仿宋_GB2312" pitchFamily="49" charset="-122"/>
                <a:cs typeface="Times New Roman" pitchFamily="18" charset="0"/>
              </a:rPr>
              <a:t>则 </a:t>
            </a:r>
            <a:r>
              <a:rPr kumimoji="1" lang="en-US" altLang="zh-CN" sz="2400" b="1" dirty="0">
                <a:solidFill>
                  <a:srgbClr val="00B050"/>
                </a:solidFill>
                <a:latin typeface="Times New Roman" pitchFamily="18" charset="0"/>
                <a:ea typeface="仿宋_GB2312" pitchFamily="49" charset="-122"/>
                <a:cs typeface="Times New Roman" pitchFamily="18" charset="0"/>
              </a:rPr>
              <a:t>F∪G=(1∨0.1)/1+(0.6∨0.6)/2+(0.1∨1</a:t>
            </a:r>
            <a:r>
              <a:rPr kumimoji="1" lang="en-US" altLang="zh-CN" sz="2400" b="1" dirty="0" smtClean="0">
                <a:solidFill>
                  <a:srgbClr val="00B050"/>
                </a:solidFill>
                <a:latin typeface="Times New Roman" pitchFamily="18" charset="0"/>
                <a:ea typeface="仿宋_GB2312" pitchFamily="49" charset="-122"/>
                <a:cs typeface="Times New Roman" pitchFamily="18" charset="0"/>
              </a:rPr>
              <a:t>)/3=1/1+0.6/1+1/3</a:t>
            </a:r>
            <a:endParaRPr kumimoji="1" lang="en-US" altLang="zh-CN" sz="2400" b="1" dirty="0">
              <a:solidFill>
                <a:srgbClr val="00B050"/>
              </a:solidFill>
              <a:latin typeface="Times New Roman" pitchFamily="18" charset="0"/>
              <a:ea typeface="仿宋_GB2312" pitchFamily="49" charset="-122"/>
              <a:cs typeface="Times New Roman" pitchFamily="18" charset="0"/>
            </a:endParaRPr>
          </a:p>
          <a:p>
            <a:pPr algn="just">
              <a:spcBef>
                <a:spcPct val="50000"/>
              </a:spcBef>
            </a:pPr>
            <a:r>
              <a:rPr kumimoji="1" lang="en-US" altLang="zh-CN" sz="2400" b="1" dirty="0">
                <a:solidFill>
                  <a:srgbClr val="00B050"/>
                </a:solidFill>
                <a:latin typeface="Times New Roman" pitchFamily="18" charset="0"/>
                <a:ea typeface="仿宋_GB2312" pitchFamily="49" charset="-122"/>
                <a:cs typeface="Times New Roman" pitchFamily="18" charset="0"/>
              </a:rPr>
              <a:t>F∩G=(1∧0.1)/1+(0.6∧0.6)/2+(0.1∧1</a:t>
            </a:r>
            <a:r>
              <a:rPr kumimoji="1" lang="en-US" altLang="zh-CN" sz="2400" b="1">
                <a:solidFill>
                  <a:srgbClr val="00B050"/>
                </a:solidFill>
                <a:latin typeface="Times New Roman" pitchFamily="18" charset="0"/>
                <a:ea typeface="仿宋_GB2312" pitchFamily="49" charset="-122"/>
                <a:cs typeface="Times New Roman" pitchFamily="18" charset="0"/>
              </a:rPr>
              <a:t>)=</a:t>
            </a:r>
            <a:r>
              <a:rPr kumimoji="1" lang="en-US" altLang="zh-CN" sz="2400" b="1" smtClean="0">
                <a:solidFill>
                  <a:srgbClr val="00B050"/>
                </a:solidFill>
                <a:latin typeface="Times New Roman" pitchFamily="18" charset="0"/>
                <a:ea typeface="仿宋_GB2312" pitchFamily="49" charset="-122"/>
                <a:cs typeface="Times New Roman" pitchFamily="18" charset="0"/>
              </a:rPr>
              <a:t>0.1/1+0.6/2+0.1/3</a:t>
            </a:r>
            <a:endParaRPr kumimoji="1" lang="en-US" altLang="zh-CN" sz="2400" b="1" dirty="0">
              <a:solidFill>
                <a:srgbClr val="00B050"/>
              </a:solidFill>
              <a:latin typeface="Times New Roman" pitchFamily="18" charset="0"/>
              <a:ea typeface="仿宋_GB2312" pitchFamily="49" charset="-122"/>
              <a:cs typeface="Times New Roman" pitchFamily="18" charset="0"/>
            </a:endParaRPr>
          </a:p>
          <a:p>
            <a:pPr>
              <a:spcBef>
                <a:spcPct val="50000"/>
              </a:spcBef>
            </a:pPr>
            <a:r>
              <a:rPr kumimoji="1" lang="en-US" altLang="zh-CN" sz="2400" b="1" dirty="0">
                <a:solidFill>
                  <a:srgbClr val="00B050"/>
                </a:solidFill>
                <a:latin typeface="Times New Roman" pitchFamily="18" charset="0"/>
                <a:ea typeface="仿宋_GB2312" pitchFamily="49" charset="-122"/>
                <a:cs typeface="Times New Roman" pitchFamily="18" charset="0"/>
              </a:rPr>
              <a:t>     ﹁F=(1-1)/1+(1-0.6)/2+(1-0.1)/3=0.4/2+0.9/3 </a:t>
            </a:r>
          </a:p>
          <a:p>
            <a:pPr>
              <a:spcBef>
                <a:spcPct val="50000"/>
              </a:spcBef>
            </a:pPr>
            <a:endParaRPr kumimoji="1" lang="en-US" altLang="zh-CN" sz="2400" b="1" dirty="0" smtClean="0">
              <a:solidFill>
                <a:srgbClr val="0000CC"/>
              </a:solidFill>
              <a:latin typeface="幼圆" pitchFamily="49" charset="-122"/>
              <a:ea typeface="幼圆" pitchFamily="49" charset="-122"/>
            </a:endParaRPr>
          </a:p>
          <a:p>
            <a:pPr>
              <a:spcBef>
                <a:spcPct val="50000"/>
              </a:spcBef>
            </a:pPr>
            <a:r>
              <a:rPr kumimoji="1" lang="zh-CN" altLang="en-US" sz="2600" b="1" dirty="0" smtClean="0">
                <a:solidFill>
                  <a:srgbClr val="FF0000"/>
                </a:solidFill>
                <a:effectLst>
                  <a:outerShdw blurRad="38100" dist="38100" dir="2700000" algn="tl">
                    <a:srgbClr val="000000">
                      <a:alpha val="43137"/>
                    </a:srgbClr>
                  </a:outerShdw>
                </a:effectLst>
                <a:latin typeface="幼圆" pitchFamily="49" charset="-122"/>
                <a:ea typeface="幼圆" pitchFamily="49" charset="-122"/>
              </a:rPr>
              <a:t>两</a:t>
            </a:r>
            <a:r>
              <a:rPr kumimoji="1" lang="zh-CN" altLang="en-US" sz="2600" b="1" dirty="0">
                <a:solidFill>
                  <a:srgbClr val="FF0000"/>
                </a:solidFill>
                <a:effectLst>
                  <a:outerShdw blurRad="38100" dist="38100" dir="2700000" algn="tl">
                    <a:srgbClr val="000000">
                      <a:alpha val="43137"/>
                    </a:srgbClr>
                  </a:outerShdw>
                </a:effectLst>
                <a:latin typeface="幼圆" pitchFamily="49" charset="-122"/>
                <a:ea typeface="幼圆" pitchFamily="49" charset="-122"/>
              </a:rPr>
              <a:t>个模糊集之间的运算实际上就是逐点对隶属函数作相应的运算。 </a:t>
            </a:r>
          </a:p>
        </p:txBody>
      </p:sp>
      <p:sp>
        <p:nvSpPr>
          <p:cNvPr id="5" name="Text Box 13"/>
          <p:cNvSpPr txBox="1">
            <a:spLocks noChangeArrowheads="1"/>
          </p:cNvSpPr>
          <p:nvPr/>
        </p:nvSpPr>
        <p:spPr bwMode="auto">
          <a:xfrm>
            <a:off x="611188" y="152400"/>
            <a:ext cx="806450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zh-CN" altLang="en-US" sz="4400" b="1" dirty="0">
                <a:solidFill>
                  <a:schemeClr val="accent2"/>
                </a:solidFill>
                <a:latin typeface="方正姚体" pitchFamily="2" charset="-122"/>
                <a:ea typeface="方正姚体" pitchFamily="2" charset="-122"/>
                <a:cs typeface="+mj-cs"/>
              </a:rPr>
              <a:t>模糊集</a:t>
            </a:r>
            <a:r>
              <a:rPr lang="zh-CN" altLang="en-US" sz="4400" b="1" dirty="0" smtClean="0">
                <a:solidFill>
                  <a:schemeClr val="accent2"/>
                </a:solidFill>
                <a:latin typeface="方正姚体" pitchFamily="2" charset="-122"/>
                <a:ea typeface="方正姚体" pitchFamily="2" charset="-122"/>
                <a:cs typeface="+mj-cs"/>
              </a:rPr>
              <a:t>的运算</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20" name="Rectangle 4"/>
          <p:cNvSpPr>
            <a:spLocks noGrp="1" noRot="1" noChangeArrowheads="1"/>
          </p:cNvSpPr>
          <p:nvPr>
            <p:ph type="title"/>
          </p:nvPr>
        </p:nvSpPr>
        <p:spPr>
          <a:xfrm>
            <a:off x="301625" y="228600"/>
            <a:ext cx="8540750" cy="1143000"/>
          </a:xfrm>
          <a:noFill/>
          <a:ln/>
        </p:spPr>
        <p:txBody>
          <a:bodyPr/>
          <a:lstStyle/>
          <a:p>
            <a:r>
              <a:rPr lang="en-US" altLang="zh-CN"/>
              <a:t>“</a:t>
            </a:r>
            <a:r>
              <a:rPr lang="zh-CN" altLang="en-US"/>
              <a:t>又矮又瘦”</a:t>
            </a:r>
          </a:p>
        </p:txBody>
      </p:sp>
      <p:sp>
        <p:nvSpPr>
          <p:cNvPr id="239621" name="Rectangle 5"/>
          <p:cNvSpPr>
            <a:spLocks noGrp="1" noRot="1" noChangeArrowheads="1"/>
          </p:cNvSpPr>
          <p:nvPr>
            <p:ph type="body" idx="1"/>
          </p:nvPr>
        </p:nvSpPr>
        <p:spPr>
          <a:xfrm>
            <a:off x="1007604" y="1592796"/>
            <a:ext cx="7582743" cy="4960938"/>
          </a:xfrm>
          <a:noFill/>
          <a:ln/>
        </p:spPr>
        <p:txBody>
          <a:bodyPr/>
          <a:lstStyle/>
          <a:p>
            <a:pPr marL="0" indent="0">
              <a:lnSpc>
                <a:spcPct val="120000"/>
              </a:lnSpc>
              <a:buNone/>
            </a:pPr>
            <a:r>
              <a:rPr lang="en-US" altLang="zh-CN" sz="2400" b="1" dirty="0">
                <a:latin typeface="Times New Roman" pitchFamily="18" charset="0"/>
                <a:ea typeface="仿宋_GB2312" pitchFamily="49" charset="-122"/>
                <a:cs typeface="Times New Roman" pitchFamily="18" charset="0"/>
              </a:rPr>
              <a:t>U = {</a:t>
            </a:r>
            <a:r>
              <a:rPr lang="zh-CN" altLang="en-US" sz="2400" b="1" dirty="0">
                <a:latin typeface="Times New Roman" pitchFamily="18" charset="0"/>
                <a:ea typeface="仿宋_GB2312" pitchFamily="49" charset="-122"/>
                <a:cs typeface="Times New Roman" pitchFamily="18" charset="0"/>
              </a:rPr>
              <a:t>甲</a:t>
            </a:r>
            <a:r>
              <a:rPr lang="en-US" altLang="zh-CN" sz="2400" b="1" dirty="0">
                <a:latin typeface="Times New Roman" pitchFamily="18" charset="0"/>
                <a:ea typeface="仿宋_GB2312" pitchFamily="49" charset="-122"/>
                <a:cs typeface="Times New Roman" pitchFamily="18" charset="0"/>
              </a:rPr>
              <a:t>, </a:t>
            </a:r>
            <a:r>
              <a:rPr lang="zh-CN" altLang="en-US" sz="2400" b="1" dirty="0">
                <a:latin typeface="Times New Roman" pitchFamily="18" charset="0"/>
                <a:ea typeface="仿宋_GB2312" pitchFamily="49" charset="-122"/>
                <a:cs typeface="Times New Roman" pitchFamily="18" charset="0"/>
              </a:rPr>
              <a:t>乙</a:t>
            </a:r>
            <a:r>
              <a:rPr lang="en-US" altLang="zh-CN" sz="2400" b="1" dirty="0">
                <a:latin typeface="Times New Roman" pitchFamily="18" charset="0"/>
                <a:ea typeface="仿宋_GB2312" pitchFamily="49" charset="-122"/>
                <a:cs typeface="Times New Roman" pitchFamily="18" charset="0"/>
              </a:rPr>
              <a:t>, </a:t>
            </a:r>
            <a:r>
              <a:rPr lang="zh-CN" altLang="en-US" sz="2400" b="1" dirty="0">
                <a:latin typeface="Times New Roman" pitchFamily="18" charset="0"/>
                <a:ea typeface="仿宋_GB2312" pitchFamily="49" charset="-122"/>
                <a:cs typeface="Times New Roman" pitchFamily="18" charset="0"/>
              </a:rPr>
              <a:t>丙</a:t>
            </a:r>
            <a:r>
              <a:rPr lang="en-US" altLang="zh-CN" sz="2400" b="1" dirty="0">
                <a:latin typeface="Times New Roman" pitchFamily="18" charset="0"/>
                <a:ea typeface="仿宋_GB2312" pitchFamily="49" charset="-122"/>
                <a:cs typeface="Times New Roman" pitchFamily="18" charset="0"/>
              </a:rPr>
              <a:t>, </a:t>
            </a:r>
            <a:r>
              <a:rPr lang="zh-CN" altLang="en-US" sz="2400" b="1" dirty="0">
                <a:latin typeface="Times New Roman" pitchFamily="18" charset="0"/>
                <a:ea typeface="仿宋_GB2312" pitchFamily="49" charset="-122"/>
                <a:cs typeface="Times New Roman" pitchFamily="18" charset="0"/>
              </a:rPr>
              <a:t>丁</a:t>
            </a:r>
            <a:r>
              <a:rPr lang="en-US" altLang="zh-CN" sz="2400" b="1" dirty="0">
                <a:latin typeface="Times New Roman" pitchFamily="18" charset="0"/>
                <a:ea typeface="仿宋_GB2312" pitchFamily="49" charset="-122"/>
                <a:cs typeface="Times New Roman" pitchFamily="18" charset="0"/>
              </a:rPr>
              <a:t>}</a:t>
            </a:r>
          </a:p>
          <a:p>
            <a:pPr marL="457200" lvl="1" indent="0">
              <a:lnSpc>
                <a:spcPct val="120000"/>
              </a:lnSpc>
              <a:buNone/>
            </a:pPr>
            <a:r>
              <a:rPr lang="en-US" altLang="zh-CN" sz="2400" b="1" dirty="0">
                <a:latin typeface="Times New Roman" pitchFamily="18" charset="0"/>
                <a:cs typeface="Times New Roman" pitchFamily="18" charset="0"/>
              </a:rPr>
              <a:t>A = “</a:t>
            </a:r>
            <a:r>
              <a:rPr lang="zh-CN" altLang="en-US" sz="2400" b="1" dirty="0">
                <a:latin typeface="Times New Roman" pitchFamily="18" charset="0"/>
                <a:cs typeface="Times New Roman" pitchFamily="18" charset="0"/>
              </a:rPr>
              <a:t>矮子</a:t>
            </a:r>
            <a:r>
              <a:rPr lang="zh-CN" altLang="en-US" sz="2400" b="1" dirty="0" smtClean="0">
                <a:latin typeface="Times New Roman" pitchFamily="18" charset="0"/>
                <a:cs typeface="Times New Roman" pitchFamily="18" charset="0"/>
              </a:rPr>
              <a:t>”    </a:t>
            </a:r>
            <a:r>
              <a:rPr lang="zh-CN" altLang="en-US" b="1" dirty="0" smtClean="0">
                <a:latin typeface="Times New Roman" pitchFamily="18" charset="0"/>
                <a:cs typeface="Times New Roman" pitchFamily="18" charset="0"/>
              </a:rPr>
              <a:t>隶属</a:t>
            </a:r>
            <a:r>
              <a:rPr lang="zh-CN" altLang="en-US" b="1" dirty="0">
                <a:latin typeface="Times New Roman" pitchFamily="18" charset="0"/>
                <a:cs typeface="Times New Roman" pitchFamily="18" charset="0"/>
              </a:rPr>
              <a:t>函数 </a:t>
            </a:r>
            <a:r>
              <a:rPr lang="en-US" altLang="zh-CN" b="1" dirty="0">
                <a:latin typeface="Times New Roman" pitchFamily="18" charset="0"/>
                <a:cs typeface="Times New Roman" pitchFamily="18" charset="0"/>
              </a:rPr>
              <a:t>(0.9, 1, 0.6, 0)</a:t>
            </a:r>
          </a:p>
          <a:p>
            <a:pPr marL="457200" lvl="1" indent="0">
              <a:lnSpc>
                <a:spcPct val="120000"/>
              </a:lnSpc>
              <a:buNone/>
            </a:pPr>
            <a:r>
              <a:rPr lang="en-US" altLang="zh-CN" sz="2400" b="1" dirty="0">
                <a:latin typeface="Times New Roman" pitchFamily="18" charset="0"/>
                <a:cs typeface="Times New Roman" pitchFamily="18" charset="0"/>
              </a:rPr>
              <a:t>B = “</a:t>
            </a:r>
            <a:r>
              <a:rPr lang="zh-CN" altLang="en-US" sz="2400" b="1" dirty="0">
                <a:latin typeface="Times New Roman" pitchFamily="18" charset="0"/>
                <a:cs typeface="Times New Roman" pitchFamily="18" charset="0"/>
              </a:rPr>
              <a:t>瘦子</a:t>
            </a:r>
            <a:r>
              <a:rPr lang="zh-CN" altLang="en-US" sz="2400" b="1" dirty="0" smtClean="0">
                <a:latin typeface="Times New Roman" pitchFamily="18" charset="0"/>
                <a:cs typeface="Times New Roman" pitchFamily="18" charset="0"/>
              </a:rPr>
              <a:t>”    </a:t>
            </a:r>
            <a:r>
              <a:rPr lang="zh-CN" altLang="en-US" b="1" dirty="0" smtClean="0">
                <a:latin typeface="Times New Roman" pitchFamily="18" charset="0"/>
                <a:cs typeface="Times New Roman" pitchFamily="18" charset="0"/>
              </a:rPr>
              <a:t>隶属</a:t>
            </a:r>
            <a:r>
              <a:rPr lang="zh-CN" altLang="en-US" b="1" dirty="0">
                <a:latin typeface="Times New Roman" pitchFamily="18" charset="0"/>
                <a:cs typeface="Times New Roman" pitchFamily="18" charset="0"/>
              </a:rPr>
              <a:t>函数 </a:t>
            </a:r>
            <a:r>
              <a:rPr lang="en-US" altLang="zh-CN" b="1" dirty="0">
                <a:latin typeface="Times New Roman" pitchFamily="18" charset="0"/>
                <a:cs typeface="Times New Roman" pitchFamily="18" charset="0"/>
              </a:rPr>
              <a:t>(0.8, 0.2, 0.9, 1)</a:t>
            </a:r>
          </a:p>
          <a:p>
            <a:pPr marL="457200" lvl="1" indent="0">
              <a:lnSpc>
                <a:spcPct val="120000"/>
              </a:lnSpc>
              <a:buNone/>
            </a:pPr>
            <a:r>
              <a:rPr lang="zh-CN" altLang="en-US" sz="2400" b="1" dirty="0">
                <a:latin typeface="Times New Roman" pitchFamily="18" charset="0"/>
                <a:cs typeface="Times New Roman" pitchFamily="18" charset="0"/>
              </a:rPr>
              <a:t>找出 </a:t>
            </a:r>
            <a:r>
              <a:rPr lang="en-US" altLang="zh-CN" sz="2400" b="1" dirty="0">
                <a:latin typeface="Times New Roman" pitchFamily="18" charset="0"/>
                <a:cs typeface="Times New Roman" pitchFamily="18" charset="0"/>
              </a:rPr>
              <a:t>C = “</a:t>
            </a:r>
            <a:r>
              <a:rPr lang="zh-CN" altLang="en-US" sz="2400" b="1" dirty="0">
                <a:latin typeface="Times New Roman" pitchFamily="18" charset="0"/>
                <a:cs typeface="Times New Roman" pitchFamily="18" charset="0"/>
              </a:rPr>
              <a:t>又矮又瘦”</a:t>
            </a:r>
          </a:p>
          <a:p>
            <a:pPr marL="0" indent="0">
              <a:lnSpc>
                <a:spcPct val="120000"/>
              </a:lnSpc>
              <a:buNone/>
            </a:pPr>
            <a:endParaRPr lang="zh-CN" altLang="en-US" sz="2400" b="1" dirty="0">
              <a:latin typeface="Times New Roman" pitchFamily="18" charset="0"/>
              <a:ea typeface="仿宋_GB2312" pitchFamily="49" charset="-122"/>
              <a:cs typeface="Times New Roman" pitchFamily="18" charset="0"/>
            </a:endParaRPr>
          </a:p>
          <a:p>
            <a:pPr marL="0" indent="0">
              <a:lnSpc>
                <a:spcPct val="120000"/>
              </a:lnSpc>
              <a:buNone/>
            </a:pPr>
            <a:r>
              <a:rPr lang="en-US" altLang="zh-CN" sz="2400" dirty="0">
                <a:latin typeface="Times New Roman" pitchFamily="18" charset="0"/>
                <a:ea typeface="仿宋_GB2312" pitchFamily="49" charset="-122"/>
                <a:cs typeface="Times New Roman" pitchFamily="18" charset="0"/>
              </a:rPr>
              <a:t>C = A∩</a:t>
            </a:r>
            <a:r>
              <a:rPr lang="en-US" altLang="zh-CN" sz="2400" dirty="0" smtClean="0">
                <a:latin typeface="Times New Roman" pitchFamily="18" charset="0"/>
                <a:ea typeface="仿宋_GB2312" pitchFamily="49" charset="-122"/>
                <a:cs typeface="Times New Roman" pitchFamily="18" charset="0"/>
              </a:rPr>
              <a:t>B   </a:t>
            </a:r>
            <a:r>
              <a:rPr lang="en-US" altLang="zh-CN" sz="2400" dirty="0">
                <a:latin typeface="Times New Roman" pitchFamily="18" charset="0"/>
                <a:ea typeface="仿宋_GB2312" pitchFamily="49" charset="-122"/>
                <a:cs typeface="Times New Roman" pitchFamily="18" charset="0"/>
              </a:rPr>
              <a:t>= ( 0.9∧0.8 , 1∧0.2 , 0.6∧0.9 , 0∧1 )</a:t>
            </a:r>
          </a:p>
          <a:p>
            <a:pPr marL="0" indent="0">
              <a:lnSpc>
                <a:spcPct val="120000"/>
              </a:lnSpc>
              <a:buNone/>
            </a:pPr>
            <a:r>
              <a:rPr lang="en-US" altLang="zh-CN" sz="2400" dirty="0">
                <a:latin typeface="Times New Roman" pitchFamily="18" charset="0"/>
                <a:ea typeface="仿宋_GB2312" pitchFamily="49" charset="-122"/>
                <a:cs typeface="Times New Roman" pitchFamily="18" charset="0"/>
              </a:rPr>
              <a:t>      </a:t>
            </a:r>
            <a:r>
              <a:rPr lang="en-US" altLang="zh-CN" sz="2400" dirty="0" smtClean="0">
                <a:latin typeface="Times New Roman" pitchFamily="18" charset="0"/>
                <a:ea typeface="仿宋_GB2312" pitchFamily="49" charset="-122"/>
                <a:cs typeface="Times New Roman" pitchFamily="18" charset="0"/>
              </a:rPr>
              <a:t>            = </a:t>
            </a:r>
            <a:r>
              <a:rPr lang="en-US" altLang="zh-CN" sz="2400" dirty="0">
                <a:latin typeface="Times New Roman" pitchFamily="18" charset="0"/>
                <a:ea typeface="仿宋_GB2312" pitchFamily="49" charset="-122"/>
                <a:cs typeface="Times New Roman" pitchFamily="18" charset="0"/>
              </a:rPr>
              <a:t>( </a:t>
            </a:r>
            <a:r>
              <a:rPr lang="en-US" altLang="zh-CN" sz="2400" dirty="0">
                <a:solidFill>
                  <a:srgbClr val="FF0000"/>
                </a:solidFill>
                <a:latin typeface="Times New Roman" pitchFamily="18" charset="0"/>
                <a:ea typeface="仿宋_GB2312" pitchFamily="49" charset="-122"/>
                <a:cs typeface="Times New Roman" pitchFamily="18" charset="0"/>
              </a:rPr>
              <a:t>0.8</a:t>
            </a:r>
            <a:r>
              <a:rPr lang="en-US" altLang="zh-CN" sz="2400" dirty="0">
                <a:latin typeface="Times New Roman" pitchFamily="18" charset="0"/>
                <a:ea typeface="仿宋_GB2312" pitchFamily="49" charset="-122"/>
                <a:cs typeface="Times New Roman" pitchFamily="18" charset="0"/>
              </a:rPr>
              <a:t>, 0.2, </a:t>
            </a:r>
            <a:r>
              <a:rPr lang="en-US" altLang="zh-CN" sz="2400" dirty="0">
                <a:solidFill>
                  <a:srgbClr val="FF0000"/>
                </a:solidFill>
                <a:latin typeface="Times New Roman" pitchFamily="18" charset="0"/>
                <a:ea typeface="仿宋_GB2312" pitchFamily="49" charset="-122"/>
                <a:cs typeface="Times New Roman" pitchFamily="18" charset="0"/>
              </a:rPr>
              <a:t>0.6</a:t>
            </a:r>
            <a:r>
              <a:rPr lang="en-US" altLang="zh-CN" sz="2400" dirty="0">
                <a:latin typeface="Times New Roman" pitchFamily="18" charset="0"/>
                <a:ea typeface="仿宋_GB2312" pitchFamily="49" charset="-122"/>
                <a:cs typeface="Times New Roman" pitchFamily="18" charset="0"/>
              </a:rPr>
              <a:t>, 0)</a:t>
            </a:r>
          </a:p>
          <a:p>
            <a:pPr marL="0" indent="0">
              <a:lnSpc>
                <a:spcPct val="120000"/>
              </a:lnSpc>
              <a:buNone/>
            </a:pPr>
            <a:endParaRPr lang="en-US" altLang="zh-CN" sz="2400" dirty="0">
              <a:latin typeface="Times New Roman" pitchFamily="18" charset="0"/>
              <a:ea typeface="仿宋_GB2312" pitchFamily="49" charset="-122"/>
              <a:cs typeface="Times New Roman" pitchFamily="18" charset="0"/>
            </a:endParaRPr>
          </a:p>
          <a:p>
            <a:pPr marL="0" indent="0">
              <a:lnSpc>
                <a:spcPct val="120000"/>
              </a:lnSpc>
              <a:buNone/>
            </a:pPr>
            <a:r>
              <a:rPr lang="zh-CN" altLang="en-US" sz="2400" dirty="0" smtClean="0">
                <a:latin typeface="Times New Roman" pitchFamily="18" charset="0"/>
                <a:ea typeface="仿宋_GB2312" pitchFamily="49" charset="-122"/>
                <a:cs typeface="Times New Roman" pitchFamily="18" charset="0"/>
              </a:rPr>
              <a:t>因此， </a:t>
            </a:r>
            <a:r>
              <a:rPr lang="zh-CN" altLang="en-US" sz="2400" dirty="0" smtClean="0">
                <a:solidFill>
                  <a:srgbClr val="FF0000"/>
                </a:solidFill>
                <a:latin typeface="Times New Roman" pitchFamily="18" charset="0"/>
                <a:ea typeface="仿宋_GB2312" pitchFamily="49" charset="-122"/>
                <a:cs typeface="Times New Roman" pitchFamily="18" charset="0"/>
              </a:rPr>
              <a:t>甲</a:t>
            </a:r>
            <a:r>
              <a:rPr lang="zh-CN" altLang="en-US" sz="2400" dirty="0">
                <a:latin typeface="Times New Roman" pitchFamily="18" charset="0"/>
                <a:ea typeface="仿宋_GB2312" pitchFamily="49" charset="-122"/>
                <a:cs typeface="Times New Roman" pitchFamily="18" charset="0"/>
              </a:rPr>
              <a:t>和</a:t>
            </a:r>
            <a:r>
              <a:rPr lang="zh-CN" altLang="en-US" sz="2400" dirty="0">
                <a:solidFill>
                  <a:srgbClr val="FF0000"/>
                </a:solidFill>
                <a:latin typeface="Times New Roman" pitchFamily="18" charset="0"/>
                <a:ea typeface="仿宋_GB2312" pitchFamily="49" charset="-122"/>
                <a:cs typeface="Times New Roman" pitchFamily="18" charset="0"/>
              </a:rPr>
              <a:t>丙</a:t>
            </a:r>
            <a:r>
              <a:rPr lang="zh-CN" altLang="en-US" sz="2400" dirty="0">
                <a:latin typeface="Times New Roman" pitchFamily="18" charset="0"/>
                <a:ea typeface="仿宋_GB2312" pitchFamily="49" charset="-122"/>
                <a:cs typeface="Times New Roman" pitchFamily="18" charset="0"/>
              </a:rPr>
              <a:t>比较符合条件</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4" name="Rectangle 4"/>
          <p:cNvSpPr>
            <a:spLocks noGrp="1" noRot="1" noChangeArrowheads="1"/>
          </p:cNvSpPr>
          <p:nvPr>
            <p:ph type="title"/>
          </p:nvPr>
        </p:nvSpPr>
        <p:spPr>
          <a:xfrm>
            <a:off x="301625" y="228600"/>
            <a:ext cx="8540750" cy="1143000"/>
          </a:xfrm>
          <a:noFill/>
          <a:ln/>
        </p:spPr>
        <p:txBody>
          <a:bodyPr/>
          <a:lstStyle/>
          <a:p>
            <a:r>
              <a:rPr lang="zh-CN" altLang="en-US" dirty="0" smtClean="0"/>
              <a:t>描述数据</a:t>
            </a:r>
            <a:endParaRPr lang="zh-CN" altLang="en-US" dirty="0"/>
          </a:p>
        </p:txBody>
      </p:sp>
      <p:sp>
        <p:nvSpPr>
          <p:cNvPr id="240645" name="Rectangle 5"/>
          <p:cNvSpPr>
            <a:spLocks noGrp="1" noRot="1" noChangeArrowheads="1"/>
          </p:cNvSpPr>
          <p:nvPr>
            <p:ph type="body" idx="1"/>
          </p:nvPr>
        </p:nvSpPr>
        <p:spPr>
          <a:xfrm>
            <a:off x="301625" y="1600200"/>
            <a:ext cx="8540750" cy="4498975"/>
          </a:xfrm>
          <a:noFill/>
          <a:ln/>
        </p:spPr>
        <p:txBody>
          <a:bodyPr/>
          <a:lstStyle/>
          <a:p>
            <a:r>
              <a:rPr lang="zh-CN" altLang="en-US"/>
              <a:t>一组学生共</a:t>
            </a:r>
            <a:r>
              <a:rPr lang="en-US" altLang="zh-CN"/>
              <a:t>10</a:t>
            </a:r>
            <a:r>
              <a:rPr lang="zh-CN" altLang="en-US"/>
              <a:t>人，考试成绩为：</a:t>
            </a:r>
          </a:p>
          <a:p>
            <a:r>
              <a:rPr lang="zh-CN" altLang="en-US"/>
              <a:t>     </a:t>
            </a:r>
            <a:r>
              <a:rPr lang="en-US" altLang="zh-CN"/>
              <a:t>72    68    71    70    86</a:t>
            </a:r>
          </a:p>
          <a:p>
            <a:r>
              <a:rPr lang="en-US" altLang="zh-CN"/>
              <a:t>     69    70    82    72    75</a:t>
            </a:r>
          </a:p>
          <a:p>
            <a:r>
              <a:rPr lang="zh-CN" altLang="en-US"/>
              <a:t>如何评价上述数据？</a:t>
            </a:r>
          </a:p>
          <a:p>
            <a:endParaRPr lang="en-US" altLang="zh-CN"/>
          </a:p>
        </p:txBody>
      </p:sp>
      <p:sp>
        <p:nvSpPr>
          <p:cNvPr id="240646" name="AutoShape 6"/>
          <p:cNvSpPr>
            <a:spLocks noChangeArrowheads="1"/>
          </p:cNvSpPr>
          <p:nvPr/>
        </p:nvSpPr>
        <p:spPr bwMode="auto">
          <a:xfrm>
            <a:off x="1476375" y="4437063"/>
            <a:ext cx="2017713" cy="863600"/>
          </a:xfrm>
          <a:prstGeom prst="wedgeRoundRectCallout">
            <a:avLst>
              <a:gd name="adj1" fmla="val -51810"/>
              <a:gd name="adj2" fmla="val 83088"/>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lang="zh-CN" altLang="en-US">
                <a:latin typeface="Tahoma" pitchFamily="34" charset="0"/>
              </a:rPr>
              <a:t>这些学生平均分</a:t>
            </a:r>
            <a:r>
              <a:rPr lang="en-US" altLang="zh-CN">
                <a:latin typeface="Tahoma" pitchFamily="34" charset="0"/>
              </a:rPr>
              <a:t>73.5</a:t>
            </a:r>
            <a:r>
              <a:rPr lang="zh-CN" altLang="en-US">
                <a:latin typeface="Tahoma" pitchFamily="34" charset="0"/>
              </a:rPr>
              <a:t>分</a:t>
            </a:r>
          </a:p>
        </p:txBody>
      </p:sp>
      <p:sp>
        <p:nvSpPr>
          <p:cNvPr id="240647" name="AutoShape 7"/>
          <p:cNvSpPr>
            <a:spLocks noChangeArrowheads="1"/>
          </p:cNvSpPr>
          <p:nvPr/>
        </p:nvSpPr>
        <p:spPr bwMode="auto">
          <a:xfrm>
            <a:off x="4787900" y="4941888"/>
            <a:ext cx="3097213" cy="1366837"/>
          </a:xfrm>
          <a:prstGeom prst="wedgeEllipseCallout">
            <a:avLst>
              <a:gd name="adj1" fmla="val 46926"/>
              <a:gd name="adj2" fmla="val 537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zh-CN" altLang="en-US">
                <a:latin typeface="Tahoma" pitchFamily="34" charset="0"/>
              </a:rPr>
              <a:t>这次考试成绩大多数在７０分左右，个别在８０分以上</a:t>
            </a:r>
          </a:p>
          <a:p>
            <a:pPr algn="ctr"/>
            <a:endParaRPr lang="en-US" altLang="zh-CN">
              <a:latin typeface="Tahoma" pitchFamily="34" charset="0"/>
            </a:endParaRPr>
          </a:p>
        </p:txBody>
      </p:sp>
      <p:sp>
        <p:nvSpPr>
          <p:cNvPr id="240648" name="Text Box 8"/>
          <p:cNvSpPr txBox="1">
            <a:spLocks noChangeArrowheads="1"/>
          </p:cNvSpPr>
          <p:nvPr/>
        </p:nvSpPr>
        <p:spPr bwMode="auto">
          <a:xfrm>
            <a:off x="2411413" y="5734050"/>
            <a:ext cx="20161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itchFamily="34" charset="0"/>
              </a:rPr>
              <a:t>精确，但是不直观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0646"/>
                                        </p:tgtEl>
                                        <p:attrNameLst>
                                          <p:attrName>style.visibility</p:attrName>
                                        </p:attrNameLst>
                                      </p:cBhvr>
                                      <p:to>
                                        <p:strVal val="visible"/>
                                      </p:to>
                                    </p:set>
                                    <p:anim calcmode="lin" valueType="num">
                                      <p:cBhvr additive="base">
                                        <p:cTn id="7" dur="500" fill="hold"/>
                                        <p:tgtEl>
                                          <p:spTgt spid="240646"/>
                                        </p:tgtEl>
                                        <p:attrNameLst>
                                          <p:attrName>ppt_x</p:attrName>
                                        </p:attrNameLst>
                                      </p:cBhvr>
                                      <p:tavLst>
                                        <p:tav tm="0">
                                          <p:val>
                                            <p:strVal val="#ppt_x"/>
                                          </p:val>
                                        </p:tav>
                                        <p:tav tm="100000">
                                          <p:val>
                                            <p:strVal val="#ppt_x"/>
                                          </p:val>
                                        </p:tav>
                                      </p:tavLst>
                                    </p:anim>
                                    <p:anim calcmode="lin" valueType="num">
                                      <p:cBhvr additive="base">
                                        <p:cTn id="8" dur="500" fill="hold"/>
                                        <p:tgtEl>
                                          <p:spTgt spid="2406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240648"/>
                                        </p:tgtEl>
                                        <p:attrNameLst>
                                          <p:attrName>style.visibility</p:attrName>
                                        </p:attrNameLst>
                                      </p:cBhvr>
                                      <p:to>
                                        <p:strVal val="visible"/>
                                      </p:to>
                                    </p:set>
                                    <p:animEffect transition="in" filter="checkerboard(across)">
                                      <p:cBhvr>
                                        <p:cTn id="13" dur="500"/>
                                        <p:tgtEl>
                                          <p:spTgt spid="24064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40647"/>
                                        </p:tgtEl>
                                        <p:attrNameLst>
                                          <p:attrName>style.visibility</p:attrName>
                                        </p:attrNameLst>
                                      </p:cBhvr>
                                      <p:to>
                                        <p:strVal val="visible"/>
                                      </p:to>
                                    </p:set>
                                    <p:anim calcmode="lin" valueType="num">
                                      <p:cBhvr additive="base">
                                        <p:cTn id="18" dur="500" fill="hold"/>
                                        <p:tgtEl>
                                          <p:spTgt spid="240647"/>
                                        </p:tgtEl>
                                        <p:attrNameLst>
                                          <p:attrName>ppt_x</p:attrName>
                                        </p:attrNameLst>
                                      </p:cBhvr>
                                      <p:tavLst>
                                        <p:tav tm="0">
                                          <p:val>
                                            <p:strVal val="#ppt_x"/>
                                          </p:val>
                                        </p:tav>
                                        <p:tav tm="100000">
                                          <p:val>
                                            <p:strVal val="#ppt_x"/>
                                          </p:val>
                                        </p:tav>
                                      </p:tavLst>
                                    </p:anim>
                                    <p:anim calcmode="lin" valueType="num">
                                      <p:cBhvr additive="base">
                                        <p:cTn id="19" dur="500" fill="hold"/>
                                        <p:tgtEl>
                                          <p:spTgt spid="2406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6" grpId="0" animBg="1"/>
      <p:bldP spid="240647" grpId="0" animBg="1"/>
      <p:bldP spid="24064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rrowheads="1"/>
          </p:cNvSpPr>
          <p:nvPr>
            <p:ph type="title"/>
          </p:nvPr>
        </p:nvSpPr>
        <p:spPr>
          <a:xfrm>
            <a:off x="301625" y="228600"/>
            <a:ext cx="8540750" cy="1143000"/>
          </a:xfrm>
          <a:noFill/>
          <a:ln/>
        </p:spPr>
        <p:txBody>
          <a:bodyPr/>
          <a:lstStyle/>
          <a:p>
            <a:r>
              <a:rPr lang="en-US" altLang="zh-CN" sz="4000"/>
              <a:t>“</a:t>
            </a:r>
            <a:r>
              <a:rPr lang="zh-CN" altLang="en-US" sz="4000"/>
              <a:t>大多在</a:t>
            </a:r>
            <a:r>
              <a:rPr lang="en-US" altLang="zh-CN" sz="4000"/>
              <a:t>70</a:t>
            </a:r>
            <a:r>
              <a:rPr lang="zh-CN" altLang="en-US" sz="4000"/>
              <a:t>分左右，个别在</a:t>
            </a:r>
            <a:r>
              <a:rPr lang="en-US" altLang="zh-CN" sz="4000"/>
              <a:t>80</a:t>
            </a:r>
            <a:r>
              <a:rPr lang="zh-CN" altLang="en-US" sz="4000"/>
              <a:t>分以上”</a:t>
            </a:r>
          </a:p>
        </p:txBody>
      </p:sp>
      <p:sp>
        <p:nvSpPr>
          <p:cNvPr id="241667" name="Rectangle 3"/>
          <p:cNvSpPr>
            <a:spLocks noGrp="1" noRot="1" noChangeArrowheads="1"/>
          </p:cNvSpPr>
          <p:nvPr>
            <p:ph type="body" idx="1"/>
          </p:nvPr>
        </p:nvSpPr>
        <p:spPr>
          <a:xfrm>
            <a:off x="287338" y="1412875"/>
            <a:ext cx="8540750" cy="4498975"/>
          </a:xfrm>
          <a:noFill/>
          <a:ln/>
        </p:spPr>
        <p:txBody>
          <a:bodyPr/>
          <a:lstStyle/>
          <a:p>
            <a:pPr>
              <a:spcBef>
                <a:spcPts val="1800"/>
              </a:spcBef>
            </a:pPr>
            <a:r>
              <a:rPr lang="en-US" altLang="zh-CN" b="1" dirty="0">
                <a:solidFill>
                  <a:srgbClr val="006600"/>
                </a:solidFill>
                <a:latin typeface="Times New Roman" pitchFamily="18" charset="0"/>
                <a:cs typeface="Times New Roman" pitchFamily="18" charset="0"/>
              </a:rPr>
              <a:t>“</a:t>
            </a:r>
            <a:r>
              <a:rPr lang="zh-CN" altLang="en-US" b="1" dirty="0">
                <a:solidFill>
                  <a:srgbClr val="006600"/>
                </a:solidFill>
                <a:latin typeface="Times New Roman" pitchFamily="18" charset="0"/>
                <a:cs typeface="Times New Roman" pitchFamily="18" charset="0"/>
              </a:rPr>
              <a:t>大多数”</a:t>
            </a:r>
          </a:p>
          <a:p>
            <a:pPr lvl="1">
              <a:spcBef>
                <a:spcPts val="1800"/>
              </a:spcBef>
            </a:pPr>
            <a:r>
              <a:rPr lang="en-US" altLang="zh-CN" dirty="0">
                <a:latin typeface="Times New Roman" pitchFamily="18" charset="0"/>
                <a:cs typeface="Times New Roman" pitchFamily="18" charset="0"/>
              </a:rPr>
              <a:t>0.5/6+0.8/7+1/8+1/9+1/10</a:t>
            </a:r>
          </a:p>
          <a:p>
            <a:pPr>
              <a:spcBef>
                <a:spcPts val="1800"/>
              </a:spcBef>
            </a:pPr>
            <a:r>
              <a:rPr lang="en-US" altLang="zh-CN" b="1" dirty="0">
                <a:solidFill>
                  <a:srgbClr val="006600"/>
                </a:solidFill>
                <a:latin typeface="Times New Roman" pitchFamily="18" charset="0"/>
                <a:cs typeface="Times New Roman" pitchFamily="18" charset="0"/>
              </a:rPr>
              <a:t>“70</a:t>
            </a:r>
            <a:r>
              <a:rPr lang="zh-CN" altLang="en-US" b="1" dirty="0">
                <a:solidFill>
                  <a:srgbClr val="006600"/>
                </a:solidFill>
                <a:latin typeface="Times New Roman" pitchFamily="18" charset="0"/>
                <a:cs typeface="Times New Roman" pitchFamily="18" charset="0"/>
              </a:rPr>
              <a:t>分左右”</a:t>
            </a:r>
          </a:p>
          <a:p>
            <a:pPr lvl="1">
              <a:spcBef>
                <a:spcPts val="1800"/>
              </a:spcBef>
            </a:pPr>
            <a:r>
              <a:rPr lang="en-US" altLang="zh-CN" dirty="0">
                <a:latin typeface="Times New Roman" pitchFamily="18" charset="0"/>
                <a:cs typeface="Times New Roman" pitchFamily="18" charset="0"/>
              </a:rPr>
              <a:t>0.5/68+1/69+1/70+1/71+1/72+0.8/73+0.5/74+0.5/75</a:t>
            </a:r>
          </a:p>
          <a:p>
            <a:pPr>
              <a:spcBef>
                <a:spcPts val="1800"/>
              </a:spcBef>
            </a:pPr>
            <a:r>
              <a:rPr lang="en-US" altLang="zh-CN" b="1" dirty="0">
                <a:solidFill>
                  <a:srgbClr val="006600"/>
                </a:solidFill>
                <a:latin typeface="Times New Roman" pitchFamily="18" charset="0"/>
                <a:cs typeface="Times New Roman" pitchFamily="18" charset="0"/>
              </a:rPr>
              <a:t>“</a:t>
            </a:r>
            <a:r>
              <a:rPr lang="zh-CN" altLang="en-US" b="1" dirty="0">
                <a:solidFill>
                  <a:srgbClr val="006600"/>
                </a:solidFill>
                <a:latin typeface="Times New Roman" pitchFamily="18" charset="0"/>
                <a:cs typeface="Times New Roman" pitchFamily="18" charset="0"/>
              </a:rPr>
              <a:t>个别”</a:t>
            </a:r>
          </a:p>
          <a:p>
            <a:pPr lvl="1">
              <a:spcBef>
                <a:spcPts val="1800"/>
              </a:spcBef>
            </a:pPr>
            <a:r>
              <a:rPr lang="en-US" altLang="zh-CN" dirty="0">
                <a:latin typeface="Times New Roman" pitchFamily="18" charset="0"/>
                <a:cs typeface="Times New Roman" pitchFamily="18" charset="0"/>
              </a:rPr>
              <a:t>1/1+1/2+0.5/3</a:t>
            </a:r>
          </a:p>
          <a:p>
            <a:pPr>
              <a:spcBef>
                <a:spcPts val="1800"/>
              </a:spcBef>
            </a:pPr>
            <a:r>
              <a:rPr lang="en-US" altLang="zh-CN" b="1" dirty="0">
                <a:solidFill>
                  <a:srgbClr val="006600"/>
                </a:solidFill>
                <a:latin typeface="Times New Roman" pitchFamily="18" charset="0"/>
                <a:cs typeface="Times New Roman" pitchFamily="18" charset="0"/>
              </a:rPr>
              <a:t>“80</a:t>
            </a:r>
            <a:r>
              <a:rPr lang="zh-CN" altLang="en-US" b="1" dirty="0">
                <a:solidFill>
                  <a:srgbClr val="006600"/>
                </a:solidFill>
                <a:latin typeface="Times New Roman" pitchFamily="18" charset="0"/>
                <a:cs typeface="Times New Roman" pitchFamily="18" charset="0"/>
              </a:rPr>
              <a:t>分以上”</a:t>
            </a:r>
          </a:p>
          <a:p>
            <a:pPr lvl="1">
              <a:spcBef>
                <a:spcPts val="1800"/>
              </a:spcBef>
            </a:pPr>
            <a:r>
              <a:rPr lang="en-US" altLang="zh-CN" dirty="0">
                <a:latin typeface="Times New Roman" pitchFamily="18" charset="0"/>
                <a:cs typeface="Times New Roman" pitchFamily="18" charset="0"/>
              </a:rPr>
              <a:t>1/80+1/81+1/82+...+1/100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16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166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1667">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16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rrowheads="1"/>
          </p:cNvSpPr>
          <p:nvPr>
            <p:ph type="title"/>
          </p:nvPr>
        </p:nvSpPr>
        <p:spPr>
          <a:xfrm>
            <a:off x="301625" y="228600"/>
            <a:ext cx="8540750" cy="1143000"/>
          </a:xfrm>
          <a:noFill/>
          <a:ln/>
        </p:spPr>
        <p:txBody>
          <a:bodyPr/>
          <a:lstStyle/>
          <a:p>
            <a:r>
              <a:rPr lang="zh-CN" altLang="en-US" dirty="0"/>
              <a:t>对分数问题的分析</a:t>
            </a:r>
          </a:p>
        </p:txBody>
      </p:sp>
      <p:sp>
        <p:nvSpPr>
          <p:cNvPr id="242691" name="Rectangle 3"/>
          <p:cNvSpPr>
            <a:spLocks noGrp="1" noRot="1" noChangeArrowheads="1"/>
          </p:cNvSpPr>
          <p:nvPr>
            <p:ph type="body" idx="1"/>
          </p:nvPr>
        </p:nvSpPr>
        <p:spPr>
          <a:xfrm>
            <a:off x="287524" y="1736812"/>
            <a:ext cx="8540750" cy="4498975"/>
          </a:xfrm>
          <a:noFill/>
          <a:ln/>
        </p:spPr>
        <p:txBody>
          <a:bodyPr/>
          <a:lstStyle/>
          <a:p>
            <a:pPr>
              <a:spcBef>
                <a:spcPts val="1800"/>
              </a:spcBef>
            </a:pPr>
            <a:r>
              <a:rPr lang="zh-CN" altLang="en-US" dirty="0"/>
              <a:t>首先，对</a:t>
            </a:r>
            <a:r>
              <a:rPr lang="en-US" altLang="zh-CN" dirty="0"/>
              <a:t>10</a:t>
            </a:r>
            <a:r>
              <a:rPr lang="zh-CN" altLang="en-US" dirty="0"/>
              <a:t>个分数求“</a:t>
            </a:r>
            <a:r>
              <a:rPr lang="en-US" altLang="zh-CN" dirty="0"/>
              <a:t>70</a:t>
            </a:r>
            <a:r>
              <a:rPr lang="zh-CN" altLang="en-US" dirty="0"/>
              <a:t>分左右”的隶属度：</a:t>
            </a:r>
          </a:p>
          <a:p>
            <a:pPr lvl="1">
              <a:spcBef>
                <a:spcPts val="1800"/>
              </a:spcBef>
            </a:pPr>
            <a:r>
              <a:rPr lang="en-US" altLang="zh-CN" dirty="0"/>
              <a:t>1 + 0.5 + 1 + 1 + 0 + 1 + 1 + 0 + 1 + 0.5 = 7</a:t>
            </a:r>
          </a:p>
          <a:p>
            <a:pPr lvl="1">
              <a:spcBef>
                <a:spcPts val="1800"/>
              </a:spcBef>
            </a:pPr>
            <a:r>
              <a:rPr lang="zh-CN" altLang="en-US" dirty="0"/>
              <a:t>表示约</a:t>
            </a:r>
            <a:r>
              <a:rPr lang="en-US" altLang="zh-CN" dirty="0"/>
              <a:t>7</a:t>
            </a:r>
            <a:r>
              <a:rPr lang="zh-CN" altLang="en-US" dirty="0"/>
              <a:t>个人次在</a:t>
            </a:r>
            <a:r>
              <a:rPr lang="en-US" altLang="zh-CN" dirty="0"/>
              <a:t>70</a:t>
            </a:r>
            <a:r>
              <a:rPr lang="zh-CN" altLang="en-US" dirty="0"/>
              <a:t>分左右。</a:t>
            </a:r>
          </a:p>
          <a:p>
            <a:pPr>
              <a:spcBef>
                <a:spcPts val="1800"/>
              </a:spcBef>
            </a:pPr>
            <a:r>
              <a:rPr lang="en-US" altLang="zh-CN" dirty="0"/>
              <a:t>7</a:t>
            </a:r>
            <a:r>
              <a:rPr lang="zh-CN" altLang="en-US" dirty="0"/>
              <a:t>对于“大多数”的隶属度是</a:t>
            </a:r>
            <a:r>
              <a:rPr lang="en-US" altLang="zh-CN" dirty="0"/>
              <a:t>0.8</a:t>
            </a:r>
          </a:p>
          <a:p>
            <a:pPr lvl="1">
              <a:spcBef>
                <a:spcPts val="1800"/>
              </a:spcBef>
            </a:pPr>
            <a:r>
              <a:rPr lang="en-US" altLang="zh-CN" dirty="0"/>
              <a:t>T(“</a:t>
            </a:r>
            <a:r>
              <a:rPr lang="zh-CN" altLang="en-US" dirty="0"/>
              <a:t>大多数”</a:t>
            </a:r>
            <a:r>
              <a:rPr lang="en-US" altLang="zh-CN" dirty="0"/>
              <a:t>) = 0.8</a:t>
            </a:r>
          </a:p>
          <a:p>
            <a:pPr>
              <a:spcBef>
                <a:spcPts val="1800"/>
              </a:spcBef>
            </a:pPr>
            <a:r>
              <a:rPr lang="en-US" altLang="zh-CN" dirty="0"/>
              <a:t>80</a:t>
            </a:r>
            <a:r>
              <a:rPr lang="zh-CN" altLang="en-US" dirty="0"/>
              <a:t>分以上有</a:t>
            </a:r>
            <a:r>
              <a:rPr lang="en-US" altLang="zh-CN" dirty="0"/>
              <a:t>2</a:t>
            </a:r>
            <a:r>
              <a:rPr lang="zh-CN" altLang="en-US" dirty="0"/>
              <a:t>人，</a:t>
            </a:r>
            <a:r>
              <a:rPr lang="en-US" altLang="zh-CN" dirty="0"/>
              <a:t>2</a:t>
            </a:r>
            <a:r>
              <a:rPr lang="zh-CN" altLang="en-US" dirty="0"/>
              <a:t>对于“个别”的隶属度为</a:t>
            </a:r>
            <a:r>
              <a:rPr lang="en-US" altLang="zh-CN" dirty="0"/>
              <a:t>1</a:t>
            </a:r>
          </a:p>
          <a:p>
            <a:pPr lvl="1">
              <a:spcBef>
                <a:spcPts val="1800"/>
              </a:spcBef>
            </a:pPr>
            <a:r>
              <a:rPr lang="en-US" altLang="zh-CN" dirty="0"/>
              <a:t>T(“</a:t>
            </a:r>
            <a:r>
              <a:rPr lang="zh-CN" altLang="en-US" dirty="0"/>
              <a:t>个别”</a:t>
            </a:r>
            <a:r>
              <a:rPr lang="en-US" altLang="zh-CN" dirty="0"/>
              <a:t>) = </a:t>
            </a:r>
            <a:r>
              <a:rPr lang="en-US" altLang="zh-CN" dirty="0" smtClean="0"/>
              <a:t>1</a:t>
            </a:r>
            <a:endParaRPr lang="en-US" altLang="zh-CN" dirty="0"/>
          </a:p>
        </p:txBody>
      </p:sp>
      <p:sp>
        <p:nvSpPr>
          <p:cNvPr id="242692" name="Text Box 4"/>
          <p:cNvSpPr txBox="1">
            <a:spLocks noChangeArrowheads="1"/>
          </p:cNvSpPr>
          <p:nvPr/>
        </p:nvSpPr>
        <p:spPr bwMode="auto">
          <a:xfrm>
            <a:off x="6011863" y="2932943"/>
            <a:ext cx="3132137"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dirty="0">
                <a:solidFill>
                  <a:srgbClr val="006600"/>
                </a:solidFill>
                <a:effectLst>
                  <a:outerShdw blurRad="38100" dist="38100" dir="2700000" algn="tl">
                    <a:srgbClr val="C0C0C0"/>
                  </a:outerShdw>
                </a:effectLst>
                <a:latin typeface="Tahoma" pitchFamily="34" charset="0"/>
              </a:rPr>
              <a:t>72    68    71    70    86</a:t>
            </a:r>
          </a:p>
          <a:p>
            <a:r>
              <a:rPr lang="en-US" altLang="zh-CN" dirty="0">
                <a:solidFill>
                  <a:srgbClr val="006600"/>
                </a:solidFill>
                <a:effectLst>
                  <a:outerShdw blurRad="38100" dist="38100" dir="2700000" algn="tl">
                    <a:srgbClr val="C0C0C0"/>
                  </a:outerShdw>
                </a:effectLst>
                <a:latin typeface="Tahoma" pitchFamily="34" charset="0"/>
              </a:rPr>
              <a:t>69    70    82    72    75</a:t>
            </a:r>
            <a:endParaRPr lang="en-US" altLang="zh-CN" dirty="0">
              <a:solidFill>
                <a:srgbClr val="006600"/>
              </a:solidFill>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26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2691">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426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42691">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42691">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426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Text Box 3"/>
          <p:cNvSpPr txBox="1">
            <a:spLocks noChangeArrowheads="1"/>
          </p:cNvSpPr>
          <p:nvPr/>
        </p:nvSpPr>
        <p:spPr bwMode="auto">
          <a:xfrm>
            <a:off x="250825" y="1989138"/>
            <a:ext cx="8642350" cy="36686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342900" indent="-342900" algn="just">
              <a:lnSpc>
                <a:spcPct val="105000"/>
              </a:lnSpc>
              <a:spcBef>
                <a:spcPts val="600"/>
              </a:spcBef>
              <a:buFont typeface="Arial" pitchFamily="34" charset="0"/>
              <a:buChar char="•"/>
            </a:pPr>
            <a:r>
              <a:rPr kumimoji="1" lang="zh-CN" altLang="en-US" sz="2400" b="1" dirty="0" smtClean="0">
                <a:solidFill>
                  <a:srgbClr val="C00000"/>
                </a:solidFill>
                <a:latin typeface="Times New Roman" pitchFamily="18" charset="0"/>
                <a:ea typeface="幼圆" pitchFamily="49" charset="-122"/>
                <a:cs typeface="Times New Roman" pitchFamily="18" charset="0"/>
              </a:rPr>
              <a:t>笛卡尔积：</a:t>
            </a:r>
            <a:r>
              <a:rPr kumimoji="1" lang="zh-CN" altLang="en-US" sz="2400" b="1" dirty="0" smtClean="0">
                <a:latin typeface="Times New Roman" pitchFamily="18" charset="0"/>
                <a:ea typeface="幼圆" pitchFamily="49" charset="-122"/>
                <a:cs typeface="Times New Roman" pitchFamily="18" charset="0"/>
              </a:rPr>
              <a:t>设</a:t>
            </a:r>
            <a:r>
              <a:rPr kumimoji="1" lang="en-US" altLang="zh-CN" sz="2400" b="1" dirty="0">
                <a:latin typeface="Times New Roman" pitchFamily="18" charset="0"/>
                <a:ea typeface="幼圆" pitchFamily="49" charset="-122"/>
                <a:cs typeface="Times New Roman" pitchFamily="18" charset="0"/>
              </a:rPr>
              <a:t>V</a:t>
            </a:r>
            <a:r>
              <a:rPr kumimoji="1" lang="zh-CN" altLang="en-US" sz="2400" b="1" dirty="0">
                <a:latin typeface="Times New Roman" pitchFamily="18" charset="0"/>
                <a:ea typeface="幼圆" pitchFamily="49" charset="-122"/>
                <a:cs typeface="Times New Roman" pitchFamily="18" charset="0"/>
              </a:rPr>
              <a:t>与</a:t>
            </a:r>
            <a:r>
              <a:rPr kumimoji="1" lang="en-US" altLang="zh-CN" sz="2400" b="1" dirty="0">
                <a:latin typeface="Times New Roman" pitchFamily="18" charset="0"/>
                <a:ea typeface="幼圆" pitchFamily="49" charset="-122"/>
                <a:cs typeface="Times New Roman" pitchFamily="18" charset="0"/>
              </a:rPr>
              <a:t>W</a:t>
            </a:r>
            <a:r>
              <a:rPr kumimoji="1" lang="zh-CN" altLang="en-US" sz="2400" b="1" dirty="0">
                <a:latin typeface="Times New Roman" pitchFamily="18" charset="0"/>
                <a:ea typeface="幼圆" pitchFamily="49" charset="-122"/>
                <a:cs typeface="Times New Roman" pitchFamily="18" charset="0"/>
              </a:rPr>
              <a:t>是两个普通集合，</a:t>
            </a:r>
            <a:r>
              <a:rPr kumimoji="1" lang="en-US" altLang="zh-CN" sz="2400" b="1" dirty="0">
                <a:latin typeface="Times New Roman" pitchFamily="18" charset="0"/>
                <a:ea typeface="幼圆" pitchFamily="49" charset="-122"/>
                <a:cs typeface="Times New Roman" pitchFamily="18" charset="0"/>
              </a:rPr>
              <a:t>V</a:t>
            </a:r>
            <a:r>
              <a:rPr kumimoji="1" lang="zh-CN" altLang="en-US" sz="2400" b="1" dirty="0">
                <a:latin typeface="Times New Roman" pitchFamily="18" charset="0"/>
                <a:ea typeface="幼圆" pitchFamily="49" charset="-122"/>
                <a:cs typeface="Times New Roman" pitchFamily="18" charset="0"/>
              </a:rPr>
              <a:t>与</a:t>
            </a:r>
            <a:r>
              <a:rPr kumimoji="1" lang="en-US" altLang="zh-CN" sz="2400" b="1" dirty="0">
                <a:latin typeface="Times New Roman" pitchFamily="18" charset="0"/>
                <a:ea typeface="幼圆" pitchFamily="49" charset="-122"/>
                <a:cs typeface="Times New Roman" pitchFamily="18" charset="0"/>
              </a:rPr>
              <a:t>W</a:t>
            </a:r>
            <a:r>
              <a:rPr kumimoji="1" lang="zh-CN" altLang="en-US" sz="2400" b="1" dirty="0">
                <a:latin typeface="Times New Roman" pitchFamily="18" charset="0"/>
                <a:ea typeface="幼圆" pitchFamily="49" charset="-122"/>
                <a:cs typeface="Times New Roman" pitchFamily="18" charset="0"/>
              </a:rPr>
              <a:t>的笛卡尔乘积为</a:t>
            </a:r>
          </a:p>
          <a:p>
            <a:pPr>
              <a:lnSpc>
                <a:spcPct val="105000"/>
              </a:lnSpc>
              <a:spcBef>
                <a:spcPts val="600"/>
              </a:spcBef>
            </a:pPr>
            <a:r>
              <a:rPr kumimoji="1" lang="zh-CN" altLang="en-US" sz="2400" b="1" dirty="0">
                <a:latin typeface="Times New Roman" pitchFamily="18" charset="0"/>
                <a:ea typeface="幼圆" pitchFamily="49" charset="-122"/>
                <a:cs typeface="Times New Roman" pitchFamily="18" charset="0"/>
              </a:rPr>
              <a:t>            </a:t>
            </a:r>
            <a:r>
              <a:rPr kumimoji="1" lang="en-US" altLang="zh-CN" sz="2400" b="1" dirty="0">
                <a:latin typeface="Times New Roman" pitchFamily="18" charset="0"/>
                <a:ea typeface="幼圆" pitchFamily="49" charset="-122"/>
                <a:cs typeface="Times New Roman" pitchFamily="18" charset="0"/>
              </a:rPr>
              <a:t>V×W ={(</a:t>
            </a:r>
            <a:r>
              <a:rPr kumimoji="1" lang="en-US" altLang="zh-CN" sz="2400" b="1" dirty="0" err="1">
                <a:latin typeface="Times New Roman" pitchFamily="18" charset="0"/>
                <a:ea typeface="幼圆" pitchFamily="49" charset="-122"/>
                <a:cs typeface="Times New Roman" pitchFamily="18" charset="0"/>
              </a:rPr>
              <a:t>v,w</a:t>
            </a:r>
            <a:r>
              <a:rPr kumimoji="1" lang="en-US" altLang="zh-CN" sz="2400" b="1" dirty="0">
                <a:latin typeface="Times New Roman" pitchFamily="18" charset="0"/>
                <a:ea typeface="幼圆" pitchFamily="49" charset="-122"/>
                <a:cs typeface="Times New Roman" pitchFamily="18" charset="0"/>
              </a:rPr>
              <a:t>)∣</a:t>
            </a:r>
            <a:r>
              <a:rPr kumimoji="1" lang="zh-CN" altLang="en-US" sz="2400" b="1" dirty="0">
                <a:latin typeface="Times New Roman" pitchFamily="18" charset="0"/>
                <a:ea typeface="幼圆" pitchFamily="49" charset="-122"/>
                <a:cs typeface="Times New Roman" pitchFamily="18" charset="0"/>
              </a:rPr>
              <a:t>任意          ，任意           </a:t>
            </a:r>
            <a:r>
              <a:rPr kumimoji="1" lang="en-US" altLang="zh-CN" sz="2400" b="1" dirty="0">
                <a:latin typeface="Times New Roman" pitchFamily="18" charset="0"/>
                <a:ea typeface="幼圆" pitchFamily="49" charset="-122"/>
                <a:cs typeface="Times New Roman" pitchFamily="18" charset="0"/>
              </a:rPr>
              <a:t>} </a:t>
            </a:r>
          </a:p>
          <a:p>
            <a:pPr>
              <a:lnSpc>
                <a:spcPct val="105000"/>
              </a:lnSpc>
              <a:spcBef>
                <a:spcPts val="600"/>
              </a:spcBef>
            </a:pPr>
            <a:endParaRPr kumimoji="1" lang="en-US" altLang="zh-CN" sz="2400" b="1" dirty="0" smtClean="0">
              <a:solidFill>
                <a:srgbClr val="0000CC"/>
              </a:solidFill>
              <a:latin typeface="Times New Roman" pitchFamily="18" charset="0"/>
              <a:ea typeface="幼圆" pitchFamily="49" charset="-122"/>
              <a:cs typeface="Times New Roman" pitchFamily="18" charset="0"/>
            </a:endParaRPr>
          </a:p>
          <a:p>
            <a:pPr marL="342900" indent="-342900">
              <a:lnSpc>
                <a:spcPct val="105000"/>
              </a:lnSpc>
              <a:spcBef>
                <a:spcPts val="600"/>
              </a:spcBef>
              <a:buFont typeface="Arial" pitchFamily="34" charset="0"/>
              <a:buChar char="•"/>
            </a:pPr>
            <a:r>
              <a:rPr kumimoji="1" lang="zh-CN" altLang="en-US" sz="2400" b="1" dirty="0" smtClean="0">
                <a:solidFill>
                  <a:srgbClr val="C00000"/>
                </a:solidFill>
                <a:latin typeface="Times New Roman" pitchFamily="18" charset="0"/>
                <a:ea typeface="幼圆" pitchFamily="49" charset="-122"/>
                <a:cs typeface="Times New Roman" pitchFamily="18" charset="0"/>
              </a:rPr>
              <a:t>从</a:t>
            </a:r>
            <a:r>
              <a:rPr kumimoji="1" lang="en-US" altLang="zh-CN" sz="2400" b="1" dirty="0">
                <a:solidFill>
                  <a:srgbClr val="C00000"/>
                </a:solidFill>
                <a:latin typeface="Times New Roman" pitchFamily="18" charset="0"/>
                <a:ea typeface="幼圆" pitchFamily="49" charset="-122"/>
                <a:cs typeface="Times New Roman" pitchFamily="18" charset="0"/>
              </a:rPr>
              <a:t>V</a:t>
            </a:r>
            <a:r>
              <a:rPr kumimoji="1" lang="zh-CN" altLang="en-US" sz="2400" b="1" dirty="0">
                <a:solidFill>
                  <a:srgbClr val="C00000"/>
                </a:solidFill>
                <a:latin typeface="Times New Roman" pitchFamily="18" charset="0"/>
                <a:ea typeface="幼圆" pitchFamily="49" charset="-122"/>
                <a:cs typeface="Times New Roman" pitchFamily="18" charset="0"/>
              </a:rPr>
              <a:t>到</a:t>
            </a:r>
            <a:r>
              <a:rPr kumimoji="1" lang="en-US" altLang="zh-CN" sz="2400" b="1" dirty="0">
                <a:solidFill>
                  <a:srgbClr val="C00000"/>
                </a:solidFill>
                <a:latin typeface="Times New Roman" pitchFamily="18" charset="0"/>
                <a:ea typeface="幼圆" pitchFamily="49" charset="-122"/>
                <a:cs typeface="Times New Roman" pitchFamily="18" charset="0"/>
              </a:rPr>
              <a:t>W</a:t>
            </a:r>
            <a:r>
              <a:rPr kumimoji="1" lang="zh-CN" altLang="en-US" sz="2400" b="1" dirty="0">
                <a:solidFill>
                  <a:srgbClr val="C00000"/>
                </a:solidFill>
                <a:latin typeface="Times New Roman" pitchFamily="18" charset="0"/>
                <a:ea typeface="幼圆" pitchFamily="49" charset="-122"/>
                <a:cs typeface="Times New Roman" pitchFamily="18" charset="0"/>
              </a:rPr>
              <a:t>的关系</a:t>
            </a:r>
            <a:r>
              <a:rPr kumimoji="1" lang="en-US" altLang="zh-CN" sz="2400" b="1" dirty="0" smtClean="0">
                <a:solidFill>
                  <a:srgbClr val="C00000"/>
                </a:solidFill>
                <a:latin typeface="Times New Roman" pitchFamily="18" charset="0"/>
                <a:ea typeface="幼圆" pitchFamily="49" charset="-122"/>
                <a:cs typeface="Times New Roman" pitchFamily="18" charset="0"/>
              </a:rPr>
              <a:t>R</a:t>
            </a:r>
            <a:r>
              <a:rPr kumimoji="1" lang="zh-CN" altLang="en-US" sz="2400" b="1" dirty="0" smtClean="0">
                <a:solidFill>
                  <a:srgbClr val="C00000"/>
                </a:solidFill>
                <a:latin typeface="Times New Roman" pitchFamily="18" charset="0"/>
                <a:ea typeface="幼圆" pitchFamily="49" charset="-122"/>
                <a:cs typeface="Times New Roman" pitchFamily="18" charset="0"/>
              </a:rPr>
              <a:t>：</a:t>
            </a:r>
            <a:r>
              <a:rPr kumimoji="1" lang="en-US" altLang="zh-CN" sz="2400" b="1" dirty="0" smtClean="0">
                <a:latin typeface="Times New Roman" pitchFamily="18" charset="0"/>
                <a:ea typeface="幼圆" pitchFamily="49" charset="-122"/>
                <a:cs typeface="Times New Roman" pitchFamily="18" charset="0"/>
              </a:rPr>
              <a:t>V×W</a:t>
            </a:r>
            <a:r>
              <a:rPr kumimoji="1" lang="zh-CN" altLang="en-US" sz="2400" b="1" dirty="0">
                <a:latin typeface="Times New Roman" pitchFamily="18" charset="0"/>
                <a:ea typeface="幼圆" pitchFamily="49" charset="-122"/>
                <a:cs typeface="Times New Roman" pitchFamily="18" charset="0"/>
              </a:rPr>
              <a:t>上的一个子集，</a:t>
            </a:r>
            <a:r>
              <a:rPr kumimoji="1" lang="zh-CN" altLang="en-US" sz="2400" b="1" dirty="0" smtClean="0">
                <a:latin typeface="Times New Roman" pitchFamily="18" charset="0"/>
                <a:ea typeface="幼圆" pitchFamily="49" charset="-122"/>
                <a:cs typeface="Times New Roman" pitchFamily="18" charset="0"/>
              </a:rPr>
              <a:t>即   </a:t>
            </a:r>
            <a:r>
              <a:rPr kumimoji="1" lang="en-US" altLang="zh-CN" sz="2400" b="1" dirty="0" smtClean="0">
                <a:latin typeface="Times New Roman" pitchFamily="18" charset="0"/>
                <a:ea typeface="幼圆" pitchFamily="49" charset="-122"/>
                <a:cs typeface="Times New Roman" pitchFamily="18" charset="0"/>
              </a:rPr>
              <a:t>R      </a:t>
            </a:r>
            <a:r>
              <a:rPr kumimoji="1" lang="en-US" altLang="zh-CN" sz="2400" b="1" dirty="0">
                <a:latin typeface="Times New Roman" pitchFamily="18" charset="0"/>
                <a:ea typeface="幼圆" pitchFamily="49" charset="-122"/>
                <a:cs typeface="Times New Roman" pitchFamily="18" charset="0"/>
              </a:rPr>
              <a:t>V×W</a:t>
            </a:r>
          </a:p>
          <a:p>
            <a:pPr>
              <a:lnSpc>
                <a:spcPct val="105000"/>
              </a:lnSpc>
              <a:spcBef>
                <a:spcPts val="600"/>
              </a:spcBef>
            </a:pPr>
            <a:r>
              <a:rPr kumimoji="1" lang="zh-CN" altLang="en-US" sz="2400" b="1" dirty="0">
                <a:latin typeface="Times New Roman" pitchFamily="18" charset="0"/>
                <a:ea typeface="幼圆" pitchFamily="49" charset="-122"/>
                <a:cs typeface="Times New Roman" pitchFamily="18" charset="0"/>
              </a:rPr>
              <a:t>记为 </a:t>
            </a:r>
          </a:p>
          <a:p>
            <a:pPr>
              <a:lnSpc>
                <a:spcPct val="105000"/>
              </a:lnSpc>
              <a:spcBef>
                <a:spcPct val="15000"/>
              </a:spcBef>
            </a:pPr>
            <a:endParaRPr kumimoji="1" lang="zh-CN" altLang="en-US" sz="2400" b="1" dirty="0">
              <a:latin typeface="Times New Roman" pitchFamily="18" charset="0"/>
              <a:ea typeface="幼圆" pitchFamily="49" charset="-122"/>
              <a:cs typeface="Times New Roman" pitchFamily="18" charset="0"/>
            </a:endParaRPr>
          </a:p>
          <a:p>
            <a:pPr>
              <a:lnSpc>
                <a:spcPct val="105000"/>
              </a:lnSpc>
              <a:spcBef>
                <a:spcPct val="15000"/>
              </a:spcBef>
            </a:pPr>
            <a:r>
              <a:rPr kumimoji="1" lang="zh-CN" altLang="en-US" sz="2400" b="1" dirty="0">
                <a:solidFill>
                  <a:srgbClr val="00B050"/>
                </a:solidFill>
                <a:latin typeface="Times New Roman" pitchFamily="18" charset="0"/>
                <a:ea typeface="幼圆" pitchFamily="49" charset="-122"/>
                <a:cs typeface="Times New Roman" pitchFamily="18" charset="0"/>
              </a:rPr>
              <a:t>     对于</a:t>
            </a:r>
            <a:r>
              <a:rPr kumimoji="1" lang="en-US" altLang="zh-CN" sz="2400" b="1" dirty="0">
                <a:solidFill>
                  <a:srgbClr val="00B050"/>
                </a:solidFill>
                <a:latin typeface="Times New Roman" pitchFamily="18" charset="0"/>
                <a:ea typeface="幼圆" pitchFamily="49" charset="-122"/>
                <a:cs typeface="Times New Roman" pitchFamily="18" charset="0"/>
              </a:rPr>
              <a:t>V×W</a:t>
            </a:r>
            <a:r>
              <a:rPr kumimoji="1" lang="zh-CN" altLang="en-US" sz="2400" b="1" dirty="0">
                <a:solidFill>
                  <a:srgbClr val="00B050"/>
                </a:solidFill>
                <a:latin typeface="Times New Roman" pitchFamily="18" charset="0"/>
                <a:ea typeface="幼圆" pitchFamily="49" charset="-122"/>
                <a:cs typeface="Times New Roman" pitchFamily="18" charset="0"/>
              </a:rPr>
              <a:t>中的元素</a:t>
            </a:r>
            <a:r>
              <a:rPr kumimoji="1" lang="en-US" altLang="zh-CN" sz="2400" b="1" dirty="0">
                <a:solidFill>
                  <a:srgbClr val="00B050"/>
                </a:solidFill>
                <a:latin typeface="Times New Roman" pitchFamily="18" charset="0"/>
                <a:ea typeface="幼圆" pitchFamily="49" charset="-122"/>
                <a:cs typeface="Times New Roman" pitchFamily="18" charset="0"/>
              </a:rPr>
              <a:t>(</a:t>
            </a:r>
            <a:r>
              <a:rPr kumimoji="1" lang="en-US" altLang="zh-CN" sz="2400" b="1" dirty="0" err="1">
                <a:solidFill>
                  <a:srgbClr val="00B050"/>
                </a:solidFill>
                <a:latin typeface="Times New Roman" pitchFamily="18" charset="0"/>
                <a:ea typeface="幼圆" pitchFamily="49" charset="-122"/>
                <a:cs typeface="Times New Roman" pitchFamily="18" charset="0"/>
              </a:rPr>
              <a:t>v,w</a:t>
            </a:r>
            <a:r>
              <a:rPr kumimoji="1" lang="en-US" altLang="zh-CN" sz="2400" b="1" dirty="0">
                <a:solidFill>
                  <a:srgbClr val="00B050"/>
                </a:solidFill>
                <a:latin typeface="Times New Roman" pitchFamily="18" charset="0"/>
                <a:ea typeface="幼圆" pitchFamily="49" charset="-122"/>
                <a:cs typeface="Times New Roman" pitchFamily="18" charset="0"/>
              </a:rPr>
              <a:t>)</a:t>
            </a:r>
            <a:r>
              <a:rPr kumimoji="1" lang="zh-CN" altLang="en-US" sz="2400" b="1" dirty="0">
                <a:solidFill>
                  <a:srgbClr val="00B050"/>
                </a:solidFill>
                <a:latin typeface="Times New Roman" pitchFamily="18" charset="0"/>
                <a:ea typeface="幼圆" pitchFamily="49" charset="-122"/>
                <a:cs typeface="Times New Roman" pitchFamily="18" charset="0"/>
              </a:rPr>
              <a:t>，若</a:t>
            </a:r>
            <a:r>
              <a:rPr kumimoji="1" lang="en-US" altLang="zh-CN" sz="2400" b="1" dirty="0">
                <a:solidFill>
                  <a:srgbClr val="00B050"/>
                </a:solidFill>
                <a:latin typeface="Times New Roman" pitchFamily="18" charset="0"/>
                <a:ea typeface="幼圆" pitchFamily="49" charset="-122"/>
                <a:cs typeface="Times New Roman" pitchFamily="18" charset="0"/>
              </a:rPr>
              <a:t>(</a:t>
            </a:r>
            <a:r>
              <a:rPr kumimoji="1" lang="en-US" altLang="zh-CN" sz="2400" b="1" dirty="0" err="1">
                <a:solidFill>
                  <a:srgbClr val="00B050"/>
                </a:solidFill>
                <a:latin typeface="Times New Roman" pitchFamily="18" charset="0"/>
                <a:ea typeface="幼圆" pitchFamily="49" charset="-122"/>
                <a:cs typeface="Times New Roman" pitchFamily="18" charset="0"/>
              </a:rPr>
              <a:t>v,w</a:t>
            </a:r>
            <a:r>
              <a:rPr kumimoji="1" lang="en-US" altLang="zh-CN" sz="2400" b="1" dirty="0">
                <a:solidFill>
                  <a:srgbClr val="00B050"/>
                </a:solidFill>
                <a:latin typeface="Times New Roman" pitchFamily="18" charset="0"/>
                <a:ea typeface="幼圆" pitchFamily="49" charset="-122"/>
                <a:cs typeface="Times New Roman" pitchFamily="18" charset="0"/>
              </a:rPr>
              <a:t>)∈R</a:t>
            </a:r>
            <a:r>
              <a:rPr kumimoji="1" lang="zh-CN" altLang="en-US" sz="2400" b="1" dirty="0">
                <a:solidFill>
                  <a:srgbClr val="00B050"/>
                </a:solidFill>
                <a:latin typeface="Times New Roman" pitchFamily="18" charset="0"/>
                <a:ea typeface="幼圆" pitchFamily="49" charset="-122"/>
                <a:cs typeface="Times New Roman" pitchFamily="18" charset="0"/>
              </a:rPr>
              <a:t>，则称</a:t>
            </a:r>
            <a:r>
              <a:rPr kumimoji="1" lang="en-US" altLang="zh-CN" sz="2400" b="1" dirty="0">
                <a:solidFill>
                  <a:srgbClr val="00B050"/>
                </a:solidFill>
                <a:latin typeface="Times New Roman" pitchFamily="18" charset="0"/>
                <a:ea typeface="幼圆" pitchFamily="49" charset="-122"/>
                <a:cs typeface="Times New Roman" pitchFamily="18" charset="0"/>
              </a:rPr>
              <a:t>v</a:t>
            </a:r>
            <a:r>
              <a:rPr kumimoji="1" lang="zh-CN" altLang="en-US" sz="2400" b="1" dirty="0">
                <a:solidFill>
                  <a:srgbClr val="00B050"/>
                </a:solidFill>
                <a:latin typeface="Times New Roman" pitchFamily="18" charset="0"/>
                <a:ea typeface="幼圆" pitchFamily="49" charset="-122"/>
                <a:cs typeface="Times New Roman" pitchFamily="18" charset="0"/>
              </a:rPr>
              <a:t>与</a:t>
            </a:r>
            <a:r>
              <a:rPr kumimoji="1" lang="en-US" altLang="zh-CN" sz="2400" b="1" dirty="0">
                <a:solidFill>
                  <a:srgbClr val="00B050"/>
                </a:solidFill>
                <a:latin typeface="Times New Roman" pitchFamily="18" charset="0"/>
                <a:ea typeface="幼圆" pitchFamily="49" charset="-122"/>
                <a:cs typeface="Times New Roman" pitchFamily="18" charset="0"/>
              </a:rPr>
              <a:t>w</a:t>
            </a:r>
            <a:r>
              <a:rPr kumimoji="1" lang="zh-CN" altLang="en-US" sz="2400" b="1" dirty="0">
                <a:solidFill>
                  <a:srgbClr val="00B050"/>
                </a:solidFill>
                <a:latin typeface="Times New Roman" pitchFamily="18" charset="0"/>
                <a:ea typeface="幼圆" pitchFamily="49" charset="-122"/>
                <a:cs typeface="Times New Roman" pitchFamily="18" charset="0"/>
              </a:rPr>
              <a:t>有关系</a:t>
            </a:r>
            <a:r>
              <a:rPr kumimoji="1" lang="en-US" altLang="zh-CN" sz="2400" b="1" dirty="0">
                <a:solidFill>
                  <a:srgbClr val="00B050"/>
                </a:solidFill>
                <a:latin typeface="Times New Roman" pitchFamily="18" charset="0"/>
                <a:ea typeface="幼圆" pitchFamily="49" charset="-122"/>
                <a:cs typeface="Times New Roman" pitchFamily="18" charset="0"/>
              </a:rPr>
              <a:t>R</a:t>
            </a:r>
            <a:r>
              <a:rPr kumimoji="1" lang="zh-CN" altLang="en-US" sz="2400" b="1" dirty="0">
                <a:solidFill>
                  <a:srgbClr val="00B050"/>
                </a:solidFill>
                <a:latin typeface="Times New Roman" pitchFamily="18" charset="0"/>
                <a:ea typeface="幼圆" pitchFamily="49" charset="-122"/>
                <a:cs typeface="Times New Roman" pitchFamily="18" charset="0"/>
              </a:rPr>
              <a:t>；</a:t>
            </a:r>
          </a:p>
          <a:p>
            <a:pPr>
              <a:lnSpc>
                <a:spcPct val="105000"/>
              </a:lnSpc>
              <a:spcBef>
                <a:spcPct val="15000"/>
              </a:spcBef>
            </a:pPr>
            <a:r>
              <a:rPr kumimoji="1" lang="zh-CN" altLang="en-US" sz="2400" b="1" dirty="0">
                <a:solidFill>
                  <a:srgbClr val="00B050"/>
                </a:solidFill>
                <a:latin typeface="Times New Roman" pitchFamily="18" charset="0"/>
                <a:ea typeface="幼圆" pitchFamily="49" charset="-122"/>
                <a:cs typeface="Times New Roman" pitchFamily="18" charset="0"/>
              </a:rPr>
              <a:t>若</a:t>
            </a:r>
            <a:r>
              <a:rPr kumimoji="1" lang="en-US" altLang="zh-CN" sz="2400" b="1" dirty="0">
                <a:solidFill>
                  <a:srgbClr val="00B050"/>
                </a:solidFill>
                <a:latin typeface="Times New Roman" pitchFamily="18" charset="0"/>
                <a:ea typeface="幼圆" pitchFamily="49" charset="-122"/>
                <a:cs typeface="Times New Roman" pitchFamily="18" charset="0"/>
              </a:rPr>
              <a:t>(</a:t>
            </a:r>
            <a:r>
              <a:rPr kumimoji="1" lang="en-US" altLang="zh-CN" sz="2400" b="1" dirty="0" err="1">
                <a:solidFill>
                  <a:srgbClr val="00B050"/>
                </a:solidFill>
                <a:latin typeface="Times New Roman" pitchFamily="18" charset="0"/>
                <a:ea typeface="幼圆" pitchFamily="49" charset="-122"/>
                <a:cs typeface="Times New Roman" pitchFamily="18" charset="0"/>
              </a:rPr>
              <a:t>v,w</a:t>
            </a:r>
            <a:r>
              <a:rPr kumimoji="1" lang="en-US" altLang="zh-CN" sz="2400" b="1" dirty="0">
                <a:solidFill>
                  <a:srgbClr val="00B050"/>
                </a:solidFill>
                <a:latin typeface="Times New Roman" pitchFamily="18" charset="0"/>
                <a:ea typeface="幼圆" pitchFamily="49" charset="-122"/>
                <a:cs typeface="Times New Roman" pitchFamily="18" charset="0"/>
              </a:rPr>
              <a:t>)     R</a:t>
            </a:r>
            <a:r>
              <a:rPr kumimoji="1" lang="zh-CN" altLang="en-US" sz="2400" b="1" dirty="0">
                <a:solidFill>
                  <a:srgbClr val="00B050"/>
                </a:solidFill>
                <a:latin typeface="Times New Roman" pitchFamily="18" charset="0"/>
                <a:ea typeface="幼圆" pitchFamily="49" charset="-122"/>
                <a:cs typeface="Times New Roman" pitchFamily="18" charset="0"/>
              </a:rPr>
              <a:t>，则称</a:t>
            </a:r>
            <a:r>
              <a:rPr kumimoji="1" lang="en-US" altLang="zh-CN" sz="2400" b="1" dirty="0">
                <a:solidFill>
                  <a:srgbClr val="00B050"/>
                </a:solidFill>
                <a:latin typeface="Times New Roman" pitchFamily="18" charset="0"/>
                <a:ea typeface="幼圆" pitchFamily="49" charset="-122"/>
                <a:cs typeface="Times New Roman" pitchFamily="18" charset="0"/>
              </a:rPr>
              <a:t>v</a:t>
            </a:r>
            <a:r>
              <a:rPr kumimoji="1" lang="zh-CN" altLang="en-US" sz="2400" b="1" dirty="0">
                <a:solidFill>
                  <a:srgbClr val="00B050"/>
                </a:solidFill>
                <a:latin typeface="Times New Roman" pitchFamily="18" charset="0"/>
                <a:ea typeface="幼圆" pitchFamily="49" charset="-122"/>
                <a:cs typeface="Times New Roman" pitchFamily="18" charset="0"/>
              </a:rPr>
              <a:t>与</a:t>
            </a:r>
            <a:r>
              <a:rPr kumimoji="1" lang="en-US" altLang="zh-CN" sz="2400" b="1" dirty="0">
                <a:solidFill>
                  <a:srgbClr val="00B050"/>
                </a:solidFill>
                <a:latin typeface="Times New Roman" pitchFamily="18" charset="0"/>
                <a:ea typeface="幼圆" pitchFamily="49" charset="-122"/>
                <a:cs typeface="Times New Roman" pitchFamily="18" charset="0"/>
              </a:rPr>
              <a:t>w</a:t>
            </a:r>
            <a:r>
              <a:rPr kumimoji="1" lang="zh-CN" altLang="en-US" sz="2400" b="1" dirty="0">
                <a:solidFill>
                  <a:srgbClr val="00B050"/>
                </a:solidFill>
                <a:latin typeface="Times New Roman" pitchFamily="18" charset="0"/>
                <a:ea typeface="幼圆" pitchFamily="49" charset="-122"/>
                <a:cs typeface="Times New Roman" pitchFamily="18" charset="0"/>
              </a:rPr>
              <a:t>没有关系。 </a:t>
            </a:r>
          </a:p>
        </p:txBody>
      </p:sp>
      <p:graphicFrame>
        <p:nvGraphicFramePr>
          <p:cNvPr id="139269" name="Object 5"/>
          <p:cNvGraphicFramePr>
            <a:graphicFrameLocks noChangeAspect="1"/>
          </p:cNvGraphicFramePr>
          <p:nvPr>
            <p:extLst>
              <p:ext uri="{D42A27DB-BD31-4B8C-83A1-F6EECF244321}">
                <p14:modId xmlns:p14="http://schemas.microsoft.com/office/powerpoint/2010/main" val="611736114"/>
              </p:ext>
            </p:extLst>
          </p:nvPr>
        </p:nvGraphicFramePr>
        <p:xfrm>
          <a:off x="3167844" y="4005064"/>
          <a:ext cx="1044575" cy="361950"/>
        </p:xfrm>
        <a:graphic>
          <a:graphicData uri="http://schemas.openxmlformats.org/presentationml/2006/ole">
            <mc:AlternateContent xmlns:mc="http://schemas.openxmlformats.org/markup-compatibility/2006">
              <mc:Choice xmlns:v="urn:schemas-microsoft-com:vml" Requires="v">
                <p:oleObj spid="_x0000_s140153" name="Equation" r:id="rId4" imgW="685800" imgH="203200" progId="Equation.3">
                  <p:embed/>
                </p:oleObj>
              </mc:Choice>
              <mc:Fallback>
                <p:oleObj name="Equation" r:id="rId4" imgW="685800" imgH="203200" progId="Equation.3">
                  <p:embed/>
                  <p:pic>
                    <p:nvPicPr>
                      <p:cNvPr id="0" name="Picture 7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7844" y="4005064"/>
                        <a:ext cx="1044575"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9271" name="Object 7"/>
          <p:cNvGraphicFramePr>
            <a:graphicFrameLocks noChangeAspect="1"/>
          </p:cNvGraphicFramePr>
          <p:nvPr>
            <p:extLst>
              <p:ext uri="{D42A27DB-BD31-4B8C-83A1-F6EECF244321}">
                <p14:modId xmlns:p14="http://schemas.microsoft.com/office/powerpoint/2010/main" val="4010185049"/>
              </p:ext>
            </p:extLst>
          </p:nvPr>
        </p:nvGraphicFramePr>
        <p:xfrm>
          <a:off x="4139952" y="2492896"/>
          <a:ext cx="612775" cy="336550"/>
        </p:xfrm>
        <a:graphic>
          <a:graphicData uri="http://schemas.openxmlformats.org/presentationml/2006/ole">
            <mc:AlternateContent xmlns:mc="http://schemas.openxmlformats.org/markup-compatibility/2006">
              <mc:Choice xmlns:v="urn:schemas-microsoft-com:vml" Requires="v">
                <p:oleObj spid="_x0000_s140154" name="Equation" r:id="rId6" imgW="368140" imgH="177723" progId="Equation.3">
                  <p:embed/>
                </p:oleObj>
              </mc:Choice>
              <mc:Fallback>
                <p:oleObj name="Equation" r:id="rId6" imgW="368140" imgH="177723" progId="Equation.3">
                  <p:embed/>
                  <p:pic>
                    <p:nvPicPr>
                      <p:cNvPr id="0" name="Picture 7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9952" y="2492896"/>
                        <a:ext cx="612775" cy="33655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2" name="Object 8"/>
          <p:cNvGraphicFramePr>
            <a:graphicFrameLocks noChangeAspect="1"/>
          </p:cNvGraphicFramePr>
          <p:nvPr>
            <p:extLst>
              <p:ext uri="{D42A27DB-BD31-4B8C-83A1-F6EECF244321}">
                <p14:modId xmlns:p14="http://schemas.microsoft.com/office/powerpoint/2010/main" val="335206364"/>
              </p:ext>
            </p:extLst>
          </p:nvPr>
        </p:nvGraphicFramePr>
        <p:xfrm>
          <a:off x="5724128" y="2528900"/>
          <a:ext cx="792162" cy="327025"/>
        </p:xfrm>
        <a:graphic>
          <a:graphicData uri="http://schemas.openxmlformats.org/presentationml/2006/ole">
            <mc:AlternateContent xmlns:mc="http://schemas.openxmlformats.org/markup-compatibility/2006">
              <mc:Choice xmlns:v="urn:schemas-microsoft-com:vml" Requires="v">
                <p:oleObj spid="_x0000_s140155" name="Equation" r:id="rId8" imgW="431425" imgH="177646" progId="Equation.3">
                  <p:embed/>
                </p:oleObj>
              </mc:Choice>
              <mc:Fallback>
                <p:oleObj name="Equation" r:id="rId8" imgW="431425" imgH="177646" progId="Equation.3">
                  <p:embed/>
                  <p:pic>
                    <p:nvPicPr>
                      <p:cNvPr id="0" name="Picture 7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24128" y="2528900"/>
                        <a:ext cx="792162" cy="3270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4" name="Object 10"/>
          <p:cNvGraphicFramePr>
            <a:graphicFrameLocks noChangeAspect="1"/>
          </p:cNvGraphicFramePr>
          <p:nvPr>
            <p:extLst>
              <p:ext uri="{D42A27DB-BD31-4B8C-83A1-F6EECF244321}">
                <p14:modId xmlns:p14="http://schemas.microsoft.com/office/powerpoint/2010/main" val="3938351387"/>
              </p:ext>
            </p:extLst>
          </p:nvPr>
        </p:nvGraphicFramePr>
        <p:xfrm>
          <a:off x="7054874" y="3391595"/>
          <a:ext cx="325438" cy="325437"/>
        </p:xfrm>
        <a:graphic>
          <a:graphicData uri="http://schemas.openxmlformats.org/presentationml/2006/ole">
            <mc:AlternateContent xmlns:mc="http://schemas.openxmlformats.org/markup-compatibility/2006">
              <mc:Choice xmlns:v="urn:schemas-microsoft-com:vml" Requires="v">
                <p:oleObj spid="_x0000_s140156" name="公式" r:id="rId10" imgW="152268" imgH="152268" progId="Equation.3">
                  <p:embed/>
                </p:oleObj>
              </mc:Choice>
              <mc:Fallback>
                <p:oleObj name="公式" r:id="rId10" imgW="152268" imgH="152268" progId="Equation.3">
                  <p:embed/>
                  <p:pic>
                    <p:nvPicPr>
                      <p:cNvPr id="0" name="Picture 7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54874" y="3391595"/>
                        <a:ext cx="325438" cy="325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275" name="Text Box 11"/>
          <p:cNvSpPr txBox="1">
            <a:spLocks noChangeArrowheads="1"/>
          </p:cNvSpPr>
          <p:nvPr/>
        </p:nvSpPr>
        <p:spPr bwMode="auto">
          <a:xfrm>
            <a:off x="539750" y="225425"/>
            <a:ext cx="806450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
              </a:spcBef>
            </a:pPr>
            <a:r>
              <a:rPr lang="zh-CN" altLang="en-US" sz="4400" b="1" dirty="0">
                <a:solidFill>
                  <a:schemeClr val="accent2"/>
                </a:solidFill>
                <a:latin typeface="方正姚体" pitchFamily="2" charset="-122"/>
                <a:ea typeface="方正姚体" pitchFamily="2" charset="-122"/>
                <a:cs typeface="+mj-cs"/>
              </a:rPr>
              <a:t>模糊关系的定义</a:t>
            </a:r>
            <a:endParaRPr lang="en-US" altLang="zh-CN" sz="4400" b="1" dirty="0">
              <a:solidFill>
                <a:schemeClr val="accent2"/>
              </a:solidFill>
              <a:latin typeface="方正姚体" pitchFamily="2" charset="-122"/>
              <a:ea typeface="方正姚体" pitchFamily="2" charset="-122"/>
              <a:cs typeface="+mj-cs"/>
            </a:endParaRPr>
          </a:p>
        </p:txBody>
      </p:sp>
      <p:graphicFrame>
        <p:nvGraphicFramePr>
          <p:cNvPr id="139276" name="Object 12"/>
          <p:cNvGraphicFramePr>
            <a:graphicFrameLocks noChangeAspect="1"/>
          </p:cNvGraphicFramePr>
          <p:nvPr>
            <p:extLst>
              <p:ext uri="{D42A27DB-BD31-4B8C-83A1-F6EECF244321}">
                <p14:modId xmlns:p14="http://schemas.microsoft.com/office/powerpoint/2010/main" val="724585197"/>
              </p:ext>
            </p:extLst>
          </p:nvPr>
        </p:nvGraphicFramePr>
        <p:xfrm>
          <a:off x="1295636" y="5157440"/>
          <a:ext cx="360363" cy="431800"/>
        </p:xfrm>
        <a:graphic>
          <a:graphicData uri="http://schemas.openxmlformats.org/presentationml/2006/ole">
            <mc:AlternateContent xmlns:mc="http://schemas.openxmlformats.org/markup-compatibility/2006">
              <mc:Choice xmlns:v="urn:schemas-microsoft-com:vml" Requires="v">
                <p:oleObj spid="_x0000_s140157" name="Equation" r:id="rId12" imgW="126835" imgH="152202" progId="Equation.DSMT4">
                  <p:embed/>
                </p:oleObj>
              </mc:Choice>
              <mc:Fallback>
                <p:oleObj name="Equation" r:id="rId12" imgW="126835" imgH="152202" progId="Equation.DSMT4">
                  <p:embed/>
                  <p:pic>
                    <p:nvPicPr>
                      <p:cNvPr id="0" name="Picture 74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95636" y="5157440"/>
                        <a:ext cx="360363" cy="4318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503238" y="2060575"/>
            <a:ext cx="7524750" cy="286232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a:spcBef>
                <a:spcPct val="50000"/>
              </a:spcBef>
            </a:pPr>
            <a:r>
              <a:rPr kumimoji="1" lang="en-US" altLang="zh-CN" sz="2400" b="1" dirty="0">
                <a:solidFill>
                  <a:srgbClr val="00B050"/>
                </a:solidFill>
                <a:latin typeface="Times New Roman" pitchFamily="18" charset="0"/>
                <a:ea typeface="仿宋_GB2312" pitchFamily="49" charset="-122"/>
                <a:cs typeface="Times New Roman" pitchFamily="18" charset="0"/>
              </a:rPr>
              <a:t>    </a:t>
            </a:r>
            <a:r>
              <a:rPr kumimoji="1" lang="zh-CN" altLang="en-US" sz="2400" b="1" dirty="0">
                <a:solidFill>
                  <a:srgbClr val="00B050"/>
                </a:solidFill>
                <a:latin typeface="Times New Roman" pitchFamily="18" charset="0"/>
                <a:ea typeface="仿宋_GB2312" pitchFamily="49" charset="-122"/>
                <a:cs typeface="Times New Roman" pitchFamily="18" charset="0"/>
              </a:rPr>
              <a:t>例</a:t>
            </a:r>
            <a:r>
              <a:rPr kumimoji="1" lang="en-US" altLang="zh-CN" sz="2400" b="1" dirty="0">
                <a:solidFill>
                  <a:srgbClr val="00B050"/>
                </a:solidFill>
                <a:latin typeface="Times New Roman" pitchFamily="18" charset="0"/>
                <a:ea typeface="仿宋_GB2312" pitchFamily="49" charset="-122"/>
                <a:cs typeface="Times New Roman" pitchFamily="18" charset="0"/>
              </a:rPr>
              <a:t>5.17 </a:t>
            </a:r>
            <a:r>
              <a:rPr kumimoji="1" lang="zh-CN" altLang="en-US" sz="2400" b="1" dirty="0">
                <a:solidFill>
                  <a:srgbClr val="00B050"/>
                </a:solidFill>
                <a:latin typeface="Times New Roman" pitchFamily="18" charset="0"/>
                <a:ea typeface="仿宋_GB2312" pitchFamily="49" charset="-122"/>
                <a:cs typeface="Times New Roman" pitchFamily="18" charset="0"/>
              </a:rPr>
              <a:t>设</a:t>
            </a:r>
            <a:r>
              <a:rPr kumimoji="1" lang="en-US" altLang="zh-CN" sz="2400" b="1" dirty="0">
                <a:solidFill>
                  <a:srgbClr val="00B050"/>
                </a:solidFill>
                <a:latin typeface="Times New Roman" pitchFamily="18" charset="0"/>
                <a:ea typeface="仿宋_GB2312" pitchFamily="49" charset="-122"/>
                <a:cs typeface="Times New Roman" pitchFamily="18" charset="0"/>
              </a:rPr>
              <a:t>V={1</a:t>
            </a:r>
            <a:r>
              <a:rPr kumimoji="1" lang="zh-CN" altLang="en-US" sz="2400" b="1" dirty="0">
                <a:solidFill>
                  <a:srgbClr val="00B050"/>
                </a:solidFill>
                <a:latin typeface="Times New Roman" pitchFamily="18" charset="0"/>
                <a:ea typeface="仿宋_GB2312" pitchFamily="49" charset="-122"/>
                <a:cs typeface="Times New Roman" pitchFamily="18" charset="0"/>
              </a:rPr>
              <a:t>班，</a:t>
            </a:r>
            <a:r>
              <a:rPr kumimoji="1" lang="en-US" altLang="zh-CN" sz="2400" b="1" dirty="0">
                <a:solidFill>
                  <a:srgbClr val="00B050"/>
                </a:solidFill>
                <a:latin typeface="Times New Roman" pitchFamily="18" charset="0"/>
                <a:ea typeface="仿宋_GB2312" pitchFamily="49" charset="-122"/>
                <a:cs typeface="Times New Roman" pitchFamily="18" charset="0"/>
              </a:rPr>
              <a:t>2</a:t>
            </a:r>
            <a:r>
              <a:rPr kumimoji="1" lang="zh-CN" altLang="en-US" sz="2400" b="1" dirty="0">
                <a:solidFill>
                  <a:srgbClr val="00B050"/>
                </a:solidFill>
                <a:latin typeface="Times New Roman" pitchFamily="18" charset="0"/>
                <a:ea typeface="仿宋_GB2312" pitchFamily="49" charset="-122"/>
                <a:cs typeface="Times New Roman" pitchFamily="18" charset="0"/>
              </a:rPr>
              <a:t>班，</a:t>
            </a:r>
            <a:r>
              <a:rPr kumimoji="1" lang="en-US" altLang="zh-CN" sz="2400" b="1" dirty="0">
                <a:solidFill>
                  <a:srgbClr val="00B050"/>
                </a:solidFill>
                <a:latin typeface="Times New Roman" pitchFamily="18" charset="0"/>
                <a:ea typeface="仿宋_GB2312" pitchFamily="49" charset="-122"/>
                <a:cs typeface="Times New Roman" pitchFamily="18" charset="0"/>
              </a:rPr>
              <a:t>3</a:t>
            </a:r>
            <a:r>
              <a:rPr kumimoji="1" lang="zh-CN" altLang="en-US" sz="2400" b="1" dirty="0">
                <a:solidFill>
                  <a:srgbClr val="00B050"/>
                </a:solidFill>
                <a:latin typeface="Times New Roman" pitchFamily="18" charset="0"/>
                <a:ea typeface="仿宋_GB2312" pitchFamily="49" charset="-122"/>
                <a:cs typeface="Times New Roman" pitchFamily="18" charset="0"/>
              </a:rPr>
              <a:t>班</a:t>
            </a:r>
            <a:r>
              <a:rPr kumimoji="1" lang="en-US" altLang="zh-CN" sz="2400" b="1" dirty="0">
                <a:solidFill>
                  <a:srgbClr val="00B050"/>
                </a:solidFill>
                <a:latin typeface="Times New Roman" pitchFamily="18" charset="0"/>
                <a:ea typeface="仿宋_GB2312" pitchFamily="49" charset="-122"/>
                <a:cs typeface="Times New Roman" pitchFamily="18" charset="0"/>
              </a:rPr>
              <a:t>}</a:t>
            </a:r>
            <a:r>
              <a:rPr kumimoji="1" lang="zh-CN" altLang="en-US" sz="2400" b="1" dirty="0">
                <a:solidFill>
                  <a:srgbClr val="00B050"/>
                </a:solidFill>
                <a:latin typeface="Times New Roman" pitchFamily="18" charset="0"/>
                <a:ea typeface="仿宋_GB2312" pitchFamily="49" charset="-122"/>
                <a:cs typeface="Times New Roman" pitchFamily="18" charset="0"/>
              </a:rPr>
              <a:t>，</a:t>
            </a:r>
            <a:r>
              <a:rPr kumimoji="1" lang="en-US" altLang="zh-CN" sz="2400" b="1" dirty="0">
                <a:solidFill>
                  <a:srgbClr val="00B050"/>
                </a:solidFill>
                <a:latin typeface="Times New Roman" pitchFamily="18" charset="0"/>
                <a:ea typeface="仿宋_GB2312" pitchFamily="49" charset="-122"/>
                <a:cs typeface="Times New Roman" pitchFamily="18" charset="0"/>
              </a:rPr>
              <a:t>W={</a:t>
            </a:r>
            <a:r>
              <a:rPr kumimoji="1" lang="zh-CN" altLang="en-US" sz="2400" b="1" dirty="0">
                <a:solidFill>
                  <a:srgbClr val="00B050"/>
                </a:solidFill>
                <a:latin typeface="Times New Roman" pitchFamily="18" charset="0"/>
                <a:ea typeface="仿宋_GB2312" pitchFamily="49" charset="-122"/>
                <a:cs typeface="Times New Roman" pitchFamily="18" charset="0"/>
              </a:rPr>
              <a:t>男队，女队</a:t>
            </a:r>
            <a:r>
              <a:rPr kumimoji="1" lang="en-US" altLang="zh-CN" sz="2400" b="1" dirty="0">
                <a:solidFill>
                  <a:srgbClr val="00B050"/>
                </a:solidFill>
                <a:latin typeface="Times New Roman" pitchFamily="18" charset="0"/>
                <a:ea typeface="仿宋_GB2312" pitchFamily="49" charset="-122"/>
                <a:cs typeface="Times New Roman" pitchFamily="18" charset="0"/>
              </a:rPr>
              <a:t>}</a:t>
            </a:r>
          </a:p>
          <a:p>
            <a:pPr algn="just">
              <a:spcBef>
                <a:spcPct val="50000"/>
              </a:spcBef>
            </a:pPr>
            <a:r>
              <a:rPr kumimoji="1" lang="zh-CN" altLang="en-US" sz="2400" b="1" dirty="0">
                <a:solidFill>
                  <a:srgbClr val="00B050"/>
                </a:solidFill>
                <a:latin typeface="Times New Roman" pitchFamily="18" charset="0"/>
                <a:ea typeface="仿宋_GB2312" pitchFamily="49" charset="-122"/>
                <a:cs typeface="Times New Roman" pitchFamily="18" charset="0"/>
              </a:rPr>
              <a:t>则</a:t>
            </a:r>
            <a:r>
              <a:rPr kumimoji="1" lang="en-US" altLang="zh-CN" sz="2400" b="1" dirty="0">
                <a:solidFill>
                  <a:srgbClr val="00B050"/>
                </a:solidFill>
                <a:latin typeface="Times New Roman" pitchFamily="18" charset="0"/>
                <a:ea typeface="仿宋_GB2312" pitchFamily="49" charset="-122"/>
                <a:cs typeface="Times New Roman" pitchFamily="18" charset="0"/>
              </a:rPr>
              <a:t>V×W</a:t>
            </a:r>
            <a:r>
              <a:rPr kumimoji="1" lang="zh-CN" altLang="en-US" sz="2400" b="1" dirty="0">
                <a:solidFill>
                  <a:srgbClr val="00B050"/>
                </a:solidFill>
                <a:latin typeface="Times New Roman" pitchFamily="18" charset="0"/>
                <a:ea typeface="仿宋_GB2312" pitchFamily="49" charset="-122"/>
                <a:cs typeface="Times New Roman" pitchFamily="18" charset="0"/>
              </a:rPr>
              <a:t>中有</a:t>
            </a:r>
            <a:r>
              <a:rPr kumimoji="1" lang="en-US" altLang="zh-CN" sz="2400" b="1" dirty="0">
                <a:solidFill>
                  <a:srgbClr val="00B050"/>
                </a:solidFill>
                <a:latin typeface="Times New Roman" pitchFamily="18" charset="0"/>
                <a:ea typeface="仿宋_GB2312" pitchFamily="49" charset="-122"/>
                <a:cs typeface="Times New Roman" pitchFamily="18" charset="0"/>
              </a:rPr>
              <a:t>6</a:t>
            </a:r>
            <a:r>
              <a:rPr kumimoji="1" lang="zh-CN" altLang="en-US" sz="2400" b="1" dirty="0">
                <a:solidFill>
                  <a:srgbClr val="00B050"/>
                </a:solidFill>
                <a:latin typeface="Times New Roman" pitchFamily="18" charset="0"/>
                <a:ea typeface="仿宋_GB2312" pitchFamily="49" charset="-122"/>
                <a:cs typeface="Times New Roman" pitchFamily="18" charset="0"/>
              </a:rPr>
              <a:t>个元素，即</a:t>
            </a:r>
          </a:p>
          <a:p>
            <a:pPr algn="just">
              <a:spcBef>
                <a:spcPct val="50000"/>
              </a:spcBef>
            </a:pPr>
            <a:r>
              <a:rPr kumimoji="1" lang="zh-CN" altLang="en-US" sz="2400" b="1" dirty="0">
                <a:solidFill>
                  <a:srgbClr val="00B050"/>
                </a:solidFill>
                <a:latin typeface="Times New Roman" pitchFamily="18" charset="0"/>
                <a:ea typeface="仿宋_GB2312" pitchFamily="49" charset="-122"/>
                <a:cs typeface="Times New Roman" pitchFamily="18" charset="0"/>
              </a:rPr>
              <a:t>    </a:t>
            </a:r>
            <a:r>
              <a:rPr kumimoji="1" lang="en-US" altLang="zh-CN" sz="2400" b="1" dirty="0">
                <a:solidFill>
                  <a:srgbClr val="00B050"/>
                </a:solidFill>
                <a:latin typeface="Times New Roman" pitchFamily="18" charset="0"/>
                <a:ea typeface="仿宋_GB2312" pitchFamily="49" charset="-122"/>
                <a:cs typeface="Times New Roman" pitchFamily="18" charset="0"/>
              </a:rPr>
              <a:t>V×W ={(1</a:t>
            </a:r>
            <a:r>
              <a:rPr kumimoji="1" lang="zh-CN" altLang="en-US" sz="2400" b="1" dirty="0">
                <a:solidFill>
                  <a:srgbClr val="00B050"/>
                </a:solidFill>
                <a:latin typeface="Times New Roman" pitchFamily="18" charset="0"/>
                <a:ea typeface="仿宋_GB2312" pitchFamily="49" charset="-122"/>
                <a:cs typeface="Times New Roman" pitchFamily="18" charset="0"/>
              </a:rPr>
              <a:t>班，男队</a:t>
            </a:r>
            <a:r>
              <a:rPr kumimoji="1" lang="en-US" altLang="zh-CN" sz="2400" b="1" dirty="0">
                <a:solidFill>
                  <a:srgbClr val="00B050"/>
                </a:solidFill>
                <a:latin typeface="Times New Roman" pitchFamily="18" charset="0"/>
                <a:ea typeface="仿宋_GB2312" pitchFamily="49" charset="-122"/>
                <a:cs typeface="Times New Roman" pitchFamily="18" charset="0"/>
              </a:rPr>
              <a:t>)</a:t>
            </a:r>
            <a:r>
              <a:rPr kumimoji="1" lang="zh-CN" altLang="en-US" sz="2400" b="1" dirty="0">
                <a:solidFill>
                  <a:srgbClr val="00B050"/>
                </a:solidFill>
                <a:latin typeface="Times New Roman" pitchFamily="18" charset="0"/>
                <a:ea typeface="仿宋_GB2312" pitchFamily="49" charset="-122"/>
                <a:cs typeface="Times New Roman" pitchFamily="18" charset="0"/>
              </a:rPr>
              <a:t>，</a:t>
            </a:r>
            <a:r>
              <a:rPr kumimoji="1" lang="en-US" altLang="zh-CN" sz="2400" b="1" dirty="0">
                <a:solidFill>
                  <a:srgbClr val="00B050"/>
                </a:solidFill>
                <a:latin typeface="Times New Roman" pitchFamily="18" charset="0"/>
                <a:ea typeface="仿宋_GB2312" pitchFamily="49" charset="-122"/>
                <a:cs typeface="Times New Roman" pitchFamily="18" charset="0"/>
              </a:rPr>
              <a:t>(2</a:t>
            </a:r>
            <a:r>
              <a:rPr kumimoji="1" lang="zh-CN" altLang="en-US" sz="2400" b="1" dirty="0">
                <a:solidFill>
                  <a:srgbClr val="00B050"/>
                </a:solidFill>
                <a:latin typeface="Times New Roman" pitchFamily="18" charset="0"/>
                <a:ea typeface="仿宋_GB2312" pitchFamily="49" charset="-122"/>
                <a:cs typeface="Times New Roman" pitchFamily="18" charset="0"/>
              </a:rPr>
              <a:t>班，男队</a:t>
            </a:r>
            <a:r>
              <a:rPr kumimoji="1" lang="en-US" altLang="zh-CN" sz="2400" b="1" dirty="0">
                <a:solidFill>
                  <a:srgbClr val="00B050"/>
                </a:solidFill>
                <a:latin typeface="Times New Roman" pitchFamily="18" charset="0"/>
                <a:ea typeface="仿宋_GB2312" pitchFamily="49" charset="-122"/>
                <a:cs typeface="Times New Roman" pitchFamily="18" charset="0"/>
              </a:rPr>
              <a:t>)</a:t>
            </a:r>
            <a:r>
              <a:rPr kumimoji="1" lang="zh-CN" altLang="en-US" sz="2400" b="1" dirty="0">
                <a:solidFill>
                  <a:srgbClr val="00B050"/>
                </a:solidFill>
                <a:latin typeface="Times New Roman" pitchFamily="18" charset="0"/>
                <a:ea typeface="仿宋_GB2312" pitchFamily="49" charset="-122"/>
                <a:cs typeface="Times New Roman" pitchFamily="18" charset="0"/>
              </a:rPr>
              <a:t>，</a:t>
            </a:r>
            <a:r>
              <a:rPr kumimoji="1" lang="en-US" altLang="zh-CN" sz="2400" b="1" dirty="0">
                <a:solidFill>
                  <a:srgbClr val="00B050"/>
                </a:solidFill>
                <a:latin typeface="Times New Roman" pitchFamily="18" charset="0"/>
                <a:ea typeface="仿宋_GB2312" pitchFamily="49" charset="-122"/>
                <a:cs typeface="Times New Roman" pitchFamily="18" charset="0"/>
              </a:rPr>
              <a:t>(3</a:t>
            </a:r>
            <a:r>
              <a:rPr kumimoji="1" lang="zh-CN" altLang="en-US" sz="2400" b="1" dirty="0">
                <a:solidFill>
                  <a:srgbClr val="00B050"/>
                </a:solidFill>
                <a:latin typeface="Times New Roman" pitchFamily="18" charset="0"/>
                <a:ea typeface="仿宋_GB2312" pitchFamily="49" charset="-122"/>
                <a:cs typeface="Times New Roman" pitchFamily="18" charset="0"/>
              </a:rPr>
              <a:t>班，男队</a:t>
            </a:r>
            <a:r>
              <a:rPr kumimoji="1" lang="en-US" altLang="zh-CN" sz="2400" b="1" dirty="0">
                <a:solidFill>
                  <a:srgbClr val="00B050"/>
                </a:solidFill>
                <a:latin typeface="Times New Roman" pitchFamily="18" charset="0"/>
                <a:ea typeface="仿宋_GB2312" pitchFamily="49" charset="-122"/>
                <a:cs typeface="Times New Roman" pitchFamily="18" charset="0"/>
              </a:rPr>
              <a:t>)</a:t>
            </a:r>
            <a:r>
              <a:rPr kumimoji="1" lang="zh-CN" altLang="en-US" sz="2400" b="1" dirty="0">
                <a:solidFill>
                  <a:srgbClr val="00B050"/>
                </a:solidFill>
                <a:latin typeface="Times New Roman" pitchFamily="18" charset="0"/>
                <a:ea typeface="仿宋_GB2312" pitchFamily="49" charset="-122"/>
                <a:cs typeface="Times New Roman" pitchFamily="18" charset="0"/>
              </a:rPr>
              <a:t>，</a:t>
            </a:r>
            <a:r>
              <a:rPr kumimoji="1" lang="en-US" altLang="zh-CN" sz="2400" b="1" dirty="0">
                <a:solidFill>
                  <a:srgbClr val="00B050"/>
                </a:solidFill>
                <a:latin typeface="Times New Roman" pitchFamily="18" charset="0"/>
                <a:ea typeface="仿宋_GB2312" pitchFamily="49" charset="-122"/>
                <a:cs typeface="Times New Roman" pitchFamily="18" charset="0"/>
              </a:rPr>
              <a:t>(1</a:t>
            </a:r>
            <a:r>
              <a:rPr kumimoji="1" lang="zh-CN" altLang="en-US" sz="2400" b="1" dirty="0">
                <a:solidFill>
                  <a:srgbClr val="00B050"/>
                </a:solidFill>
                <a:latin typeface="Times New Roman" pitchFamily="18" charset="0"/>
                <a:ea typeface="仿宋_GB2312" pitchFamily="49" charset="-122"/>
                <a:cs typeface="Times New Roman" pitchFamily="18" charset="0"/>
              </a:rPr>
              <a:t>班，女队</a:t>
            </a:r>
            <a:r>
              <a:rPr kumimoji="1" lang="en-US" altLang="zh-CN" sz="2400" b="1" dirty="0">
                <a:solidFill>
                  <a:srgbClr val="00B050"/>
                </a:solidFill>
                <a:latin typeface="Times New Roman" pitchFamily="18" charset="0"/>
                <a:ea typeface="仿宋_GB2312" pitchFamily="49" charset="-122"/>
                <a:cs typeface="Times New Roman" pitchFamily="18" charset="0"/>
              </a:rPr>
              <a:t>)</a:t>
            </a:r>
            <a:r>
              <a:rPr kumimoji="1" lang="zh-CN" altLang="en-US" sz="2400" b="1" dirty="0">
                <a:solidFill>
                  <a:srgbClr val="00B050"/>
                </a:solidFill>
                <a:latin typeface="Times New Roman" pitchFamily="18" charset="0"/>
                <a:ea typeface="仿宋_GB2312" pitchFamily="49" charset="-122"/>
                <a:cs typeface="Times New Roman" pitchFamily="18" charset="0"/>
              </a:rPr>
              <a:t>，</a:t>
            </a:r>
            <a:r>
              <a:rPr kumimoji="1" lang="en-US" altLang="zh-CN" sz="2400" b="1" dirty="0">
                <a:solidFill>
                  <a:srgbClr val="00B050"/>
                </a:solidFill>
                <a:latin typeface="Times New Roman" pitchFamily="18" charset="0"/>
                <a:ea typeface="仿宋_GB2312" pitchFamily="49" charset="-122"/>
                <a:cs typeface="Times New Roman" pitchFamily="18" charset="0"/>
              </a:rPr>
              <a:t>(2</a:t>
            </a:r>
            <a:r>
              <a:rPr kumimoji="1" lang="zh-CN" altLang="en-US" sz="2400" b="1" dirty="0">
                <a:solidFill>
                  <a:srgbClr val="00B050"/>
                </a:solidFill>
                <a:latin typeface="Times New Roman" pitchFamily="18" charset="0"/>
                <a:ea typeface="仿宋_GB2312" pitchFamily="49" charset="-122"/>
                <a:cs typeface="Times New Roman" pitchFamily="18" charset="0"/>
              </a:rPr>
              <a:t>班，女队</a:t>
            </a:r>
            <a:r>
              <a:rPr kumimoji="1" lang="en-US" altLang="zh-CN" sz="2400" b="1" dirty="0">
                <a:solidFill>
                  <a:srgbClr val="00B050"/>
                </a:solidFill>
                <a:latin typeface="Times New Roman" pitchFamily="18" charset="0"/>
                <a:ea typeface="仿宋_GB2312" pitchFamily="49" charset="-122"/>
                <a:cs typeface="Times New Roman" pitchFamily="18" charset="0"/>
              </a:rPr>
              <a:t>)</a:t>
            </a:r>
            <a:r>
              <a:rPr kumimoji="1" lang="zh-CN" altLang="en-US" sz="2400" b="1" dirty="0">
                <a:solidFill>
                  <a:srgbClr val="00B050"/>
                </a:solidFill>
                <a:latin typeface="Times New Roman" pitchFamily="18" charset="0"/>
                <a:ea typeface="仿宋_GB2312" pitchFamily="49" charset="-122"/>
                <a:cs typeface="Times New Roman" pitchFamily="18" charset="0"/>
              </a:rPr>
              <a:t>，</a:t>
            </a:r>
            <a:r>
              <a:rPr kumimoji="1" lang="en-US" altLang="zh-CN" sz="2400" b="1" dirty="0">
                <a:solidFill>
                  <a:srgbClr val="00B050"/>
                </a:solidFill>
                <a:latin typeface="Times New Roman" pitchFamily="18" charset="0"/>
                <a:ea typeface="仿宋_GB2312" pitchFamily="49" charset="-122"/>
                <a:cs typeface="Times New Roman" pitchFamily="18" charset="0"/>
              </a:rPr>
              <a:t>(3</a:t>
            </a:r>
            <a:r>
              <a:rPr kumimoji="1" lang="zh-CN" altLang="en-US" sz="2400" b="1" dirty="0">
                <a:solidFill>
                  <a:srgbClr val="00B050"/>
                </a:solidFill>
                <a:latin typeface="Times New Roman" pitchFamily="18" charset="0"/>
                <a:ea typeface="仿宋_GB2312" pitchFamily="49" charset="-122"/>
                <a:cs typeface="Times New Roman" pitchFamily="18" charset="0"/>
              </a:rPr>
              <a:t>班，女队</a:t>
            </a:r>
            <a:r>
              <a:rPr kumimoji="1" lang="en-US" altLang="zh-CN" sz="2400" b="1" dirty="0">
                <a:solidFill>
                  <a:srgbClr val="00B050"/>
                </a:solidFill>
                <a:latin typeface="Times New Roman" pitchFamily="18" charset="0"/>
                <a:ea typeface="仿宋_GB2312" pitchFamily="49" charset="-122"/>
                <a:cs typeface="Times New Roman" pitchFamily="18" charset="0"/>
              </a:rPr>
              <a:t>)}</a:t>
            </a:r>
          </a:p>
          <a:p>
            <a:pPr>
              <a:spcBef>
                <a:spcPct val="50000"/>
              </a:spcBef>
            </a:pPr>
            <a:r>
              <a:rPr kumimoji="1" lang="en-US" altLang="zh-CN" sz="2400" b="1" dirty="0">
                <a:solidFill>
                  <a:srgbClr val="00B050"/>
                </a:solidFill>
                <a:latin typeface="Times New Roman" pitchFamily="18" charset="0"/>
                <a:ea typeface="仿宋_GB2312" pitchFamily="49" charset="-122"/>
                <a:cs typeface="Times New Roman" pitchFamily="18" charset="0"/>
              </a:rPr>
              <a:t>    </a:t>
            </a:r>
            <a:r>
              <a:rPr kumimoji="1" lang="zh-CN" altLang="en-US" sz="2400" b="1" dirty="0">
                <a:solidFill>
                  <a:srgbClr val="00B050"/>
                </a:solidFill>
                <a:latin typeface="Times New Roman" pitchFamily="18" charset="0"/>
                <a:ea typeface="仿宋_GB2312" pitchFamily="49" charset="-122"/>
                <a:cs typeface="Times New Roman" pitchFamily="18" charset="0"/>
              </a:rPr>
              <a:t>其中，每个元素是一代表队。假设要进行一种双方对垒</a:t>
            </a:r>
            <a:r>
              <a:rPr kumimoji="1" lang="zh-CN" altLang="en-US" sz="2400" b="1" dirty="0" smtClean="0">
                <a:solidFill>
                  <a:srgbClr val="00B050"/>
                </a:solidFill>
                <a:latin typeface="Times New Roman" pitchFamily="18" charset="0"/>
                <a:ea typeface="仿宋_GB2312" pitchFamily="49" charset="-122"/>
                <a:cs typeface="Times New Roman" pitchFamily="18" charset="0"/>
              </a:rPr>
              <a:t>的比赛，所有的比赛形成关系。</a:t>
            </a:r>
            <a:r>
              <a:rPr kumimoji="1" lang="zh-CN" altLang="en-US" sz="2400" dirty="0" smtClean="0">
                <a:solidFill>
                  <a:srgbClr val="00B050"/>
                </a:solidFill>
                <a:latin typeface="Times New Roman" pitchFamily="18" charset="0"/>
                <a:ea typeface="仿宋_GB2312" pitchFamily="49" charset="-122"/>
                <a:cs typeface="Times New Roman" pitchFamily="18" charset="0"/>
              </a:rPr>
              <a:t> </a:t>
            </a:r>
            <a:endParaRPr kumimoji="1" lang="zh-CN" altLang="en-US" sz="2400" dirty="0">
              <a:solidFill>
                <a:srgbClr val="00B050"/>
              </a:solidFill>
              <a:latin typeface="Times New Roman" pitchFamily="18" charset="0"/>
              <a:ea typeface="仿宋_GB2312" pitchFamily="49" charset="-122"/>
              <a:cs typeface="Times New Roman" pitchFamily="18" charset="0"/>
            </a:endParaRPr>
          </a:p>
        </p:txBody>
      </p:sp>
      <p:sp>
        <p:nvSpPr>
          <p:cNvPr id="140291" name="Text Box 3"/>
          <p:cNvSpPr txBox="1">
            <a:spLocks noChangeArrowheads="1"/>
          </p:cNvSpPr>
          <p:nvPr/>
        </p:nvSpPr>
        <p:spPr bwMode="auto">
          <a:xfrm>
            <a:off x="700088" y="409575"/>
            <a:ext cx="2251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zh-CN"/>
          </a:p>
        </p:txBody>
      </p:sp>
      <p:sp>
        <p:nvSpPr>
          <p:cNvPr id="6" name="Text Box 11"/>
          <p:cNvSpPr txBox="1">
            <a:spLocks noChangeArrowheads="1"/>
          </p:cNvSpPr>
          <p:nvPr/>
        </p:nvSpPr>
        <p:spPr bwMode="auto">
          <a:xfrm>
            <a:off x="539750" y="225425"/>
            <a:ext cx="806450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
              </a:spcBef>
            </a:pPr>
            <a:r>
              <a:rPr lang="zh-CN" altLang="en-US" sz="4400" b="1" dirty="0">
                <a:solidFill>
                  <a:schemeClr val="accent2"/>
                </a:solidFill>
                <a:latin typeface="方正姚体" pitchFamily="2" charset="-122"/>
                <a:ea typeface="方正姚体" pitchFamily="2" charset="-122"/>
                <a:cs typeface="+mj-cs"/>
              </a:rPr>
              <a:t>模糊关系的定义</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468446" y="4185084"/>
            <a:ext cx="8136767" cy="2196244"/>
          </a:xfrm>
          <a:prstGeom prst="roundRect">
            <a:avLst>
              <a:gd name="adj" fmla="val 11901"/>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466206" y="1412776"/>
            <a:ext cx="8138044" cy="2473766"/>
          </a:xfrm>
          <a:prstGeom prst="roundRect">
            <a:avLst>
              <a:gd name="adj" fmla="val 11901"/>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314" name="Text Box 2"/>
          <p:cNvSpPr txBox="1">
            <a:spLocks noChangeArrowheads="1"/>
          </p:cNvSpPr>
          <p:nvPr/>
        </p:nvSpPr>
        <p:spPr bwMode="auto">
          <a:xfrm>
            <a:off x="466724" y="1484784"/>
            <a:ext cx="8029575" cy="457200"/>
          </a:xfrm>
          <a:prstGeom prst="rect">
            <a:avLst/>
          </a:prstGeom>
          <a:noFill/>
          <a:ln w="9525">
            <a:noFill/>
            <a:miter lim="800000"/>
            <a:headEnd/>
            <a:tailEnd/>
          </a:ln>
          <a:effectLst/>
          <a:extLst/>
        </p:spPr>
        <p:txBody>
          <a:bodyPr>
            <a:spAutoFit/>
          </a:bodyPr>
          <a:lstStyle/>
          <a:p>
            <a:pPr>
              <a:spcBef>
                <a:spcPct val="50000"/>
              </a:spcBef>
            </a:pPr>
            <a:r>
              <a:rPr kumimoji="1" lang="en-US" altLang="zh-CN" sz="2400" b="1" dirty="0">
                <a:solidFill>
                  <a:srgbClr val="CC3300"/>
                </a:solidFill>
                <a:latin typeface="幼圆" pitchFamily="49" charset="-122"/>
                <a:ea typeface="幼圆" pitchFamily="49" charset="-122"/>
              </a:rPr>
              <a:t>  </a:t>
            </a:r>
            <a:r>
              <a:rPr kumimoji="1" lang="zh-CN" altLang="en-US" sz="2400" b="1" dirty="0" smtClean="0">
                <a:solidFill>
                  <a:srgbClr val="CC3300"/>
                </a:solidFill>
                <a:latin typeface="幼圆" pitchFamily="49" charset="-122"/>
                <a:ea typeface="幼圆" pitchFamily="49" charset="-122"/>
              </a:rPr>
              <a:t>定义</a:t>
            </a:r>
            <a:r>
              <a:rPr kumimoji="1" lang="en-US" altLang="zh-CN" sz="2400" b="1" dirty="0" smtClean="0">
                <a:solidFill>
                  <a:srgbClr val="CC3300"/>
                </a:solidFill>
                <a:latin typeface="幼圆" pitchFamily="49" charset="-122"/>
                <a:ea typeface="幼圆" pitchFamily="49" charset="-122"/>
              </a:rPr>
              <a:t> </a:t>
            </a:r>
            <a:r>
              <a:rPr kumimoji="1" lang="zh-CN" altLang="en-US" sz="2400" b="1" dirty="0">
                <a:latin typeface="幼圆" pitchFamily="49" charset="-122"/>
                <a:ea typeface="幼圆" pitchFamily="49" charset="-122"/>
              </a:rPr>
              <a:t>设</a:t>
            </a:r>
            <a:r>
              <a:rPr kumimoji="1" lang="en-US" altLang="zh-CN" sz="2400" b="1" dirty="0">
                <a:latin typeface="幼圆" pitchFamily="49" charset="-122"/>
                <a:ea typeface="幼圆" pitchFamily="49" charset="-122"/>
              </a:rPr>
              <a:t>F</a:t>
            </a:r>
            <a:r>
              <a:rPr kumimoji="1" lang="en-US" altLang="zh-CN" sz="2400" b="1" baseline="-25000" dirty="0">
                <a:latin typeface="幼圆" pitchFamily="49" charset="-122"/>
                <a:ea typeface="幼圆" pitchFamily="49" charset="-122"/>
              </a:rPr>
              <a:t>i</a:t>
            </a:r>
            <a:r>
              <a:rPr kumimoji="1" lang="zh-CN" altLang="en-US" sz="2400" b="1" dirty="0">
                <a:latin typeface="幼圆" pitchFamily="49" charset="-122"/>
                <a:ea typeface="幼圆" pitchFamily="49" charset="-122"/>
              </a:rPr>
              <a:t>是</a:t>
            </a:r>
            <a:r>
              <a:rPr kumimoji="1" lang="en-US" altLang="zh-CN" sz="2400" b="1" dirty="0" err="1">
                <a:latin typeface="幼圆" pitchFamily="49" charset="-122"/>
                <a:ea typeface="幼圆" pitchFamily="49" charset="-122"/>
              </a:rPr>
              <a:t>U</a:t>
            </a:r>
            <a:r>
              <a:rPr kumimoji="1" lang="en-US" altLang="zh-CN" sz="2400" b="1" baseline="-25000" dirty="0" err="1">
                <a:latin typeface="幼圆" pitchFamily="49" charset="-122"/>
                <a:ea typeface="幼圆" pitchFamily="49" charset="-122"/>
              </a:rPr>
              <a:t>i</a:t>
            </a:r>
            <a:r>
              <a:rPr kumimoji="1" lang="en-US" altLang="zh-CN" sz="2400" b="1" dirty="0">
                <a:latin typeface="幼圆" pitchFamily="49" charset="-122"/>
                <a:ea typeface="幼圆" pitchFamily="49" charset="-122"/>
              </a:rPr>
              <a:t>(i=1,2,…,n)</a:t>
            </a:r>
            <a:r>
              <a:rPr kumimoji="1" lang="zh-CN" altLang="en-US" sz="2400" b="1" dirty="0">
                <a:latin typeface="幼圆" pitchFamily="49" charset="-122"/>
                <a:ea typeface="幼圆" pitchFamily="49" charset="-122"/>
              </a:rPr>
              <a:t>上的模糊集，则称</a:t>
            </a:r>
            <a:r>
              <a:rPr kumimoji="1" lang="zh-CN" altLang="en-US" sz="2400" dirty="0">
                <a:latin typeface="幼圆" pitchFamily="49" charset="-122"/>
                <a:ea typeface="幼圆" pitchFamily="49" charset="-122"/>
              </a:rPr>
              <a:t> </a:t>
            </a:r>
          </a:p>
        </p:txBody>
      </p:sp>
      <p:graphicFrame>
        <p:nvGraphicFramePr>
          <p:cNvPr id="141315" name="Object 3"/>
          <p:cNvGraphicFramePr>
            <a:graphicFrameLocks noChangeAspect="1"/>
          </p:cNvGraphicFramePr>
          <p:nvPr>
            <p:extLst>
              <p:ext uri="{D42A27DB-BD31-4B8C-83A1-F6EECF244321}">
                <p14:modId xmlns:p14="http://schemas.microsoft.com/office/powerpoint/2010/main" val="2561140035"/>
              </p:ext>
            </p:extLst>
          </p:nvPr>
        </p:nvGraphicFramePr>
        <p:xfrm>
          <a:off x="539750" y="2132856"/>
          <a:ext cx="8024812" cy="763588"/>
        </p:xfrm>
        <a:graphic>
          <a:graphicData uri="http://schemas.openxmlformats.org/presentationml/2006/ole">
            <mc:AlternateContent xmlns:mc="http://schemas.openxmlformats.org/markup-compatibility/2006">
              <mc:Choice xmlns:v="urn:schemas-microsoft-com:vml" Requires="v">
                <p:oleObj spid="_x0000_s141681" name="Equation" r:id="rId4" imgW="4292600" imgH="393700" progId="Equation.3">
                  <p:embed/>
                </p:oleObj>
              </mc:Choice>
              <mc:Fallback>
                <p:oleObj name="Equation" r:id="rId4" imgW="4292600" imgH="393700" progId="Equation.3">
                  <p:embed/>
                  <p:pic>
                    <p:nvPicPr>
                      <p:cNvPr id="0" name="Picture 3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2132856"/>
                        <a:ext cx="8024812" cy="763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1316" name="Text Box 4"/>
          <p:cNvSpPr txBox="1">
            <a:spLocks noChangeArrowheads="1"/>
          </p:cNvSpPr>
          <p:nvPr/>
        </p:nvSpPr>
        <p:spPr bwMode="auto">
          <a:xfrm>
            <a:off x="816380" y="2924944"/>
            <a:ext cx="7474727" cy="830997"/>
          </a:xfrm>
          <a:prstGeom prst="rect">
            <a:avLst/>
          </a:prstGeom>
          <a:noFill/>
          <a:ln>
            <a:noFill/>
          </a:ln>
          <a:effectLst/>
          <a:extLst/>
        </p:spPr>
        <p:txBody>
          <a:bodyPr wrap="square">
            <a:spAutoFit/>
          </a:bodyPr>
          <a:lstStyle/>
          <a:p>
            <a:pPr>
              <a:spcBef>
                <a:spcPct val="50000"/>
              </a:spcBef>
            </a:pPr>
            <a:r>
              <a:rPr kumimoji="1" lang="zh-CN" altLang="en-US" sz="2400" dirty="0">
                <a:latin typeface="Times New Roman" pitchFamily="18" charset="0"/>
                <a:ea typeface="幼圆" pitchFamily="49" charset="-122"/>
                <a:cs typeface="Times New Roman" pitchFamily="18" charset="0"/>
              </a:rPr>
              <a:t>为</a:t>
            </a:r>
            <a:r>
              <a:rPr kumimoji="1" lang="en-US" altLang="zh-CN" sz="2400" dirty="0">
                <a:latin typeface="Times New Roman" pitchFamily="18" charset="0"/>
                <a:ea typeface="幼圆" pitchFamily="49" charset="-122"/>
                <a:cs typeface="Times New Roman" pitchFamily="18" charset="0"/>
              </a:rPr>
              <a:t>F</a:t>
            </a:r>
            <a:r>
              <a:rPr kumimoji="1" lang="en-US" altLang="zh-CN" sz="2400" baseline="-25000" dirty="0">
                <a:latin typeface="Times New Roman" pitchFamily="18" charset="0"/>
                <a:ea typeface="幼圆" pitchFamily="49" charset="-122"/>
                <a:cs typeface="Times New Roman" pitchFamily="18" charset="0"/>
              </a:rPr>
              <a:t>1</a:t>
            </a:r>
            <a:r>
              <a:rPr kumimoji="1" lang="en-US" altLang="zh-CN" sz="2400" dirty="0">
                <a:latin typeface="Times New Roman" pitchFamily="18" charset="0"/>
                <a:ea typeface="幼圆" pitchFamily="49" charset="-122"/>
                <a:cs typeface="Times New Roman" pitchFamily="18" charset="0"/>
              </a:rPr>
              <a:t>,F</a:t>
            </a:r>
            <a:r>
              <a:rPr kumimoji="1" lang="en-US" altLang="zh-CN" sz="2400" baseline="-25000" dirty="0">
                <a:latin typeface="Times New Roman" pitchFamily="18" charset="0"/>
                <a:ea typeface="幼圆" pitchFamily="49" charset="-122"/>
                <a:cs typeface="Times New Roman" pitchFamily="18" charset="0"/>
              </a:rPr>
              <a:t>2</a:t>
            </a:r>
            <a:r>
              <a:rPr kumimoji="1" lang="en-US" altLang="zh-CN" sz="2400" dirty="0">
                <a:latin typeface="Times New Roman" pitchFamily="18" charset="0"/>
                <a:ea typeface="幼圆" pitchFamily="49" charset="-122"/>
                <a:cs typeface="Times New Roman" pitchFamily="18" charset="0"/>
              </a:rPr>
              <a:t>,…,</a:t>
            </a:r>
            <a:r>
              <a:rPr kumimoji="1" lang="en-US" altLang="zh-CN" sz="2400" dirty="0" err="1">
                <a:latin typeface="Times New Roman" pitchFamily="18" charset="0"/>
                <a:ea typeface="幼圆" pitchFamily="49" charset="-122"/>
                <a:cs typeface="Times New Roman" pitchFamily="18" charset="0"/>
              </a:rPr>
              <a:t>F</a:t>
            </a:r>
            <a:r>
              <a:rPr kumimoji="1" lang="en-US" altLang="zh-CN" sz="2400" baseline="-25000" dirty="0" err="1">
                <a:latin typeface="Times New Roman" pitchFamily="18" charset="0"/>
                <a:ea typeface="幼圆" pitchFamily="49" charset="-122"/>
                <a:cs typeface="Times New Roman" pitchFamily="18" charset="0"/>
              </a:rPr>
              <a:t>n</a:t>
            </a:r>
            <a:r>
              <a:rPr kumimoji="1" lang="zh-CN" altLang="en-US" sz="2400" dirty="0">
                <a:latin typeface="Times New Roman" pitchFamily="18" charset="0"/>
                <a:ea typeface="幼圆" pitchFamily="49" charset="-122"/>
                <a:cs typeface="Times New Roman" pitchFamily="18" charset="0"/>
              </a:rPr>
              <a:t>的笛卡尔乘积，它是</a:t>
            </a:r>
            <a:r>
              <a:rPr kumimoji="1" lang="en-US" altLang="zh-CN" sz="2400" dirty="0">
                <a:latin typeface="Times New Roman" pitchFamily="18" charset="0"/>
                <a:ea typeface="幼圆" pitchFamily="49" charset="-122"/>
                <a:cs typeface="Times New Roman" pitchFamily="18" charset="0"/>
              </a:rPr>
              <a:t>U</a:t>
            </a:r>
            <a:r>
              <a:rPr kumimoji="1" lang="en-US" altLang="zh-CN" sz="2400" baseline="-25000" dirty="0">
                <a:latin typeface="Times New Roman" pitchFamily="18" charset="0"/>
                <a:ea typeface="幼圆" pitchFamily="49" charset="-122"/>
                <a:cs typeface="Times New Roman" pitchFamily="18" charset="0"/>
              </a:rPr>
              <a:t>1</a:t>
            </a:r>
            <a:r>
              <a:rPr kumimoji="1" lang="en-US" altLang="zh-CN" sz="2400" dirty="0">
                <a:latin typeface="Times New Roman" pitchFamily="18" charset="0"/>
                <a:ea typeface="幼圆" pitchFamily="49" charset="-122"/>
                <a:cs typeface="Times New Roman" pitchFamily="18" charset="0"/>
              </a:rPr>
              <a:t>×U</a:t>
            </a:r>
            <a:r>
              <a:rPr kumimoji="1" lang="en-US" altLang="zh-CN" sz="2400" baseline="-25000" dirty="0">
                <a:latin typeface="Times New Roman" pitchFamily="18" charset="0"/>
                <a:ea typeface="幼圆" pitchFamily="49" charset="-122"/>
                <a:cs typeface="Times New Roman" pitchFamily="18" charset="0"/>
              </a:rPr>
              <a:t>2</a:t>
            </a:r>
            <a:r>
              <a:rPr kumimoji="1" lang="en-US" altLang="zh-CN" sz="2400" dirty="0">
                <a:latin typeface="Times New Roman" pitchFamily="18" charset="0"/>
                <a:ea typeface="幼圆" pitchFamily="49" charset="-122"/>
                <a:cs typeface="Times New Roman" pitchFamily="18" charset="0"/>
              </a:rPr>
              <a:t>×…×U</a:t>
            </a:r>
            <a:r>
              <a:rPr kumimoji="1" lang="en-US" altLang="zh-CN" sz="2400" baseline="-25000" dirty="0">
                <a:latin typeface="Times New Roman" pitchFamily="18" charset="0"/>
                <a:ea typeface="幼圆" pitchFamily="49" charset="-122"/>
                <a:cs typeface="Times New Roman" pitchFamily="18" charset="0"/>
              </a:rPr>
              <a:t>n</a:t>
            </a:r>
            <a:r>
              <a:rPr kumimoji="1" lang="zh-CN" altLang="en-US" sz="2400" dirty="0">
                <a:latin typeface="Times New Roman" pitchFamily="18" charset="0"/>
                <a:ea typeface="幼圆" pitchFamily="49" charset="-122"/>
                <a:cs typeface="Times New Roman" pitchFamily="18" charset="0"/>
              </a:rPr>
              <a:t>上的一个模糊集。</a:t>
            </a:r>
            <a:r>
              <a:rPr kumimoji="1" lang="zh-CN" altLang="en-US" sz="2400" baseline="-25000" dirty="0">
                <a:latin typeface="Times New Roman" pitchFamily="18" charset="0"/>
                <a:ea typeface="幼圆" pitchFamily="49" charset="-122"/>
                <a:cs typeface="Times New Roman" pitchFamily="18" charset="0"/>
              </a:rPr>
              <a:t> </a:t>
            </a:r>
          </a:p>
        </p:txBody>
      </p:sp>
      <p:sp>
        <p:nvSpPr>
          <p:cNvPr id="141317" name="Text Box 5"/>
          <p:cNvSpPr txBox="1">
            <a:spLocks noChangeArrowheads="1"/>
          </p:cNvSpPr>
          <p:nvPr/>
        </p:nvSpPr>
        <p:spPr bwMode="auto">
          <a:xfrm>
            <a:off x="575121" y="4473116"/>
            <a:ext cx="8461375" cy="830997"/>
          </a:xfrm>
          <a:prstGeom prst="rect">
            <a:avLst/>
          </a:prstGeom>
          <a:noFill/>
          <a:ln>
            <a:noFill/>
          </a:ln>
          <a:effectLst/>
          <a:extLst/>
        </p:spPr>
        <p:txBody>
          <a:bodyPr>
            <a:spAutoFit/>
          </a:bodyPr>
          <a:lstStyle/>
          <a:p>
            <a:pPr>
              <a:spcBef>
                <a:spcPct val="50000"/>
              </a:spcBef>
            </a:pPr>
            <a:r>
              <a:rPr kumimoji="1" lang="en-US" altLang="zh-CN" sz="2400" b="1" dirty="0">
                <a:latin typeface="幼圆" pitchFamily="49" charset="-122"/>
                <a:ea typeface="幼圆" pitchFamily="49" charset="-122"/>
              </a:rPr>
              <a:t>   </a:t>
            </a:r>
            <a:r>
              <a:rPr kumimoji="1" lang="zh-CN" altLang="en-US" sz="2400" b="1" dirty="0" smtClean="0">
                <a:solidFill>
                  <a:srgbClr val="C00000"/>
                </a:solidFill>
                <a:latin typeface="幼圆" pitchFamily="49" charset="-122"/>
                <a:ea typeface="幼圆" pitchFamily="49" charset="-122"/>
              </a:rPr>
              <a:t>定义</a:t>
            </a:r>
            <a:r>
              <a:rPr kumimoji="1" lang="en-US" altLang="zh-CN" sz="2400" b="1" dirty="0" smtClean="0">
                <a:latin typeface="幼圆" pitchFamily="49" charset="-122"/>
                <a:ea typeface="幼圆" pitchFamily="49" charset="-122"/>
              </a:rPr>
              <a:t> </a:t>
            </a:r>
            <a:r>
              <a:rPr kumimoji="1" lang="zh-CN" altLang="en-US" sz="2400" b="1" dirty="0">
                <a:latin typeface="幼圆" pitchFamily="49" charset="-122"/>
                <a:ea typeface="幼圆" pitchFamily="49" charset="-122"/>
              </a:rPr>
              <a:t>在</a:t>
            </a:r>
            <a:r>
              <a:rPr kumimoji="1" lang="en-US" altLang="zh-CN" sz="2400" b="1" dirty="0">
                <a:latin typeface="幼圆" pitchFamily="49" charset="-122"/>
                <a:ea typeface="幼圆" pitchFamily="49" charset="-122"/>
              </a:rPr>
              <a:t>U</a:t>
            </a:r>
            <a:r>
              <a:rPr kumimoji="1" lang="en-US" altLang="zh-CN" sz="2400" b="1" baseline="-25000" dirty="0">
                <a:latin typeface="幼圆" pitchFamily="49" charset="-122"/>
                <a:ea typeface="幼圆" pitchFamily="49" charset="-122"/>
              </a:rPr>
              <a:t>1</a:t>
            </a:r>
            <a:r>
              <a:rPr kumimoji="1" lang="en-US" altLang="zh-CN" sz="2400" b="1" dirty="0">
                <a:latin typeface="幼圆" pitchFamily="49" charset="-122"/>
                <a:ea typeface="幼圆" pitchFamily="49" charset="-122"/>
              </a:rPr>
              <a:t>×U</a:t>
            </a:r>
            <a:r>
              <a:rPr kumimoji="1" lang="en-US" altLang="zh-CN" sz="2400" b="1" baseline="-25000" dirty="0">
                <a:latin typeface="幼圆" pitchFamily="49" charset="-122"/>
                <a:ea typeface="幼圆" pitchFamily="49" charset="-122"/>
              </a:rPr>
              <a:t>2</a:t>
            </a:r>
            <a:r>
              <a:rPr kumimoji="1" lang="en-US" altLang="zh-CN" sz="2400" b="1" dirty="0">
                <a:latin typeface="幼圆" pitchFamily="49" charset="-122"/>
                <a:ea typeface="幼圆" pitchFamily="49" charset="-122"/>
              </a:rPr>
              <a:t>×…×U</a:t>
            </a:r>
            <a:r>
              <a:rPr kumimoji="1" lang="en-US" altLang="zh-CN" sz="2400" b="1" baseline="-25000" dirty="0">
                <a:latin typeface="幼圆" pitchFamily="49" charset="-122"/>
                <a:ea typeface="幼圆" pitchFamily="49" charset="-122"/>
              </a:rPr>
              <a:t>n</a:t>
            </a:r>
            <a:r>
              <a:rPr kumimoji="1" lang="zh-CN" altLang="en-US" sz="2400" b="1" dirty="0">
                <a:latin typeface="幼圆" pitchFamily="49" charset="-122"/>
                <a:ea typeface="幼圆" pitchFamily="49" charset="-122"/>
              </a:rPr>
              <a:t>上的一个</a:t>
            </a:r>
            <a:r>
              <a:rPr kumimoji="1" lang="en-US" altLang="zh-CN" sz="2400" b="1" dirty="0">
                <a:latin typeface="幼圆" pitchFamily="49" charset="-122"/>
                <a:ea typeface="幼圆" pitchFamily="49" charset="-122"/>
              </a:rPr>
              <a:t>n</a:t>
            </a:r>
            <a:r>
              <a:rPr kumimoji="1" lang="zh-CN" altLang="en-US" sz="2400" b="1" dirty="0">
                <a:latin typeface="幼圆" pitchFamily="49" charset="-122"/>
                <a:ea typeface="幼圆" pitchFamily="49" charset="-122"/>
              </a:rPr>
              <a:t>元模糊关系</a:t>
            </a:r>
            <a:r>
              <a:rPr kumimoji="1" lang="en-US" altLang="zh-CN" sz="2400" b="1" dirty="0">
                <a:latin typeface="幼圆" pitchFamily="49" charset="-122"/>
                <a:ea typeface="幼圆" pitchFamily="49" charset="-122"/>
              </a:rPr>
              <a:t>R</a:t>
            </a:r>
            <a:r>
              <a:rPr kumimoji="1" lang="zh-CN" altLang="en-US" sz="2400" b="1" dirty="0">
                <a:latin typeface="幼圆" pitchFamily="49" charset="-122"/>
                <a:ea typeface="幼圆" pitchFamily="49" charset="-122"/>
              </a:rPr>
              <a:t>是指以</a:t>
            </a:r>
            <a:r>
              <a:rPr kumimoji="1" lang="en-US" altLang="zh-CN" sz="2400" b="1" dirty="0">
                <a:latin typeface="幼圆" pitchFamily="49" charset="-122"/>
                <a:ea typeface="幼圆" pitchFamily="49" charset="-122"/>
              </a:rPr>
              <a:t>U</a:t>
            </a:r>
            <a:r>
              <a:rPr kumimoji="1" lang="en-US" altLang="zh-CN" sz="2400" b="1" baseline="-25000" dirty="0">
                <a:latin typeface="幼圆" pitchFamily="49" charset="-122"/>
                <a:ea typeface="幼圆" pitchFamily="49" charset="-122"/>
              </a:rPr>
              <a:t>1</a:t>
            </a:r>
            <a:r>
              <a:rPr kumimoji="1" lang="en-US" altLang="zh-CN" sz="2400" b="1" dirty="0">
                <a:latin typeface="幼圆" pitchFamily="49" charset="-122"/>
                <a:ea typeface="幼圆" pitchFamily="49" charset="-122"/>
              </a:rPr>
              <a:t>×U</a:t>
            </a:r>
            <a:r>
              <a:rPr kumimoji="1" lang="en-US" altLang="zh-CN" sz="2400" b="1" baseline="-25000" dirty="0">
                <a:latin typeface="幼圆" pitchFamily="49" charset="-122"/>
                <a:ea typeface="幼圆" pitchFamily="49" charset="-122"/>
              </a:rPr>
              <a:t>2</a:t>
            </a:r>
            <a:r>
              <a:rPr kumimoji="1" lang="en-US" altLang="zh-CN" sz="2400" b="1" dirty="0">
                <a:latin typeface="幼圆" pitchFamily="49" charset="-122"/>
                <a:ea typeface="幼圆" pitchFamily="49" charset="-122"/>
              </a:rPr>
              <a:t>×…×U</a:t>
            </a:r>
            <a:r>
              <a:rPr kumimoji="1" lang="en-US" altLang="zh-CN" sz="2400" b="1" baseline="-25000" dirty="0">
                <a:latin typeface="幼圆" pitchFamily="49" charset="-122"/>
                <a:ea typeface="幼圆" pitchFamily="49" charset="-122"/>
              </a:rPr>
              <a:t>n</a:t>
            </a:r>
            <a:r>
              <a:rPr kumimoji="1" lang="zh-CN" altLang="en-US" sz="2400" b="1" dirty="0">
                <a:latin typeface="幼圆" pitchFamily="49" charset="-122"/>
                <a:ea typeface="幼圆" pitchFamily="49" charset="-122"/>
              </a:rPr>
              <a:t>为论域的一个模糊集，记为 </a:t>
            </a:r>
          </a:p>
        </p:txBody>
      </p:sp>
      <p:graphicFrame>
        <p:nvGraphicFramePr>
          <p:cNvPr id="141318" name="Object 6"/>
          <p:cNvGraphicFramePr>
            <a:graphicFrameLocks noChangeAspect="1"/>
          </p:cNvGraphicFramePr>
          <p:nvPr>
            <p:extLst>
              <p:ext uri="{D42A27DB-BD31-4B8C-83A1-F6EECF244321}">
                <p14:modId xmlns:p14="http://schemas.microsoft.com/office/powerpoint/2010/main" val="1104933069"/>
              </p:ext>
            </p:extLst>
          </p:nvPr>
        </p:nvGraphicFramePr>
        <p:xfrm>
          <a:off x="2304428" y="5516563"/>
          <a:ext cx="4800600" cy="763587"/>
        </p:xfrm>
        <a:graphic>
          <a:graphicData uri="http://schemas.openxmlformats.org/presentationml/2006/ole">
            <mc:AlternateContent xmlns:mc="http://schemas.openxmlformats.org/markup-compatibility/2006">
              <mc:Choice xmlns:v="urn:schemas-microsoft-com:vml" Requires="v">
                <p:oleObj spid="_x0000_s141682" name="Equation" r:id="rId6" imgW="2489200" imgH="393700" progId="Equation.3">
                  <p:embed/>
                </p:oleObj>
              </mc:Choice>
              <mc:Fallback>
                <p:oleObj name="Equation" r:id="rId6" imgW="2489200" imgH="393700" progId="Equation.3">
                  <p:embed/>
                  <p:pic>
                    <p:nvPicPr>
                      <p:cNvPr id="0" name="Picture 3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4428" y="5516563"/>
                        <a:ext cx="4800600" cy="763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11"/>
          <p:cNvSpPr txBox="1">
            <a:spLocks noChangeArrowheads="1"/>
          </p:cNvSpPr>
          <p:nvPr/>
        </p:nvSpPr>
        <p:spPr bwMode="auto">
          <a:xfrm>
            <a:off x="539750" y="225425"/>
            <a:ext cx="806450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
              </a:spcBef>
            </a:pPr>
            <a:r>
              <a:rPr lang="zh-CN" altLang="en-US" sz="4400" b="1" dirty="0">
                <a:solidFill>
                  <a:schemeClr val="accent2"/>
                </a:solidFill>
                <a:latin typeface="方正姚体" pitchFamily="2" charset="-122"/>
                <a:ea typeface="方正姚体" pitchFamily="2" charset="-122"/>
                <a:cs typeface="+mj-cs"/>
              </a:rPr>
              <a:t>模糊关系的定义</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F531CAC-10EB-4479-A038-2E14DFB0EDC1}" type="slidenum">
              <a:rPr lang="en-US" altLang="zh-CN"/>
              <a:pPr/>
              <a:t>7</a:t>
            </a:fld>
            <a:endParaRPr lang="en-US" altLang="zh-CN"/>
          </a:p>
        </p:txBody>
      </p:sp>
      <p:sp>
        <p:nvSpPr>
          <p:cNvPr id="91138" name="Text Box 2"/>
          <p:cNvSpPr txBox="1">
            <a:spLocks noChangeArrowheads="1"/>
          </p:cNvSpPr>
          <p:nvPr/>
        </p:nvSpPr>
        <p:spPr bwMode="auto">
          <a:xfrm>
            <a:off x="395288" y="1484784"/>
            <a:ext cx="7921625" cy="52568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ts val="1200"/>
              </a:spcBef>
            </a:pPr>
            <a:r>
              <a:rPr lang="zh-CN" altLang="en-US" sz="2400" b="1" dirty="0" smtClean="0">
                <a:solidFill>
                  <a:srgbClr val="C00000"/>
                </a:solidFill>
                <a:latin typeface="幼圆" pitchFamily="49" charset="-122"/>
                <a:ea typeface="幼圆" pitchFamily="49" charset="-122"/>
              </a:rPr>
              <a:t>演化计算（</a:t>
            </a:r>
            <a:r>
              <a:rPr lang="en-US" altLang="zh-CN" sz="2400" b="1" dirty="0">
                <a:solidFill>
                  <a:srgbClr val="C00000"/>
                </a:solidFill>
                <a:latin typeface="幼圆" pitchFamily="49" charset="-122"/>
                <a:ea typeface="幼圆" pitchFamily="49" charset="-122"/>
              </a:rPr>
              <a:t>Evolutionary </a:t>
            </a:r>
            <a:r>
              <a:rPr lang="en-US" altLang="zh-CN" sz="2400" b="1" dirty="0" err="1">
                <a:solidFill>
                  <a:srgbClr val="C00000"/>
                </a:solidFill>
                <a:latin typeface="幼圆" pitchFamily="49" charset="-122"/>
                <a:ea typeface="幼圆" pitchFamily="49" charset="-122"/>
              </a:rPr>
              <a:t>Computation,EC</a:t>
            </a:r>
            <a:r>
              <a:rPr lang="zh-CN" altLang="en-US" sz="2400" b="1" dirty="0" smtClean="0">
                <a:solidFill>
                  <a:srgbClr val="C00000"/>
                </a:solidFill>
                <a:latin typeface="幼圆" pitchFamily="49" charset="-122"/>
                <a:ea typeface="幼圆" pitchFamily="49" charset="-122"/>
              </a:rPr>
              <a:t>）：</a:t>
            </a:r>
            <a:endParaRPr lang="en-US" altLang="zh-CN" sz="2400" b="1" dirty="0" smtClean="0">
              <a:solidFill>
                <a:srgbClr val="C00000"/>
              </a:solidFill>
              <a:latin typeface="幼圆" pitchFamily="49" charset="-122"/>
              <a:ea typeface="幼圆" pitchFamily="49" charset="-122"/>
            </a:endParaRPr>
          </a:p>
          <a:p>
            <a:pPr marL="342900" indent="-342900">
              <a:spcBef>
                <a:spcPts val="1200"/>
              </a:spcBef>
              <a:buFont typeface="Arial" pitchFamily="34" charset="0"/>
              <a:buChar char="•"/>
            </a:pPr>
            <a:r>
              <a:rPr lang="zh-CN" altLang="en-US" sz="2200" b="1" dirty="0" smtClean="0">
                <a:solidFill>
                  <a:srgbClr val="0000FF"/>
                </a:solidFill>
                <a:latin typeface="仿宋_GB2312" pitchFamily="49" charset="-122"/>
                <a:ea typeface="仿宋_GB2312" pitchFamily="49" charset="-122"/>
              </a:rPr>
              <a:t>在</a:t>
            </a:r>
            <a:r>
              <a:rPr lang="zh-CN" altLang="en-US" sz="2200" b="1" dirty="0">
                <a:solidFill>
                  <a:srgbClr val="0000FF"/>
                </a:solidFill>
                <a:latin typeface="仿宋_GB2312" pitchFamily="49" charset="-122"/>
                <a:ea typeface="仿宋_GB2312" pitchFamily="49" charset="-122"/>
              </a:rPr>
              <a:t>基因和种群层次上模拟自然界生物进化过程与机制的问题求解技术和计算模型</a:t>
            </a:r>
            <a:r>
              <a:rPr lang="zh-CN" altLang="en-US" sz="2200" b="1" dirty="0" smtClean="0">
                <a:solidFill>
                  <a:srgbClr val="0000FF"/>
                </a:solidFill>
                <a:latin typeface="仿宋_GB2312" pitchFamily="49" charset="-122"/>
                <a:ea typeface="仿宋_GB2312" pitchFamily="49" charset="-122"/>
              </a:rPr>
              <a:t>。</a:t>
            </a:r>
            <a:endParaRPr lang="en-US" altLang="zh-CN" sz="2200" b="1" dirty="0" smtClean="0">
              <a:solidFill>
                <a:srgbClr val="0000FF"/>
              </a:solidFill>
              <a:latin typeface="仿宋_GB2312" pitchFamily="49" charset="-122"/>
              <a:ea typeface="仿宋_GB2312" pitchFamily="49" charset="-122"/>
            </a:endParaRPr>
          </a:p>
          <a:p>
            <a:pPr marL="342900" indent="-342900">
              <a:spcBef>
                <a:spcPts val="1200"/>
              </a:spcBef>
              <a:buFont typeface="Arial" pitchFamily="34" charset="0"/>
              <a:buChar char="•"/>
            </a:pPr>
            <a:r>
              <a:rPr lang="zh-CN" altLang="en-US" sz="2200" b="1" dirty="0" smtClean="0">
                <a:latin typeface="仿宋_GB2312" pitchFamily="49" charset="-122"/>
                <a:ea typeface="仿宋_GB2312" pitchFamily="49" charset="-122"/>
              </a:rPr>
              <a:t>思想</a:t>
            </a:r>
            <a:r>
              <a:rPr lang="zh-CN" altLang="en-US" sz="2200" b="1" dirty="0">
                <a:latin typeface="仿宋_GB2312" pitchFamily="49" charset="-122"/>
                <a:ea typeface="仿宋_GB2312" pitchFamily="49" charset="-122"/>
              </a:rPr>
              <a:t>源于</a:t>
            </a:r>
            <a:r>
              <a:rPr lang="zh-CN" altLang="en-US" sz="2200" b="1" dirty="0">
                <a:solidFill>
                  <a:srgbClr val="0000FF"/>
                </a:solidFill>
                <a:latin typeface="仿宋_GB2312" pitchFamily="49" charset="-122"/>
                <a:ea typeface="仿宋_GB2312" pitchFamily="49" charset="-122"/>
              </a:rPr>
              <a:t>生物遗传学</a:t>
            </a:r>
            <a:r>
              <a:rPr lang="zh-CN" altLang="en-US" sz="2200" b="1" dirty="0">
                <a:latin typeface="仿宋_GB2312" pitchFamily="49" charset="-122"/>
                <a:ea typeface="仿宋_GB2312" pitchFamily="49" charset="-122"/>
              </a:rPr>
              <a:t>和</a:t>
            </a:r>
            <a:r>
              <a:rPr lang="zh-CN" altLang="en-US" sz="2200" b="1" dirty="0">
                <a:solidFill>
                  <a:srgbClr val="FF0000"/>
                </a:solidFill>
                <a:latin typeface="仿宋_GB2312" pitchFamily="49" charset="-122"/>
                <a:ea typeface="仿宋_GB2312" pitchFamily="49" charset="-122"/>
              </a:rPr>
              <a:t>适者生存</a:t>
            </a:r>
            <a:r>
              <a:rPr lang="zh-CN" altLang="en-US" sz="2200" b="1" dirty="0">
                <a:latin typeface="仿宋_GB2312" pitchFamily="49" charset="-122"/>
                <a:ea typeface="仿宋_GB2312" pitchFamily="49" charset="-122"/>
              </a:rPr>
              <a:t>的</a:t>
            </a:r>
            <a:r>
              <a:rPr lang="zh-CN" altLang="en-US" sz="2200" b="1" dirty="0" smtClean="0">
                <a:latin typeface="仿宋_GB2312" pitchFamily="49" charset="-122"/>
                <a:ea typeface="仿宋_GB2312" pitchFamily="49" charset="-122"/>
              </a:rPr>
              <a:t>自然规律</a:t>
            </a:r>
            <a:endParaRPr lang="en-US" altLang="zh-CN" sz="2200" b="1" dirty="0" smtClean="0">
              <a:latin typeface="仿宋_GB2312" pitchFamily="49" charset="-122"/>
              <a:ea typeface="仿宋_GB2312" pitchFamily="49" charset="-122"/>
            </a:endParaRPr>
          </a:p>
          <a:p>
            <a:pPr marL="342900" indent="-342900">
              <a:spcBef>
                <a:spcPts val="1200"/>
              </a:spcBef>
              <a:buFont typeface="Arial" pitchFamily="34" charset="0"/>
              <a:buChar char="•"/>
            </a:pPr>
            <a:r>
              <a:rPr lang="zh-CN" altLang="en-US" sz="2200" b="1" dirty="0" smtClean="0">
                <a:latin typeface="仿宋_GB2312" pitchFamily="49" charset="-122"/>
                <a:ea typeface="仿宋_GB2312" pitchFamily="49" charset="-122"/>
              </a:rPr>
              <a:t>基于</a:t>
            </a:r>
            <a:r>
              <a:rPr lang="zh-CN" altLang="en-US" sz="2200" b="1" dirty="0">
                <a:latin typeface="仿宋_GB2312" pitchFamily="49" charset="-122"/>
                <a:ea typeface="仿宋_GB2312" pitchFamily="49" charset="-122"/>
              </a:rPr>
              <a:t>达尔文（</a:t>
            </a:r>
            <a:r>
              <a:rPr lang="en-US" altLang="zh-CN" sz="2200" b="1" dirty="0">
                <a:latin typeface="仿宋_GB2312" pitchFamily="49" charset="-122"/>
                <a:ea typeface="仿宋_GB2312" pitchFamily="49" charset="-122"/>
              </a:rPr>
              <a:t>Darwin</a:t>
            </a:r>
            <a:r>
              <a:rPr lang="zh-CN" altLang="en-US" sz="2200" b="1" dirty="0">
                <a:latin typeface="仿宋_GB2312" pitchFamily="49" charset="-122"/>
                <a:ea typeface="仿宋_GB2312" pitchFamily="49" charset="-122"/>
              </a:rPr>
              <a:t>）的进化论和孟德尔（</a:t>
            </a:r>
            <a:r>
              <a:rPr lang="en-US" altLang="zh-CN" sz="2200" b="1" dirty="0">
                <a:latin typeface="仿宋_GB2312" pitchFamily="49" charset="-122"/>
                <a:ea typeface="仿宋_GB2312" pitchFamily="49" charset="-122"/>
              </a:rPr>
              <a:t>Mendel</a:t>
            </a:r>
            <a:r>
              <a:rPr lang="zh-CN" altLang="en-US" sz="2200" b="1" dirty="0">
                <a:latin typeface="仿宋_GB2312" pitchFamily="49" charset="-122"/>
                <a:ea typeface="仿宋_GB2312" pitchFamily="49" charset="-122"/>
              </a:rPr>
              <a:t>）的遗传变异理论</a:t>
            </a:r>
            <a:endParaRPr lang="en-US" altLang="zh-CN" sz="2200" b="1" dirty="0">
              <a:latin typeface="仿宋_GB2312" pitchFamily="49" charset="-122"/>
              <a:ea typeface="仿宋_GB2312" pitchFamily="49" charset="-122"/>
            </a:endParaRPr>
          </a:p>
          <a:p>
            <a:pPr marL="342900" indent="-342900">
              <a:buFont typeface="Arial" pitchFamily="34" charset="0"/>
              <a:buChar char="•"/>
            </a:pPr>
            <a:endParaRPr lang="zh-CN" altLang="en-US" sz="2200" b="1" dirty="0">
              <a:latin typeface="仿宋_GB2312" pitchFamily="49" charset="-122"/>
              <a:ea typeface="仿宋_GB2312" pitchFamily="49" charset="-122"/>
            </a:endParaRPr>
          </a:p>
          <a:p>
            <a:r>
              <a:rPr lang="zh-CN" altLang="en-US" sz="2400" b="1" dirty="0" smtClean="0">
                <a:solidFill>
                  <a:srgbClr val="0000CC"/>
                </a:solidFill>
                <a:latin typeface="幼圆" pitchFamily="49" charset="-122"/>
                <a:ea typeface="幼圆" pitchFamily="49" charset="-122"/>
              </a:rPr>
              <a:t>典型代表：</a:t>
            </a:r>
            <a:endParaRPr lang="zh-CN" altLang="en-US" sz="2400" b="1" dirty="0">
              <a:solidFill>
                <a:srgbClr val="0000CC"/>
              </a:solidFill>
              <a:latin typeface="幼圆" pitchFamily="49" charset="-122"/>
              <a:ea typeface="幼圆" pitchFamily="49" charset="-122"/>
            </a:endParaRPr>
          </a:p>
          <a:p>
            <a:pPr marL="342900" indent="-342900">
              <a:lnSpc>
                <a:spcPct val="120000"/>
              </a:lnSpc>
              <a:spcBef>
                <a:spcPts val="600"/>
              </a:spcBef>
              <a:buFont typeface="Arial" pitchFamily="34" charset="0"/>
              <a:buChar char="•"/>
            </a:pPr>
            <a:r>
              <a:rPr lang="zh-CN" altLang="en-US" sz="2200" b="1" dirty="0" smtClean="0">
                <a:solidFill>
                  <a:srgbClr val="00B050"/>
                </a:solidFill>
                <a:latin typeface="仿宋_GB2312" pitchFamily="49" charset="-122"/>
                <a:ea typeface="仿宋_GB2312" pitchFamily="49" charset="-122"/>
              </a:rPr>
              <a:t>遗传</a:t>
            </a:r>
            <a:r>
              <a:rPr lang="zh-CN" altLang="en-US" sz="2200" b="1" dirty="0">
                <a:solidFill>
                  <a:srgbClr val="00B050"/>
                </a:solidFill>
                <a:latin typeface="仿宋_GB2312" pitchFamily="49" charset="-122"/>
                <a:ea typeface="仿宋_GB2312" pitchFamily="49" charset="-122"/>
              </a:rPr>
              <a:t>算法（</a:t>
            </a:r>
            <a:r>
              <a:rPr lang="en-US" altLang="zh-CN" sz="2200" b="1" dirty="0">
                <a:solidFill>
                  <a:srgbClr val="00B050"/>
                </a:solidFill>
                <a:latin typeface="仿宋_GB2312" pitchFamily="49" charset="-122"/>
                <a:ea typeface="仿宋_GB2312" pitchFamily="49" charset="-122"/>
              </a:rPr>
              <a:t>Genetic Algorithm</a:t>
            </a:r>
            <a:r>
              <a:rPr lang="zh-CN" altLang="en-US" sz="2200" b="1" dirty="0">
                <a:solidFill>
                  <a:srgbClr val="00B050"/>
                </a:solidFill>
                <a:latin typeface="仿宋_GB2312" pitchFamily="49" charset="-122"/>
                <a:ea typeface="仿宋_GB2312" pitchFamily="49" charset="-122"/>
              </a:rPr>
              <a:t>，</a:t>
            </a:r>
            <a:r>
              <a:rPr lang="en-US" altLang="zh-CN" sz="2200" b="1" dirty="0">
                <a:solidFill>
                  <a:srgbClr val="00B050"/>
                </a:solidFill>
                <a:latin typeface="仿宋_GB2312" pitchFamily="49" charset="-122"/>
                <a:ea typeface="仿宋_GB2312" pitchFamily="49" charset="-122"/>
              </a:rPr>
              <a:t>GA</a:t>
            </a:r>
            <a:r>
              <a:rPr lang="zh-CN" altLang="en-US" sz="2200" b="1" dirty="0">
                <a:solidFill>
                  <a:srgbClr val="00B050"/>
                </a:solidFill>
                <a:latin typeface="仿宋_GB2312" pitchFamily="49" charset="-122"/>
                <a:ea typeface="仿宋_GB2312" pitchFamily="49" charset="-122"/>
              </a:rPr>
              <a:t>）</a:t>
            </a:r>
          </a:p>
          <a:p>
            <a:pPr marL="342900" indent="-342900">
              <a:lnSpc>
                <a:spcPct val="120000"/>
              </a:lnSpc>
              <a:spcBef>
                <a:spcPts val="600"/>
              </a:spcBef>
              <a:buFont typeface="Arial" pitchFamily="34" charset="0"/>
              <a:buChar char="•"/>
            </a:pPr>
            <a:r>
              <a:rPr lang="zh-CN" altLang="en-US" sz="2200" b="1" dirty="0" smtClean="0">
                <a:solidFill>
                  <a:srgbClr val="00B050"/>
                </a:solidFill>
                <a:latin typeface="仿宋_GB2312" pitchFamily="49" charset="-122"/>
                <a:ea typeface="仿宋_GB2312" pitchFamily="49" charset="-122"/>
              </a:rPr>
              <a:t>进化</a:t>
            </a:r>
            <a:r>
              <a:rPr lang="zh-CN" altLang="en-US" sz="2200" b="1" dirty="0">
                <a:solidFill>
                  <a:srgbClr val="00B050"/>
                </a:solidFill>
                <a:latin typeface="仿宋_GB2312" pitchFamily="49" charset="-122"/>
                <a:ea typeface="仿宋_GB2312" pitchFamily="49" charset="-122"/>
              </a:rPr>
              <a:t>策略（</a:t>
            </a:r>
            <a:r>
              <a:rPr lang="en-US" altLang="zh-CN" sz="2200" b="1" dirty="0">
                <a:solidFill>
                  <a:srgbClr val="00B050"/>
                </a:solidFill>
                <a:latin typeface="仿宋_GB2312" pitchFamily="49" charset="-122"/>
                <a:ea typeface="仿宋_GB2312" pitchFamily="49" charset="-122"/>
              </a:rPr>
              <a:t>Evolutionary </a:t>
            </a:r>
            <a:r>
              <a:rPr lang="en-US" altLang="zh-CN" sz="2200" b="1" dirty="0" err="1">
                <a:solidFill>
                  <a:srgbClr val="00B050"/>
                </a:solidFill>
                <a:latin typeface="仿宋_GB2312" pitchFamily="49" charset="-122"/>
                <a:ea typeface="仿宋_GB2312" pitchFamily="49" charset="-122"/>
              </a:rPr>
              <a:t>Strategy,ES</a:t>
            </a:r>
            <a:r>
              <a:rPr lang="zh-CN" altLang="en-US" sz="2200" b="1" dirty="0">
                <a:solidFill>
                  <a:srgbClr val="00B050"/>
                </a:solidFill>
                <a:latin typeface="仿宋_GB2312" pitchFamily="49" charset="-122"/>
                <a:ea typeface="仿宋_GB2312" pitchFamily="49" charset="-122"/>
              </a:rPr>
              <a:t>）</a:t>
            </a:r>
          </a:p>
          <a:p>
            <a:pPr marL="342900" indent="-342900">
              <a:lnSpc>
                <a:spcPct val="120000"/>
              </a:lnSpc>
              <a:spcBef>
                <a:spcPts val="600"/>
              </a:spcBef>
              <a:buFont typeface="Arial" pitchFamily="34" charset="0"/>
              <a:buChar char="•"/>
            </a:pPr>
            <a:r>
              <a:rPr lang="zh-CN" altLang="en-US" sz="2200" b="1" dirty="0" smtClean="0">
                <a:solidFill>
                  <a:srgbClr val="00B050"/>
                </a:solidFill>
                <a:latin typeface="仿宋_GB2312" pitchFamily="49" charset="-122"/>
                <a:ea typeface="仿宋_GB2312" pitchFamily="49" charset="-122"/>
              </a:rPr>
              <a:t>进化</a:t>
            </a:r>
            <a:r>
              <a:rPr lang="zh-CN" altLang="en-US" sz="2200" b="1" dirty="0">
                <a:solidFill>
                  <a:srgbClr val="00B050"/>
                </a:solidFill>
                <a:latin typeface="仿宋_GB2312" pitchFamily="49" charset="-122"/>
                <a:ea typeface="仿宋_GB2312" pitchFamily="49" charset="-122"/>
              </a:rPr>
              <a:t>规划（</a:t>
            </a:r>
            <a:r>
              <a:rPr lang="en-US" altLang="zh-CN" sz="2200" b="1" dirty="0">
                <a:solidFill>
                  <a:srgbClr val="00B050"/>
                </a:solidFill>
                <a:latin typeface="仿宋_GB2312" pitchFamily="49" charset="-122"/>
                <a:ea typeface="仿宋_GB2312" pitchFamily="49" charset="-122"/>
              </a:rPr>
              <a:t>Evolutionary </a:t>
            </a:r>
            <a:r>
              <a:rPr lang="en-US" altLang="zh-CN" sz="2200" b="1" dirty="0" err="1">
                <a:solidFill>
                  <a:srgbClr val="00B050"/>
                </a:solidFill>
                <a:latin typeface="仿宋_GB2312" pitchFamily="49" charset="-122"/>
                <a:ea typeface="仿宋_GB2312" pitchFamily="49" charset="-122"/>
              </a:rPr>
              <a:t>Programming,EP</a:t>
            </a:r>
            <a:r>
              <a:rPr lang="zh-CN" altLang="en-US" sz="2200" b="1" dirty="0">
                <a:solidFill>
                  <a:srgbClr val="00B050"/>
                </a:solidFill>
                <a:latin typeface="仿宋_GB2312" pitchFamily="49" charset="-122"/>
                <a:ea typeface="仿宋_GB2312" pitchFamily="49" charset="-122"/>
              </a:rPr>
              <a:t>）</a:t>
            </a:r>
          </a:p>
          <a:p>
            <a:pPr marL="342900" indent="-342900">
              <a:lnSpc>
                <a:spcPct val="120000"/>
              </a:lnSpc>
              <a:spcBef>
                <a:spcPts val="600"/>
              </a:spcBef>
              <a:buFont typeface="Arial" pitchFamily="34" charset="0"/>
              <a:buChar char="•"/>
            </a:pPr>
            <a:r>
              <a:rPr lang="zh-CN" altLang="en-US" sz="2200" b="1" dirty="0" smtClean="0">
                <a:solidFill>
                  <a:srgbClr val="00B050"/>
                </a:solidFill>
                <a:latin typeface="仿宋_GB2312" pitchFamily="49" charset="-122"/>
                <a:ea typeface="仿宋_GB2312" pitchFamily="49" charset="-122"/>
              </a:rPr>
              <a:t>遗传</a:t>
            </a:r>
            <a:r>
              <a:rPr lang="zh-CN" altLang="en-US" sz="2200" b="1" dirty="0">
                <a:solidFill>
                  <a:srgbClr val="00B050"/>
                </a:solidFill>
                <a:latin typeface="仿宋_GB2312" pitchFamily="49" charset="-122"/>
                <a:ea typeface="仿宋_GB2312" pitchFamily="49" charset="-122"/>
              </a:rPr>
              <a:t>规划（</a:t>
            </a:r>
            <a:r>
              <a:rPr lang="en-US" altLang="zh-CN" sz="2200" b="1" dirty="0">
                <a:solidFill>
                  <a:srgbClr val="00B050"/>
                </a:solidFill>
                <a:latin typeface="仿宋_GB2312" pitchFamily="49" charset="-122"/>
                <a:ea typeface="仿宋_GB2312" pitchFamily="49" charset="-122"/>
              </a:rPr>
              <a:t>Genetic </a:t>
            </a:r>
            <a:r>
              <a:rPr lang="en-US" altLang="zh-CN" sz="2200" b="1" dirty="0" err="1">
                <a:solidFill>
                  <a:srgbClr val="00B050"/>
                </a:solidFill>
                <a:latin typeface="仿宋_GB2312" pitchFamily="49" charset="-122"/>
                <a:ea typeface="仿宋_GB2312" pitchFamily="49" charset="-122"/>
              </a:rPr>
              <a:t>Programming,GP</a:t>
            </a:r>
            <a:r>
              <a:rPr lang="zh-CN" altLang="en-US" sz="2200" b="1" dirty="0" smtClean="0">
                <a:solidFill>
                  <a:srgbClr val="00B050"/>
                </a:solidFill>
                <a:latin typeface="仿宋_GB2312" pitchFamily="49" charset="-122"/>
                <a:ea typeface="仿宋_GB2312" pitchFamily="49" charset="-122"/>
              </a:rPr>
              <a:t>）</a:t>
            </a:r>
            <a:endParaRPr lang="en-US" altLang="zh-CN" sz="2200" b="1" dirty="0" smtClean="0">
              <a:solidFill>
                <a:srgbClr val="00B050"/>
              </a:solidFill>
              <a:latin typeface="仿宋_GB2312" pitchFamily="49" charset="-122"/>
              <a:ea typeface="仿宋_GB2312" pitchFamily="49" charset="-122"/>
            </a:endParaRPr>
          </a:p>
        </p:txBody>
      </p:sp>
      <p:sp>
        <p:nvSpPr>
          <p:cNvPr id="91139" name="Text Box 3"/>
          <p:cNvSpPr txBox="1">
            <a:spLocks noChangeArrowheads="1"/>
          </p:cNvSpPr>
          <p:nvPr/>
        </p:nvSpPr>
        <p:spPr bwMode="auto">
          <a:xfrm>
            <a:off x="2483644" y="296652"/>
            <a:ext cx="3744912"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smtClean="0">
                <a:solidFill>
                  <a:schemeClr val="accent2"/>
                </a:solidFill>
                <a:latin typeface="方正姚体" pitchFamily="2" charset="-122"/>
                <a:ea typeface="方正姚体" pitchFamily="2" charset="-122"/>
                <a:cs typeface="+mj-cs"/>
              </a:rPr>
              <a:t>演化</a:t>
            </a:r>
            <a:r>
              <a:rPr lang="zh-CN" altLang="en-US" sz="4400" b="1" dirty="0">
                <a:solidFill>
                  <a:schemeClr val="accent2"/>
                </a:solidFill>
                <a:latin typeface="方正姚体" pitchFamily="2" charset="-122"/>
                <a:ea typeface="方正姚体" pitchFamily="2" charset="-122"/>
                <a:cs typeface="+mj-cs"/>
              </a:rPr>
              <a:t>计算</a:t>
            </a:r>
          </a:p>
        </p:txBody>
      </p:sp>
      <p:pic>
        <p:nvPicPr>
          <p:cNvPr id="5" name="Picture 4" descr="http://www.aggua.com/image/blog/evoluti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192" y="4369811"/>
            <a:ext cx="2816896" cy="228600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13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13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13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1138">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11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179388" y="1844675"/>
            <a:ext cx="8496300" cy="443198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400" b="1" dirty="0" smtClean="0">
                <a:solidFill>
                  <a:srgbClr val="00B050"/>
                </a:solidFill>
                <a:latin typeface="Times New Roman" pitchFamily="18" charset="0"/>
                <a:ea typeface="仿宋_GB2312" pitchFamily="49" charset="-122"/>
                <a:cs typeface="Times New Roman" pitchFamily="18" charset="0"/>
              </a:rPr>
              <a:t>例</a:t>
            </a:r>
            <a:r>
              <a:rPr kumimoji="1" lang="en-US" altLang="zh-CN" sz="2400" b="1" dirty="0" smtClean="0">
                <a:solidFill>
                  <a:srgbClr val="00B050"/>
                </a:solidFill>
                <a:latin typeface="Times New Roman" pitchFamily="18" charset="0"/>
                <a:ea typeface="仿宋_GB2312" pitchFamily="49" charset="-122"/>
                <a:cs typeface="Times New Roman" pitchFamily="18" charset="0"/>
              </a:rPr>
              <a:t> </a:t>
            </a:r>
            <a:r>
              <a:rPr kumimoji="1" lang="zh-CN" altLang="en-US" sz="2400" dirty="0" smtClean="0">
                <a:latin typeface="Times New Roman" pitchFamily="18" charset="0"/>
                <a:ea typeface="仿宋_GB2312" pitchFamily="49" charset="-122"/>
                <a:cs typeface="Times New Roman" pitchFamily="18" charset="0"/>
              </a:rPr>
              <a:t>设有</a:t>
            </a:r>
            <a:r>
              <a:rPr kumimoji="1" lang="zh-CN" altLang="en-US" sz="2400" dirty="0">
                <a:latin typeface="Times New Roman" pitchFamily="18" charset="0"/>
                <a:ea typeface="仿宋_GB2312" pitchFamily="49" charset="-122"/>
                <a:cs typeface="Times New Roman" pitchFamily="18" charset="0"/>
              </a:rPr>
              <a:t>一组学生 </a:t>
            </a:r>
            <a:r>
              <a:rPr kumimoji="1" lang="en-US" altLang="zh-CN" sz="2400" dirty="0">
                <a:latin typeface="Times New Roman" pitchFamily="18" charset="0"/>
                <a:ea typeface="仿宋_GB2312" pitchFamily="49" charset="-122"/>
                <a:cs typeface="Times New Roman" pitchFamily="18" charset="0"/>
              </a:rPr>
              <a:t>U={u</a:t>
            </a:r>
            <a:r>
              <a:rPr kumimoji="1" lang="en-US" altLang="zh-CN" sz="2400" baseline="-25000" dirty="0">
                <a:latin typeface="Times New Roman" pitchFamily="18" charset="0"/>
                <a:ea typeface="仿宋_GB2312" pitchFamily="49" charset="-122"/>
                <a:cs typeface="Times New Roman" pitchFamily="18" charset="0"/>
              </a:rPr>
              <a:t>1</a:t>
            </a:r>
            <a:r>
              <a:rPr kumimoji="1" lang="en-US" altLang="zh-CN" sz="2400" dirty="0">
                <a:latin typeface="Times New Roman" pitchFamily="18" charset="0"/>
                <a:ea typeface="仿宋_GB2312" pitchFamily="49" charset="-122"/>
                <a:cs typeface="Times New Roman" pitchFamily="18" charset="0"/>
              </a:rPr>
              <a:t>,u</a:t>
            </a:r>
            <a:r>
              <a:rPr kumimoji="1" lang="en-US" altLang="zh-CN" sz="2400" baseline="-25000" dirty="0">
                <a:latin typeface="Times New Roman" pitchFamily="18" charset="0"/>
                <a:ea typeface="仿宋_GB2312" pitchFamily="49" charset="-122"/>
                <a:cs typeface="Times New Roman" pitchFamily="18" charset="0"/>
              </a:rPr>
              <a:t>2</a:t>
            </a:r>
            <a:r>
              <a:rPr kumimoji="1" lang="en-US" altLang="zh-CN" sz="2400" dirty="0">
                <a:latin typeface="Times New Roman" pitchFamily="18" charset="0"/>
                <a:ea typeface="仿宋_GB2312" pitchFamily="49" charset="-122"/>
                <a:cs typeface="Times New Roman" pitchFamily="18" charset="0"/>
              </a:rPr>
              <a:t>}={</a:t>
            </a:r>
            <a:r>
              <a:rPr kumimoji="1" lang="zh-CN" altLang="en-US" sz="2400" dirty="0">
                <a:latin typeface="Times New Roman" pitchFamily="18" charset="0"/>
                <a:ea typeface="仿宋_GB2312" pitchFamily="49" charset="-122"/>
                <a:cs typeface="Times New Roman" pitchFamily="18" charset="0"/>
              </a:rPr>
              <a:t>秦学，郝玩</a:t>
            </a:r>
            <a:r>
              <a:rPr kumimoji="1" lang="en-US" altLang="zh-CN" sz="2400" dirty="0">
                <a:latin typeface="Times New Roman" pitchFamily="18" charset="0"/>
                <a:ea typeface="仿宋_GB2312" pitchFamily="49" charset="-122"/>
                <a:cs typeface="Times New Roman" pitchFamily="18" charset="0"/>
              </a:rPr>
              <a:t>}</a:t>
            </a:r>
            <a:r>
              <a:rPr kumimoji="1" lang="zh-CN" altLang="en-US" sz="2400" dirty="0">
                <a:latin typeface="Times New Roman" pitchFamily="18" charset="0"/>
                <a:ea typeface="仿宋_GB2312" pitchFamily="49" charset="-122"/>
                <a:cs typeface="Times New Roman" pitchFamily="18" charset="0"/>
              </a:rPr>
              <a:t>，一些在计算机上的活动</a:t>
            </a:r>
            <a:r>
              <a:rPr kumimoji="1" lang="en-US" altLang="zh-CN" sz="2400" dirty="0">
                <a:latin typeface="Times New Roman" pitchFamily="18" charset="0"/>
                <a:ea typeface="仿宋_GB2312" pitchFamily="49" charset="-122"/>
                <a:cs typeface="Times New Roman" pitchFamily="18" charset="0"/>
              </a:rPr>
              <a:t>V={v</a:t>
            </a:r>
            <a:r>
              <a:rPr kumimoji="1" lang="en-US" altLang="zh-CN" sz="2400" baseline="-25000" dirty="0">
                <a:latin typeface="Times New Roman" pitchFamily="18" charset="0"/>
                <a:ea typeface="仿宋_GB2312" pitchFamily="49" charset="-122"/>
                <a:cs typeface="Times New Roman" pitchFamily="18" charset="0"/>
              </a:rPr>
              <a:t>1</a:t>
            </a:r>
            <a:r>
              <a:rPr kumimoji="1" lang="en-US" altLang="zh-CN" sz="2400" dirty="0">
                <a:latin typeface="Times New Roman" pitchFamily="18" charset="0"/>
                <a:ea typeface="仿宋_GB2312" pitchFamily="49" charset="-122"/>
                <a:cs typeface="Times New Roman" pitchFamily="18" charset="0"/>
              </a:rPr>
              <a:t>,v</a:t>
            </a:r>
            <a:r>
              <a:rPr kumimoji="1" lang="en-US" altLang="zh-CN" sz="2400" baseline="-25000" dirty="0">
                <a:latin typeface="Times New Roman" pitchFamily="18" charset="0"/>
                <a:ea typeface="仿宋_GB2312" pitchFamily="49" charset="-122"/>
                <a:cs typeface="Times New Roman" pitchFamily="18" charset="0"/>
              </a:rPr>
              <a:t>2</a:t>
            </a:r>
            <a:r>
              <a:rPr kumimoji="1" lang="en-US" altLang="zh-CN" sz="2400" dirty="0">
                <a:latin typeface="Times New Roman" pitchFamily="18" charset="0"/>
                <a:ea typeface="仿宋_GB2312" pitchFamily="49" charset="-122"/>
                <a:cs typeface="Times New Roman" pitchFamily="18" charset="0"/>
              </a:rPr>
              <a:t>,v</a:t>
            </a:r>
            <a:r>
              <a:rPr kumimoji="1" lang="en-US" altLang="zh-CN" sz="2400" baseline="-25000" dirty="0">
                <a:latin typeface="Times New Roman" pitchFamily="18" charset="0"/>
                <a:ea typeface="仿宋_GB2312" pitchFamily="49" charset="-122"/>
                <a:cs typeface="Times New Roman" pitchFamily="18" charset="0"/>
              </a:rPr>
              <a:t>3</a:t>
            </a:r>
            <a:r>
              <a:rPr kumimoji="1" lang="en-US" altLang="zh-CN" sz="2400" dirty="0">
                <a:latin typeface="Times New Roman" pitchFamily="18" charset="0"/>
                <a:ea typeface="仿宋_GB2312" pitchFamily="49" charset="-122"/>
                <a:cs typeface="Times New Roman" pitchFamily="18" charset="0"/>
              </a:rPr>
              <a:t>}={</a:t>
            </a:r>
            <a:r>
              <a:rPr kumimoji="1" lang="zh-CN" altLang="en-US" sz="2400" dirty="0">
                <a:latin typeface="Times New Roman" pitchFamily="18" charset="0"/>
                <a:ea typeface="仿宋_GB2312" pitchFamily="49" charset="-122"/>
                <a:cs typeface="Times New Roman" pitchFamily="18" charset="0"/>
              </a:rPr>
              <a:t>编程，上网，玩游戏</a:t>
            </a:r>
            <a:r>
              <a:rPr kumimoji="1" lang="en-US" altLang="zh-CN" sz="2400" dirty="0">
                <a:latin typeface="Times New Roman" pitchFamily="18" charset="0"/>
                <a:ea typeface="仿宋_GB2312" pitchFamily="49" charset="-122"/>
                <a:cs typeface="Times New Roman" pitchFamily="18" charset="0"/>
              </a:rPr>
              <a:t>}</a:t>
            </a:r>
          </a:p>
          <a:p>
            <a:pPr>
              <a:spcBef>
                <a:spcPct val="50000"/>
              </a:spcBef>
            </a:pPr>
            <a:r>
              <a:rPr kumimoji="1" lang="zh-CN" altLang="en-US" sz="2400" dirty="0">
                <a:latin typeface="Times New Roman" pitchFamily="18" charset="0"/>
                <a:ea typeface="仿宋_GB2312" pitchFamily="49" charset="-122"/>
                <a:cs typeface="Times New Roman" pitchFamily="18" charset="0"/>
              </a:rPr>
              <a:t>并设每个学生对各种活动的爱好程度分别为                  </a:t>
            </a:r>
            <a:r>
              <a:rPr kumimoji="1" lang="en-US" altLang="zh-CN" sz="2400" dirty="0">
                <a:latin typeface="Times New Roman" pitchFamily="18" charset="0"/>
                <a:ea typeface="仿宋_GB2312" pitchFamily="49" charset="-122"/>
                <a:cs typeface="Times New Roman" pitchFamily="18" charset="0"/>
              </a:rPr>
              <a:t>i=1,2</a:t>
            </a:r>
            <a:r>
              <a:rPr kumimoji="1" lang="zh-CN" altLang="en-US" sz="2400" dirty="0">
                <a:latin typeface="Times New Roman" pitchFamily="18" charset="0"/>
                <a:ea typeface="仿宋_GB2312" pitchFamily="49" charset="-122"/>
                <a:cs typeface="Times New Roman" pitchFamily="18" charset="0"/>
              </a:rPr>
              <a:t>；</a:t>
            </a:r>
            <a:r>
              <a:rPr kumimoji="1" lang="en-US" altLang="zh-CN" sz="2400" dirty="0">
                <a:latin typeface="Times New Roman" pitchFamily="18" charset="0"/>
                <a:ea typeface="仿宋_GB2312" pitchFamily="49" charset="-122"/>
                <a:cs typeface="Times New Roman" pitchFamily="18" charset="0"/>
              </a:rPr>
              <a:t>j=1,2,3</a:t>
            </a:r>
            <a:r>
              <a:rPr kumimoji="1" lang="zh-CN" altLang="en-US" sz="2400" dirty="0">
                <a:latin typeface="Times New Roman" pitchFamily="18" charset="0"/>
                <a:ea typeface="仿宋_GB2312" pitchFamily="49" charset="-122"/>
                <a:cs typeface="Times New Roman" pitchFamily="18" charset="0"/>
              </a:rPr>
              <a:t>，即 </a:t>
            </a:r>
          </a:p>
          <a:p>
            <a:pPr>
              <a:spcBef>
                <a:spcPct val="50000"/>
              </a:spcBef>
            </a:pPr>
            <a:endParaRPr kumimoji="1" lang="zh-CN" altLang="en-US" sz="2400" dirty="0">
              <a:latin typeface="Times New Roman" pitchFamily="18" charset="0"/>
              <a:ea typeface="仿宋_GB2312" pitchFamily="49" charset="-122"/>
              <a:cs typeface="Times New Roman" pitchFamily="18" charset="0"/>
            </a:endParaRPr>
          </a:p>
          <a:p>
            <a:pPr>
              <a:spcBef>
                <a:spcPct val="50000"/>
              </a:spcBef>
            </a:pPr>
            <a:endParaRPr kumimoji="1" lang="zh-CN" altLang="en-US" sz="2400" dirty="0">
              <a:latin typeface="Times New Roman" pitchFamily="18" charset="0"/>
              <a:ea typeface="仿宋_GB2312" pitchFamily="49" charset="-122"/>
              <a:cs typeface="Times New Roman" pitchFamily="18" charset="0"/>
            </a:endParaRPr>
          </a:p>
          <a:p>
            <a:pPr>
              <a:spcBef>
                <a:spcPct val="50000"/>
              </a:spcBef>
            </a:pPr>
            <a:r>
              <a:rPr kumimoji="1" lang="zh-CN" altLang="en-US" sz="2200" dirty="0">
                <a:latin typeface="Times New Roman" pitchFamily="18" charset="0"/>
                <a:ea typeface="仿宋_GB2312" pitchFamily="49" charset="-122"/>
                <a:cs typeface="Times New Roman" pitchFamily="18" charset="0"/>
              </a:rPr>
              <a:t>则</a:t>
            </a:r>
            <a:r>
              <a:rPr kumimoji="1" lang="en-US" altLang="zh-CN" sz="2200" dirty="0">
                <a:latin typeface="Times New Roman" pitchFamily="18" charset="0"/>
                <a:ea typeface="仿宋_GB2312" pitchFamily="49" charset="-122"/>
                <a:cs typeface="Times New Roman" pitchFamily="18" charset="0"/>
              </a:rPr>
              <a:t>U×V</a:t>
            </a:r>
            <a:r>
              <a:rPr kumimoji="1" lang="zh-CN" altLang="en-US" sz="2200" dirty="0">
                <a:latin typeface="Times New Roman" pitchFamily="18" charset="0"/>
                <a:ea typeface="仿宋_GB2312" pitchFamily="49" charset="-122"/>
                <a:cs typeface="Times New Roman" pitchFamily="18" charset="0"/>
              </a:rPr>
              <a:t>上的模糊关系</a:t>
            </a:r>
            <a:r>
              <a:rPr kumimoji="1" lang="en-US" altLang="zh-CN" sz="2200" dirty="0">
                <a:latin typeface="Times New Roman" pitchFamily="18" charset="0"/>
                <a:ea typeface="仿宋_GB2312" pitchFamily="49" charset="-122"/>
                <a:cs typeface="Times New Roman" pitchFamily="18" charset="0"/>
              </a:rPr>
              <a:t>R</a:t>
            </a:r>
            <a:r>
              <a:rPr kumimoji="1" lang="zh-CN" altLang="en-US" sz="2200" dirty="0">
                <a:latin typeface="Times New Roman" pitchFamily="18" charset="0"/>
                <a:ea typeface="仿宋_GB2312" pitchFamily="49" charset="-122"/>
                <a:cs typeface="Times New Roman" pitchFamily="18" charset="0"/>
              </a:rPr>
              <a:t>为 </a:t>
            </a:r>
          </a:p>
          <a:p>
            <a:pPr>
              <a:spcBef>
                <a:spcPct val="50000"/>
              </a:spcBef>
            </a:pPr>
            <a:endParaRPr kumimoji="1" lang="zh-CN" altLang="en-US" sz="2200" b="1" dirty="0">
              <a:solidFill>
                <a:srgbClr val="0000CC"/>
              </a:solidFill>
              <a:latin typeface="Times New Roman" pitchFamily="18" charset="0"/>
            </a:endParaRPr>
          </a:p>
          <a:p>
            <a:pPr>
              <a:spcBef>
                <a:spcPct val="50000"/>
              </a:spcBef>
            </a:pPr>
            <a:endParaRPr kumimoji="1" lang="en-US" altLang="zh-CN" sz="2400" dirty="0">
              <a:latin typeface="Tahoma" pitchFamily="34" charset="0"/>
            </a:endParaRPr>
          </a:p>
        </p:txBody>
      </p:sp>
      <p:graphicFrame>
        <p:nvGraphicFramePr>
          <p:cNvPr id="142344" name="Object 8"/>
          <p:cNvGraphicFramePr>
            <a:graphicFrameLocks noChangeAspect="1"/>
          </p:cNvGraphicFramePr>
          <p:nvPr/>
        </p:nvGraphicFramePr>
        <p:xfrm>
          <a:off x="719138" y="3752850"/>
          <a:ext cx="7391400" cy="796925"/>
        </p:xfrm>
        <a:graphic>
          <a:graphicData uri="http://schemas.openxmlformats.org/presentationml/2006/ole">
            <mc:AlternateContent xmlns:mc="http://schemas.openxmlformats.org/markup-compatibility/2006">
              <mc:Choice xmlns:v="urn:schemas-microsoft-com:vml" Requires="v">
                <p:oleObj spid="_x0000_s142876" name="Equation" r:id="rId4" imgW="4203700" imgH="457200" progId="Equation.3">
                  <p:embed/>
                </p:oleObj>
              </mc:Choice>
              <mc:Fallback>
                <p:oleObj name="Equation" r:id="rId4" imgW="4203700" imgH="457200" progId="Equation.3">
                  <p:embed/>
                  <p:pic>
                    <p:nvPicPr>
                      <p:cNvPr id="0" name="Picture 4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3752850"/>
                        <a:ext cx="7391400" cy="796925"/>
                      </a:xfrm>
                      <a:prstGeom prst="rect">
                        <a:avLst/>
                      </a:prstGeom>
                      <a:solidFill>
                        <a:schemeClr val="bg1"/>
                      </a:solidFill>
                    </p:spPr>
                  </p:pic>
                </p:oleObj>
              </mc:Fallback>
            </mc:AlternateContent>
          </a:graphicData>
        </a:graphic>
      </p:graphicFrame>
      <p:graphicFrame>
        <p:nvGraphicFramePr>
          <p:cNvPr id="142345" name="Object 9"/>
          <p:cNvGraphicFramePr>
            <a:graphicFrameLocks noChangeAspect="1"/>
          </p:cNvGraphicFramePr>
          <p:nvPr/>
        </p:nvGraphicFramePr>
        <p:xfrm>
          <a:off x="1008063" y="5337175"/>
          <a:ext cx="3168650" cy="771525"/>
        </p:xfrm>
        <a:graphic>
          <a:graphicData uri="http://schemas.openxmlformats.org/presentationml/2006/ole">
            <mc:AlternateContent xmlns:mc="http://schemas.openxmlformats.org/markup-compatibility/2006">
              <mc:Choice xmlns:v="urn:schemas-microsoft-com:vml" Requires="v">
                <p:oleObj spid="_x0000_s142877" name="Equation" r:id="rId6" imgW="1282700" imgH="457200" progId="Equation.3">
                  <p:embed/>
                </p:oleObj>
              </mc:Choice>
              <mc:Fallback>
                <p:oleObj name="Equation" r:id="rId6" imgW="1282700" imgH="457200" progId="Equation.3">
                  <p:embed/>
                  <p:pic>
                    <p:nvPicPr>
                      <p:cNvPr id="0" name="Picture 4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8063" y="5337175"/>
                        <a:ext cx="3168650" cy="771525"/>
                      </a:xfrm>
                      <a:prstGeom prst="rect">
                        <a:avLst/>
                      </a:prstGeom>
                      <a:solidFill>
                        <a:schemeClr val="bg1"/>
                      </a:solidFill>
                    </p:spPr>
                  </p:pic>
                </p:oleObj>
              </mc:Fallback>
            </mc:AlternateContent>
          </a:graphicData>
        </a:graphic>
      </p:graphicFrame>
      <p:graphicFrame>
        <p:nvGraphicFramePr>
          <p:cNvPr id="142346" name="Object 10"/>
          <p:cNvGraphicFramePr>
            <a:graphicFrameLocks noChangeAspect="1"/>
          </p:cNvGraphicFramePr>
          <p:nvPr>
            <p:extLst>
              <p:ext uri="{D42A27DB-BD31-4B8C-83A1-F6EECF244321}">
                <p14:modId xmlns:p14="http://schemas.microsoft.com/office/powerpoint/2010/main" val="3644664990"/>
              </p:ext>
            </p:extLst>
          </p:nvPr>
        </p:nvGraphicFramePr>
        <p:xfrm>
          <a:off x="5976156" y="2744924"/>
          <a:ext cx="1295400" cy="501650"/>
        </p:xfrm>
        <a:graphic>
          <a:graphicData uri="http://schemas.openxmlformats.org/presentationml/2006/ole">
            <mc:AlternateContent xmlns:mc="http://schemas.openxmlformats.org/markup-compatibility/2006">
              <mc:Choice xmlns:v="urn:schemas-microsoft-com:vml" Requires="v">
                <p:oleObj spid="_x0000_s142878" name="Equation" r:id="rId8" imgW="622030" imgH="241195" progId="Equation.DSMT4">
                  <p:embed/>
                </p:oleObj>
              </mc:Choice>
              <mc:Fallback>
                <p:oleObj name="Equation" r:id="rId8" imgW="622030" imgH="241195" progId="Equation.DSMT4">
                  <p:embed/>
                  <p:pic>
                    <p:nvPicPr>
                      <p:cNvPr id="0" name="Picture 45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76156" y="2744924"/>
                        <a:ext cx="1295400" cy="50165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11"/>
          <p:cNvSpPr txBox="1">
            <a:spLocks noChangeArrowheads="1"/>
          </p:cNvSpPr>
          <p:nvPr/>
        </p:nvSpPr>
        <p:spPr bwMode="auto">
          <a:xfrm>
            <a:off x="539750" y="225425"/>
            <a:ext cx="806450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
              </a:spcBef>
            </a:pPr>
            <a:r>
              <a:rPr lang="zh-CN" altLang="en-US" sz="4400" b="1" dirty="0">
                <a:solidFill>
                  <a:schemeClr val="accent2"/>
                </a:solidFill>
                <a:latin typeface="方正姚体" pitchFamily="2" charset="-122"/>
                <a:ea typeface="方正姚体" pitchFamily="2" charset="-122"/>
                <a:cs typeface="+mj-cs"/>
              </a:rPr>
              <a:t>模糊关系的定义</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502978" y="1781819"/>
            <a:ext cx="8138044" cy="3420380"/>
          </a:xfrm>
          <a:prstGeom prst="roundRect">
            <a:avLst>
              <a:gd name="adj" fmla="val 11901"/>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362" name="Text Box 2"/>
          <p:cNvSpPr txBox="1">
            <a:spLocks noChangeArrowheads="1"/>
          </p:cNvSpPr>
          <p:nvPr/>
        </p:nvSpPr>
        <p:spPr bwMode="auto">
          <a:xfrm>
            <a:off x="837711" y="2060848"/>
            <a:ext cx="7776542" cy="28623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a:lnSpc>
                <a:spcPct val="120000"/>
              </a:lnSpc>
              <a:spcBef>
                <a:spcPct val="20000"/>
              </a:spcBef>
            </a:pPr>
            <a:r>
              <a:rPr kumimoji="1" lang="zh-CN" altLang="en-US" sz="2400" b="1" dirty="0" smtClean="0">
                <a:solidFill>
                  <a:srgbClr val="CC0066"/>
                </a:solidFill>
                <a:latin typeface="Times New Roman" pitchFamily="18" charset="0"/>
                <a:ea typeface="幼圆" pitchFamily="49" charset="-122"/>
                <a:cs typeface="Times New Roman" pitchFamily="18" charset="0"/>
              </a:rPr>
              <a:t>定义</a:t>
            </a:r>
            <a:r>
              <a:rPr kumimoji="1" lang="en-US" altLang="zh-CN" sz="2400" b="1" dirty="0" smtClean="0">
                <a:solidFill>
                  <a:srgbClr val="0000CC"/>
                </a:solidFill>
                <a:latin typeface="Times New Roman" pitchFamily="18" charset="0"/>
                <a:ea typeface="幼圆" pitchFamily="49" charset="-122"/>
                <a:cs typeface="Times New Roman" pitchFamily="18" charset="0"/>
              </a:rPr>
              <a:t> </a:t>
            </a:r>
            <a:r>
              <a:rPr kumimoji="1" lang="zh-CN" altLang="en-US" sz="2400" b="1" dirty="0" smtClean="0">
                <a:latin typeface="Times New Roman" pitchFamily="18" charset="0"/>
                <a:ea typeface="幼圆" pitchFamily="49" charset="-122"/>
                <a:cs typeface="Times New Roman" pitchFamily="18" charset="0"/>
              </a:rPr>
              <a:t>设</a:t>
            </a:r>
            <a:r>
              <a:rPr kumimoji="1" lang="en-US" altLang="zh-CN" sz="2400" b="1" dirty="0">
                <a:latin typeface="Times New Roman" pitchFamily="18" charset="0"/>
                <a:ea typeface="幼圆" pitchFamily="49" charset="-122"/>
                <a:cs typeface="Times New Roman" pitchFamily="18" charset="0"/>
              </a:rPr>
              <a:t>R</a:t>
            </a:r>
            <a:r>
              <a:rPr kumimoji="1" lang="en-US" altLang="zh-CN" sz="2400" b="1" baseline="-25000" dirty="0">
                <a:latin typeface="Times New Roman" pitchFamily="18" charset="0"/>
                <a:ea typeface="幼圆" pitchFamily="49" charset="-122"/>
                <a:cs typeface="Times New Roman" pitchFamily="18" charset="0"/>
              </a:rPr>
              <a:t>1</a:t>
            </a:r>
            <a:r>
              <a:rPr kumimoji="1" lang="zh-CN" altLang="en-US" sz="2400" b="1" dirty="0">
                <a:latin typeface="Times New Roman" pitchFamily="18" charset="0"/>
                <a:ea typeface="幼圆" pitchFamily="49" charset="-122"/>
                <a:cs typeface="Times New Roman" pitchFamily="18" charset="0"/>
              </a:rPr>
              <a:t>与</a:t>
            </a:r>
            <a:r>
              <a:rPr kumimoji="1" lang="en-US" altLang="zh-CN" sz="2400" b="1" dirty="0">
                <a:latin typeface="Times New Roman" pitchFamily="18" charset="0"/>
                <a:ea typeface="幼圆" pitchFamily="49" charset="-122"/>
                <a:cs typeface="Times New Roman" pitchFamily="18" charset="0"/>
              </a:rPr>
              <a:t>R</a:t>
            </a:r>
            <a:r>
              <a:rPr kumimoji="1" lang="en-US" altLang="zh-CN" sz="2400" b="1" baseline="-25000" dirty="0">
                <a:latin typeface="Times New Roman" pitchFamily="18" charset="0"/>
                <a:ea typeface="幼圆" pitchFamily="49" charset="-122"/>
                <a:cs typeface="Times New Roman" pitchFamily="18" charset="0"/>
              </a:rPr>
              <a:t>2</a:t>
            </a:r>
            <a:r>
              <a:rPr kumimoji="1" lang="zh-CN" altLang="en-US" sz="2400" b="1" dirty="0">
                <a:latin typeface="Times New Roman" pitchFamily="18" charset="0"/>
                <a:ea typeface="幼圆" pitchFamily="49" charset="-122"/>
                <a:cs typeface="Times New Roman" pitchFamily="18" charset="0"/>
              </a:rPr>
              <a:t>分别是</a:t>
            </a:r>
            <a:r>
              <a:rPr kumimoji="1" lang="en-US" altLang="zh-CN" sz="2400" b="1" dirty="0">
                <a:latin typeface="Times New Roman" pitchFamily="18" charset="0"/>
                <a:ea typeface="幼圆" pitchFamily="49" charset="-122"/>
                <a:cs typeface="Times New Roman" pitchFamily="18" charset="0"/>
              </a:rPr>
              <a:t>U×V</a:t>
            </a:r>
            <a:r>
              <a:rPr kumimoji="1" lang="zh-CN" altLang="en-US" sz="2400" b="1" dirty="0">
                <a:latin typeface="Times New Roman" pitchFamily="18" charset="0"/>
                <a:ea typeface="幼圆" pitchFamily="49" charset="-122"/>
                <a:cs typeface="Times New Roman" pitchFamily="18" charset="0"/>
              </a:rPr>
              <a:t>与</a:t>
            </a:r>
            <a:r>
              <a:rPr kumimoji="1" lang="en-US" altLang="zh-CN" sz="2400" b="1" dirty="0">
                <a:latin typeface="Times New Roman" pitchFamily="18" charset="0"/>
                <a:ea typeface="幼圆" pitchFamily="49" charset="-122"/>
                <a:cs typeface="Times New Roman" pitchFamily="18" charset="0"/>
              </a:rPr>
              <a:t>V×W</a:t>
            </a:r>
            <a:r>
              <a:rPr kumimoji="1" lang="zh-CN" altLang="en-US" sz="2400" b="1" dirty="0">
                <a:latin typeface="Times New Roman" pitchFamily="18" charset="0"/>
                <a:ea typeface="幼圆" pitchFamily="49" charset="-122"/>
                <a:cs typeface="Times New Roman" pitchFamily="18" charset="0"/>
              </a:rPr>
              <a:t>上的两个模糊关系，则</a:t>
            </a:r>
            <a:r>
              <a:rPr kumimoji="1" lang="en-US" altLang="zh-CN" sz="2400" b="1" dirty="0">
                <a:latin typeface="Times New Roman" pitchFamily="18" charset="0"/>
                <a:ea typeface="幼圆" pitchFamily="49" charset="-122"/>
                <a:cs typeface="Times New Roman" pitchFamily="18" charset="0"/>
              </a:rPr>
              <a:t>R</a:t>
            </a:r>
            <a:r>
              <a:rPr kumimoji="1" lang="en-US" altLang="zh-CN" sz="2400" b="1" baseline="-25000" dirty="0">
                <a:latin typeface="Times New Roman" pitchFamily="18" charset="0"/>
                <a:ea typeface="幼圆" pitchFamily="49" charset="-122"/>
                <a:cs typeface="Times New Roman" pitchFamily="18" charset="0"/>
              </a:rPr>
              <a:t>1</a:t>
            </a:r>
            <a:r>
              <a:rPr kumimoji="1" lang="zh-CN" altLang="en-US" sz="2400" b="1" dirty="0">
                <a:latin typeface="Times New Roman" pitchFamily="18" charset="0"/>
                <a:ea typeface="幼圆" pitchFamily="49" charset="-122"/>
                <a:cs typeface="Times New Roman" pitchFamily="18" charset="0"/>
              </a:rPr>
              <a:t>与</a:t>
            </a:r>
            <a:r>
              <a:rPr kumimoji="1" lang="en-US" altLang="zh-CN" sz="2400" b="1" dirty="0">
                <a:latin typeface="Times New Roman" pitchFamily="18" charset="0"/>
                <a:ea typeface="幼圆" pitchFamily="49" charset="-122"/>
                <a:cs typeface="Times New Roman" pitchFamily="18" charset="0"/>
              </a:rPr>
              <a:t>R</a:t>
            </a:r>
            <a:r>
              <a:rPr kumimoji="1" lang="en-US" altLang="zh-CN" sz="2400" b="1" baseline="-25000" dirty="0">
                <a:latin typeface="Times New Roman" pitchFamily="18" charset="0"/>
                <a:ea typeface="幼圆" pitchFamily="49" charset="-122"/>
                <a:cs typeface="Times New Roman" pitchFamily="18" charset="0"/>
              </a:rPr>
              <a:t>2</a:t>
            </a:r>
            <a:r>
              <a:rPr kumimoji="1" lang="zh-CN" altLang="en-US" sz="2400" b="1" dirty="0">
                <a:latin typeface="Times New Roman" pitchFamily="18" charset="0"/>
                <a:ea typeface="幼圆" pitchFamily="49" charset="-122"/>
                <a:cs typeface="Times New Roman" pitchFamily="18" charset="0"/>
              </a:rPr>
              <a:t>的合成是从</a:t>
            </a:r>
            <a:r>
              <a:rPr kumimoji="1" lang="en-US" altLang="zh-CN" sz="2400" b="1" dirty="0">
                <a:latin typeface="Times New Roman" pitchFamily="18" charset="0"/>
                <a:ea typeface="幼圆" pitchFamily="49" charset="-122"/>
                <a:cs typeface="Times New Roman" pitchFamily="18" charset="0"/>
              </a:rPr>
              <a:t>U</a:t>
            </a:r>
            <a:r>
              <a:rPr kumimoji="1" lang="zh-CN" altLang="en-US" sz="2400" b="1" dirty="0">
                <a:latin typeface="Times New Roman" pitchFamily="18" charset="0"/>
                <a:ea typeface="幼圆" pitchFamily="49" charset="-122"/>
                <a:cs typeface="Times New Roman" pitchFamily="18" charset="0"/>
              </a:rPr>
              <a:t>到</a:t>
            </a:r>
            <a:r>
              <a:rPr kumimoji="1" lang="en-US" altLang="zh-CN" sz="2400" b="1" dirty="0">
                <a:latin typeface="Times New Roman" pitchFamily="18" charset="0"/>
                <a:ea typeface="幼圆" pitchFamily="49" charset="-122"/>
                <a:cs typeface="Times New Roman" pitchFamily="18" charset="0"/>
              </a:rPr>
              <a:t>W</a:t>
            </a:r>
            <a:r>
              <a:rPr kumimoji="1" lang="zh-CN" altLang="en-US" sz="2400" b="1" dirty="0">
                <a:latin typeface="Times New Roman" pitchFamily="18" charset="0"/>
                <a:ea typeface="幼圆" pitchFamily="49" charset="-122"/>
                <a:cs typeface="Times New Roman" pitchFamily="18" charset="0"/>
              </a:rPr>
              <a:t>的一个模糊关系，记为   </a:t>
            </a:r>
            <a:r>
              <a:rPr kumimoji="1" lang="en-US" altLang="zh-CN" sz="2400" b="1" dirty="0">
                <a:latin typeface="Times New Roman" pitchFamily="18" charset="0"/>
                <a:ea typeface="幼圆" pitchFamily="49" charset="-122"/>
                <a:cs typeface="Times New Roman" pitchFamily="18" charset="0"/>
              </a:rPr>
              <a:t>R</a:t>
            </a:r>
            <a:r>
              <a:rPr kumimoji="1" lang="en-US" altLang="zh-CN" sz="2400" b="1" baseline="-25000" dirty="0">
                <a:latin typeface="Times New Roman" pitchFamily="18" charset="0"/>
                <a:ea typeface="幼圆" pitchFamily="49" charset="-122"/>
                <a:cs typeface="Times New Roman" pitchFamily="18" charset="0"/>
              </a:rPr>
              <a:t>1</a:t>
            </a:r>
            <a:r>
              <a:rPr kumimoji="1" lang="en-US" altLang="zh-CN" sz="2400" b="1" dirty="0">
                <a:latin typeface="Times New Roman" pitchFamily="18" charset="0"/>
                <a:ea typeface="幼圆" pitchFamily="49" charset="-122"/>
                <a:cs typeface="Times New Roman" pitchFamily="18" charset="0"/>
              </a:rPr>
              <a:t>οR</a:t>
            </a:r>
            <a:r>
              <a:rPr kumimoji="1" lang="en-US" altLang="zh-CN" sz="2400" b="1" baseline="-25000" dirty="0">
                <a:latin typeface="Times New Roman" pitchFamily="18" charset="0"/>
                <a:ea typeface="幼圆" pitchFamily="49" charset="-122"/>
                <a:cs typeface="Times New Roman" pitchFamily="18" charset="0"/>
              </a:rPr>
              <a:t>2</a:t>
            </a:r>
            <a:r>
              <a:rPr kumimoji="1" lang="en-US" altLang="zh-CN" sz="2400" b="1" dirty="0">
                <a:latin typeface="Times New Roman" pitchFamily="18" charset="0"/>
                <a:ea typeface="幼圆" pitchFamily="49" charset="-122"/>
                <a:cs typeface="Times New Roman" pitchFamily="18" charset="0"/>
              </a:rPr>
              <a:t> </a:t>
            </a:r>
            <a:r>
              <a:rPr kumimoji="1" lang="zh-CN" altLang="en-US" sz="2400" b="1" dirty="0">
                <a:latin typeface="Times New Roman" pitchFamily="18" charset="0"/>
                <a:ea typeface="幼圆" pitchFamily="49" charset="-122"/>
                <a:cs typeface="Times New Roman" pitchFamily="18" charset="0"/>
              </a:rPr>
              <a:t>。其隶属函数为 </a:t>
            </a:r>
          </a:p>
          <a:p>
            <a:pPr algn="just">
              <a:lnSpc>
                <a:spcPct val="110000"/>
              </a:lnSpc>
              <a:spcBef>
                <a:spcPct val="20000"/>
              </a:spcBef>
            </a:pPr>
            <a:endParaRPr kumimoji="1" lang="zh-CN" altLang="en-US" sz="2400" b="1" dirty="0">
              <a:latin typeface="Times New Roman" pitchFamily="18" charset="0"/>
              <a:ea typeface="幼圆" pitchFamily="49" charset="-122"/>
              <a:cs typeface="Times New Roman" pitchFamily="18" charset="0"/>
            </a:endParaRPr>
          </a:p>
          <a:p>
            <a:pPr algn="just">
              <a:lnSpc>
                <a:spcPct val="110000"/>
              </a:lnSpc>
              <a:spcBef>
                <a:spcPct val="20000"/>
              </a:spcBef>
            </a:pPr>
            <a:endParaRPr kumimoji="1" lang="zh-CN" altLang="en-US" sz="2400" b="1" dirty="0">
              <a:latin typeface="Times New Roman" pitchFamily="18" charset="0"/>
              <a:ea typeface="幼圆" pitchFamily="49" charset="-122"/>
              <a:cs typeface="Times New Roman" pitchFamily="18" charset="0"/>
            </a:endParaRPr>
          </a:p>
          <a:p>
            <a:pPr algn="just">
              <a:lnSpc>
                <a:spcPct val="110000"/>
              </a:lnSpc>
              <a:spcBef>
                <a:spcPct val="20000"/>
              </a:spcBef>
            </a:pPr>
            <a:r>
              <a:rPr kumimoji="1" lang="zh-CN" altLang="en-US" sz="2400" b="1" dirty="0">
                <a:latin typeface="Times New Roman" pitchFamily="18" charset="0"/>
                <a:ea typeface="幼圆" pitchFamily="49" charset="-122"/>
                <a:cs typeface="Times New Roman" pitchFamily="18" charset="0"/>
              </a:rPr>
              <a:t>其中，∧和∨分别表示取最小和取最大。</a:t>
            </a:r>
          </a:p>
        </p:txBody>
      </p:sp>
      <p:graphicFrame>
        <p:nvGraphicFramePr>
          <p:cNvPr id="143368" name="Object 8"/>
          <p:cNvGraphicFramePr>
            <a:graphicFrameLocks noChangeAspect="1"/>
          </p:cNvGraphicFramePr>
          <p:nvPr>
            <p:extLst>
              <p:ext uri="{D42A27DB-BD31-4B8C-83A1-F6EECF244321}">
                <p14:modId xmlns:p14="http://schemas.microsoft.com/office/powerpoint/2010/main" val="1699831675"/>
              </p:ext>
            </p:extLst>
          </p:nvPr>
        </p:nvGraphicFramePr>
        <p:xfrm>
          <a:off x="1881976" y="3609020"/>
          <a:ext cx="5688012" cy="584200"/>
        </p:xfrm>
        <a:graphic>
          <a:graphicData uri="http://schemas.openxmlformats.org/presentationml/2006/ole">
            <mc:AlternateContent xmlns:mc="http://schemas.openxmlformats.org/markup-compatibility/2006">
              <mc:Choice xmlns:v="urn:schemas-microsoft-com:vml" Requires="v">
                <p:oleObj spid="_x0000_s143556" name="Equation" r:id="rId4" imgW="2298700" imgH="241300" progId="Equation.3">
                  <p:embed/>
                </p:oleObj>
              </mc:Choice>
              <mc:Fallback>
                <p:oleObj name="Equation" r:id="rId4" imgW="2298700" imgH="241300" progId="Equation.3">
                  <p:embed/>
                  <p:pic>
                    <p:nvPicPr>
                      <p:cNvPr id="0" name="Picture 1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1976" y="3609020"/>
                        <a:ext cx="5688012"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11"/>
          <p:cNvSpPr txBox="1">
            <a:spLocks noChangeArrowheads="1"/>
          </p:cNvSpPr>
          <p:nvPr/>
        </p:nvSpPr>
        <p:spPr bwMode="auto">
          <a:xfrm>
            <a:off x="539750" y="225425"/>
            <a:ext cx="806450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
              </a:spcBef>
            </a:pPr>
            <a:r>
              <a:rPr lang="zh-CN" altLang="en-US" sz="4400" b="1" dirty="0">
                <a:solidFill>
                  <a:schemeClr val="accent2"/>
                </a:solidFill>
                <a:latin typeface="方正姚体" pitchFamily="2" charset="-122"/>
                <a:ea typeface="方正姚体" pitchFamily="2" charset="-122"/>
                <a:cs typeface="+mj-cs"/>
              </a:rPr>
              <a:t>模糊关系</a:t>
            </a:r>
            <a:r>
              <a:rPr lang="zh-CN" altLang="en-US" sz="4400" b="1" dirty="0" smtClean="0">
                <a:solidFill>
                  <a:schemeClr val="accent2"/>
                </a:solidFill>
                <a:latin typeface="方正姚体" pitchFamily="2" charset="-122"/>
                <a:ea typeface="方正姚体" pitchFamily="2" charset="-122"/>
                <a:cs typeface="+mj-cs"/>
              </a:rPr>
              <a:t>的</a:t>
            </a:r>
            <a:r>
              <a:rPr lang="zh-CN" altLang="en-US" sz="4400" b="1" dirty="0">
                <a:solidFill>
                  <a:schemeClr val="accent2"/>
                </a:solidFill>
                <a:latin typeface="方正姚体" pitchFamily="2" charset="-122"/>
                <a:ea typeface="方正姚体" pitchFamily="2" charset="-122"/>
                <a:cs typeface="+mj-cs"/>
              </a:rPr>
              <a:t>合成</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179388" y="1423988"/>
            <a:ext cx="85058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smtClean="0">
                <a:solidFill>
                  <a:srgbClr val="00B050"/>
                </a:solidFill>
                <a:latin typeface="仿宋_GB2312" pitchFamily="49" charset="-122"/>
                <a:ea typeface="仿宋_GB2312" pitchFamily="49" charset="-122"/>
              </a:rPr>
              <a:t>例</a:t>
            </a:r>
            <a:r>
              <a:rPr kumimoji="1" lang="en-US" altLang="zh-CN" sz="2400" b="1" dirty="0" smtClean="0">
                <a:solidFill>
                  <a:srgbClr val="00B050"/>
                </a:solidFill>
                <a:latin typeface="仿宋_GB2312" pitchFamily="49" charset="-122"/>
                <a:ea typeface="仿宋_GB2312" pitchFamily="49" charset="-122"/>
              </a:rPr>
              <a:t> </a:t>
            </a:r>
            <a:r>
              <a:rPr kumimoji="1" lang="zh-CN" altLang="en-US" sz="2400" b="1" dirty="0" smtClean="0">
                <a:latin typeface="仿宋_GB2312" pitchFamily="49" charset="-122"/>
                <a:ea typeface="仿宋_GB2312" pitchFamily="49" charset="-122"/>
              </a:rPr>
              <a:t>设有</a:t>
            </a:r>
            <a:r>
              <a:rPr kumimoji="1" lang="zh-CN" altLang="en-US" sz="2400" b="1" dirty="0">
                <a:latin typeface="仿宋_GB2312" pitchFamily="49" charset="-122"/>
                <a:ea typeface="仿宋_GB2312" pitchFamily="49" charset="-122"/>
              </a:rPr>
              <a:t>以下两个模糊关系</a:t>
            </a:r>
            <a:r>
              <a:rPr kumimoji="1" lang="zh-CN" altLang="en-US" sz="2400" dirty="0">
                <a:latin typeface="仿宋_GB2312" pitchFamily="49" charset="-122"/>
                <a:ea typeface="仿宋_GB2312" pitchFamily="49" charset="-122"/>
              </a:rPr>
              <a:t> </a:t>
            </a:r>
          </a:p>
        </p:txBody>
      </p:sp>
      <p:graphicFrame>
        <p:nvGraphicFramePr>
          <p:cNvPr id="144387" name="Object 3"/>
          <p:cNvGraphicFramePr>
            <a:graphicFrameLocks noChangeAspect="1"/>
          </p:cNvGraphicFramePr>
          <p:nvPr>
            <p:extLst>
              <p:ext uri="{D42A27DB-BD31-4B8C-83A1-F6EECF244321}">
                <p14:modId xmlns:p14="http://schemas.microsoft.com/office/powerpoint/2010/main" val="3377536354"/>
              </p:ext>
            </p:extLst>
          </p:nvPr>
        </p:nvGraphicFramePr>
        <p:xfrm>
          <a:off x="1151620" y="1893049"/>
          <a:ext cx="5653088" cy="1465263"/>
        </p:xfrm>
        <a:graphic>
          <a:graphicData uri="http://schemas.openxmlformats.org/presentationml/2006/ole">
            <mc:AlternateContent xmlns:mc="http://schemas.openxmlformats.org/markup-compatibility/2006">
              <mc:Choice xmlns:v="urn:schemas-microsoft-com:vml" Requires="v">
                <p:oleObj spid="_x0000_s144750" name="Equation" r:id="rId4" imgW="2717800" imgH="711200" progId="Equation.3">
                  <p:embed/>
                </p:oleObj>
              </mc:Choice>
              <mc:Fallback>
                <p:oleObj name="Equation" r:id="rId4" imgW="2717800" imgH="711200" progId="Equation.3">
                  <p:embed/>
                  <p:pic>
                    <p:nvPicPr>
                      <p:cNvPr id="0" name="Picture 3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1620" y="1893049"/>
                        <a:ext cx="5653088" cy="1465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4388" name="Text Box 4"/>
          <p:cNvSpPr txBox="1">
            <a:spLocks noChangeArrowheads="1"/>
          </p:cNvSpPr>
          <p:nvPr/>
        </p:nvSpPr>
        <p:spPr bwMode="auto">
          <a:xfrm>
            <a:off x="262919" y="3313801"/>
            <a:ext cx="594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latin typeface="仿宋_GB2312" pitchFamily="49" charset="-122"/>
                <a:ea typeface="仿宋_GB2312" pitchFamily="49" charset="-122"/>
              </a:rPr>
              <a:t>则</a:t>
            </a:r>
            <a:r>
              <a:rPr kumimoji="1" lang="en-US" altLang="zh-CN" sz="2400" b="1" dirty="0">
                <a:latin typeface="仿宋_GB2312" pitchFamily="49" charset="-122"/>
                <a:ea typeface="仿宋_GB2312" pitchFamily="49" charset="-122"/>
              </a:rPr>
              <a:t>R</a:t>
            </a:r>
            <a:r>
              <a:rPr kumimoji="1" lang="en-US" altLang="zh-CN" sz="2400" b="1" baseline="-25000" dirty="0">
                <a:latin typeface="仿宋_GB2312" pitchFamily="49" charset="-122"/>
                <a:ea typeface="仿宋_GB2312" pitchFamily="49" charset="-122"/>
              </a:rPr>
              <a:t>1</a:t>
            </a:r>
            <a:r>
              <a:rPr kumimoji="1" lang="zh-CN" altLang="en-US" sz="2400" b="1" dirty="0">
                <a:latin typeface="仿宋_GB2312" pitchFamily="49" charset="-122"/>
                <a:ea typeface="仿宋_GB2312" pitchFamily="49" charset="-122"/>
              </a:rPr>
              <a:t>与</a:t>
            </a:r>
            <a:r>
              <a:rPr kumimoji="1" lang="en-US" altLang="zh-CN" sz="2400" b="1" dirty="0">
                <a:latin typeface="仿宋_GB2312" pitchFamily="49" charset="-122"/>
                <a:ea typeface="仿宋_GB2312" pitchFamily="49" charset="-122"/>
              </a:rPr>
              <a:t>R</a:t>
            </a:r>
            <a:r>
              <a:rPr kumimoji="1" lang="en-US" altLang="zh-CN" sz="2400" b="1" baseline="-25000" dirty="0">
                <a:latin typeface="仿宋_GB2312" pitchFamily="49" charset="-122"/>
                <a:ea typeface="仿宋_GB2312" pitchFamily="49" charset="-122"/>
              </a:rPr>
              <a:t>2</a:t>
            </a:r>
            <a:r>
              <a:rPr kumimoji="1" lang="zh-CN" altLang="en-US" sz="2400" b="1" dirty="0">
                <a:latin typeface="仿宋_GB2312" pitchFamily="49" charset="-122"/>
                <a:ea typeface="仿宋_GB2312" pitchFamily="49" charset="-122"/>
              </a:rPr>
              <a:t>的合成是</a:t>
            </a:r>
            <a:r>
              <a:rPr kumimoji="1" lang="zh-CN" altLang="en-US" sz="2400" dirty="0">
                <a:latin typeface="仿宋_GB2312" pitchFamily="49" charset="-122"/>
                <a:ea typeface="仿宋_GB2312" pitchFamily="49" charset="-122"/>
              </a:rPr>
              <a:t> </a:t>
            </a:r>
          </a:p>
        </p:txBody>
      </p:sp>
      <p:graphicFrame>
        <p:nvGraphicFramePr>
          <p:cNvPr id="144389" name="Object 5"/>
          <p:cNvGraphicFramePr>
            <a:graphicFrameLocks noChangeAspect="1"/>
          </p:cNvGraphicFramePr>
          <p:nvPr>
            <p:extLst>
              <p:ext uri="{D42A27DB-BD31-4B8C-83A1-F6EECF244321}">
                <p14:modId xmlns:p14="http://schemas.microsoft.com/office/powerpoint/2010/main" val="3246054966"/>
              </p:ext>
            </p:extLst>
          </p:nvPr>
        </p:nvGraphicFramePr>
        <p:xfrm>
          <a:off x="2159732" y="3969060"/>
          <a:ext cx="3060700" cy="903288"/>
        </p:xfrm>
        <a:graphic>
          <a:graphicData uri="http://schemas.openxmlformats.org/presentationml/2006/ole">
            <mc:AlternateContent xmlns:mc="http://schemas.openxmlformats.org/markup-compatibility/2006">
              <mc:Choice xmlns:v="urn:schemas-microsoft-com:vml" Requires="v">
                <p:oleObj spid="_x0000_s144751" name="公式" r:id="rId6" imgW="1511300" imgH="457200" progId="Equation.3">
                  <p:embed/>
                </p:oleObj>
              </mc:Choice>
              <mc:Fallback>
                <p:oleObj name="公式" r:id="rId6" imgW="1511300" imgH="457200" progId="Equation.3">
                  <p:embed/>
                  <p:pic>
                    <p:nvPicPr>
                      <p:cNvPr id="0" name="Picture 30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9732" y="3969060"/>
                        <a:ext cx="3060700" cy="903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4390" name="Text Box 6"/>
          <p:cNvSpPr txBox="1">
            <a:spLocks noChangeArrowheads="1"/>
          </p:cNvSpPr>
          <p:nvPr/>
        </p:nvSpPr>
        <p:spPr bwMode="auto">
          <a:xfrm>
            <a:off x="179388" y="5121275"/>
            <a:ext cx="8469312" cy="14219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a:lnSpc>
                <a:spcPct val="120000"/>
              </a:lnSpc>
              <a:spcBef>
                <a:spcPct val="25000"/>
              </a:spcBef>
            </a:pPr>
            <a:r>
              <a:rPr kumimoji="1" lang="zh-CN" altLang="en-US" sz="2400" b="1" dirty="0" smtClean="0">
                <a:solidFill>
                  <a:srgbClr val="00B050"/>
                </a:solidFill>
                <a:latin typeface="Times New Roman" pitchFamily="18" charset="0"/>
                <a:ea typeface="仿宋_GB2312" pitchFamily="49" charset="-122"/>
                <a:cs typeface="Times New Roman" pitchFamily="18" charset="0"/>
              </a:rPr>
              <a:t>把</a:t>
            </a:r>
            <a:r>
              <a:rPr kumimoji="1" lang="en-US" altLang="zh-CN" sz="2400" b="1" dirty="0">
                <a:solidFill>
                  <a:srgbClr val="00B050"/>
                </a:solidFill>
                <a:latin typeface="Times New Roman" pitchFamily="18" charset="0"/>
                <a:ea typeface="仿宋_GB2312" pitchFamily="49" charset="-122"/>
                <a:cs typeface="Times New Roman" pitchFamily="18" charset="0"/>
              </a:rPr>
              <a:t>R</a:t>
            </a:r>
            <a:r>
              <a:rPr kumimoji="1" lang="en-US" altLang="zh-CN" sz="2400" b="1" baseline="-25000" dirty="0">
                <a:solidFill>
                  <a:srgbClr val="00B050"/>
                </a:solidFill>
                <a:latin typeface="Times New Roman" pitchFamily="18" charset="0"/>
                <a:ea typeface="仿宋_GB2312" pitchFamily="49" charset="-122"/>
                <a:cs typeface="Times New Roman" pitchFamily="18" charset="0"/>
              </a:rPr>
              <a:t>1</a:t>
            </a:r>
            <a:r>
              <a:rPr kumimoji="1" lang="zh-CN" altLang="en-US" sz="2400" b="1" dirty="0">
                <a:solidFill>
                  <a:srgbClr val="00B050"/>
                </a:solidFill>
                <a:latin typeface="Times New Roman" pitchFamily="18" charset="0"/>
                <a:ea typeface="仿宋_GB2312" pitchFamily="49" charset="-122"/>
                <a:cs typeface="Times New Roman" pitchFamily="18" charset="0"/>
              </a:rPr>
              <a:t>的第</a:t>
            </a:r>
            <a:r>
              <a:rPr kumimoji="1" lang="en-US" altLang="zh-CN" sz="2400" b="1" dirty="0">
                <a:solidFill>
                  <a:srgbClr val="00B050"/>
                </a:solidFill>
                <a:latin typeface="Times New Roman" pitchFamily="18" charset="0"/>
                <a:ea typeface="仿宋_GB2312" pitchFamily="49" charset="-122"/>
                <a:cs typeface="Times New Roman" pitchFamily="18" charset="0"/>
              </a:rPr>
              <a:t>i</a:t>
            </a:r>
            <a:r>
              <a:rPr kumimoji="1" lang="zh-CN" altLang="en-US" sz="2400" b="1" dirty="0">
                <a:solidFill>
                  <a:srgbClr val="00B050"/>
                </a:solidFill>
                <a:latin typeface="Times New Roman" pitchFamily="18" charset="0"/>
                <a:ea typeface="仿宋_GB2312" pitchFamily="49" charset="-122"/>
                <a:cs typeface="Times New Roman" pitchFamily="18" charset="0"/>
              </a:rPr>
              <a:t>行元素分别与</a:t>
            </a:r>
            <a:r>
              <a:rPr kumimoji="1" lang="en-US" altLang="zh-CN" sz="2400" b="1" dirty="0">
                <a:solidFill>
                  <a:srgbClr val="00B050"/>
                </a:solidFill>
                <a:latin typeface="Times New Roman" pitchFamily="18" charset="0"/>
                <a:ea typeface="仿宋_GB2312" pitchFamily="49" charset="-122"/>
                <a:cs typeface="Times New Roman" pitchFamily="18" charset="0"/>
              </a:rPr>
              <a:t>R</a:t>
            </a:r>
            <a:r>
              <a:rPr kumimoji="1" lang="en-US" altLang="zh-CN" sz="2400" b="1" baseline="-25000" dirty="0">
                <a:solidFill>
                  <a:srgbClr val="00B050"/>
                </a:solidFill>
                <a:latin typeface="Times New Roman" pitchFamily="18" charset="0"/>
                <a:ea typeface="仿宋_GB2312" pitchFamily="49" charset="-122"/>
                <a:cs typeface="Times New Roman" pitchFamily="18" charset="0"/>
              </a:rPr>
              <a:t>2</a:t>
            </a:r>
            <a:r>
              <a:rPr kumimoji="1" lang="zh-CN" altLang="en-US" sz="2400" b="1" dirty="0">
                <a:solidFill>
                  <a:srgbClr val="00B050"/>
                </a:solidFill>
                <a:latin typeface="Times New Roman" pitchFamily="18" charset="0"/>
                <a:ea typeface="仿宋_GB2312" pitchFamily="49" charset="-122"/>
                <a:cs typeface="Times New Roman" pitchFamily="18" charset="0"/>
              </a:rPr>
              <a:t>的第</a:t>
            </a:r>
            <a:r>
              <a:rPr kumimoji="1" lang="en-US" altLang="zh-CN" sz="2400" b="1" dirty="0">
                <a:solidFill>
                  <a:srgbClr val="00B050"/>
                </a:solidFill>
                <a:latin typeface="Times New Roman" pitchFamily="18" charset="0"/>
                <a:ea typeface="仿宋_GB2312" pitchFamily="49" charset="-122"/>
                <a:cs typeface="Times New Roman" pitchFamily="18" charset="0"/>
              </a:rPr>
              <a:t>j</a:t>
            </a:r>
            <a:r>
              <a:rPr kumimoji="1" lang="zh-CN" altLang="en-US" sz="2400" b="1" dirty="0">
                <a:solidFill>
                  <a:srgbClr val="00B050"/>
                </a:solidFill>
                <a:latin typeface="Times New Roman" pitchFamily="18" charset="0"/>
                <a:ea typeface="仿宋_GB2312" pitchFamily="49" charset="-122"/>
                <a:cs typeface="Times New Roman" pitchFamily="18" charset="0"/>
              </a:rPr>
              <a:t>列的对应元素相比较，两个数中取最小者，然后再在所得的一组最小数中取最大的一个，并以此数作为</a:t>
            </a:r>
            <a:r>
              <a:rPr kumimoji="1" lang="en-US" altLang="zh-CN" sz="2400" b="1" dirty="0">
                <a:solidFill>
                  <a:srgbClr val="00B050"/>
                </a:solidFill>
                <a:latin typeface="Times New Roman" pitchFamily="18" charset="0"/>
                <a:ea typeface="仿宋_GB2312" pitchFamily="49" charset="-122"/>
                <a:cs typeface="Times New Roman" pitchFamily="18" charset="0"/>
              </a:rPr>
              <a:t>R</a:t>
            </a:r>
            <a:r>
              <a:rPr kumimoji="1" lang="en-US" altLang="zh-CN" sz="2400" b="1" baseline="-25000" dirty="0">
                <a:solidFill>
                  <a:srgbClr val="00B050"/>
                </a:solidFill>
                <a:latin typeface="Times New Roman" pitchFamily="18" charset="0"/>
                <a:ea typeface="仿宋_GB2312" pitchFamily="49" charset="-122"/>
                <a:cs typeface="Times New Roman" pitchFamily="18" charset="0"/>
              </a:rPr>
              <a:t>1</a:t>
            </a:r>
            <a:r>
              <a:rPr kumimoji="1" lang="en-US" altLang="zh-CN" sz="2400" b="1" dirty="0">
                <a:solidFill>
                  <a:srgbClr val="00B050"/>
                </a:solidFill>
                <a:latin typeface="Times New Roman" pitchFamily="18" charset="0"/>
                <a:ea typeface="仿宋_GB2312" pitchFamily="49" charset="-122"/>
                <a:cs typeface="Times New Roman" pitchFamily="18" charset="0"/>
              </a:rPr>
              <a:t>οR</a:t>
            </a:r>
            <a:r>
              <a:rPr kumimoji="1" lang="en-US" altLang="zh-CN" sz="2400" b="1" baseline="-25000" dirty="0">
                <a:solidFill>
                  <a:srgbClr val="00B050"/>
                </a:solidFill>
                <a:latin typeface="Times New Roman" pitchFamily="18" charset="0"/>
                <a:ea typeface="仿宋_GB2312" pitchFamily="49" charset="-122"/>
                <a:cs typeface="Times New Roman" pitchFamily="18" charset="0"/>
              </a:rPr>
              <a:t>2</a:t>
            </a:r>
            <a:r>
              <a:rPr kumimoji="1" lang="zh-CN" altLang="en-US" sz="2400" b="1" dirty="0">
                <a:solidFill>
                  <a:srgbClr val="00B050"/>
                </a:solidFill>
                <a:latin typeface="Times New Roman" pitchFamily="18" charset="0"/>
                <a:ea typeface="仿宋_GB2312" pitchFamily="49" charset="-122"/>
                <a:cs typeface="Times New Roman" pitchFamily="18" charset="0"/>
              </a:rPr>
              <a:t>的元素</a:t>
            </a:r>
            <a:r>
              <a:rPr kumimoji="1" lang="en-US" altLang="zh-CN" sz="2400" b="1" dirty="0">
                <a:solidFill>
                  <a:srgbClr val="00B050"/>
                </a:solidFill>
                <a:latin typeface="Times New Roman" pitchFamily="18" charset="0"/>
                <a:ea typeface="仿宋_GB2312" pitchFamily="49" charset="-122"/>
                <a:cs typeface="Times New Roman" pitchFamily="18" charset="0"/>
              </a:rPr>
              <a:t>R(</a:t>
            </a:r>
            <a:r>
              <a:rPr kumimoji="1" lang="en-US" altLang="zh-CN" sz="2400" b="1" dirty="0" err="1">
                <a:solidFill>
                  <a:srgbClr val="00B050"/>
                </a:solidFill>
                <a:latin typeface="Times New Roman" pitchFamily="18" charset="0"/>
                <a:ea typeface="仿宋_GB2312" pitchFamily="49" charset="-122"/>
                <a:cs typeface="Times New Roman" pitchFamily="18" charset="0"/>
              </a:rPr>
              <a:t>i,j</a:t>
            </a:r>
            <a:r>
              <a:rPr kumimoji="1" lang="en-US" altLang="zh-CN" sz="2400" b="1" dirty="0">
                <a:solidFill>
                  <a:srgbClr val="00B050"/>
                </a:solidFill>
                <a:latin typeface="Times New Roman" pitchFamily="18" charset="0"/>
                <a:ea typeface="仿宋_GB2312" pitchFamily="49" charset="-122"/>
                <a:cs typeface="Times New Roman" pitchFamily="18" charset="0"/>
              </a:rPr>
              <a:t>)</a:t>
            </a:r>
            <a:r>
              <a:rPr kumimoji="1" lang="zh-CN" altLang="en-US" sz="2400" b="1" dirty="0">
                <a:solidFill>
                  <a:srgbClr val="00B050"/>
                </a:solidFill>
                <a:latin typeface="Times New Roman" pitchFamily="18" charset="0"/>
                <a:ea typeface="仿宋_GB2312" pitchFamily="49" charset="-122"/>
                <a:cs typeface="Times New Roman" pitchFamily="18" charset="0"/>
              </a:rPr>
              <a:t>。</a:t>
            </a:r>
          </a:p>
        </p:txBody>
      </p:sp>
      <p:sp>
        <p:nvSpPr>
          <p:cNvPr id="9" name="Text Box 11"/>
          <p:cNvSpPr txBox="1">
            <a:spLocks noChangeArrowheads="1"/>
          </p:cNvSpPr>
          <p:nvPr/>
        </p:nvSpPr>
        <p:spPr bwMode="auto">
          <a:xfrm>
            <a:off x="539750" y="225425"/>
            <a:ext cx="806450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
              </a:spcBef>
            </a:pPr>
            <a:r>
              <a:rPr lang="zh-CN" altLang="en-US" sz="4400" b="1" dirty="0">
                <a:solidFill>
                  <a:schemeClr val="accent2"/>
                </a:solidFill>
                <a:latin typeface="方正姚体" pitchFamily="2" charset="-122"/>
                <a:ea typeface="方正姚体" pitchFamily="2" charset="-122"/>
                <a:cs typeface="+mj-cs"/>
              </a:rPr>
              <a:t>模糊关系</a:t>
            </a:r>
            <a:r>
              <a:rPr lang="zh-CN" altLang="en-US" sz="4400" b="1" dirty="0" smtClean="0">
                <a:solidFill>
                  <a:schemeClr val="accent2"/>
                </a:solidFill>
                <a:latin typeface="方正姚体" pitchFamily="2" charset="-122"/>
                <a:ea typeface="方正姚体" pitchFamily="2" charset="-122"/>
                <a:cs typeface="+mj-cs"/>
              </a:rPr>
              <a:t>的</a:t>
            </a:r>
            <a:r>
              <a:rPr lang="zh-CN" altLang="en-US" sz="4400" b="1" dirty="0">
                <a:solidFill>
                  <a:schemeClr val="accent2"/>
                </a:solidFill>
                <a:latin typeface="方正姚体" pitchFamily="2" charset="-122"/>
                <a:ea typeface="方正姚体" pitchFamily="2" charset="-122"/>
                <a:cs typeface="+mj-cs"/>
              </a:rPr>
              <a:t>合成</a:t>
            </a:r>
            <a:endParaRPr lang="en-US" altLang="zh-CN" sz="4400" b="1" dirty="0">
              <a:solidFill>
                <a:schemeClr val="accent2"/>
              </a:solidFill>
              <a:latin typeface="方正姚体" pitchFamily="2" charset="-122"/>
              <a:ea typeface="方正姚体" pitchFamily="2" charset="-122"/>
              <a:cs typeface="+mj-cs"/>
            </a:endParaRPr>
          </a:p>
        </p:txBody>
      </p:sp>
      <p:sp>
        <p:nvSpPr>
          <p:cNvPr id="2" name="TextBox 1"/>
          <p:cNvSpPr txBox="1"/>
          <p:nvPr/>
        </p:nvSpPr>
        <p:spPr>
          <a:xfrm>
            <a:off x="6206519" y="4005064"/>
            <a:ext cx="2478694" cy="523220"/>
          </a:xfrm>
          <a:prstGeom prst="rect">
            <a:avLst/>
          </a:prstGeom>
          <a:noFill/>
        </p:spPr>
        <p:txBody>
          <a:bodyPr wrap="square" rtlCol="0">
            <a:spAutoFit/>
          </a:bodyPr>
          <a:lstStyle/>
          <a:p>
            <a:r>
              <a:rPr lang="zh-CN" altLang="en-US" sz="2800" dirty="0" smtClean="0">
                <a:solidFill>
                  <a:srgbClr val="3333FF"/>
                </a:solidFill>
                <a:latin typeface="方正卡通简体" pitchFamily="65" charset="-122"/>
                <a:ea typeface="方正卡通简体" pitchFamily="65" charset="-122"/>
              </a:rPr>
              <a:t>类比矩阵乘法</a:t>
            </a:r>
            <a:endParaRPr lang="zh-CN" altLang="en-US" sz="2800" dirty="0">
              <a:solidFill>
                <a:srgbClr val="3333FF"/>
              </a:solidFill>
              <a:latin typeface="方正卡通简体" pitchFamily="65" charset="-122"/>
              <a:ea typeface="方正卡通简体" pitchFamily="65"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179388" y="1844675"/>
            <a:ext cx="8496300" cy="429348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400" b="1" dirty="0" smtClean="0">
                <a:solidFill>
                  <a:srgbClr val="00B050"/>
                </a:solidFill>
                <a:latin typeface="Times New Roman" pitchFamily="18" charset="0"/>
                <a:ea typeface="仿宋_GB2312" pitchFamily="49" charset="-122"/>
                <a:cs typeface="Times New Roman" pitchFamily="18" charset="0"/>
              </a:rPr>
              <a:t>例</a:t>
            </a:r>
            <a:r>
              <a:rPr kumimoji="1" lang="en-US" altLang="zh-CN" sz="2400" b="1" dirty="0" smtClean="0">
                <a:solidFill>
                  <a:srgbClr val="00B050"/>
                </a:solidFill>
                <a:latin typeface="Times New Roman" pitchFamily="18" charset="0"/>
                <a:ea typeface="仿宋_GB2312" pitchFamily="49" charset="-122"/>
                <a:cs typeface="Times New Roman" pitchFamily="18" charset="0"/>
              </a:rPr>
              <a:t> </a:t>
            </a:r>
            <a:r>
              <a:rPr kumimoji="1" lang="zh-CN" altLang="en-US" sz="2400" dirty="0" smtClean="0">
                <a:latin typeface="Times New Roman" pitchFamily="18" charset="0"/>
                <a:ea typeface="仿宋_GB2312" pitchFamily="49" charset="-122"/>
                <a:cs typeface="Times New Roman" pitchFamily="18" charset="0"/>
              </a:rPr>
              <a:t>设有：</a:t>
            </a:r>
            <a:endParaRPr kumimoji="1" lang="en-US" altLang="zh-CN" sz="2400" dirty="0" smtClean="0">
              <a:latin typeface="Times New Roman" pitchFamily="18" charset="0"/>
              <a:ea typeface="仿宋_GB2312" pitchFamily="49" charset="-122"/>
              <a:cs typeface="Times New Roman" pitchFamily="18" charset="0"/>
            </a:endParaRPr>
          </a:p>
          <a:p>
            <a:pPr algn="just">
              <a:spcBef>
                <a:spcPct val="50000"/>
              </a:spcBef>
            </a:pPr>
            <a:r>
              <a:rPr kumimoji="1" lang="zh-CN" altLang="en-US" sz="2400" dirty="0" smtClean="0">
                <a:latin typeface="Times New Roman" pitchFamily="18" charset="0"/>
                <a:ea typeface="仿宋_GB2312" pitchFamily="49" charset="-122"/>
                <a:cs typeface="Times New Roman" pitchFamily="18" charset="0"/>
              </a:rPr>
              <a:t>一</a:t>
            </a:r>
            <a:r>
              <a:rPr kumimoji="1" lang="zh-CN" altLang="en-US" sz="2400" dirty="0">
                <a:latin typeface="Times New Roman" pitchFamily="18" charset="0"/>
                <a:ea typeface="仿宋_GB2312" pitchFamily="49" charset="-122"/>
                <a:cs typeface="Times New Roman" pitchFamily="18" charset="0"/>
              </a:rPr>
              <a:t>组学生 </a:t>
            </a:r>
            <a:r>
              <a:rPr kumimoji="1" lang="en-US" altLang="zh-CN" sz="2400" dirty="0">
                <a:latin typeface="Times New Roman" pitchFamily="18" charset="0"/>
                <a:ea typeface="仿宋_GB2312" pitchFamily="49" charset="-122"/>
                <a:cs typeface="Times New Roman" pitchFamily="18" charset="0"/>
              </a:rPr>
              <a:t>U={u</a:t>
            </a:r>
            <a:r>
              <a:rPr kumimoji="1" lang="en-US" altLang="zh-CN" sz="2400" baseline="-25000" dirty="0">
                <a:latin typeface="Times New Roman" pitchFamily="18" charset="0"/>
                <a:ea typeface="仿宋_GB2312" pitchFamily="49" charset="-122"/>
                <a:cs typeface="Times New Roman" pitchFamily="18" charset="0"/>
              </a:rPr>
              <a:t>1</a:t>
            </a:r>
            <a:r>
              <a:rPr kumimoji="1" lang="en-US" altLang="zh-CN" sz="2400" dirty="0">
                <a:latin typeface="Times New Roman" pitchFamily="18" charset="0"/>
                <a:ea typeface="仿宋_GB2312" pitchFamily="49" charset="-122"/>
                <a:cs typeface="Times New Roman" pitchFamily="18" charset="0"/>
              </a:rPr>
              <a:t>,u</a:t>
            </a:r>
            <a:r>
              <a:rPr kumimoji="1" lang="en-US" altLang="zh-CN" sz="2400" baseline="-25000" dirty="0">
                <a:latin typeface="Times New Roman" pitchFamily="18" charset="0"/>
                <a:ea typeface="仿宋_GB2312" pitchFamily="49" charset="-122"/>
                <a:cs typeface="Times New Roman" pitchFamily="18" charset="0"/>
              </a:rPr>
              <a:t>2</a:t>
            </a:r>
            <a:r>
              <a:rPr kumimoji="1" lang="en-US" altLang="zh-CN" sz="2400" dirty="0">
                <a:latin typeface="Times New Roman" pitchFamily="18" charset="0"/>
                <a:ea typeface="仿宋_GB2312" pitchFamily="49" charset="-122"/>
                <a:cs typeface="Times New Roman" pitchFamily="18" charset="0"/>
              </a:rPr>
              <a:t>}={</a:t>
            </a:r>
            <a:r>
              <a:rPr kumimoji="1" lang="zh-CN" altLang="en-US" sz="2400" dirty="0">
                <a:latin typeface="Times New Roman" pitchFamily="18" charset="0"/>
                <a:ea typeface="仿宋_GB2312" pitchFamily="49" charset="-122"/>
                <a:cs typeface="Times New Roman" pitchFamily="18" charset="0"/>
              </a:rPr>
              <a:t>秦学，郝玩</a:t>
            </a:r>
            <a:r>
              <a:rPr kumimoji="1" lang="en-US" altLang="zh-CN" sz="2400" dirty="0">
                <a:latin typeface="Times New Roman" pitchFamily="18" charset="0"/>
                <a:ea typeface="仿宋_GB2312" pitchFamily="49" charset="-122"/>
                <a:cs typeface="Times New Roman" pitchFamily="18" charset="0"/>
              </a:rPr>
              <a:t>}</a:t>
            </a:r>
            <a:r>
              <a:rPr kumimoji="1" lang="zh-CN" altLang="en-US" sz="2400" dirty="0" smtClean="0">
                <a:latin typeface="Times New Roman" pitchFamily="18" charset="0"/>
                <a:ea typeface="仿宋_GB2312" pitchFamily="49" charset="-122"/>
                <a:cs typeface="Times New Roman" pitchFamily="18" charset="0"/>
              </a:rPr>
              <a:t>，</a:t>
            </a:r>
            <a:endParaRPr kumimoji="1" lang="en-US" altLang="zh-CN" sz="2400" dirty="0" smtClean="0">
              <a:latin typeface="Times New Roman" pitchFamily="18" charset="0"/>
              <a:ea typeface="仿宋_GB2312" pitchFamily="49" charset="-122"/>
              <a:cs typeface="Times New Roman" pitchFamily="18" charset="0"/>
            </a:endParaRPr>
          </a:p>
          <a:p>
            <a:pPr algn="just">
              <a:spcBef>
                <a:spcPct val="50000"/>
              </a:spcBef>
            </a:pPr>
            <a:r>
              <a:rPr kumimoji="1" lang="zh-CN" altLang="en-US" sz="2400" dirty="0" smtClean="0">
                <a:latin typeface="Times New Roman" pitchFamily="18" charset="0"/>
                <a:ea typeface="仿宋_GB2312" pitchFamily="49" charset="-122"/>
                <a:cs typeface="Times New Roman" pitchFamily="18" charset="0"/>
              </a:rPr>
              <a:t>一些</a:t>
            </a:r>
            <a:r>
              <a:rPr kumimoji="1" lang="zh-CN" altLang="en-US" sz="2400" dirty="0">
                <a:latin typeface="Times New Roman" pitchFamily="18" charset="0"/>
                <a:ea typeface="仿宋_GB2312" pitchFamily="49" charset="-122"/>
                <a:cs typeface="Times New Roman" pitchFamily="18" charset="0"/>
              </a:rPr>
              <a:t>在计算机上的</a:t>
            </a:r>
            <a:r>
              <a:rPr kumimoji="1" lang="zh-CN" altLang="en-US" sz="2400" dirty="0" smtClean="0">
                <a:latin typeface="Times New Roman" pitchFamily="18" charset="0"/>
                <a:ea typeface="仿宋_GB2312" pitchFamily="49" charset="-122"/>
                <a:cs typeface="Times New Roman" pitchFamily="18" charset="0"/>
              </a:rPr>
              <a:t>活动</a:t>
            </a:r>
            <a:r>
              <a:rPr kumimoji="1" lang="en-US" altLang="zh-CN" sz="2400" dirty="0" smtClean="0">
                <a:latin typeface="Times New Roman" pitchFamily="18" charset="0"/>
                <a:ea typeface="仿宋_GB2312" pitchFamily="49" charset="-122"/>
                <a:cs typeface="Times New Roman" pitchFamily="18" charset="0"/>
              </a:rPr>
              <a:t>V={v</a:t>
            </a:r>
            <a:r>
              <a:rPr kumimoji="1" lang="en-US" altLang="zh-CN" sz="2400" baseline="-25000" dirty="0" smtClean="0">
                <a:latin typeface="Times New Roman" pitchFamily="18" charset="0"/>
                <a:ea typeface="仿宋_GB2312" pitchFamily="49" charset="-122"/>
                <a:cs typeface="Times New Roman" pitchFamily="18" charset="0"/>
              </a:rPr>
              <a:t>1</a:t>
            </a:r>
            <a:r>
              <a:rPr kumimoji="1" lang="en-US" altLang="zh-CN" sz="2400" dirty="0" smtClean="0">
                <a:latin typeface="Times New Roman" pitchFamily="18" charset="0"/>
                <a:ea typeface="仿宋_GB2312" pitchFamily="49" charset="-122"/>
                <a:cs typeface="Times New Roman" pitchFamily="18" charset="0"/>
              </a:rPr>
              <a:t>,v</a:t>
            </a:r>
            <a:r>
              <a:rPr kumimoji="1" lang="en-US" altLang="zh-CN" sz="2400" baseline="-25000" dirty="0" smtClean="0">
                <a:latin typeface="Times New Roman" pitchFamily="18" charset="0"/>
                <a:ea typeface="仿宋_GB2312" pitchFamily="49" charset="-122"/>
                <a:cs typeface="Times New Roman" pitchFamily="18" charset="0"/>
              </a:rPr>
              <a:t>2</a:t>
            </a:r>
            <a:r>
              <a:rPr kumimoji="1" lang="en-US" altLang="zh-CN" sz="2400" dirty="0" smtClean="0">
                <a:latin typeface="Times New Roman" pitchFamily="18" charset="0"/>
                <a:ea typeface="仿宋_GB2312" pitchFamily="49" charset="-122"/>
                <a:cs typeface="Times New Roman" pitchFamily="18" charset="0"/>
              </a:rPr>
              <a:t>,v</a:t>
            </a:r>
            <a:r>
              <a:rPr kumimoji="1" lang="en-US" altLang="zh-CN" sz="2400" baseline="-25000" dirty="0" smtClean="0">
                <a:latin typeface="Times New Roman" pitchFamily="18" charset="0"/>
                <a:ea typeface="仿宋_GB2312" pitchFamily="49" charset="-122"/>
                <a:cs typeface="Times New Roman" pitchFamily="18" charset="0"/>
              </a:rPr>
              <a:t>3</a:t>
            </a:r>
            <a:r>
              <a:rPr kumimoji="1" lang="en-US" altLang="zh-CN" sz="2400" dirty="0" smtClean="0">
                <a:latin typeface="Times New Roman" pitchFamily="18" charset="0"/>
                <a:ea typeface="仿宋_GB2312" pitchFamily="49" charset="-122"/>
                <a:cs typeface="Times New Roman" pitchFamily="18" charset="0"/>
              </a:rPr>
              <a:t>}={</a:t>
            </a:r>
            <a:r>
              <a:rPr kumimoji="1" lang="zh-CN" altLang="en-US" sz="2400" dirty="0" smtClean="0">
                <a:latin typeface="Times New Roman" pitchFamily="18" charset="0"/>
                <a:ea typeface="仿宋_GB2312" pitchFamily="49" charset="-122"/>
                <a:cs typeface="Times New Roman" pitchFamily="18" charset="0"/>
              </a:rPr>
              <a:t>编程，上网，玩游戏</a:t>
            </a:r>
            <a:r>
              <a:rPr kumimoji="1" lang="en-US" altLang="zh-CN" sz="2400" dirty="0" smtClean="0">
                <a:latin typeface="Times New Roman" pitchFamily="18" charset="0"/>
                <a:ea typeface="仿宋_GB2312" pitchFamily="49" charset="-122"/>
                <a:cs typeface="Times New Roman" pitchFamily="18" charset="0"/>
              </a:rPr>
              <a:t>}</a:t>
            </a:r>
          </a:p>
          <a:p>
            <a:pPr algn="just">
              <a:spcBef>
                <a:spcPct val="50000"/>
              </a:spcBef>
            </a:pPr>
            <a:r>
              <a:rPr kumimoji="1" lang="zh-CN" altLang="en-US" sz="2400" dirty="0" smtClean="0">
                <a:latin typeface="Times New Roman" pitchFamily="18" charset="0"/>
                <a:ea typeface="仿宋_GB2312" pitchFamily="49" charset="-122"/>
                <a:cs typeface="Times New Roman" pitchFamily="18" charset="0"/>
              </a:rPr>
              <a:t>一些对学生的评价</a:t>
            </a:r>
            <a:r>
              <a:rPr kumimoji="1" lang="en-US" altLang="zh-CN" sz="2400" dirty="0" smtClean="0">
                <a:latin typeface="Times New Roman" pitchFamily="18" charset="0"/>
                <a:ea typeface="仿宋_GB2312" pitchFamily="49" charset="-122"/>
                <a:cs typeface="Times New Roman" pitchFamily="18" charset="0"/>
              </a:rPr>
              <a:t>G ={g</a:t>
            </a:r>
            <a:r>
              <a:rPr kumimoji="1" lang="en-US" altLang="zh-CN" sz="2400" baseline="-25000" dirty="0" smtClean="0">
                <a:latin typeface="Times New Roman" pitchFamily="18" charset="0"/>
                <a:ea typeface="仿宋_GB2312" pitchFamily="49" charset="-122"/>
                <a:cs typeface="Times New Roman" pitchFamily="18" charset="0"/>
              </a:rPr>
              <a:t>1</a:t>
            </a:r>
            <a:r>
              <a:rPr kumimoji="1" lang="en-US" altLang="zh-CN" sz="2400" dirty="0" smtClean="0">
                <a:latin typeface="Times New Roman" pitchFamily="18" charset="0"/>
                <a:ea typeface="仿宋_GB2312" pitchFamily="49" charset="-122"/>
                <a:cs typeface="Times New Roman" pitchFamily="18" charset="0"/>
              </a:rPr>
              <a:t>,g</a:t>
            </a:r>
            <a:r>
              <a:rPr kumimoji="1" lang="en-US" altLang="zh-CN" sz="2400" baseline="-25000" dirty="0" smtClean="0">
                <a:latin typeface="Times New Roman" pitchFamily="18" charset="0"/>
                <a:ea typeface="仿宋_GB2312" pitchFamily="49" charset="-122"/>
                <a:cs typeface="Times New Roman" pitchFamily="18" charset="0"/>
              </a:rPr>
              <a:t>2</a:t>
            </a:r>
            <a:r>
              <a:rPr kumimoji="1" lang="en-US" altLang="zh-CN" sz="2400" dirty="0" smtClean="0">
                <a:latin typeface="Times New Roman" pitchFamily="18" charset="0"/>
                <a:ea typeface="仿宋_GB2312" pitchFamily="49" charset="-122"/>
                <a:cs typeface="Times New Roman" pitchFamily="18" charset="0"/>
              </a:rPr>
              <a:t>,g</a:t>
            </a:r>
            <a:r>
              <a:rPr kumimoji="1" lang="en-US" altLang="zh-CN" sz="2400" baseline="-25000" dirty="0" smtClean="0">
                <a:latin typeface="Times New Roman" pitchFamily="18" charset="0"/>
                <a:ea typeface="仿宋_GB2312" pitchFamily="49" charset="-122"/>
                <a:cs typeface="Times New Roman" pitchFamily="18" charset="0"/>
              </a:rPr>
              <a:t>3</a:t>
            </a:r>
            <a:r>
              <a:rPr kumimoji="1" lang="en-US" altLang="zh-CN" sz="2400" dirty="0" smtClean="0">
                <a:latin typeface="Times New Roman" pitchFamily="18" charset="0"/>
                <a:ea typeface="仿宋_GB2312" pitchFamily="49" charset="-122"/>
                <a:cs typeface="Times New Roman" pitchFamily="18" charset="0"/>
              </a:rPr>
              <a:t>}={</a:t>
            </a:r>
            <a:r>
              <a:rPr kumimoji="1" lang="zh-CN" altLang="en-US" sz="2400" dirty="0" smtClean="0">
                <a:latin typeface="Times New Roman" pitchFamily="18" charset="0"/>
                <a:ea typeface="仿宋_GB2312" pitchFamily="49" charset="-122"/>
                <a:cs typeface="Times New Roman" pitchFamily="18" charset="0"/>
              </a:rPr>
              <a:t>好，中等，差</a:t>
            </a:r>
            <a:r>
              <a:rPr kumimoji="1" lang="en-US" altLang="zh-CN" sz="2400" dirty="0" smtClean="0">
                <a:latin typeface="Times New Roman" pitchFamily="18" charset="0"/>
                <a:ea typeface="仿宋_GB2312" pitchFamily="49" charset="-122"/>
                <a:cs typeface="Times New Roman" pitchFamily="18" charset="0"/>
              </a:rPr>
              <a:t>}</a:t>
            </a:r>
          </a:p>
          <a:p>
            <a:pPr algn="just">
              <a:spcBef>
                <a:spcPct val="50000"/>
              </a:spcBef>
            </a:pPr>
            <a:r>
              <a:rPr kumimoji="1" lang="zh-CN" altLang="en-US" sz="2400" dirty="0" smtClean="0">
                <a:latin typeface="Times New Roman" pitchFamily="18" charset="0"/>
                <a:ea typeface="仿宋_GB2312" pitchFamily="49" charset="-122"/>
                <a:cs typeface="Times New Roman" pitchFamily="18" charset="0"/>
              </a:rPr>
              <a:t>若已知</a:t>
            </a:r>
            <a:r>
              <a:rPr kumimoji="1" lang="en-US" altLang="zh-CN" sz="2400" dirty="0" smtClean="0">
                <a:latin typeface="Times New Roman" pitchFamily="18" charset="0"/>
                <a:ea typeface="仿宋_GB2312" pitchFamily="49" charset="-122"/>
                <a:cs typeface="Times New Roman" pitchFamily="18" charset="0"/>
              </a:rPr>
              <a:t>U</a:t>
            </a:r>
            <a:r>
              <a:rPr kumimoji="1" lang="zh-CN" altLang="en-US" sz="2400" dirty="0" smtClean="0">
                <a:latin typeface="Times New Roman" pitchFamily="18" charset="0"/>
                <a:ea typeface="仿宋_GB2312" pitchFamily="49" charset="-122"/>
                <a:cs typeface="Times New Roman" pitchFamily="18" charset="0"/>
              </a:rPr>
              <a:t>和</a:t>
            </a:r>
            <a:r>
              <a:rPr kumimoji="1" lang="en-US" altLang="zh-CN" sz="2400" dirty="0" smtClean="0">
                <a:latin typeface="Times New Roman" pitchFamily="18" charset="0"/>
                <a:ea typeface="仿宋_GB2312" pitchFamily="49" charset="-122"/>
                <a:cs typeface="Times New Roman" pitchFamily="18" charset="0"/>
              </a:rPr>
              <a:t>V</a:t>
            </a:r>
            <a:r>
              <a:rPr kumimoji="1" lang="zh-CN" altLang="en-US" sz="2400" dirty="0" smtClean="0">
                <a:latin typeface="Times New Roman" pitchFamily="18" charset="0"/>
                <a:ea typeface="仿宋_GB2312" pitchFamily="49" charset="-122"/>
                <a:cs typeface="Times New Roman" pitchFamily="18" charset="0"/>
              </a:rPr>
              <a:t>的模糊关系，</a:t>
            </a:r>
            <a:r>
              <a:rPr kumimoji="1" lang="en-US" altLang="zh-CN" sz="2400" dirty="0" smtClean="0">
                <a:latin typeface="Times New Roman" pitchFamily="18" charset="0"/>
                <a:ea typeface="仿宋_GB2312" pitchFamily="49" charset="-122"/>
                <a:cs typeface="Times New Roman" pitchFamily="18" charset="0"/>
              </a:rPr>
              <a:t>V</a:t>
            </a:r>
            <a:r>
              <a:rPr kumimoji="1" lang="zh-CN" altLang="en-US" sz="2400" dirty="0" smtClean="0">
                <a:latin typeface="Times New Roman" pitchFamily="18" charset="0"/>
                <a:ea typeface="仿宋_GB2312" pitchFamily="49" charset="-122"/>
                <a:cs typeface="Times New Roman" pitchFamily="18" charset="0"/>
              </a:rPr>
              <a:t>和</a:t>
            </a:r>
            <a:r>
              <a:rPr kumimoji="1" lang="en-US" altLang="zh-CN" sz="2400" dirty="0" smtClean="0">
                <a:latin typeface="Times New Roman" pitchFamily="18" charset="0"/>
                <a:ea typeface="仿宋_GB2312" pitchFamily="49" charset="-122"/>
                <a:cs typeface="Times New Roman" pitchFamily="18" charset="0"/>
              </a:rPr>
              <a:t>G</a:t>
            </a:r>
            <a:r>
              <a:rPr kumimoji="1" lang="zh-CN" altLang="en-US" sz="2400" dirty="0" smtClean="0">
                <a:latin typeface="Times New Roman" pitchFamily="18" charset="0"/>
                <a:ea typeface="仿宋_GB2312" pitchFamily="49" charset="-122"/>
                <a:cs typeface="Times New Roman" pitchFamily="18" charset="0"/>
              </a:rPr>
              <a:t>的模糊关系，</a:t>
            </a:r>
            <a:endParaRPr kumimoji="1" lang="en-US" altLang="zh-CN" sz="2400" dirty="0" smtClean="0">
              <a:latin typeface="Times New Roman" pitchFamily="18" charset="0"/>
              <a:ea typeface="仿宋_GB2312" pitchFamily="49" charset="-122"/>
              <a:cs typeface="Times New Roman" pitchFamily="18" charset="0"/>
            </a:endParaRPr>
          </a:p>
          <a:p>
            <a:pPr algn="just">
              <a:spcBef>
                <a:spcPct val="50000"/>
              </a:spcBef>
            </a:pPr>
            <a:r>
              <a:rPr kumimoji="1" lang="zh-CN" altLang="en-US" sz="2400" dirty="0" smtClean="0">
                <a:latin typeface="Times New Roman" pitchFamily="18" charset="0"/>
                <a:ea typeface="仿宋_GB2312" pitchFamily="49" charset="-122"/>
                <a:cs typeface="Times New Roman" pitchFamily="18" charset="0"/>
              </a:rPr>
              <a:t>那么，我们就可以合成出</a:t>
            </a:r>
            <a:r>
              <a:rPr kumimoji="1" lang="en-US" altLang="zh-CN" sz="2400" dirty="0" smtClean="0">
                <a:latin typeface="Times New Roman" pitchFamily="18" charset="0"/>
                <a:ea typeface="仿宋_GB2312" pitchFamily="49" charset="-122"/>
                <a:cs typeface="Times New Roman" pitchFamily="18" charset="0"/>
              </a:rPr>
              <a:t>U</a:t>
            </a:r>
            <a:r>
              <a:rPr kumimoji="1" lang="zh-CN" altLang="en-US" sz="2400" dirty="0" smtClean="0">
                <a:latin typeface="Times New Roman" pitchFamily="18" charset="0"/>
                <a:ea typeface="仿宋_GB2312" pitchFamily="49" charset="-122"/>
                <a:cs typeface="Times New Roman" pitchFamily="18" charset="0"/>
              </a:rPr>
              <a:t>和</a:t>
            </a:r>
            <a:r>
              <a:rPr kumimoji="1" lang="en-US" altLang="zh-CN" sz="2400" dirty="0" smtClean="0">
                <a:latin typeface="Times New Roman" pitchFamily="18" charset="0"/>
                <a:ea typeface="仿宋_GB2312" pitchFamily="49" charset="-122"/>
                <a:cs typeface="Times New Roman" pitchFamily="18" charset="0"/>
              </a:rPr>
              <a:t>G</a:t>
            </a:r>
            <a:r>
              <a:rPr kumimoji="1" lang="zh-CN" altLang="en-US" sz="2400" dirty="0" smtClean="0">
                <a:latin typeface="Times New Roman" pitchFamily="18" charset="0"/>
                <a:ea typeface="仿宋_GB2312" pitchFamily="49" charset="-122"/>
                <a:cs typeface="Times New Roman" pitchFamily="18" charset="0"/>
              </a:rPr>
              <a:t>的模糊关系</a:t>
            </a:r>
            <a:endParaRPr kumimoji="1" lang="en-US" altLang="zh-CN" sz="2400" dirty="0">
              <a:latin typeface="Times New Roman" pitchFamily="18" charset="0"/>
              <a:ea typeface="仿宋_GB2312" pitchFamily="49" charset="-122"/>
              <a:cs typeface="Times New Roman" pitchFamily="18" charset="0"/>
            </a:endParaRPr>
          </a:p>
          <a:p>
            <a:pPr>
              <a:spcBef>
                <a:spcPct val="50000"/>
              </a:spcBef>
            </a:pPr>
            <a:endParaRPr kumimoji="1" lang="zh-CN" altLang="en-US" sz="2200" b="1" dirty="0">
              <a:solidFill>
                <a:srgbClr val="0000CC"/>
              </a:solidFill>
              <a:latin typeface="Times New Roman" pitchFamily="18" charset="0"/>
            </a:endParaRPr>
          </a:p>
          <a:p>
            <a:pPr>
              <a:spcBef>
                <a:spcPct val="50000"/>
              </a:spcBef>
            </a:pPr>
            <a:endParaRPr kumimoji="1" lang="en-US" altLang="zh-CN" sz="2400" dirty="0">
              <a:latin typeface="Tahoma" pitchFamily="34" charset="0"/>
            </a:endParaRPr>
          </a:p>
        </p:txBody>
      </p:sp>
      <p:sp>
        <p:nvSpPr>
          <p:cNvPr id="8" name="Text Box 11"/>
          <p:cNvSpPr txBox="1">
            <a:spLocks noChangeArrowheads="1"/>
          </p:cNvSpPr>
          <p:nvPr/>
        </p:nvSpPr>
        <p:spPr bwMode="auto">
          <a:xfrm>
            <a:off x="539750" y="225425"/>
            <a:ext cx="806450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
              </a:spcBef>
            </a:pPr>
            <a:r>
              <a:rPr lang="zh-CN" altLang="en-US" sz="4400" b="1" dirty="0">
                <a:solidFill>
                  <a:schemeClr val="accent2"/>
                </a:solidFill>
                <a:latin typeface="方正姚体" pitchFamily="2" charset="-122"/>
                <a:ea typeface="方正姚体" pitchFamily="2" charset="-122"/>
                <a:cs typeface="+mj-cs"/>
              </a:rPr>
              <a:t>模糊</a:t>
            </a:r>
            <a:r>
              <a:rPr lang="zh-CN" altLang="en-US" sz="4400" b="1" dirty="0" smtClean="0">
                <a:solidFill>
                  <a:schemeClr val="accent2"/>
                </a:solidFill>
                <a:latin typeface="方正姚体" pitchFamily="2" charset="-122"/>
                <a:ea typeface="方正姚体" pitchFamily="2" charset="-122"/>
                <a:cs typeface="+mj-cs"/>
              </a:rPr>
              <a:t>关系合成举例</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p:cNvSpPr>
            <a:spLocks noGrp="1"/>
          </p:cNvSpPr>
          <p:nvPr>
            <p:ph type="sldNum" sz="quarter" idx="12"/>
          </p:nvPr>
        </p:nvSpPr>
        <p:spPr>
          <a:noFill/>
        </p:spPr>
        <p:txBody>
          <a:bodyPr/>
          <a:lstStyle/>
          <a:p>
            <a:fld id="{EA7B39C1-C48C-49F6-82CB-744426BF6833}" type="slidenum">
              <a:rPr lang="en-US" altLang="zh-CN">
                <a:ea typeface="宋体" charset="-122"/>
              </a:rPr>
              <a:pPr/>
              <a:t>74</a:t>
            </a:fld>
            <a:endParaRPr lang="en-US" altLang="zh-CN">
              <a:ea typeface="宋体" charset="-122"/>
            </a:endParaRPr>
          </a:p>
        </p:txBody>
      </p:sp>
      <p:sp>
        <p:nvSpPr>
          <p:cNvPr id="82947" name="Text Box 2"/>
          <p:cNvSpPr txBox="1">
            <a:spLocks noChangeArrowheads="1"/>
          </p:cNvSpPr>
          <p:nvPr/>
        </p:nvSpPr>
        <p:spPr bwMode="auto">
          <a:xfrm>
            <a:off x="179388" y="1520825"/>
            <a:ext cx="8785225" cy="3431709"/>
          </a:xfrm>
          <a:prstGeom prst="rect">
            <a:avLst/>
          </a:prstGeom>
          <a:noFill/>
          <a:ln w="9525">
            <a:noFill/>
            <a:miter lim="800000"/>
            <a:headEnd/>
            <a:tailEnd/>
          </a:ln>
        </p:spPr>
        <p:txBody>
          <a:bodyPr>
            <a:spAutoFit/>
          </a:bodyPr>
          <a:lstStyle/>
          <a:p>
            <a:pPr>
              <a:lnSpc>
                <a:spcPct val="105000"/>
              </a:lnSpc>
              <a:spcBef>
                <a:spcPct val="10000"/>
              </a:spcBef>
              <a:spcAft>
                <a:spcPct val="5000"/>
              </a:spcAft>
            </a:pPr>
            <a:r>
              <a:rPr kumimoji="1" lang="en-US" altLang="zh-CN" sz="2000" b="1" dirty="0">
                <a:solidFill>
                  <a:srgbClr val="0000CC"/>
                </a:solidFill>
                <a:latin typeface="Times New Roman" pitchFamily="18" charset="0"/>
                <a:ea typeface="楷体_GB2312" pitchFamily="49" charset="-122"/>
              </a:rPr>
              <a:t>    </a:t>
            </a:r>
            <a:r>
              <a:rPr kumimoji="1" lang="zh-CN" altLang="en-US" sz="2000" b="1" dirty="0" smtClean="0">
                <a:solidFill>
                  <a:srgbClr val="0000CC"/>
                </a:solidFill>
                <a:latin typeface="Times New Roman" pitchFamily="18" charset="0"/>
                <a:ea typeface="楷体_GB2312" pitchFamily="49" charset="-122"/>
              </a:rPr>
              <a:t>模糊逻辑：定义模糊</a:t>
            </a:r>
            <a:r>
              <a:rPr kumimoji="1" lang="zh-CN" altLang="en-US" sz="2000" b="1" dirty="0">
                <a:solidFill>
                  <a:srgbClr val="0000CC"/>
                </a:solidFill>
                <a:latin typeface="Times New Roman" pitchFamily="18" charset="0"/>
                <a:ea typeface="楷体_GB2312" pitchFamily="49" charset="-122"/>
              </a:rPr>
              <a:t>谓词、模糊量词、模糊修饰语</a:t>
            </a:r>
            <a:r>
              <a:rPr kumimoji="1" lang="zh-CN" altLang="en-US" sz="2000" b="1" dirty="0" smtClean="0">
                <a:solidFill>
                  <a:srgbClr val="0000CC"/>
                </a:solidFill>
                <a:latin typeface="Times New Roman" pitchFamily="18" charset="0"/>
                <a:ea typeface="楷体_GB2312" pitchFamily="49" charset="-122"/>
              </a:rPr>
              <a:t>等</a:t>
            </a:r>
            <a:endParaRPr kumimoji="1" lang="zh-CN" altLang="en-US" sz="2000" dirty="0">
              <a:solidFill>
                <a:srgbClr val="0000CC"/>
              </a:solidFill>
              <a:latin typeface="Times New Roman" pitchFamily="18" charset="0"/>
              <a:ea typeface="楷体_GB2312" pitchFamily="49" charset="-122"/>
            </a:endParaRPr>
          </a:p>
          <a:p>
            <a:pPr>
              <a:lnSpc>
                <a:spcPct val="105000"/>
              </a:lnSpc>
              <a:spcBef>
                <a:spcPct val="10000"/>
              </a:spcBef>
              <a:spcAft>
                <a:spcPct val="5000"/>
              </a:spcAft>
            </a:pPr>
            <a:r>
              <a:rPr kumimoji="1" lang="zh-CN" altLang="en-US" sz="2000" b="1" dirty="0">
                <a:solidFill>
                  <a:srgbClr val="A50021"/>
                </a:solidFill>
                <a:latin typeface="Times New Roman" pitchFamily="18" charset="0"/>
                <a:ea typeface="楷体_GB2312" pitchFamily="49" charset="-122"/>
              </a:rPr>
              <a:t>    模糊谓词</a:t>
            </a:r>
          </a:p>
          <a:p>
            <a:pPr>
              <a:lnSpc>
                <a:spcPct val="105000"/>
              </a:lnSpc>
              <a:spcBef>
                <a:spcPct val="10000"/>
              </a:spcBef>
              <a:spcAft>
                <a:spcPct val="5000"/>
              </a:spcAft>
            </a:pPr>
            <a:r>
              <a:rPr kumimoji="1" lang="zh-CN" altLang="en-US" sz="2000" b="1" dirty="0">
                <a:solidFill>
                  <a:srgbClr val="0000CC"/>
                </a:solidFill>
                <a:latin typeface="Times New Roman" pitchFamily="18" charset="0"/>
                <a:ea typeface="楷体_GB2312" pitchFamily="49" charset="-122"/>
              </a:rPr>
              <a:t>    设</a:t>
            </a:r>
            <a:r>
              <a:rPr kumimoji="1" lang="en-US" altLang="zh-CN" sz="2000" b="1" dirty="0" err="1">
                <a:solidFill>
                  <a:srgbClr val="0000CC"/>
                </a:solidFill>
                <a:latin typeface="Times New Roman" pitchFamily="18" charset="0"/>
                <a:ea typeface="楷体_GB2312" pitchFamily="49" charset="-122"/>
              </a:rPr>
              <a:t>x∈U</a:t>
            </a:r>
            <a:r>
              <a:rPr kumimoji="1" lang="zh-CN" altLang="en-US" sz="2000" b="1" dirty="0">
                <a:solidFill>
                  <a:srgbClr val="0000CC"/>
                </a:solidFill>
                <a:latin typeface="Times New Roman" pitchFamily="18" charset="0"/>
                <a:ea typeface="楷体_GB2312" pitchFamily="49" charset="-122"/>
              </a:rPr>
              <a:t>，</a:t>
            </a:r>
            <a:r>
              <a:rPr kumimoji="1" lang="en-US" altLang="zh-CN" sz="2000" b="1" dirty="0">
                <a:solidFill>
                  <a:srgbClr val="0000CC"/>
                </a:solidFill>
                <a:latin typeface="Times New Roman" pitchFamily="18" charset="0"/>
                <a:ea typeface="楷体_GB2312" pitchFamily="49" charset="-122"/>
              </a:rPr>
              <a:t>F</a:t>
            </a:r>
            <a:r>
              <a:rPr kumimoji="1" lang="zh-CN" altLang="en-US" sz="2000" b="1" dirty="0">
                <a:solidFill>
                  <a:srgbClr val="0000CC"/>
                </a:solidFill>
                <a:latin typeface="Times New Roman" pitchFamily="18" charset="0"/>
                <a:ea typeface="楷体_GB2312" pitchFamily="49" charset="-122"/>
              </a:rPr>
              <a:t>为模糊谓词，即</a:t>
            </a:r>
            <a:r>
              <a:rPr kumimoji="1" lang="en-US" altLang="zh-CN" sz="2000" b="1" dirty="0">
                <a:solidFill>
                  <a:srgbClr val="0000CC"/>
                </a:solidFill>
                <a:latin typeface="Times New Roman" pitchFamily="18" charset="0"/>
                <a:ea typeface="楷体_GB2312" pitchFamily="49" charset="-122"/>
              </a:rPr>
              <a:t>U</a:t>
            </a:r>
            <a:r>
              <a:rPr kumimoji="1" lang="zh-CN" altLang="en-US" sz="2000" b="1" dirty="0">
                <a:solidFill>
                  <a:srgbClr val="0000CC"/>
                </a:solidFill>
                <a:latin typeface="Times New Roman" pitchFamily="18" charset="0"/>
                <a:ea typeface="楷体_GB2312" pitchFamily="49" charset="-122"/>
              </a:rPr>
              <a:t>中的一个模糊关系，则模糊命题可表示为</a:t>
            </a:r>
          </a:p>
          <a:p>
            <a:pPr>
              <a:lnSpc>
                <a:spcPct val="105000"/>
              </a:lnSpc>
              <a:spcBef>
                <a:spcPct val="10000"/>
              </a:spcBef>
              <a:spcAft>
                <a:spcPct val="5000"/>
              </a:spcAft>
            </a:pPr>
            <a:r>
              <a:rPr kumimoji="1" lang="zh-CN" altLang="en-US" sz="2000" b="1" dirty="0">
                <a:solidFill>
                  <a:srgbClr val="0000CC"/>
                </a:solidFill>
                <a:latin typeface="Times New Roman" pitchFamily="18" charset="0"/>
                <a:ea typeface="楷体_GB2312" pitchFamily="49" charset="-122"/>
              </a:rPr>
              <a:t>                 </a:t>
            </a:r>
            <a:r>
              <a:rPr kumimoji="1" lang="en-US" altLang="zh-CN" sz="2000" b="1" dirty="0">
                <a:solidFill>
                  <a:srgbClr val="0000CC"/>
                </a:solidFill>
                <a:latin typeface="Times New Roman" pitchFamily="18" charset="0"/>
                <a:ea typeface="楷体_GB2312" pitchFamily="49" charset="-122"/>
              </a:rPr>
              <a:t>x  is  F</a:t>
            </a:r>
          </a:p>
          <a:p>
            <a:pPr>
              <a:lnSpc>
                <a:spcPct val="105000"/>
              </a:lnSpc>
              <a:spcBef>
                <a:spcPct val="10000"/>
              </a:spcBef>
              <a:spcAft>
                <a:spcPct val="5000"/>
              </a:spcAft>
            </a:pPr>
            <a:r>
              <a:rPr kumimoji="1" lang="zh-CN" altLang="en-US" sz="2000" b="1" dirty="0">
                <a:solidFill>
                  <a:srgbClr val="0000CC"/>
                </a:solidFill>
                <a:latin typeface="Times New Roman" pitchFamily="18" charset="0"/>
                <a:ea typeface="楷体_GB2312" pitchFamily="49" charset="-122"/>
              </a:rPr>
              <a:t>其中的模糊谓词</a:t>
            </a:r>
            <a:r>
              <a:rPr kumimoji="1" lang="en-US" altLang="zh-CN" sz="2000" b="1" dirty="0">
                <a:solidFill>
                  <a:srgbClr val="0000CC"/>
                </a:solidFill>
                <a:latin typeface="Times New Roman" pitchFamily="18" charset="0"/>
                <a:ea typeface="楷体_GB2312" pitchFamily="49" charset="-122"/>
              </a:rPr>
              <a:t>F</a:t>
            </a:r>
            <a:r>
              <a:rPr kumimoji="1" lang="zh-CN" altLang="en-US" sz="2000" b="1" dirty="0">
                <a:solidFill>
                  <a:srgbClr val="0000CC"/>
                </a:solidFill>
                <a:latin typeface="Times New Roman" pitchFamily="18" charset="0"/>
                <a:ea typeface="楷体_GB2312" pitchFamily="49" charset="-122"/>
              </a:rPr>
              <a:t>可以是大、小、年轻、年老、冷、暖、长、短等。 </a:t>
            </a:r>
          </a:p>
          <a:p>
            <a:pPr>
              <a:lnSpc>
                <a:spcPct val="105000"/>
              </a:lnSpc>
              <a:spcBef>
                <a:spcPct val="45000"/>
              </a:spcBef>
              <a:spcAft>
                <a:spcPct val="5000"/>
              </a:spcAft>
            </a:pPr>
            <a:r>
              <a:rPr kumimoji="1" lang="zh-CN" altLang="en-US" sz="2000" b="1" dirty="0">
                <a:solidFill>
                  <a:srgbClr val="A50021"/>
                </a:solidFill>
                <a:latin typeface="Times New Roman" pitchFamily="18" charset="0"/>
                <a:ea typeface="楷体_GB2312" pitchFamily="49" charset="-122"/>
              </a:rPr>
              <a:t>    模糊量词</a:t>
            </a:r>
          </a:p>
          <a:p>
            <a:pPr>
              <a:lnSpc>
                <a:spcPct val="105000"/>
              </a:lnSpc>
              <a:spcBef>
                <a:spcPct val="10000"/>
              </a:spcBef>
              <a:spcAft>
                <a:spcPct val="5000"/>
              </a:spcAft>
            </a:pPr>
            <a:r>
              <a:rPr kumimoji="1" lang="zh-CN" altLang="en-US" sz="2000" b="1" dirty="0">
                <a:solidFill>
                  <a:srgbClr val="0000CC"/>
                </a:solidFill>
                <a:latin typeface="Times New Roman" pitchFamily="18" charset="0"/>
                <a:ea typeface="楷体_GB2312" pitchFamily="49" charset="-122"/>
              </a:rPr>
              <a:t>    模糊逻辑中使用的模糊量词，如极少、很少、几个、少数、多数、大多数、几乎所有等</a:t>
            </a:r>
            <a:r>
              <a:rPr kumimoji="1" lang="zh-CN" altLang="en-US" sz="2000" b="1" dirty="0" smtClean="0">
                <a:solidFill>
                  <a:srgbClr val="0000CC"/>
                </a:solidFill>
                <a:latin typeface="Times New Roman" pitchFamily="18" charset="0"/>
                <a:ea typeface="楷体_GB2312" pitchFamily="49" charset="-122"/>
              </a:rPr>
              <a:t>。</a:t>
            </a:r>
            <a:endParaRPr kumimoji="1" lang="zh-CN" altLang="en-US" sz="2000" b="1" dirty="0">
              <a:solidFill>
                <a:srgbClr val="0000CC"/>
              </a:solidFill>
              <a:latin typeface="Times New Roman" pitchFamily="18" charset="0"/>
              <a:ea typeface="楷体_GB2312" pitchFamily="49" charset="-122"/>
            </a:endParaRPr>
          </a:p>
          <a:p>
            <a:pPr>
              <a:lnSpc>
                <a:spcPct val="105000"/>
              </a:lnSpc>
              <a:spcBef>
                <a:spcPct val="10000"/>
              </a:spcBef>
              <a:spcAft>
                <a:spcPct val="5000"/>
              </a:spcAft>
            </a:pPr>
            <a:r>
              <a:rPr kumimoji="1" lang="zh-CN" altLang="en-US" sz="2000" b="1" dirty="0">
                <a:solidFill>
                  <a:srgbClr val="0000CC"/>
                </a:solidFill>
                <a:latin typeface="Times New Roman" pitchFamily="18" charset="0"/>
                <a:ea typeface="楷体_GB2312" pitchFamily="49" charset="-122"/>
              </a:rPr>
              <a:t>      </a:t>
            </a:r>
            <a:endParaRPr kumimoji="1" lang="zh-CN" altLang="en-US" sz="2000" b="1" dirty="0">
              <a:solidFill>
                <a:srgbClr val="FF0000"/>
              </a:solidFill>
              <a:latin typeface="Times New Roman" pitchFamily="18" charset="0"/>
              <a:ea typeface="楷体_GB2312" pitchFamily="49" charset="-122"/>
            </a:endParaRPr>
          </a:p>
        </p:txBody>
      </p:sp>
      <p:sp>
        <p:nvSpPr>
          <p:cNvPr id="82948" name="Rectangle 3"/>
          <p:cNvSpPr>
            <a:spLocks noChangeArrowheads="1"/>
          </p:cNvSpPr>
          <p:nvPr/>
        </p:nvSpPr>
        <p:spPr bwMode="auto">
          <a:xfrm>
            <a:off x="323850" y="296863"/>
            <a:ext cx="8569325" cy="971550"/>
          </a:xfrm>
          <a:prstGeom prst="rect">
            <a:avLst/>
          </a:prstGeom>
          <a:noFill/>
          <a:ln w="9525">
            <a:noFill/>
            <a:miter lim="800000"/>
            <a:headEnd/>
            <a:tailEnd/>
          </a:ln>
        </p:spPr>
        <p:txBody>
          <a:bodyPr anchor="b"/>
          <a:lstStyle/>
          <a:p>
            <a:pPr algn="ctr"/>
            <a:r>
              <a:rPr lang="zh-CN" altLang="en-US" sz="4400" b="1" dirty="0" smtClean="0">
                <a:solidFill>
                  <a:schemeClr val="accent2"/>
                </a:solidFill>
                <a:latin typeface="方正姚体" pitchFamily="2" charset="-122"/>
                <a:ea typeface="方正姚体" pitchFamily="2" charset="-122"/>
              </a:rPr>
              <a:t>模糊逻辑</a:t>
            </a:r>
            <a:endParaRPr lang="en-US" altLang="zh-CN" sz="4400" b="1" dirty="0" smtClean="0">
              <a:solidFill>
                <a:schemeClr val="accent2"/>
              </a:solidFill>
              <a:latin typeface="方正姚体" pitchFamily="2" charset="-122"/>
              <a:ea typeface="方正姚体" pitchFamily="2" charset="-122"/>
            </a:endParaRPr>
          </a:p>
        </p:txBody>
      </p:sp>
    </p:spTree>
    <p:extLst>
      <p:ext uri="{BB962C8B-B14F-4D97-AF65-F5344CB8AC3E}">
        <p14:creationId xmlns:p14="http://schemas.microsoft.com/office/powerpoint/2010/main" val="4134374052"/>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灯片编号占位符 3"/>
          <p:cNvSpPr>
            <a:spLocks noGrp="1"/>
          </p:cNvSpPr>
          <p:nvPr>
            <p:ph type="sldNum" sz="quarter" idx="12"/>
          </p:nvPr>
        </p:nvSpPr>
        <p:spPr>
          <a:noFill/>
        </p:spPr>
        <p:txBody>
          <a:bodyPr/>
          <a:lstStyle/>
          <a:p>
            <a:fld id="{B0439BCB-431C-4FF9-A1D3-D955B49385E4}" type="slidenum">
              <a:rPr lang="en-US" altLang="zh-CN">
                <a:ea typeface="宋体" charset="-122"/>
              </a:rPr>
              <a:pPr/>
              <a:t>75</a:t>
            </a:fld>
            <a:endParaRPr lang="en-US" altLang="zh-CN">
              <a:ea typeface="宋体" charset="-122"/>
            </a:endParaRPr>
          </a:p>
        </p:txBody>
      </p:sp>
      <p:sp>
        <p:nvSpPr>
          <p:cNvPr id="37894" name="Text Box 2"/>
          <p:cNvSpPr txBox="1">
            <a:spLocks noChangeArrowheads="1"/>
          </p:cNvSpPr>
          <p:nvPr/>
        </p:nvSpPr>
        <p:spPr bwMode="auto">
          <a:xfrm>
            <a:off x="179388" y="1268413"/>
            <a:ext cx="8785225" cy="2300287"/>
          </a:xfrm>
          <a:prstGeom prst="rect">
            <a:avLst/>
          </a:prstGeom>
          <a:noFill/>
          <a:ln w="9525">
            <a:noFill/>
            <a:miter lim="800000"/>
            <a:headEnd/>
            <a:tailEnd/>
          </a:ln>
        </p:spPr>
        <p:txBody>
          <a:bodyPr>
            <a:spAutoFit/>
          </a:bodyPr>
          <a:lstStyle/>
          <a:p>
            <a:pPr>
              <a:lnSpc>
                <a:spcPct val="110000"/>
              </a:lnSpc>
              <a:spcBef>
                <a:spcPct val="10000"/>
              </a:spcBef>
              <a:spcAft>
                <a:spcPct val="10000"/>
              </a:spcAft>
            </a:pPr>
            <a:r>
              <a:rPr kumimoji="1" lang="en-US" altLang="zh-CN" sz="2000" b="1">
                <a:solidFill>
                  <a:srgbClr val="CC0000"/>
                </a:solidFill>
                <a:latin typeface="Times New Roman" pitchFamily="18" charset="0"/>
                <a:ea typeface="楷体_GB2312" pitchFamily="49" charset="-122"/>
              </a:rPr>
              <a:t>    </a:t>
            </a:r>
            <a:r>
              <a:rPr kumimoji="1" lang="zh-CN" altLang="en-US" sz="2000" b="1">
                <a:solidFill>
                  <a:srgbClr val="CC0000"/>
                </a:solidFill>
                <a:latin typeface="Times New Roman" pitchFamily="18" charset="0"/>
                <a:ea typeface="楷体_GB2312" pitchFamily="49" charset="-122"/>
              </a:rPr>
              <a:t>模糊修饰语</a:t>
            </a:r>
          </a:p>
          <a:p>
            <a:pPr>
              <a:lnSpc>
                <a:spcPct val="110000"/>
              </a:lnSpc>
              <a:spcBef>
                <a:spcPct val="10000"/>
              </a:spcBef>
              <a:spcAft>
                <a:spcPct val="10000"/>
              </a:spcAft>
            </a:pPr>
            <a:r>
              <a:rPr kumimoji="1" lang="zh-CN" altLang="en-US" sz="2000" b="1">
                <a:solidFill>
                  <a:srgbClr val="0000CC"/>
                </a:solidFill>
                <a:latin typeface="Times New Roman" pitchFamily="18" charset="0"/>
                <a:ea typeface="楷体_GB2312" pitchFamily="49" charset="-122"/>
              </a:rPr>
              <a:t>    设</a:t>
            </a:r>
            <a:r>
              <a:rPr kumimoji="1" lang="en-US" altLang="zh-CN" sz="2000" b="1">
                <a:solidFill>
                  <a:srgbClr val="0000CC"/>
                </a:solidFill>
                <a:latin typeface="Times New Roman" pitchFamily="18" charset="0"/>
                <a:ea typeface="楷体_GB2312" pitchFamily="49" charset="-122"/>
              </a:rPr>
              <a:t>m</a:t>
            </a:r>
            <a:r>
              <a:rPr kumimoji="1" lang="zh-CN" altLang="en-US" sz="2000" b="1">
                <a:solidFill>
                  <a:srgbClr val="0000CC"/>
                </a:solidFill>
                <a:latin typeface="Times New Roman" pitchFamily="18" charset="0"/>
                <a:ea typeface="楷体_GB2312" pitchFamily="49" charset="-122"/>
              </a:rPr>
              <a:t>是模糊修饰语，</a:t>
            </a:r>
            <a:r>
              <a:rPr kumimoji="1" lang="en-US" altLang="zh-CN" sz="2000" b="1">
                <a:solidFill>
                  <a:srgbClr val="0000CC"/>
                </a:solidFill>
                <a:latin typeface="Times New Roman" pitchFamily="18" charset="0"/>
                <a:ea typeface="楷体_GB2312" pitchFamily="49" charset="-122"/>
              </a:rPr>
              <a:t>x</a:t>
            </a:r>
            <a:r>
              <a:rPr kumimoji="1" lang="zh-CN" altLang="en-US" sz="2000" b="1">
                <a:solidFill>
                  <a:srgbClr val="0000CC"/>
                </a:solidFill>
                <a:latin typeface="Times New Roman" pitchFamily="18" charset="0"/>
                <a:ea typeface="楷体_GB2312" pitchFamily="49" charset="-122"/>
              </a:rPr>
              <a:t>是变量，</a:t>
            </a:r>
            <a:r>
              <a:rPr kumimoji="1" lang="en-US" altLang="zh-CN" sz="2000" b="1">
                <a:solidFill>
                  <a:srgbClr val="0000CC"/>
                </a:solidFill>
                <a:latin typeface="Times New Roman" pitchFamily="18" charset="0"/>
                <a:ea typeface="楷体_GB2312" pitchFamily="49" charset="-122"/>
              </a:rPr>
              <a:t>F</a:t>
            </a:r>
            <a:r>
              <a:rPr kumimoji="1" lang="zh-CN" altLang="en-US" sz="2000" b="1">
                <a:solidFill>
                  <a:srgbClr val="0000CC"/>
                </a:solidFill>
                <a:latin typeface="Times New Roman" pitchFamily="18" charset="0"/>
                <a:ea typeface="楷体_GB2312" pitchFamily="49" charset="-122"/>
              </a:rPr>
              <a:t>谓模糊谓词，则模糊命题可表示为    </a:t>
            </a:r>
            <a:r>
              <a:rPr kumimoji="1" lang="en-US" altLang="zh-CN" sz="2000" b="1">
                <a:solidFill>
                  <a:srgbClr val="0000CC"/>
                </a:solidFill>
                <a:latin typeface="Times New Roman" pitchFamily="18" charset="0"/>
                <a:ea typeface="楷体_GB2312" pitchFamily="49" charset="-122"/>
              </a:rPr>
              <a:t>x  is  mF</a:t>
            </a:r>
            <a:r>
              <a:rPr kumimoji="1" lang="zh-CN" altLang="en-US" sz="2000" b="1">
                <a:solidFill>
                  <a:srgbClr val="0000CC"/>
                </a:solidFill>
                <a:latin typeface="Times New Roman" pitchFamily="18" charset="0"/>
                <a:ea typeface="楷体_GB2312" pitchFamily="49" charset="-122"/>
              </a:rPr>
              <a:t>，模糊修饰语也称为程度词，常用的程度词有“很”、“非常”、“有些”、“绝对”等。</a:t>
            </a:r>
          </a:p>
          <a:p>
            <a:pPr algn="just">
              <a:spcBef>
                <a:spcPct val="50000"/>
              </a:spcBef>
            </a:pPr>
            <a:r>
              <a:rPr kumimoji="1" lang="zh-CN" altLang="en-US" sz="2000" b="1">
                <a:solidFill>
                  <a:srgbClr val="CC0000"/>
                </a:solidFill>
                <a:latin typeface="Times New Roman" pitchFamily="18" charset="0"/>
                <a:ea typeface="楷体_GB2312" pitchFamily="49" charset="-122"/>
              </a:rPr>
              <a:t>    模糊修饰语的四种主要运算：</a:t>
            </a:r>
          </a:p>
          <a:p>
            <a:pPr>
              <a:spcBef>
                <a:spcPct val="5000"/>
              </a:spcBef>
            </a:pPr>
            <a:r>
              <a:rPr kumimoji="1" lang="zh-CN" altLang="en-US" sz="2000" b="1">
                <a:solidFill>
                  <a:srgbClr val="D60093"/>
                </a:solidFill>
                <a:latin typeface="Times New Roman" pitchFamily="18" charset="0"/>
                <a:ea typeface="楷体_GB2312" pitchFamily="49" charset="-122"/>
              </a:rPr>
              <a:t>    ① 求补</a:t>
            </a:r>
            <a:r>
              <a:rPr kumimoji="1" lang="zh-CN" altLang="en-US" sz="2000" b="1">
                <a:solidFill>
                  <a:schemeClr val="folHlink"/>
                </a:solidFill>
                <a:latin typeface="Times New Roman" pitchFamily="18" charset="0"/>
                <a:ea typeface="楷体_GB2312" pitchFamily="49" charset="-122"/>
              </a:rPr>
              <a:t>   </a:t>
            </a:r>
            <a:r>
              <a:rPr kumimoji="1" lang="zh-CN" altLang="en-US" sz="2000" b="1">
                <a:solidFill>
                  <a:srgbClr val="0000CC"/>
                </a:solidFill>
                <a:latin typeface="Times New Roman" pitchFamily="18" charset="0"/>
                <a:ea typeface="楷体_GB2312" pitchFamily="49" charset="-122"/>
              </a:rPr>
              <a:t>表示否定，如“不”、“非”等，其隶属函数的表示为 </a:t>
            </a:r>
          </a:p>
        </p:txBody>
      </p:sp>
      <p:graphicFrame>
        <p:nvGraphicFramePr>
          <p:cNvPr id="37890" name="Object 3"/>
          <p:cNvGraphicFramePr>
            <a:graphicFrameLocks noChangeAspect="1"/>
          </p:cNvGraphicFramePr>
          <p:nvPr/>
        </p:nvGraphicFramePr>
        <p:xfrm>
          <a:off x="1295400" y="3789363"/>
          <a:ext cx="3887788" cy="463550"/>
        </p:xfrm>
        <a:graphic>
          <a:graphicData uri="http://schemas.openxmlformats.org/presentationml/2006/ole">
            <mc:AlternateContent xmlns:mc="http://schemas.openxmlformats.org/markup-compatibility/2006">
              <mc:Choice xmlns:v="urn:schemas-microsoft-com:vml" Requires="v">
                <p:oleObj spid="_x0000_s319529" name="公式" r:id="rId3" imgW="1981080" imgH="228600" progId="Equation.3">
                  <p:embed/>
                </p:oleObj>
              </mc:Choice>
              <mc:Fallback>
                <p:oleObj name="公式" r:id="rId3" imgW="1981080" imgH="228600" progId="Equation.3">
                  <p:embed/>
                  <p:pic>
                    <p:nvPicPr>
                      <p:cNvPr id="3789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789363"/>
                        <a:ext cx="3887788"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5" name="Text Box 4"/>
          <p:cNvSpPr txBox="1">
            <a:spLocks noChangeArrowheads="1"/>
          </p:cNvSpPr>
          <p:nvPr/>
        </p:nvSpPr>
        <p:spPr bwMode="auto">
          <a:xfrm>
            <a:off x="179388" y="4400550"/>
            <a:ext cx="8785225" cy="396875"/>
          </a:xfrm>
          <a:prstGeom prst="rect">
            <a:avLst/>
          </a:prstGeom>
          <a:noFill/>
          <a:ln w="9525">
            <a:noFill/>
            <a:miter lim="800000"/>
            <a:headEnd/>
            <a:tailEnd/>
          </a:ln>
        </p:spPr>
        <p:txBody>
          <a:bodyPr>
            <a:spAutoFit/>
          </a:bodyPr>
          <a:lstStyle/>
          <a:p>
            <a:pPr>
              <a:spcBef>
                <a:spcPct val="50000"/>
              </a:spcBef>
            </a:pPr>
            <a:r>
              <a:rPr kumimoji="1" lang="en-US" altLang="zh-CN" sz="2000" b="1">
                <a:solidFill>
                  <a:srgbClr val="D60093"/>
                </a:solidFill>
                <a:latin typeface="宋体" charset="-122"/>
              </a:rPr>
              <a:t>  </a:t>
            </a:r>
            <a:r>
              <a:rPr kumimoji="1" lang="en-US" altLang="zh-CN" sz="2000" b="1">
                <a:solidFill>
                  <a:srgbClr val="D60093"/>
                </a:solidFill>
                <a:latin typeface="Times New Roman" pitchFamily="18" charset="0"/>
                <a:ea typeface="楷体_GB2312" pitchFamily="49" charset="-122"/>
              </a:rPr>
              <a:t>② </a:t>
            </a:r>
            <a:r>
              <a:rPr kumimoji="1" lang="zh-CN" altLang="en-US" sz="2000" b="1">
                <a:solidFill>
                  <a:srgbClr val="D60093"/>
                </a:solidFill>
                <a:latin typeface="Times New Roman" pitchFamily="18" charset="0"/>
                <a:ea typeface="楷体_GB2312" pitchFamily="49" charset="-122"/>
              </a:rPr>
              <a:t>集中</a:t>
            </a:r>
            <a:r>
              <a:rPr kumimoji="1" lang="zh-CN" altLang="en-US" sz="2000" b="1">
                <a:solidFill>
                  <a:srgbClr val="A50021"/>
                </a:solidFill>
                <a:latin typeface="Times New Roman" pitchFamily="18" charset="0"/>
                <a:ea typeface="楷体_GB2312" pitchFamily="49" charset="-122"/>
              </a:rPr>
              <a:t>  </a:t>
            </a:r>
            <a:r>
              <a:rPr kumimoji="1" lang="zh-CN" altLang="en-US" sz="2000" b="1">
                <a:solidFill>
                  <a:srgbClr val="0000CC"/>
                </a:solidFill>
                <a:latin typeface="Times New Roman" pitchFamily="18" charset="0"/>
                <a:ea typeface="楷体_GB2312" pitchFamily="49" charset="-122"/>
              </a:rPr>
              <a:t>表示“很”、“非常”等，其效果是减少隶属函数的值：</a:t>
            </a:r>
            <a:r>
              <a:rPr kumimoji="1" lang="zh-CN" altLang="en-US" sz="2000" b="1">
                <a:solidFill>
                  <a:srgbClr val="A50021"/>
                </a:solidFill>
                <a:latin typeface="Times New Roman" pitchFamily="18" charset="0"/>
                <a:ea typeface="楷体_GB2312" pitchFamily="49" charset="-122"/>
              </a:rPr>
              <a:t> </a:t>
            </a:r>
          </a:p>
        </p:txBody>
      </p:sp>
      <p:graphicFrame>
        <p:nvGraphicFramePr>
          <p:cNvPr id="37891" name="Object 5"/>
          <p:cNvGraphicFramePr>
            <a:graphicFrameLocks noChangeAspect="1"/>
          </p:cNvGraphicFramePr>
          <p:nvPr/>
        </p:nvGraphicFramePr>
        <p:xfrm>
          <a:off x="1295400" y="4797425"/>
          <a:ext cx="4826000" cy="471488"/>
        </p:xfrm>
        <a:graphic>
          <a:graphicData uri="http://schemas.openxmlformats.org/presentationml/2006/ole">
            <mc:AlternateContent xmlns:mc="http://schemas.openxmlformats.org/markup-compatibility/2006">
              <mc:Choice xmlns:v="urn:schemas-microsoft-com:vml" Requires="v">
                <p:oleObj spid="_x0000_s319530" name="Equation" r:id="rId5" imgW="1942920" imgH="253800" progId="Equation.3">
                  <p:embed/>
                </p:oleObj>
              </mc:Choice>
              <mc:Fallback>
                <p:oleObj name="Equation" r:id="rId5" imgW="1942920" imgH="253800" progId="Equation.3">
                  <p:embed/>
                  <p:pic>
                    <p:nvPicPr>
                      <p:cNvPr id="3789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4797425"/>
                        <a:ext cx="4826000"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6" name="Text Box 6"/>
          <p:cNvSpPr txBox="1">
            <a:spLocks noChangeArrowheads="1"/>
          </p:cNvSpPr>
          <p:nvPr/>
        </p:nvSpPr>
        <p:spPr bwMode="auto">
          <a:xfrm>
            <a:off x="179388" y="5265738"/>
            <a:ext cx="8077200" cy="396875"/>
          </a:xfrm>
          <a:prstGeom prst="rect">
            <a:avLst/>
          </a:prstGeom>
          <a:noFill/>
          <a:ln w="9525">
            <a:noFill/>
            <a:miter lim="800000"/>
            <a:headEnd/>
            <a:tailEnd/>
          </a:ln>
        </p:spPr>
        <p:txBody>
          <a:bodyPr>
            <a:spAutoFit/>
          </a:bodyPr>
          <a:lstStyle/>
          <a:p>
            <a:pPr>
              <a:spcBef>
                <a:spcPct val="50000"/>
              </a:spcBef>
            </a:pPr>
            <a:r>
              <a:rPr kumimoji="1" lang="en-US" altLang="zh-CN" sz="2000" b="1">
                <a:solidFill>
                  <a:srgbClr val="D60093"/>
                </a:solidFill>
                <a:latin typeface="Times New Roman" pitchFamily="18" charset="0"/>
                <a:ea typeface="楷体_GB2312" pitchFamily="49" charset="-122"/>
              </a:rPr>
              <a:t>    ③ </a:t>
            </a:r>
            <a:r>
              <a:rPr kumimoji="1" lang="zh-CN" altLang="en-US" sz="2000" b="1">
                <a:solidFill>
                  <a:srgbClr val="D60093"/>
                </a:solidFill>
                <a:latin typeface="Times New Roman" pitchFamily="18" charset="0"/>
                <a:ea typeface="楷体_GB2312" pitchFamily="49" charset="-122"/>
              </a:rPr>
              <a:t>扩张</a:t>
            </a:r>
            <a:r>
              <a:rPr kumimoji="1" lang="zh-CN" altLang="en-US" sz="2000" b="1">
                <a:solidFill>
                  <a:srgbClr val="0000CC"/>
                </a:solidFill>
                <a:latin typeface="Times New Roman" pitchFamily="18" charset="0"/>
                <a:ea typeface="楷体_GB2312" pitchFamily="49" charset="-122"/>
              </a:rPr>
              <a:t>  表示“有些”、“稍微”等，其效果是增加隶属函数的值：</a:t>
            </a:r>
            <a:r>
              <a:rPr kumimoji="1" lang="zh-CN" altLang="en-US" sz="2000">
                <a:latin typeface="Times New Roman" pitchFamily="18" charset="0"/>
              </a:rPr>
              <a:t> </a:t>
            </a:r>
          </a:p>
        </p:txBody>
      </p:sp>
      <p:graphicFrame>
        <p:nvGraphicFramePr>
          <p:cNvPr id="37892" name="Object 7"/>
          <p:cNvGraphicFramePr>
            <a:graphicFrameLocks noChangeAspect="1"/>
          </p:cNvGraphicFramePr>
          <p:nvPr/>
        </p:nvGraphicFramePr>
        <p:xfrm>
          <a:off x="1295400" y="5589588"/>
          <a:ext cx="4573588" cy="622300"/>
        </p:xfrm>
        <a:graphic>
          <a:graphicData uri="http://schemas.openxmlformats.org/presentationml/2006/ole">
            <mc:AlternateContent xmlns:mc="http://schemas.openxmlformats.org/markup-compatibility/2006">
              <mc:Choice xmlns:v="urn:schemas-microsoft-com:vml" Requires="v">
                <p:oleObj spid="_x0000_s319531" name="Equation" r:id="rId7" imgW="1968480" imgH="317160" progId="Equation.3">
                  <p:embed/>
                </p:oleObj>
              </mc:Choice>
              <mc:Fallback>
                <p:oleObj name="Equation" r:id="rId7" imgW="1968480" imgH="317160" progId="Equation.3">
                  <p:embed/>
                  <p:pic>
                    <p:nvPicPr>
                      <p:cNvPr id="37892"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5589588"/>
                        <a:ext cx="4573588"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7" name="Rectangle 8"/>
          <p:cNvSpPr>
            <a:spLocks noChangeArrowheads="1"/>
          </p:cNvSpPr>
          <p:nvPr/>
        </p:nvSpPr>
        <p:spPr bwMode="auto">
          <a:xfrm>
            <a:off x="287338" y="152400"/>
            <a:ext cx="8388350" cy="1008063"/>
          </a:xfrm>
          <a:prstGeom prst="rect">
            <a:avLst/>
          </a:prstGeom>
          <a:noFill/>
          <a:ln w="9525">
            <a:noFill/>
            <a:miter lim="800000"/>
            <a:headEnd/>
            <a:tailEnd/>
          </a:ln>
        </p:spPr>
        <p:txBody>
          <a:bodyPr anchor="b"/>
          <a:lstStyle/>
          <a:p>
            <a:pPr algn="ctr"/>
            <a:r>
              <a:rPr lang="zh-CN" altLang="en-US" sz="4400" b="1" dirty="0" smtClean="0">
                <a:solidFill>
                  <a:schemeClr val="accent2"/>
                </a:solidFill>
                <a:latin typeface="方正姚体" pitchFamily="2" charset="-122"/>
                <a:ea typeface="方正姚体" pitchFamily="2" charset="-122"/>
              </a:rPr>
              <a:t>模糊逻辑</a:t>
            </a:r>
            <a:endParaRPr lang="en-US" altLang="zh-CN" sz="4400" b="1" dirty="0" smtClean="0">
              <a:solidFill>
                <a:schemeClr val="accent2"/>
              </a:solidFill>
              <a:latin typeface="方正姚体" pitchFamily="2" charset="-122"/>
              <a:ea typeface="方正姚体" pitchFamily="2" charset="-122"/>
            </a:endParaRPr>
          </a:p>
        </p:txBody>
      </p:sp>
    </p:spTree>
    <p:extLst>
      <p:ext uri="{BB962C8B-B14F-4D97-AF65-F5344CB8AC3E}">
        <p14:creationId xmlns:p14="http://schemas.microsoft.com/office/powerpoint/2010/main" val="1050864256"/>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9" name="灯片编号占位符 3"/>
          <p:cNvSpPr>
            <a:spLocks noGrp="1"/>
          </p:cNvSpPr>
          <p:nvPr>
            <p:ph type="sldNum" sz="quarter" idx="12"/>
          </p:nvPr>
        </p:nvSpPr>
        <p:spPr>
          <a:noFill/>
        </p:spPr>
        <p:txBody>
          <a:bodyPr/>
          <a:lstStyle/>
          <a:p>
            <a:fld id="{B66ED328-C8C8-49E8-AAAA-A359A5E990B7}" type="slidenum">
              <a:rPr lang="en-US" altLang="zh-CN">
                <a:ea typeface="宋体" charset="-122"/>
              </a:rPr>
              <a:pPr/>
              <a:t>76</a:t>
            </a:fld>
            <a:endParaRPr lang="en-US" altLang="zh-CN">
              <a:ea typeface="宋体" charset="-122"/>
            </a:endParaRPr>
          </a:p>
        </p:txBody>
      </p:sp>
      <p:sp>
        <p:nvSpPr>
          <p:cNvPr id="38920" name="Text Box 2"/>
          <p:cNvSpPr txBox="1">
            <a:spLocks noChangeArrowheads="1"/>
          </p:cNvSpPr>
          <p:nvPr/>
        </p:nvSpPr>
        <p:spPr bwMode="auto">
          <a:xfrm>
            <a:off x="179388" y="1341438"/>
            <a:ext cx="8521700" cy="796925"/>
          </a:xfrm>
          <a:prstGeom prst="rect">
            <a:avLst/>
          </a:prstGeom>
          <a:noFill/>
          <a:ln w="9525">
            <a:noFill/>
            <a:miter lim="800000"/>
            <a:headEnd/>
            <a:tailEnd/>
          </a:ln>
        </p:spPr>
        <p:txBody>
          <a:bodyPr>
            <a:spAutoFit/>
          </a:bodyPr>
          <a:lstStyle/>
          <a:p>
            <a:pPr>
              <a:lnSpc>
                <a:spcPct val="105000"/>
              </a:lnSpc>
              <a:spcBef>
                <a:spcPct val="20000"/>
              </a:spcBef>
            </a:pPr>
            <a:r>
              <a:rPr kumimoji="1" lang="en-US" altLang="zh-CN" sz="2000" b="1">
                <a:solidFill>
                  <a:srgbClr val="D60093"/>
                </a:solidFill>
                <a:latin typeface="Times New Roman" pitchFamily="18" charset="0"/>
                <a:ea typeface="楷体_GB2312" pitchFamily="49" charset="-122"/>
              </a:rPr>
              <a:t>    ④ </a:t>
            </a:r>
            <a:r>
              <a:rPr kumimoji="1" lang="zh-CN" altLang="en-US" sz="2000" b="1">
                <a:solidFill>
                  <a:srgbClr val="D60093"/>
                </a:solidFill>
                <a:latin typeface="Times New Roman" pitchFamily="18" charset="0"/>
                <a:ea typeface="楷体_GB2312" pitchFamily="49" charset="-122"/>
              </a:rPr>
              <a:t>加强对比</a:t>
            </a:r>
            <a:r>
              <a:rPr kumimoji="1" lang="zh-CN" altLang="en-US" sz="2000">
                <a:latin typeface="Times New Roman" pitchFamily="18" charset="0"/>
                <a:ea typeface="楷体_GB2312" pitchFamily="49" charset="-122"/>
              </a:rPr>
              <a:t>  </a:t>
            </a:r>
            <a:r>
              <a:rPr kumimoji="1" lang="zh-CN" altLang="en-US" sz="2000" b="1">
                <a:solidFill>
                  <a:srgbClr val="0000CC"/>
                </a:solidFill>
                <a:latin typeface="Times New Roman" pitchFamily="18" charset="0"/>
                <a:ea typeface="楷体_GB2312" pitchFamily="49" charset="-122"/>
              </a:rPr>
              <a:t>表示“明确”、“确定”等，其效果是增加</a:t>
            </a:r>
            <a:r>
              <a:rPr kumimoji="1" lang="en-US" altLang="zh-CN" sz="2000" b="1">
                <a:solidFill>
                  <a:srgbClr val="0000CC"/>
                </a:solidFill>
                <a:latin typeface="Times New Roman" pitchFamily="18" charset="0"/>
                <a:ea typeface="楷体_GB2312" pitchFamily="49" charset="-122"/>
              </a:rPr>
              <a:t>0.5</a:t>
            </a:r>
            <a:r>
              <a:rPr kumimoji="1" lang="zh-CN" altLang="en-US" sz="2000" b="1">
                <a:solidFill>
                  <a:srgbClr val="0000CC"/>
                </a:solidFill>
                <a:latin typeface="Times New Roman" pitchFamily="18" charset="0"/>
                <a:ea typeface="楷体_GB2312" pitchFamily="49" charset="-122"/>
              </a:rPr>
              <a:t>以上隶属函数的值，减少</a:t>
            </a:r>
            <a:r>
              <a:rPr kumimoji="1" lang="en-US" altLang="zh-CN" sz="2000" b="1">
                <a:solidFill>
                  <a:srgbClr val="0000CC"/>
                </a:solidFill>
                <a:latin typeface="Times New Roman" pitchFamily="18" charset="0"/>
                <a:ea typeface="楷体_GB2312" pitchFamily="49" charset="-122"/>
              </a:rPr>
              <a:t>0.5</a:t>
            </a:r>
            <a:r>
              <a:rPr kumimoji="1" lang="zh-CN" altLang="en-US" sz="2000" b="1">
                <a:solidFill>
                  <a:srgbClr val="0000CC"/>
                </a:solidFill>
                <a:latin typeface="Times New Roman" pitchFamily="18" charset="0"/>
                <a:ea typeface="楷体_GB2312" pitchFamily="49" charset="-122"/>
              </a:rPr>
              <a:t>以下隶属函数的值：</a:t>
            </a:r>
            <a:r>
              <a:rPr kumimoji="1" lang="zh-CN" altLang="en-US" sz="2400">
                <a:latin typeface="Times New Roman" pitchFamily="18" charset="0"/>
                <a:ea typeface="楷体_GB2312" pitchFamily="49" charset="-122"/>
              </a:rPr>
              <a:t> </a:t>
            </a:r>
          </a:p>
        </p:txBody>
      </p:sp>
      <p:graphicFrame>
        <p:nvGraphicFramePr>
          <p:cNvPr id="38914" name="Object 3"/>
          <p:cNvGraphicFramePr>
            <a:graphicFrameLocks noChangeAspect="1"/>
          </p:cNvGraphicFramePr>
          <p:nvPr/>
        </p:nvGraphicFramePr>
        <p:xfrm>
          <a:off x="863600" y="2168525"/>
          <a:ext cx="6588125" cy="835025"/>
        </p:xfrm>
        <a:graphic>
          <a:graphicData uri="http://schemas.openxmlformats.org/presentationml/2006/ole">
            <mc:AlternateContent xmlns:mc="http://schemas.openxmlformats.org/markup-compatibility/2006">
              <mc:Choice xmlns:v="urn:schemas-microsoft-com:vml" Requires="v">
                <p:oleObj spid="_x0000_s320527" name="Equation" r:id="rId3" imgW="3162240" imgH="533160" progId="Equation.3">
                  <p:embed/>
                </p:oleObj>
              </mc:Choice>
              <mc:Fallback>
                <p:oleObj name="Equation" r:id="rId3" imgW="3162240" imgH="533160" progId="Equation.3">
                  <p:embed/>
                  <p:pic>
                    <p:nvPicPr>
                      <p:cNvPr id="3891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 y="2168525"/>
                        <a:ext cx="6588125"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3" name="Rectangle 10"/>
          <p:cNvSpPr>
            <a:spLocks noChangeArrowheads="1"/>
          </p:cNvSpPr>
          <p:nvPr/>
        </p:nvSpPr>
        <p:spPr bwMode="auto">
          <a:xfrm>
            <a:off x="287338" y="152400"/>
            <a:ext cx="8532812" cy="1008063"/>
          </a:xfrm>
          <a:prstGeom prst="rect">
            <a:avLst/>
          </a:prstGeom>
          <a:noFill/>
          <a:ln w="9525">
            <a:noFill/>
            <a:miter lim="800000"/>
            <a:headEnd/>
            <a:tailEnd/>
          </a:ln>
        </p:spPr>
        <p:txBody>
          <a:bodyPr anchor="b"/>
          <a:lstStyle/>
          <a:p>
            <a:pPr algn="ctr"/>
            <a:r>
              <a:rPr lang="zh-CN" altLang="en-US" sz="4400" b="1" dirty="0" smtClean="0">
                <a:solidFill>
                  <a:schemeClr val="accent2"/>
                </a:solidFill>
                <a:latin typeface="方正姚体" pitchFamily="2" charset="-122"/>
                <a:ea typeface="方正姚体" pitchFamily="2" charset="-122"/>
              </a:rPr>
              <a:t>模糊逻辑</a:t>
            </a:r>
            <a:endParaRPr lang="en-US" altLang="zh-CN" sz="4400" b="1" dirty="0" smtClean="0">
              <a:solidFill>
                <a:schemeClr val="accent2"/>
              </a:solidFill>
              <a:latin typeface="方正姚体" pitchFamily="2" charset="-122"/>
              <a:ea typeface="方正姚体" pitchFamily="2" charset="-122"/>
            </a:endParaRPr>
          </a:p>
        </p:txBody>
      </p:sp>
    </p:spTree>
    <p:extLst>
      <p:ext uri="{BB962C8B-B14F-4D97-AF65-F5344CB8AC3E}">
        <p14:creationId xmlns:p14="http://schemas.microsoft.com/office/powerpoint/2010/main" val="2311775956"/>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3"/>
          <p:cNvSpPr>
            <a:spLocks noGrp="1"/>
          </p:cNvSpPr>
          <p:nvPr>
            <p:ph type="sldNum" sz="quarter" idx="12"/>
          </p:nvPr>
        </p:nvSpPr>
        <p:spPr>
          <a:noFill/>
        </p:spPr>
        <p:txBody>
          <a:bodyPr/>
          <a:lstStyle/>
          <a:p>
            <a:fld id="{A38319FF-3BA6-4F97-8A25-D09022E2A893}" type="slidenum">
              <a:rPr lang="en-US" altLang="zh-CN">
                <a:ea typeface="宋体" charset="-122"/>
              </a:rPr>
              <a:pPr/>
              <a:t>77</a:t>
            </a:fld>
            <a:endParaRPr lang="en-US" altLang="zh-CN">
              <a:ea typeface="宋体" charset="-122"/>
            </a:endParaRPr>
          </a:p>
        </p:txBody>
      </p:sp>
      <p:sp>
        <p:nvSpPr>
          <p:cNvPr id="88067" name="Text Box 2"/>
          <p:cNvSpPr txBox="1">
            <a:spLocks noChangeArrowheads="1"/>
          </p:cNvSpPr>
          <p:nvPr/>
        </p:nvSpPr>
        <p:spPr bwMode="auto">
          <a:xfrm>
            <a:off x="179388" y="1449388"/>
            <a:ext cx="8713787" cy="4711700"/>
          </a:xfrm>
          <a:prstGeom prst="rect">
            <a:avLst/>
          </a:prstGeom>
          <a:noFill/>
          <a:ln w="9525">
            <a:noFill/>
            <a:miter lim="800000"/>
            <a:headEnd/>
            <a:tailEnd/>
          </a:ln>
        </p:spPr>
        <p:txBody>
          <a:bodyPr>
            <a:spAutoFit/>
          </a:bodyPr>
          <a:lstStyle/>
          <a:p>
            <a:pPr algn="just">
              <a:lnSpc>
                <a:spcPct val="120000"/>
              </a:lnSpc>
              <a:spcBef>
                <a:spcPct val="20000"/>
              </a:spcBef>
            </a:pPr>
            <a:r>
              <a:rPr kumimoji="1" lang="en-US" altLang="zh-CN" sz="2000" b="1" dirty="0">
                <a:solidFill>
                  <a:srgbClr val="CC0000"/>
                </a:solidFill>
                <a:latin typeface="Times New Roman" pitchFamily="18" charset="0"/>
                <a:ea typeface="楷体_GB2312" pitchFamily="49" charset="-122"/>
              </a:rPr>
              <a:t>    </a:t>
            </a:r>
            <a:r>
              <a:rPr kumimoji="1" lang="zh-CN" altLang="en-US" sz="2000" b="1" dirty="0">
                <a:solidFill>
                  <a:srgbClr val="CC0000"/>
                </a:solidFill>
                <a:latin typeface="Times New Roman" pitchFamily="18" charset="0"/>
                <a:ea typeface="楷体_GB2312" pitchFamily="49" charset="-122"/>
              </a:rPr>
              <a:t>模糊假言三段论</a:t>
            </a:r>
            <a:r>
              <a:rPr kumimoji="1" lang="zh-CN" altLang="en-US" sz="2000" b="1" dirty="0" smtClean="0">
                <a:solidFill>
                  <a:srgbClr val="CC0000"/>
                </a:solidFill>
                <a:latin typeface="Times New Roman" pitchFamily="18" charset="0"/>
                <a:ea typeface="楷体_GB2312" pitchFamily="49" charset="-122"/>
              </a:rPr>
              <a:t>推理</a:t>
            </a:r>
            <a:endParaRPr kumimoji="1" lang="en-US" altLang="zh-CN" sz="2000" b="1" dirty="0">
              <a:solidFill>
                <a:srgbClr val="CC0000"/>
              </a:solidFill>
              <a:latin typeface="Times New Roman" pitchFamily="18" charset="0"/>
              <a:ea typeface="楷体_GB2312" pitchFamily="49" charset="-122"/>
            </a:endParaRPr>
          </a:p>
          <a:p>
            <a:pPr algn="just">
              <a:lnSpc>
                <a:spcPct val="120000"/>
              </a:lnSpc>
              <a:spcBef>
                <a:spcPct val="20000"/>
              </a:spcBef>
            </a:pPr>
            <a:r>
              <a:rPr kumimoji="1" lang="en-US" altLang="zh-CN" sz="2000" b="1" dirty="0">
                <a:solidFill>
                  <a:srgbClr val="0000CC"/>
                </a:solidFill>
                <a:latin typeface="Times New Roman" pitchFamily="18" charset="0"/>
                <a:ea typeface="楷体_GB2312" pitchFamily="49" charset="-122"/>
              </a:rPr>
              <a:t>    </a:t>
            </a:r>
            <a:r>
              <a:rPr kumimoji="1" lang="zh-CN" altLang="en-US" sz="2000" b="1" dirty="0">
                <a:solidFill>
                  <a:srgbClr val="0000CC"/>
                </a:solidFill>
                <a:latin typeface="Times New Roman" pitchFamily="18" charset="0"/>
                <a:ea typeface="楷体_GB2312" pitchFamily="49" charset="-122"/>
              </a:rPr>
              <a:t>设</a:t>
            </a:r>
            <a:r>
              <a:rPr kumimoji="1" lang="en-US" altLang="zh-CN" sz="2000" b="1" dirty="0">
                <a:solidFill>
                  <a:srgbClr val="0000CC"/>
                </a:solidFill>
                <a:latin typeface="Times New Roman" pitchFamily="18" charset="0"/>
                <a:ea typeface="楷体_GB2312" pitchFamily="49" charset="-122"/>
              </a:rPr>
              <a:t>F</a:t>
            </a:r>
            <a:r>
              <a:rPr kumimoji="1" lang="zh-CN" altLang="en-US" sz="2000" b="1" dirty="0">
                <a:solidFill>
                  <a:srgbClr val="0000CC"/>
                </a:solidFill>
                <a:latin typeface="Times New Roman" pitchFamily="18" charset="0"/>
                <a:ea typeface="楷体_GB2312" pitchFamily="49" charset="-122"/>
              </a:rPr>
              <a:t>、</a:t>
            </a:r>
            <a:r>
              <a:rPr kumimoji="1" lang="en-US" altLang="zh-CN" sz="2000" b="1" dirty="0">
                <a:solidFill>
                  <a:srgbClr val="0000CC"/>
                </a:solidFill>
                <a:latin typeface="Times New Roman" pitchFamily="18" charset="0"/>
                <a:ea typeface="楷体_GB2312" pitchFamily="49" charset="-122"/>
              </a:rPr>
              <a:t>G</a:t>
            </a:r>
            <a:r>
              <a:rPr kumimoji="1" lang="zh-CN" altLang="en-US" sz="2000" b="1" dirty="0">
                <a:solidFill>
                  <a:srgbClr val="0000CC"/>
                </a:solidFill>
                <a:latin typeface="Times New Roman" pitchFamily="18" charset="0"/>
                <a:ea typeface="楷体_GB2312" pitchFamily="49" charset="-122"/>
              </a:rPr>
              <a:t>、</a:t>
            </a:r>
            <a:r>
              <a:rPr kumimoji="1" lang="en-US" altLang="zh-CN" sz="2000" b="1" dirty="0">
                <a:solidFill>
                  <a:srgbClr val="0000CC"/>
                </a:solidFill>
                <a:latin typeface="Times New Roman" pitchFamily="18" charset="0"/>
                <a:ea typeface="楷体_GB2312" pitchFamily="49" charset="-122"/>
              </a:rPr>
              <a:t>H</a:t>
            </a:r>
            <a:r>
              <a:rPr kumimoji="1" lang="zh-CN" altLang="en-US" sz="2000" b="1" dirty="0">
                <a:solidFill>
                  <a:srgbClr val="0000CC"/>
                </a:solidFill>
                <a:latin typeface="Times New Roman" pitchFamily="18" charset="0"/>
                <a:ea typeface="楷体_GB2312" pitchFamily="49" charset="-122"/>
              </a:rPr>
              <a:t>分别是</a:t>
            </a:r>
            <a:r>
              <a:rPr kumimoji="1" lang="en-US" altLang="zh-CN" sz="2000" b="1" dirty="0">
                <a:solidFill>
                  <a:srgbClr val="0000CC"/>
                </a:solidFill>
                <a:latin typeface="Times New Roman" pitchFamily="18" charset="0"/>
                <a:ea typeface="楷体_GB2312" pitchFamily="49" charset="-122"/>
              </a:rPr>
              <a:t>U</a:t>
            </a:r>
            <a:r>
              <a:rPr kumimoji="1" lang="zh-CN" altLang="en-US" sz="2000" b="1" dirty="0">
                <a:solidFill>
                  <a:srgbClr val="0000CC"/>
                </a:solidFill>
                <a:latin typeface="Times New Roman" pitchFamily="18" charset="0"/>
                <a:ea typeface="楷体_GB2312" pitchFamily="49" charset="-122"/>
              </a:rPr>
              <a:t>、</a:t>
            </a:r>
            <a:r>
              <a:rPr kumimoji="1" lang="en-US" altLang="zh-CN" sz="2000" b="1" dirty="0">
                <a:solidFill>
                  <a:srgbClr val="0000CC"/>
                </a:solidFill>
                <a:latin typeface="Times New Roman" pitchFamily="18" charset="0"/>
                <a:ea typeface="楷体_GB2312" pitchFamily="49" charset="-122"/>
              </a:rPr>
              <a:t>V</a:t>
            </a:r>
            <a:r>
              <a:rPr kumimoji="1" lang="zh-CN" altLang="en-US" sz="2000" b="1" dirty="0">
                <a:solidFill>
                  <a:srgbClr val="0000CC"/>
                </a:solidFill>
                <a:latin typeface="Times New Roman" pitchFamily="18" charset="0"/>
                <a:ea typeface="楷体_GB2312" pitchFamily="49" charset="-122"/>
              </a:rPr>
              <a:t>、</a:t>
            </a:r>
            <a:r>
              <a:rPr kumimoji="1" lang="en-US" altLang="zh-CN" sz="2000" b="1" dirty="0">
                <a:solidFill>
                  <a:srgbClr val="0000CC"/>
                </a:solidFill>
                <a:latin typeface="Times New Roman" pitchFamily="18" charset="0"/>
                <a:ea typeface="楷体_GB2312" pitchFamily="49" charset="-122"/>
              </a:rPr>
              <a:t>W</a:t>
            </a:r>
            <a:r>
              <a:rPr kumimoji="1" lang="zh-CN" altLang="en-US" sz="2000" b="1" dirty="0">
                <a:solidFill>
                  <a:srgbClr val="0000CC"/>
                </a:solidFill>
                <a:latin typeface="Times New Roman" pitchFamily="18" charset="0"/>
                <a:ea typeface="楷体_GB2312" pitchFamily="49" charset="-122"/>
              </a:rPr>
              <a:t>上的</a:t>
            </a:r>
            <a:r>
              <a:rPr kumimoji="1" lang="en-US" altLang="zh-CN" sz="2000" b="1" dirty="0">
                <a:solidFill>
                  <a:srgbClr val="0000CC"/>
                </a:solidFill>
                <a:latin typeface="Times New Roman" pitchFamily="18" charset="0"/>
                <a:ea typeface="楷体_GB2312" pitchFamily="49" charset="-122"/>
              </a:rPr>
              <a:t>3</a:t>
            </a:r>
            <a:r>
              <a:rPr kumimoji="1" lang="zh-CN" altLang="en-US" sz="2000" b="1" dirty="0">
                <a:solidFill>
                  <a:srgbClr val="0000CC"/>
                </a:solidFill>
                <a:latin typeface="Times New Roman" pitchFamily="18" charset="0"/>
                <a:ea typeface="楷体_GB2312" pitchFamily="49" charset="-122"/>
              </a:rPr>
              <a:t>个模糊集，且由知识</a:t>
            </a:r>
          </a:p>
          <a:p>
            <a:pPr algn="just">
              <a:lnSpc>
                <a:spcPct val="120000"/>
              </a:lnSpc>
              <a:spcBef>
                <a:spcPct val="20000"/>
              </a:spcBef>
            </a:pPr>
            <a:r>
              <a:rPr kumimoji="1" lang="zh-CN" altLang="en-US" sz="2000" b="1" dirty="0">
                <a:solidFill>
                  <a:srgbClr val="0000CC"/>
                </a:solidFill>
                <a:latin typeface="Times New Roman" pitchFamily="18" charset="0"/>
                <a:ea typeface="楷体_GB2312" pitchFamily="49" charset="-122"/>
              </a:rPr>
              <a:t>        </a:t>
            </a:r>
            <a:r>
              <a:rPr kumimoji="1" lang="en-US" altLang="zh-CN" sz="2000" b="1" dirty="0">
                <a:solidFill>
                  <a:srgbClr val="0000CC"/>
                </a:solidFill>
                <a:latin typeface="Times New Roman" pitchFamily="18" charset="0"/>
                <a:ea typeface="楷体_GB2312" pitchFamily="49" charset="-122"/>
              </a:rPr>
              <a:t>IF  x  is  F  THEN  y  is  G</a:t>
            </a:r>
          </a:p>
          <a:p>
            <a:pPr algn="just">
              <a:lnSpc>
                <a:spcPct val="120000"/>
              </a:lnSpc>
              <a:spcBef>
                <a:spcPct val="20000"/>
              </a:spcBef>
            </a:pPr>
            <a:r>
              <a:rPr kumimoji="1" lang="en-US" altLang="zh-CN" sz="2000" b="1" dirty="0">
                <a:solidFill>
                  <a:srgbClr val="0000CC"/>
                </a:solidFill>
                <a:latin typeface="Times New Roman" pitchFamily="18" charset="0"/>
                <a:ea typeface="楷体_GB2312" pitchFamily="49" charset="-122"/>
              </a:rPr>
              <a:t>        IF  y  is  G  THEN  z  is  H</a:t>
            </a:r>
          </a:p>
          <a:p>
            <a:pPr algn="just">
              <a:lnSpc>
                <a:spcPct val="120000"/>
              </a:lnSpc>
              <a:spcBef>
                <a:spcPct val="20000"/>
              </a:spcBef>
            </a:pPr>
            <a:r>
              <a:rPr kumimoji="1" lang="zh-CN" altLang="en-US" sz="2000" b="1" dirty="0">
                <a:solidFill>
                  <a:srgbClr val="0000CC"/>
                </a:solidFill>
                <a:latin typeface="Times New Roman" pitchFamily="18" charset="0"/>
                <a:ea typeface="楷体_GB2312" pitchFamily="49" charset="-122"/>
              </a:rPr>
              <a:t>则可推出</a:t>
            </a:r>
            <a:r>
              <a:rPr kumimoji="1" lang="en-US" altLang="zh-CN" sz="2000" b="1" dirty="0">
                <a:solidFill>
                  <a:srgbClr val="0000CC"/>
                </a:solidFill>
                <a:latin typeface="Times New Roman" pitchFamily="18" charset="0"/>
                <a:ea typeface="楷体_GB2312" pitchFamily="49" charset="-122"/>
              </a:rPr>
              <a:t>:</a:t>
            </a:r>
          </a:p>
          <a:p>
            <a:pPr algn="just">
              <a:lnSpc>
                <a:spcPct val="120000"/>
              </a:lnSpc>
              <a:spcBef>
                <a:spcPct val="20000"/>
              </a:spcBef>
            </a:pPr>
            <a:r>
              <a:rPr kumimoji="1" lang="en-US" altLang="zh-CN" sz="2000" b="1" dirty="0">
                <a:solidFill>
                  <a:srgbClr val="0000CC"/>
                </a:solidFill>
                <a:latin typeface="Times New Roman" pitchFamily="18" charset="0"/>
                <a:ea typeface="楷体_GB2312" pitchFamily="49" charset="-122"/>
              </a:rPr>
              <a:t>        IF  x  is  F  THEN  z  is  H</a:t>
            </a:r>
          </a:p>
          <a:p>
            <a:pPr algn="just">
              <a:lnSpc>
                <a:spcPct val="120000"/>
              </a:lnSpc>
              <a:spcBef>
                <a:spcPct val="20000"/>
              </a:spcBef>
            </a:pPr>
            <a:r>
              <a:rPr kumimoji="1" lang="en-US" altLang="zh-CN" sz="2000" b="1" dirty="0">
                <a:solidFill>
                  <a:srgbClr val="0000CC"/>
                </a:solidFill>
                <a:latin typeface="Times New Roman" pitchFamily="18" charset="0"/>
                <a:ea typeface="楷体_GB2312" pitchFamily="49" charset="-122"/>
              </a:rPr>
              <a:t>    </a:t>
            </a:r>
            <a:r>
              <a:rPr kumimoji="1" lang="zh-CN" altLang="en-US" sz="2000" b="1" dirty="0">
                <a:solidFill>
                  <a:srgbClr val="0000CC"/>
                </a:solidFill>
                <a:latin typeface="Times New Roman" pitchFamily="18" charset="0"/>
                <a:ea typeface="楷体_GB2312" pitchFamily="49" charset="-122"/>
              </a:rPr>
              <a:t>这种推理模式称为模糊假言三段论推理。它可表示为：</a:t>
            </a:r>
          </a:p>
          <a:p>
            <a:pPr algn="just">
              <a:lnSpc>
                <a:spcPct val="120000"/>
              </a:lnSpc>
              <a:spcBef>
                <a:spcPct val="20000"/>
              </a:spcBef>
            </a:pPr>
            <a:r>
              <a:rPr kumimoji="1" lang="zh-CN" altLang="en-US" sz="2000" b="1" dirty="0">
                <a:solidFill>
                  <a:srgbClr val="0000CC"/>
                </a:solidFill>
                <a:latin typeface="Times New Roman" pitchFamily="18" charset="0"/>
                <a:ea typeface="楷体_GB2312" pitchFamily="49" charset="-122"/>
              </a:rPr>
              <a:t>        知识：</a:t>
            </a:r>
            <a:r>
              <a:rPr kumimoji="1" lang="en-US" altLang="zh-CN" sz="2000" b="1" dirty="0">
                <a:solidFill>
                  <a:srgbClr val="0000CC"/>
                </a:solidFill>
                <a:latin typeface="Times New Roman" pitchFamily="18" charset="0"/>
                <a:ea typeface="楷体_GB2312" pitchFamily="49" charset="-122"/>
              </a:rPr>
              <a:t>IF  x  is  F  THEN  y  is  G</a:t>
            </a:r>
          </a:p>
          <a:p>
            <a:pPr algn="just">
              <a:lnSpc>
                <a:spcPct val="120000"/>
              </a:lnSpc>
              <a:spcBef>
                <a:spcPct val="20000"/>
              </a:spcBef>
            </a:pPr>
            <a:r>
              <a:rPr kumimoji="1" lang="en-US" altLang="zh-CN" sz="2000" b="1" dirty="0">
                <a:solidFill>
                  <a:srgbClr val="0000CC"/>
                </a:solidFill>
                <a:latin typeface="Times New Roman" pitchFamily="18" charset="0"/>
                <a:ea typeface="楷体_GB2312" pitchFamily="49" charset="-122"/>
              </a:rPr>
              <a:t>        </a:t>
            </a:r>
            <a:r>
              <a:rPr kumimoji="1" lang="zh-CN" altLang="en-US" sz="2000" b="1" dirty="0">
                <a:solidFill>
                  <a:srgbClr val="0000CC"/>
                </a:solidFill>
                <a:latin typeface="Times New Roman" pitchFamily="18" charset="0"/>
                <a:ea typeface="楷体_GB2312" pitchFamily="49" charset="-122"/>
              </a:rPr>
              <a:t>证据：</a:t>
            </a:r>
            <a:r>
              <a:rPr kumimoji="1" lang="en-US" altLang="zh-CN" sz="2000" b="1" dirty="0">
                <a:solidFill>
                  <a:srgbClr val="0000CC"/>
                </a:solidFill>
                <a:latin typeface="Times New Roman" pitchFamily="18" charset="0"/>
                <a:ea typeface="楷体_GB2312" pitchFamily="49" charset="-122"/>
              </a:rPr>
              <a:t>IF  y  is  G  THEN  z  is  H</a:t>
            </a:r>
          </a:p>
          <a:p>
            <a:pPr algn="just">
              <a:lnSpc>
                <a:spcPct val="120000"/>
              </a:lnSpc>
              <a:spcBef>
                <a:spcPct val="20000"/>
              </a:spcBef>
            </a:pPr>
            <a:r>
              <a:rPr kumimoji="1" lang="en-US" altLang="zh-CN" sz="2000" b="1" dirty="0">
                <a:solidFill>
                  <a:srgbClr val="0000CC"/>
                </a:solidFill>
                <a:latin typeface="Times New Roman" pitchFamily="18" charset="0"/>
                <a:ea typeface="楷体_GB2312" pitchFamily="49" charset="-122"/>
              </a:rPr>
              <a:t>       ---------------------------------------------------------</a:t>
            </a:r>
          </a:p>
          <a:p>
            <a:pPr>
              <a:lnSpc>
                <a:spcPct val="120000"/>
              </a:lnSpc>
              <a:spcBef>
                <a:spcPct val="20000"/>
              </a:spcBef>
            </a:pPr>
            <a:r>
              <a:rPr kumimoji="1" lang="en-US" altLang="zh-CN" sz="2000" b="1" dirty="0">
                <a:solidFill>
                  <a:srgbClr val="0000CC"/>
                </a:solidFill>
                <a:latin typeface="Times New Roman" pitchFamily="18" charset="0"/>
                <a:ea typeface="楷体_GB2312" pitchFamily="49" charset="-122"/>
              </a:rPr>
              <a:t>        </a:t>
            </a:r>
            <a:r>
              <a:rPr kumimoji="1" lang="zh-CN" altLang="en-US" sz="2000" b="1" dirty="0">
                <a:solidFill>
                  <a:srgbClr val="0000CC"/>
                </a:solidFill>
                <a:latin typeface="Times New Roman" pitchFamily="18" charset="0"/>
                <a:ea typeface="楷体_GB2312" pitchFamily="49" charset="-122"/>
              </a:rPr>
              <a:t>结论：</a:t>
            </a:r>
            <a:r>
              <a:rPr kumimoji="1" lang="en-US" altLang="zh-CN" sz="2000" b="1" dirty="0">
                <a:solidFill>
                  <a:srgbClr val="0000CC"/>
                </a:solidFill>
                <a:latin typeface="Times New Roman" pitchFamily="18" charset="0"/>
                <a:ea typeface="楷体_GB2312" pitchFamily="49" charset="-122"/>
              </a:rPr>
              <a:t>IF  x  is  F  THEN  z  is  H </a:t>
            </a:r>
          </a:p>
        </p:txBody>
      </p:sp>
      <p:sp>
        <p:nvSpPr>
          <p:cNvPr id="88068" name="Rectangle 3"/>
          <p:cNvSpPr>
            <a:spLocks noChangeArrowheads="1"/>
          </p:cNvSpPr>
          <p:nvPr/>
        </p:nvSpPr>
        <p:spPr bwMode="auto">
          <a:xfrm>
            <a:off x="323850" y="188913"/>
            <a:ext cx="8532813" cy="707886"/>
          </a:xfrm>
          <a:prstGeom prst="rect">
            <a:avLst/>
          </a:prstGeom>
          <a:noFill/>
          <a:ln w="9525">
            <a:noFill/>
            <a:miter lim="800000"/>
            <a:headEnd/>
            <a:tailEnd/>
          </a:ln>
        </p:spPr>
        <p:txBody>
          <a:bodyPr>
            <a:spAutoFit/>
          </a:bodyPr>
          <a:lstStyle/>
          <a:p>
            <a:pPr algn="ctr"/>
            <a:r>
              <a:rPr lang="zh-CN" altLang="en-US" sz="4000" b="1" dirty="0" smtClean="0">
                <a:solidFill>
                  <a:schemeClr val="accent2"/>
                </a:solidFill>
                <a:latin typeface="方正姚体" pitchFamily="2" charset="-122"/>
                <a:ea typeface="方正姚体" pitchFamily="2" charset="-122"/>
              </a:rPr>
              <a:t>模糊推理方法</a:t>
            </a:r>
            <a:endParaRPr lang="en-US" altLang="zh-CN" sz="4000" b="1" dirty="0" smtClean="0">
              <a:solidFill>
                <a:schemeClr val="accent2"/>
              </a:solidFill>
              <a:latin typeface="方正姚体" pitchFamily="2" charset="-122"/>
              <a:ea typeface="方正姚体" pitchFamily="2" charset="-122"/>
            </a:endParaRPr>
          </a:p>
        </p:txBody>
      </p:sp>
    </p:spTree>
    <p:extLst>
      <p:ext uri="{BB962C8B-B14F-4D97-AF65-F5344CB8AC3E}">
        <p14:creationId xmlns:p14="http://schemas.microsoft.com/office/powerpoint/2010/main" val="3868751798"/>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3"/>
          <p:cNvSpPr>
            <a:spLocks noGrp="1"/>
          </p:cNvSpPr>
          <p:nvPr>
            <p:ph type="sldNum" sz="quarter" idx="12"/>
          </p:nvPr>
        </p:nvSpPr>
        <p:spPr>
          <a:noFill/>
        </p:spPr>
        <p:txBody>
          <a:bodyPr/>
          <a:lstStyle/>
          <a:p>
            <a:fld id="{40B12360-D7BC-4796-B3CE-9AAA6A0876E3}" type="slidenum">
              <a:rPr lang="en-US" altLang="zh-CN">
                <a:ea typeface="宋体" charset="-122"/>
              </a:rPr>
              <a:pPr/>
              <a:t>78</a:t>
            </a:fld>
            <a:endParaRPr lang="en-US" altLang="zh-CN">
              <a:ea typeface="宋体" charset="-122"/>
            </a:endParaRPr>
          </a:p>
        </p:txBody>
      </p:sp>
      <p:sp>
        <p:nvSpPr>
          <p:cNvPr id="89091" name="Text Box 2"/>
          <p:cNvSpPr txBox="1">
            <a:spLocks noChangeArrowheads="1"/>
          </p:cNvSpPr>
          <p:nvPr/>
        </p:nvSpPr>
        <p:spPr bwMode="auto">
          <a:xfrm>
            <a:off x="215900" y="1412875"/>
            <a:ext cx="8640763" cy="4846007"/>
          </a:xfrm>
          <a:prstGeom prst="rect">
            <a:avLst/>
          </a:prstGeom>
          <a:noFill/>
          <a:ln w="9525">
            <a:noFill/>
            <a:miter lim="800000"/>
            <a:headEnd/>
            <a:tailEnd/>
          </a:ln>
        </p:spPr>
        <p:txBody>
          <a:bodyPr>
            <a:spAutoFit/>
          </a:bodyPr>
          <a:lstStyle/>
          <a:p>
            <a:pPr algn="just">
              <a:lnSpc>
                <a:spcPct val="115000"/>
              </a:lnSpc>
              <a:spcBef>
                <a:spcPct val="10000"/>
              </a:spcBef>
              <a:spcAft>
                <a:spcPct val="10000"/>
              </a:spcAft>
            </a:pPr>
            <a:r>
              <a:rPr kumimoji="1" lang="en-US" altLang="zh-CN" sz="2000" dirty="0">
                <a:solidFill>
                  <a:srgbClr val="CC0000"/>
                </a:solidFill>
                <a:latin typeface="Times New Roman" pitchFamily="18" charset="0"/>
                <a:ea typeface="楷体_GB2312" pitchFamily="49" charset="-122"/>
              </a:rPr>
              <a:t>     </a:t>
            </a:r>
            <a:r>
              <a:rPr kumimoji="1" lang="zh-CN" altLang="en-US" sz="2000" b="1" dirty="0">
                <a:solidFill>
                  <a:srgbClr val="CC0000"/>
                </a:solidFill>
                <a:latin typeface="Times New Roman" pitchFamily="18" charset="0"/>
                <a:ea typeface="楷体_GB2312" pitchFamily="49" charset="-122"/>
              </a:rPr>
              <a:t>模糊假言三段论</a:t>
            </a:r>
            <a:r>
              <a:rPr kumimoji="1" lang="zh-CN" altLang="en-US" sz="2000" b="1" dirty="0" smtClean="0">
                <a:solidFill>
                  <a:srgbClr val="CC0000"/>
                </a:solidFill>
                <a:latin typeface="Times New Roman" pitchFamily="18" charset="0"/>
                <a:ea typeface="楷体_GB2312" pitchFamily="49" charset="-122"/>
              </a:rPr>
              <a:t>推理</a:t>
            </a:r>
            <a:endParaRPr kumimoji="1" lang="en-US" altLang="zh-CN" sz="2000" b="1" dirty="0">
              <a:solidFill>
                <a:srgbClr val="CC0000"/>
              </a:solidFill>
              <a:latin typeface="Times New Roman" pitchFamily="18" charset="0"/>
              <a:ea typeface="楷体_GB2312" pitchFamily="49" charset="-122"/>
            </a:endParaRPr>
          </a:p>
          <a:p>
            <a:pPr>
              <a:lnSpc>
                <a:spcPct val="120000"/>
              </a:lnSpc>
              <a:spcBef>
                <a:spcPct val="10000"/>
              </a:spcBef>
            </a:pPr>
            <a:r>
              <a:rPr kumimoji="1" lang="zh-CN" altLang="en-US" sz="2000" b="1" dirty="0">
                <a:solidFill>
                  <a:srgbClr val="0000CC"/>
                </a:solidFill>
                <a:latin typeface="Times New Roman" pitchFamily="18" charset="0"/>
                <a:ea typeface="楷体_GB2312" pitchFamily="49" charset="-122"/>
              </a:rPr>
              <a:t>　在模糊假言三段论推理模式下，模糊知识</a:t>
            </a:r>
          </a:p>
          <a:p>
            <a:pPr>
              <a:lnSpc>
                <a:spcPct val="120000"/>
              </a:lnSpc>
              <a:spcBef>
                <a:spcPct val="10000"/>
              </a:spcBef>
            </a:pPr>
            <a:r>
              <a:rPr kumimoji="1" lang="zh-CN" altLang="en-US" sz="2000" b="1" dirty="0">
                <a:solidFill>
                  <a:srgbClr val="0000CC"/>
                </a:solidFill>
                <a:latin typeface="Times New Roman" pitchFamily="18" charset="0"/>
                <a:ea typeface="楷体_GB2312" pitchFamily="49" charset="-122"/>
              </a:rPr>
              <a:t>         </a:t>
            </a:r>
            <a:r>
              <a:rPr kumimoji="1" lang="en-US" altLang="zh-CN" sz="2000" b="1" dirty="0">
                <a:solidFill>
                  <a:srgbClr val="0000CC"/>
                </a:solidFill>
                <a:latin typeface="Times New Roman" pitchFamily="18" charset="0"/>
                <a:ea typeface="楷体_GB2312" pitchFamily="49" charset="-122"/>
              </a:rPr>
              <a:t>r</a:t>
            </a:r>
            <a:r>
              <a:rPr kumimoji="1" lang="en-US" altLang="zh-CN" sz="2000" b="1" baseline="-25000" dirty="0">
                <a:solidFill>
                  <a:srgbClr val="0000CC"/>
                </a:solidFill>
                <a:latin typeface="Times New Roman" pitchFamily="18" charset="0"/>
                <a:ea typeface="楷体_GB2312" pitchFamily="49" charset="-122"/>
              </a:rPr>
              <a:t>1</a:t>
            </a:r>
            <a:r>
              <a:rPr kumimoji="1" lang="en-US" altLang="zh-CN" sz="2000" b="1" dirty="0">
                <a:solidFill>
                  <a:srgbClr val="0000CC"/>
                </a:solidFill>
                <a:latin typeface="Times New Roman" pitchFamily="18" charset="0"/>
                <a:ea typeface="楷体_GB2312" pitchFamily="49" charset="-122"/>
              </a:rPr>
              <a:t>:  IF   x  is  F   THEN   y  is  G</a:t>
            </a:r>
          </a:p>
          <a:p>
            <a:pPr>
              <a:lnSpc>
                <a:spcPct val="120000"/>
              </a:lnSpc>
              <a:spcBef>
                <a:spcPct val="10000"/>
              </a:spcBef>
            </a:pPr>
            <a:r>
              <a:rPr kumimoji="1" lang="zh-CN" altLang="en-US" sz="2000" b="1" dirty="0">
                <a:solidFill>
                  <a:srgbClr val="0000CC"/>
                </a:solidFill>
                <a:latin typeface="Times New Roman" pitchFamily="18" charset="0"/>
                <a:ea typeface="楷体_GB2312" pitchFamily="49" charset="-122"/>
              </a:rPr>
              <a:t>表示在</a:t>
            </a:r>
            <a:r>
              <a:rPr kumimoji="1" lang="en-US" altLang="zh-CN" sz="2000" b="1" dirty="0">
                <a:solidFill>
                  <a:srgbClr val="0000CC"/>
                </a:solidFill>
                <a:latin typeface="Times New Roman" pitchFamily="18" charset="0"/>
                <a:ea typeface="楷体_GB2312" pitchFamily="49" charset="-122"/>
              </a:rPr>
              <a:t>F</a:t>
            </a:r>
            <a:r>
              <a:rPr kumimoji="1" lang="zh-CN" altLang="en-US" sz="2000" b="1" dirty="0">
                <a:solidFill>
                  <a:srgbClr val="0000CC"/>
                </a:solidFill>
                <a:latin typeface="Times New Roman" pitchFamily="18" charset="0"/>
                <a:ea typeface="楷体_GB2312" pitchFamily="49" charset="-122"/>
              </a:rPr>
              <a:t>与</a:t>
            </a:r>
            <a:r>
              <a:rPr kumimoji="1" lang="en-US" altLang="zh-CN" sz="2000" b="1" dirty="0">
                <a:solidFill>
                  <a:srgbClr val="0000CC"/>
                </a:solidFill>
                <a:latin typeface="Times New Roman" pitchFamily="18" charset="0"/>
                <a:ea typeface="楷体_GB2312" pitchFamily="49" charset="-122"/>
              </a:rPr>
              <a:t>G</a:t>
            </a:r>
            <a:r>
              <a:rPr kumimoji="1" lang="zh-CN" altLang="en-US" sz="2000" b="1" dirty="0">
                <a:solidFill>
                  <a:srgbClr val="0000CC"/>
                </a:solidFill>
                <a:latin typeface="Times New Roman" pitchFamily="18" charset="0"/>
                <a:ea typeface="楷体_GB2312" pitchFamily="49" charset="-122"/>
              </a:rPr>
              <a:t>之间存在着确定的因果关系，设此因果关系为</a:t>
            </a:r>
            <a:r>
              <a:rPr kumimoji="1" lang="en-US" altLang="zh-CN" sz="2000" b="1" dirty="0">
                <a:solidFill>
                  <a:srgbClr val="0000CC"/>
                </a:solidFill>
                <a:latin typeface="Times New Roman" pitchFamily="18" charset="0"/>
                <a:ea typeface="楷体_GB2312" pitchFamily="49" charset="-122"/>
              </a:rPr>
              <a:t>R</a:t>
            </a:r>
            <a:r>
              <a:rPr kumimoji="1" lang="en-US" altLang="zh-CN" sz="2000" b="1" baseline="-25000" dirty="0">
                <a:solidFill>
                  <a:srgbClr val="0000CC"/>
                </a:solidFill>
                <a:latin typeface="Times New Roman" pitchFamily="18" charset="0"/>
                <a:ea typeface="楷体_GB2312" pitchFamily="49" charset="-122"/>
              </a:rPr>
              <a:t>1</a:t>
            </a:r>
            <a:r>
              <a:rPr kumimoji="1" lang="zh-CN" altLang="en-US" sz="2000" b="1" dirty="0">
                <a:solidFill>
                  <a:srgbClr val="0000CC"/>
                </a:solidFill>
                <a:latin typeface="Times New Roman" pitchFamily="18" charset="0"/>
                <a:ea typeface="楷体_GB2312" pitchFamily="49" charset="-122"/>
              </a:rPr>
              <a:t>。</a:t>
            </a:r>
          </a:p>
          <a:p>
            <a:pPr>
              <a:lnSpc>
                <a:spcPct val="120000"/>
              </a:lnSpc>
              <a:spcBef>
                <a:spcPct val="10000"/>
              </a:spcBef>
            </a:pPr>
            <a:r>
              <a:rPr kumimoji="1" lang="zh-CN" altLang="en-US" sz="2000" b="1" dirty="0">
                <a:solidFill>
                  <a:srgbClr val="0000CC"/>
                </a:solidFill>
                <a:latin typeface="Times New Roman" pitchFamily="18" charset="0"/>
                <a:ea typeface="楷体_GB2312" pitchFamily="49" charset="-122"/>
              </a:rPr>
              <a:t>     模糊知识</a:t>
            </a:r>
          </a:p>
          <a:p>
            <a:pPr>
              <a:lnSpc>
                <a:spcPct val="120000"/>
              </a:lnSpc>
              <a:spcBef>
                <a:spcPct val="10000"/>
              </a:spcBef>
            </a:pPr>
            <a:r>
              <a:rPr kumimoji="1" lang="zh-CN" altLang="en-US" sz="2000" b="1" dirty="0">
                <a:solidFill>
                  <a:srgbClr val="0000CC"/>
                </a:solidFill>
                <a:latin typeface="Times New Roman" pitchFamily="18" charset="0"/>
                <a:ea typeface="楷体_GB2312" pitchFamily="49" charset="-122"/>
              </a:rPr>
              <a:t>         </a:t>
            </a:r>
            <a:r>
              <a:rPr kumimoji="1" lang="en-US" altLang="zh-CN" sz="2000" b="1" dirty="0">
                <a:solidFill>
                  <a:srgbClr val="0000CC"/>
                </a:solidFill>
                <a:latin typeface="Times New Roman" pitchFamily="18" charset="0"/>
                <a:ea typeface="楷体_GB2312" pitchFamily="49" charset="-122"/>
              </a:rPr>
              <a:t>r</a:t>
            </a:r>
            <a:r>
              <a:rPr kumimoji="1" lang="en-US" altLang="zh-CN" sz="2000" b="1" baseline="-25000" dirty="0">
                <a:solidFill>
                  <a:srgbClr val="0000CC"/>
                </a:solidFill>
                <a:latin typeface="Times New Roman" pitchFamily="18" charset="0"/>
                <a:ea typeface="楷体_GB2312" pitchFamily="49" charset="-122"/>
              </a:rPr>
              <a:t>2</a:t>
            </a:r>
            <a:r>
              <a:rPr kumimoji="1" lang="en-US" altLang="zh-CN" sz="2000" b="1" dirty="0">
                <a:solidFill>
                  <a:srgbClr val="0000CC"/>
                </a:solidFill>
                <a:latin typeface="Times New Roman" pitchFamily="18" charset="0"/>
                <a:ea typeface="楷体_GB2312" pitchFamily="49" charset="-122"/>
              </a:rPr>
              <a:t>:  IF   y  is  G   THEN   z  is  H</a:t>
            </a:r>
          </a:p>
          <a:p>
            <a:pPr>
              <a:lnSpc>
                <a:spcPct val="120000"/>
              </a:lnSpc>
              <a:spcBef>
                <a:spcPct val="10000"/>
              </a:spcBef>
            </a:pPr>
            <a:r>
              <a:rPr kumimoji="1" lang="zh-CN" altLang="en-US" sz="2000" b="1" dirty="0">
                <a:solidFill>
                  <a:srgbClr val="0000CC"/>
                </a:solidFill>
                <a:latin typeface="Times New Roman" pitchFamily="18" charset="0"/>
                <a:ea typeface="楷体_GB2312" pitchFamily="49" charset="-122"/>
              </a:rPr>
              <a:t>表示在</a:t>
            </a:r>
            <a:r>
              <a:rPr kumimoji="1" lang="en-US" altLang="zh-CN" sz="2000" b="1" dirty="0">
                <a:solidFill>
                  <a:srgbClr val="0000CC"/>
                </a:solidFill>
                <a:latin typeface="Times New Roman" pitchFamily="18" charset="0"/>
                <a:ea typeface="楷体_GB2312" pitchFamily="49" charset="-122"/>
              </a:rPr>
              <a:t>G</a:t>
            </a:r>
            <a:r>
              <a:rPr kumimoji="1" lang="zh-CN" altLang="en-US" sz="2000" b="1" dirty="0">
                <a:solidFill>
                  <a:srgbClr val="0000CC"/>
                </a:solidFill>
                <a:latin typeface="Times New Roman" pitchFamily="18" charset="0"/>
                <a:ea typeface="楷体_GB2312" pitchFamily="49" charset="-122"/>
              </a:rPr>
              <a:t>与</a:t>
            </a:r>
            <a:r>
              <a:rPr kumimoji="1" lang="en-US" altLang="zh-CN" sz="2000" b="1" dirty="0">
                <a:solidFill>
                  <a:srgbClr val="0000CC"/>
                </a:solidFill>
                <a:latin typeface="Times New Roman" pitchFamily="18" charset="0"/>
                <a:ea typeface="楷体_GB2312" pitchFamily="49" charset="-122"/>
              </a:rPr>
              <a:t>H</a:t>
            </a:r>
            <a:r>
              <a:rPr kumimoji="1" lang="zh-CN" altLang="en-US" sz="2000" b="1" dirty="0">
                <a:solidFill>
                  <a:srgbClr val="0000CC"/>
                </a:solidFill>
                <a:latin typeface="Times New Roman" pitchFamily="18" charset="0"/>
                <a:ea typeface="楷体_GB2312" pitchFamily="49" charset="-122"/>
              </a:rPr>
              <a:t>之间存在着确定的因果关系，设此因果关系为</a:t>
            </a:r>
            <a:r>
              <a:rPr kumimoji="1" lang="en-US" altLang="zh-CN" sz="2000" b="1" dirty="0">
                <a:solidFill>
                  <a:srgbClr val="0000CC"/>
                </a:solidFill>
                <a:latin typeface="Times New Roman" pitchFamily="18" charset="0"/>
                <a:ea typeface="楷体_GB2312" pitchFamily="49" charset="-122"/>
              </a:rPr>
              <a:t>R</a:t>
            </a:r>
            <a:r>
              <a:rPr kumimoji="1" lang="en-US" altLang="zh-CN" sz="2000" b="1" baseline="-25000" dirty="0">
                <a:solidFill>
                  <a:srgbClr val="0000CC"/>
                </a:solidFill>
                <a:latin typeface="Times New Roman" pitchFamily="18" charset="0"/>
                <a:ea typeface="楷体_GB2312" pitchFamily="49" charset="-122"/>
              </a:rPr>
              <a:t>2</a:t>
            </a:r>
            <a:r>
              <a:rPr kumimoji="1" lang="zh-CN" altLang="en-US" sz="2000" b="1" dirty="0">
                <a:solidFill>
                  <a:srgbClr val="0000CC"/>
                </a:solidFill>
                <a:latin typeface="Times New Roman" pitchFamily="18" charset="0"/>
                <a:ea typeface="楷体_GB2312" pitchFamily="49" charset="-122"/>
              </a:rPr>
              <a:t>。</a:t>
            </a:r>
          </a:p>
          <a:p>
            <a:pPr>
              <a:lnSpc>
                <a:spcPct val="120000"/>
              </a:lnSpc>
              <a:spcBef>
                <a:spcPct val="10000"/>
              </a:spcBef>
            </a:pPr>
            <a:r>
              <a:rPr kumimoji="1" lang="zh-CN" altLang="en-US" sz="2000" b="1" dirty="0">
                <a:solidFill>
                  <a:srgbClr val="0000CC"/>
                </a:solidFill>
                <a:latin typeface="Times New Roman" pitchFamily="18" charset="0"/>
                <a:ea typeface="楷体_GB2312" pitchFamily="49" charset="-122"/>
              </a:rPr>
              <a:t>　若模糊假言三段论成立，则模糊结论</a:t>
            </a:r>
          </a:p>
          <a:p>
            <a:pPr>
              <a:lnSpc>
                <a:spcPct val="120000"/>
              </a:lnSpc>
              <a:spcBef>
                <a:spcPct val="10000"/>
              </a:spcBef>
            </a:pPr>
            <a:r>
              <a:rPr kumimoji="1" lang="zh-CN" altLang="en-US" sz="2000" b="1" dirty="0">
                <a:solidFill>
                  <a:srgbClr val="0000CC"/>
                </a:solidFill>
                <a:latin typeface="Times New Roman" pitchFamily="18" charset="0"/>
                <a:ea typeface="楷体_GB2312" pitchFamily="49" charset="-122"/>
              </a:rPr>
              <a:t>        </a:t>
            </a:r>
            <a:r>
              <a:rPr kumimoji="1" lang="en-US" altLang="zh-CN" sz="2000" b="1" dirty="0">
                <a:solidFill>
                  <a:srgbClr val="0000CC"/>
                </a:solidFill>
                <a:latin typeface="Times New Roman" pitchFamily="18" charset="0"/>
                <a:ea typeface="楷体_GB2312" pitchFamily="49" charset="-122"/>
              </a:rPr>
              <a:t>r</a:t>
            </a:r>
            <a:r>
              <a:rPr kumimoji="1" lang="en-US" altLang="zh-CN" sz="2000" b="1" baseline="-25000" dirty="0">
                <a:solidFill>
                  <a:srgbClr val="0000CC"/>
                </a:solidFill>
                <a:latin typeface="Times New Roman" pitchFamily="18" charset="0"/>
                <a:ea typeface="楷体_GB2312" pitchFamily="49" charset="-122"/>
              </a:rPr>
              <a:t>3</a:t>
            </a:r>
            <a:r>
              <a:rPr kumimoji="1" lang="zh-CN" altLang="en-US" sz="2000" b="1" dirty="0">
                <a:solidFill>
                  <a:srgbClr val="0000CC"/>
                </a:solidFill>
                <a:latin typeface="Times New Roman" pitchFamily="18" charset="0"/>
                <a:ea typeface="楷体_GB2312" pitchFamily="49" charset="-122"/>
              </a:rPr>
              <a:t>： </a:t>
            </a:r>
            <a:r>
              <a:rPr kumimoji="1" lang="en-US" altLang="zh-CN" sz="2000" b="1" dirty="0">
                <a:solidFill>
                  <a:srgbClr val="0000CC"/>
                </a:solidFill>
                <a:latin typeface="Times New Roman" pitchFamily="18" charset="0"/>
                <a:ea typeface="楷体_GB2312" pitchFamily="49" charset="-122"/>
              </a:rPr>
              <a:t>IF   x  is  F   THEN   z  is  H</a:t>
            </a:r>
          </a:p>
          <a:p>
            <a:pPr>
              <a:lnSpc>
                <a:spcPct val="120000"/>
              </a:lnSpc>
              <a:spcBef>
                <a:spcPct val="10000"/>
              </a:spcBef>
            </a:pPr>
            <a:r>
              <a:rPr kumimoji="1" lang="zh-CN" altLang="en-US" sz="2000" b="1" dirty="0">
                <a:solidFill>
                  <a:srgbClr val="0000CC"/>
                </a:solidFill>
                <a:latin typeface="Times New Roman" pitchFamily="18" charset="0"/>
                <a:ea typeface="楷体_GB2312" pitchFamily="49" charset="-122"/>
              </a:rPr>
              <a:t>的模糊关系</a:t>
            </a:r>
            <a:r>
              <a:rPr kumimoji="1" lang="en-US" altLang="zh-CN" sz="2000" b="1" dirty="0">
                <a:solidFill>
                  <a:srgbClr val="0000CC"/>
                </a:solidFill>
                <a:latin typeface="Times New Roman" pitchFamily="18" charset="0"/>
                <a:ea typeface="楷体_GB2312" pitchFamily="49" charset="-122"/>
              </a:rPr>
              <a:t>R</a:t>
            </a:r>
            <a:r>
              <a:rPr kumimoji="1" lang="en-US" altLang="zh-CN" sz="2000" b="1" baseline="-25000" dirty="0">
                <a:solidFill>
                  <a:srgbClr val="0000CC"/>
                </a:solidFill>
                <a:latin typeface="Times New Roman" pitchFamily="18" charset="0"/>
                <a:ea typeface="楷体_GB2312" pitchFamily="49" charset="-122"/>
              </a:rPr>
              <a:t>3</a:t>
            </a:r>
            <a:r>
              <a:rPr kumimoji="1" lang="zh-CN" altLang="en-US" sz="2000" b="1" dirty="0">
                <a:solidFill>
                  <a:srgbClr val="0000CC"/>
                </a:solidFill>
                <a:latin typeface="Times New Roman" pitchFamily="18" charset="0"/>
                <a:ea typeface="楷体_GB2312" pitchFamily="49" charset="-122"/>
              </a:rPr>
              <a:t>可由</a:t>
            </a:r>
            <a:r>
              <a:rPr kumimoji="1" lang="en-US" altLang="zh-CN" sz="2000" b="1" dirty="0">
                <a:solidFill>
                  <a:srgbClr val="0000CC"/>
                </a:solidFill>
                <a:latin typeface="Times New Roman" pitchFamily="18" charset="0"/>
                <a:ea typeface="楷体_GB2312" pitchFamily="49" charset="-122"/>
              </a:rPr>
              <a:t>R</a:t>
            </a:r>
            <a:r>
              <a:rPr kumimoji="1" lang="en-US" altLang="zh-CN" sz="2000" b="1" baseline="-25000" dirty="0">
                <a:solidFill>
                  <a:srgbClr val="0000CC"/>
                </a:solidFill>
                <a:latin typeface="Times New Roman" pitchFamily="18" charset="0"/>
                <a:ea typeface="楷体_GB2312" pitchFamily="49" charset="-122"/>
              </a:rPr>
              <a:t>1</a:t>
            </a:r>
            <a:r>
              <a:rPr kumimoji="1" lang="zh-CN" altLang="en-US" sz="2000" b="1" dirty="0">
                <a:solidFill>
                  <a:srgbClr val="0000CC"/>
                </a:solidFill>
                <a:latin typeface="Times New Roman" pitchFamily="18" charset="0"/>
                <a:ea typeface="楷体_GB2312" pitchFamily="49" charset="-122"/>
              </a:rPr>
              <a:t>与</a:t>
            </a:r>
            <a:r>
              <a:rPr kumimoji="1" lang="en-US" altLang="zh-CN" sz="2000" b="1" dirty="0">
                <a:solidFill>
                  <a:srgbClr val="0000CC"/>
                </a:solidFill>
                <a:latin typeface="Times New Roman" pitchFamily="18" charset="0"/>
                <a:ea typeface="楷体_GB2312" pitchFamily="49" charset="-122"/>
              </a:rPr>
              <a:t>R</a:t>
            </a:r>
            <a:r>
              <a:rPr kumimoji="1" lang="en-US" altLang="zh-CN" sz="2000" b="1" baseline="-25000" dirty="0">
                <a:solidFill>
                  <a:srgbClr val="0000CC"/>
                </a:solidFill>
                <a:latin typeface="Times New Roman" pitchFamily="18" charset="0"/>
                <a:ea typeface="楷体_GB2312" pitchFamily="49" charset="-122"/>
              </a:rPr>
              <a:t>2</a:t>
            </a:r>
            <a:r>
              <a:rPr kumimoji="1" lang="zh-CN" altLang="en-US" sz="2000" b="1" dirty="0">
                <a:solidFill>
                  <a:srgbClr val="0000CC"/>
                </a:solidFill>
                <a:latin typeface="Times New Roman" pitchFamily="18" charset="0"/>
                <a:ea typeface="楷体_GB2312" pitchFamily="49" charset="-122"/>
              </a:rPr>
              <a:t>的合成得到。即</a:t>
            </a:r>
          </a:p>
          <a:p>
            <a:pPr>
              <a:lnSpc>
                <a:spcPct val="120000"/>
              </a:lnSpc>
              <a:spcBef>
                <a:spcPct val="10000"/>
              </a:spcBef>
            </a:pPr>
            <a:r>
              <a:rPr kumimoji="1" lang="zh-CN" altLang="en-US" sz="2000" b="1" dirty="0">
                <a:solidFill>
                  <a:srgbClr val="0000CC"/>
                </a:solidFill>
                <a:latin typeface="Times New Roman" pitchFamily="18" charset="0"/>
                <a:ea typeface="楷体_GB2312" pitchFamily="49" charset="-122"/>
              </a:rPr>
              <a:t>        </a:t>
            </a:r>
            <a:r>
              <a:rPr kumimoji="1" lang="en-US" altLang="zh-CN" sz="2000" b="1" dirty="0">
                <a:solidFill>
                  <a:srgbClr val="0000CC"/>
                </a:solidFill>
                <a:latin typeface="Times New Roman" pitchFamily="18" charset="0"/>
                <a:ea typeface="楷体_GB2312" pitchFamily="49" charset="-122"/>
              </a:rPr>
              <a:t>R</a:t>
            </a:r>
            <a:r>
              <a:rPr kumimoji="1" lang="en-US" altLang="zh-CN" sz="2000" b="1" baseline="-25000" dirty="0">
                <a:solidFill>
                  <a:srgbClr val="0000CC"/>
                </a:solidFill>
                <a:latin typeface="Times New Roman" pitchFamily="18" charset="0"/>
                <a:ea typeface="楷体_GB2312" pitchFamily="49" charset="-122"/>
              </a:rPr>
              <a:t>3</a:t>
            </a:r>
            <a:r>
              <a:rPr kumimoji="1" lang="en-US" altLang="zh-CN" sz="2000" b="1" dirty="0">
                <a:solidFill>
                  <a:srgbClr val="0000CC"/>
                </a:solidFill>
                <a:latin typeface="Times New Roman" pitchFamily="18" charset="0"/>
                <a:ea typeface="楷体_GB2312" pitchFamily="49" charset="-122"/>
              </a:rPr>
              <a:t>=R</a:t>
            </a:r>
            <a:r>
              <a:rPr kumimoji="1" lang="en-US" altLang="zh-CN" sz="2000" b="1" baseline="-25000" dirty="0">
                <a:solidFill>
                  <a:srgbClr val="0000CC"/>
                </a:solidFill>
                <a:latin typeface="Times New Roman" pitchFamily="18" charset="0"/>
                <a:ea typeface="楷体_GB2312" pitchFamily="49" charset="-122"/>
              </a:rPr>
              <a:t>1</a:t>
            </a:r>
            <a:r>
              <a:rPr kumimoji="1" lang="en-US" altLang="zh-CN" sz="2000" b="1" dirty="0">
                <a:solidFill>
                  <a:srgbClr val="0000CC"/>
                </a:solidFill>
                <a:latin typeface="Times New Roman" pitchFamily="18" charset="0"/>
                <a:ea typeface="楷体_GB2312" pitchFamily="49" charset="-122"/>
              </a:rPr>
              <a:t>οR</a:t>
            </a:r>
            <a:r>
              <a:rPr kumimoji="1" lang="en-US" altLang="zh-CN" sz="2000" b="1" baseline="-25000" dirty="0">
                <a:solidFill>
                  <a:srgbClr val="0000CC"/>
                </a:solidFill>
                <a:latin typeface="Times New Roman" pitchFamily="18" charset="0"/>
                <a:ea typeface="楷体_GB2312" pitchFamily="49" charset="-122"/>
              </a:rPr>
              <a:t>2</a:t>
            </a:r>
          </a:p>
          <a:p>
            <a:pPr>
              <a:lnSpc>
                <a:spcPct val="120000"/>
              </a:lnSpc>
              <a:spcBef>
                <a:spcPct val="10000"/>
              </a:spcBef>
            </a:pPr>
            <a:r>
              <a:rPr kumimoji="1" lang="en-US" altLang="zh-CN" sz="2000" b="1" dirty="0">
                <a:solidFill>
                  <a:srgbClr val="0000CC"/>
                </a:solidFill>
                <a:latin typeface="Times New Roman" pitchFamily="18" charset="0"/>
                <a:ea typeface="楷体_GB2312" pitchFamily="49" charset="-122"/>
              </a:rPr>
              <a:t>    </a:t>
            </a:r>
            <a:endParaRPr kumimoji="1" lang="zh-CN" altLang="en-US" sz="2000" b="1" dirty="0">
              <a:solidFill>
                <a:srgbClr val="0000CC"/>
              </a:solidFill>
              <a:latin typeface="Times New Roman" pitchFamily="18" charset="0"/>
              <a:ea typeface="楷体_GB2312" pitchFamily="49" charset="-122"/>
            </a:endParaRPr>
          </a:p>
        </p:txBody>
      </p:sp>
      <p:sp>
        <p:nvSpPr>
          <p:cNvPr id="89092" name="Rectangle 3"/>
          <p:cNvSpPr>
            <a:spLocks noChangeArrowheads="1"/>
          </p:cNvSpPr>
          <p:nvPr/>
        </p:nvSpPr>
        <p:spPr bwMode="auto">
          <a:xfrm>
            <a:off x="395288" y="188913"/>
            <a:ext cx="8497887" cy="707886"/>
          </a:xfrm>
          <a:prstGeom prst="rect">
            <a:avLst/>
          </a:prstGeom>
          <a:noFill/>
          <a:ln w="9525">
            <a:noFill/>
            <a:miter lim="800000"/>
            <a:headEnd/>
            <a:tailEnd/>
          </a:ln>
        </p:spPr>
        <p:txBody>
          <a:bodyPr>
            <a:spAutoFit/>
          </a:bodyPr>
          <a:lstStyle/>
          <a:p>
            <a:pPr algn="ctr"/>
            <a:r>
              <a:rPr lang="zh-CN" altLang="en-US" sz="4000" b="1" dirty="0" smtClean="0">
                <a:solidFill>
                  <a:schemeClr val="accent2"/>
                </a:solidFill>
                <a:latin typeface="方正姚体" pitchFamily="2" charset="-122"/>
                <a:ea typeface="方正姚体" pitchFamily="2" charset="-122"/>
              </a:rPr>
              <a:t>模糊推理方法</a:t>
            </a:r>
            <a:endParaRPr lang="en-US" altLang="zh-CN" sz="4000" b="1" dirty="0" smtClean="0">
              <a:solidFill>
                <a:schemeClr val="accent2"/>
              </a:solidFill>
              <a:latin typeface="方正姚体" pitchFamily="2" charset="-122"/>
              <a:ea typeface="方正姚体" pitchFamily="2" charset="-122"/>
            </a:endParaRPr>
          </a:p>
        </p:txBody>
      </p:sp>
    </p:spTree>
    <p:extLst>
      <p:ext uri="{BB962C8B-B14F-4D97-AF65-F5344CB8AC3E}">
        <p14:creationId xmlns:p14="http://schemas.microsoft.com/office/powerpoint/2010/main" val="2984182702"/>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灯片编号占位符 3"/>
          <p:cNvSpPr>
            <a:spLocks noGrp="1"/>
          </p:cNvSpPr>
          <p:nvPr>
            <p:ph type="sldNum" sz="quarter" idx="12"/>
          </p:nvPr>
        </p:nvSpPr>
        <p:spPr>
          <a:noFill/>
        </p:spPr>
        <p:txBody>
          <a:bodyPr/>
          <a:lstStyle/>
          <a:p>
            <a:fld id="{1484E5FC-7658-4126-8F2C-B62396B12D61}" type="slidenum">
              <a:rPr lang="en-US" altLang="zh-CN">
                <a:ea typeface="宋体" charset="-122"/>
              </a:rPr>
              <a:pPr/>
              <a:t>79</a:t>
            </a:fld>
            <a:endParaRPr lang="en-US" altLang="zh-CN">
              <a:ea typeface="宋体" charset="-122"/>
            </a:endParaRPr>
          </a:p>
        </p:txBody>
      </p:sp>
      <p:sp>
        <p:nvSpPr>
          <p:cNvPr id="47110" name="Text Box 2"/>
          <p:cNvSpPr txBox="1">
            <a:spLocks noChangeArrowheads="1"/>
          </p:cNvSpPr>
          <p:nvPr/>
        </p:nvSpPr>
        <p:spPr bwMode="auto">
          <a:xfrm>
            <a:off x="179388" y="1233488"/>
            <a:ext cx="8785225" cy="1169551"/>
          </a:xfrm>
          <a:prstGeom prst="rect">
            <a:avLst/>
          </a:prstGeom>
          <a:noFill/>
          <a:ln w="9525">
            <a:noFill/>
            <a:miter lim="800000"/>
            <a:headEnd/>
            <a:tailEnd/>
          </a:ln>
        </p:spPr>
        <p:txBody>
          <a:bodyPr>
            <a:spAutoFit/>
          </a:bodyPr>
          <a:lstStyle/>
          <a:p>
            <a:pPr algn="just">
              <a:lnSpc>
                <a:spcPct val="110000"/>
              </a:lnSpc>
              <a:spcBef>
                <a:spcPct val="5000"/>
              </a:spcBef>
              <a:spcAft>
                <a:spcPct val="5000"/>
              </a:spcAft>
            </a:pPr>
            <a:r>
              <a:rPr kumimoji="1" lang="en-US" altLang="zh-CN" sz="2000" b="1" dirty="0">
                <a:solidFill>
                  <a:srgbClr val="CC0000"/>
                </a:solidFill>
                <a:latin typeface="Times New Roman" pitchFamily="18" charset="0"/>
                <a:ea typeface="楷体_GB2312" pitchFamily="49" charset="-122"/>
              </a:rPr>
              <a:t>    </a:t>
            </a:r>
            <a:r>
              <a:rPr kumimoji="1" lang="zh-CN" altLang="en-US" sz="2000" b="1" dirty="0">
                <a:solidFill>
                  <a:srgbClr val="CC0000"/>
                </a:solidFill>
                <a:latin typeface="Times New Roman" pitchFamily="18" charset="0"/>
                <a:ea typeface="楷体_GB2312" pitchFamily="49" charset="-122"/>
              </a:rPr>
              <a:t>模糊假言三段论</a:t>
            </a:r>
            <a:r>
              <a:rPr kumimoji="1" lang="zh-CN" altLang="en-US" sz="2000" b="1" dirty="0" smtClean="0">
                <a:solidFill>
                  <a:srgbClr val="CC0000"/>
                </a:solidFill>
                <a:latin typeface="Times New Roman" pitchFamily="18" charset="0"/>
                <a:ea typeface="楷体_GB2312" pitchFamily="49" charset="-122"/>
              </a:rPr>
              <a:t>推理</a:t>
            </a:r>
            <a:endParaRPr kumimoji="1" lang="en-US" altLang="zh-CN" sz="2000" b="1" dirty="0">
              <a:solidFill>
                <a:srgbClr val="CC0000"/>
              </a:solidFill>
              <a:latin typeface="Times New Roman" pitchFamily="18" charset="0"/>
              <a:ea typeface="楷体_GB2312" pitchFamily="49" charset="-122"/>
            </a:endParaRPr>
          </a:p>
          <a:p>
            <a:pPr algn="just">
              <a:lnSpc>
                <a:spcPct val="110000"/>
              </a:lnSpc>
              <a:spcBef>
                <a:spcPct val="5000"/>
              </a:spcBef>
              <a:spcAft>
                <a:spcPct val="5000"/>
              </a:spcAft>
            </a:pPr>
            <a:r>
              <a:rPr kumimoji="1" lang="en-US" altLang="zh-CN" sz="2000" b="1" dirty="0">
                <a:solidFill>
                  <a:srgbClr val="CC0000"/>
                </a:solidFill>
                <a:latin typeface="Times New Roman" pitchFamily="18" charset="0"/>
                <a:ea typeface="楷体_GB2312" pitchFamily="49" charset="-122"/>
              </a:rPr>
              <a:t>    </a:t>
            </a:r>
            <a:r>
              <a:rPr kumimoji="1" lang="zh-CN" altLang="en-US" sz="2000" b="1" dirty="0" smtClean="0">
                <a:solidFill>
                  <a:srgbClr val="CC0000"/>
                </a:solidFill>
                <a:latin typeface="Times New Roman" pitchFamily="18" charset="0"/>
                <a:ea typeface="楷体_GB2312" pitchFamily="49" charset="-122"/>
              </a:rPr>
              <a:t>例：</a:t>
            </a:r>
            <a:endParaRPr kumimoji="1" lang="zh-CN" altLang="en-US" sz="2000" b="1" dirty="0">
              <a:solidFill>
                <a:srgbClr val="0000CC"/>
              </a:solidFill>
              <a:latin typeface="Times New Roman" pitchFamily="18" charset="0"/>
              <a:ea typeface="楷体_GB2312" pitchFamily="49" charset="-122"/>
            </a:endParaRPr>
          </a:p>
          <a:p>
            <a:pPr algn="just">
              <a:lnSpc>
                <a:spcPct val="110000"/>
              </a:lnSpc>
              <a:spcBef>
                <a:spcPct val="5000"/>
              </a:spcBef>
              <a:spcAft>
                <a:spcPct val="5000"/>
              </a:spcAft>
            </a:pPr>
            <a:r>
              <a:rPr kumimoji="1" lang="zh-CN" altLang="en-US" sz="2000" b="1" dirty="0">
                <a:solidFill>
                  <a:srgbClr val="CC0000"/>
                </a:solidFill>
                <a:latin typeface="Times New Roman" pitchFamily="18" charset="0"/>
                <a:ea typeface="楷体_GB2312" pitchFamily="49" charset="-122"/>
              </a:rPr>
              <a:t>    </a:t>
            </a:r>
            <a:r>
              <a:rPr kumimoji="1" lang="zh-CN" altLang="en-US" sz="2000" b="1" dirty="0" smtClean="0">
                <a:solidFill>
                  <a:srgbClr val="CC0000"/>
                </a:solidFill>
                <a:latin typeface="Times New Roman" pitchFamily="18" charset="0"/>
                <a:ea typeface="楷体_GB2312" pitchFamily="49" charset="-122"/>
              </a:rPr>
              <a:t>已知：</a:t>
            </a:r>
            <a:r>
              <a:rPr kumimoji="1" lang="en-US" altLang="zh-CN" sz="2000" b="1" dirty="0" smtClean="0">
                <a:solidFill>
                  <a:srgbClr val="0000CC"/>
                </a:solidFill>
                <a:latin typeface="Times New Roman" pitchFamily="18" charset="0"/>
                <a:ea typeface="楷体_GB2312" pitchFamily="49" charset="-122"/>
              </a:rPr>
              <a:t>E×F</a:t>
            </a:r>
            <a:r>
              <a:rPr kumimoji="1" lang="zh-CN" altLang="en-US" sz="2000" b="1" dirty="0">
                <a:solidFill>
                  <a:srgbClr val="0000CC"/>
                </a:solidFill>
                <a:latin typeface="Times New Roman" pitchFamily="18" charset="0"/>
                <a:ea typeface="楷体_GB2312" pitchFamily="49" charset="-122"/>
              </a:rPr>
              <a:t>上的关系</a:t>
            </a:r>
            <a:r>
              <a:rPr kumimoji="1" lang="en-US" altLang="zh-CN" sz="2000" b="1" dirty="0">
                <a:solidFill>
                  <a:srgbClr val="0000CC"/>
                </a:solidFill>
                <a:latin typeface="Times New Roman" pitchFamily="18" charset="0"/>
                <a:ea typeface="楷体_GB2312" pitchFamily="49" charset="-122"/>
              </a:rPr>
              <a:t>R</a:t>
            </a:r>
            <a:r>
              <a:rPr kumimoji="1" lang="en-US" altLang="zh-CN" sz="2000" b="1" baseline="-25000" dirty="0">
                <a:solidFill>
                  <a:srgbClr val="0000CC"/>
                </a:solidFill>
                <a:latin typeface="Times New Roman" pitchFamily="18" charset="0"/>
                <a:ea typeface="楷体_GB2312" pitchFamily="49" charset="-122"/>
              </a:rPr>
              <a:t>1</a:t>
            </a:r>
            <a:r>
              <a:rPr kumimoji="1" lang="en-US" altLang="zh-CN" sz="2000" b="1" dirty="0">
                <a:solidFill>
                  <a:srgbClr val="0000CC"/>
                </a:solidFill>
                <a:latin typeface="Times New Roman" pitchFamily="18" charset="0"/>
                <a:ea typeface="楷体_GB2312" pitchFamily="49" charset="-122"/>
              </a:rPr>
              <a:t> </a:t>
            </a:r>
          </a:p>
        </p:txBody>
      </p:sp>
      <p:graphicFrame>
        <p:nvGraphicFramePr>
          <p:cNvPr id="47106" name="Object 3"/>
          <p:cNvGraphicFramePr>
            <a:graphicFrameLocks noChangeAspect="1"/>
          </p:cNvGraphicFramePr>
          <p:nvPr/>
        </p:nvGraphicFramePr>
        <p:xfrm>
          <a:off x="3600450" y="2889250"/>
          <a:ext cx="2266950" cy="1031875"/>
        </p:xfrm>
        <a:graphic>
          <a:graphicData uri="http://schemas.openxmlformats.org/presentationml/2006/ole">
            <mc:AlternateContent xmlns:mc="http://schemas.openxmlformats.org/markup-compatibility/2006">
              <mc:Choice xmlns:v="urn:schemas-microsoft-com:vml" Requires="v">
                <p:oleObj spid="_x0000_s321577" name="Equation" r:id="rId3" imgW="1307880" imgH="711000" progId="Equation.3">
                  <p:embed/>
                </p:oleObj>
              </mc:Choice>
              <mc:Fallback>
                <p:oleObj name="Equation" r:id="rId3" imgW="1307880" imgH="711000" progId="Equation.3">
                  <p:embed/>
                  <p:pic>
                    <p:nvPicPr>
                      <p:cNvPr id="4710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0450" y="2889250"/>
                        <a:ext cx="2266950" cy="103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1" name="Text Box 4"/>
          <p:cNvSpPr txBox="1">
            <a:spLocks noChangeArrowheads="1"/>
          </p:cNvSpPr>
          <p:nvPr/>
        </p:nvSpPr>
        <p:spPr bwMode="auto">
          <a:xfrm>
            <a:off x="179388" y="3608388"/>
            <a:ext cx="3276600" cy="446276"/>
          </a:xfrm>
          <a:prstGeom prst="rect">
            <a:avLst/>
          </a:prstGeom>
          <a:noFill/>
          <a:ln w="9525">
            <a:noFill/>
            <a:miter lim="800000"/>
            <a:headEnd/>
            <a:tailEnd/>
          </a:ln>
        </p:spPr>
        <p:txBody>
          <a:bodyPr>
            <a:spAutoFit/>
          </a:bodyPr>
          <a:lstStyle/>
          <a:p>
            <a:pPr>
              <a:lnSpc>
                <a:spcPct val="115000"/>
              </a:lnSpc>
              <a:spcBef>
                <a:spcPct val="5000"/>
              </a:spcBef>
            </a:pPr>
            <a:r>
              <a:rPr kumimoji="1" lang="en-US" altLang="zh-CN" sz="2000" b="1" dirty="0">
                <a:solidFill>
                  <a:srgbClr val="0000CC"/>
                </a:solidFill>
                <a:latin typeface="Times New Roman" pitchFamily="18" charset="0"/>
                <a:ea typeface="楷体_GB2312" pitchFamily="49" charset="-122"/>
              </a:rPr>
              <a:t>    </a:t>
            </a:r>
            <a:r>
              <a:rPr kumimoji="1" lang="zh-CN" altLang="en-US" sz="2000" b="1" dirty="0" smtClean="0">
                <a:solidFill>
                  <a:srgbClr val="0000CC"/>
                </a:solidFill>
                <a:latin typeface="Times New Roman" pitchFamily="18" charset="0"/>
                <a:ea typeface="楷体_GB2312" pitchFamily="49" charset="-122"/>
              </a:rPr>
              <a:t>和</a:t>
            </a:r>
            <a:r>
              <a:rPr kumimoji="1" lang="en-US" altLang="zh-CN" sz="2000" b="1" dirty="0" smtClean="0">
                <a:solidFill>
                  <a:srgbClr val="0000CC"/>
                </a:solidFill>
                <a:latin typeface="Times New Roman" pitchFamily="18" charset="0"/>
                <a:ea typeface="楷体_GB2312" pitchFamily="49" charset="-122"/>
              </a:rPr>
              <a:t>F×G</a:t>
            </a:r>
            <a:r>
              <a:rPr kumimoji="1" lang="zh-CN" altLang="en-US" sz="2000" b="1" dirty="0">
                <a:solidFill>
                  <a:srgbClr val="0000CC"/>
                </a:solidFill>
                <a:latin typeface="Times New Roman" pitchFamily="18" charset="0"/>
                <a:ea typeface="楷体_GB2312" pitchFamily="49" charset="-122"/>
              </a:rPr>
              <a:t>上的关系</a:t>
            </a:r>
            <a:r>
              <a:rPr kumimoji="1" lang="en-US" altLang="zh-CN" sz="2000" b="1" dirty="0">
                <a:solidFill>
                  <a:srgbClr val="0000CC"/>
                </a:solidFill>
                <a:latin typeface="Times New Roman" pitchFamily="18" charset="0"/>
                <a:ea typeface="楷体_GB2312" pitchFamily="49" charset="-122"/>
              </a:rPr>
              <a:t>R</a:t>
            </a:r>
            <a:r>
              <a:rPr kumimoji="1" lang="en-US" altLang="zh-CN" sz="2000" b="1" baseline="-25000" dirty="0">
                <a:solidFill>
                  <a:srgbClr val="0000CC"/>
                </a:solidFill>
                <a:latin typeface="Times New Roman" pitchFamily="18" charset="0"/>
                <a:ea typeface="楷体_GB2312" pitchFamily="49" charset="-122"/>
              </a:rPr>
              <a:t>2</a:t>
            </a:r>
            <a:r>
              <a:rPr kumimoji="1" lang="en-US" altLang="zh-CN" sz="2000" dirty="0">
                <a:solidFill>
                  <a:srgbClr val="0000CC"/>
                </a:solidFill>
                <a:latin typeface="Times New Roman" pitchFamily="18" charset="0"/>
                <a:ea typeface="楷体_GB2312" pitchFamily="49" charset="-122"/>
              </a:rPr>
              <a:t> </a:t>
            </a:r>
          </a:p>
        </p:txBody>
      </p:sp>
      <p:graphicFrame>
        <p:nvGraphicFramePr>
          <p:cNvPr id="47107" name="Object 5"/>
          <p:cNvGraphicFramePr>
            <a:graphicFrameLocks noChangeAspect="1"/>
          </p:cNvGraphicFramePr>
          <p:nvPr/>
        </p:nvGraphicFramePr>
        <p:xfrm>
          <a:off x="3492500" y="4041775"/>
          <a:ext cx="2447925" cy="1022350"/>
        </p:xfrm>
        <a:graphic>
          <a:graphicData uri="http://schemas.openxmlformats.org/presentationml/2006/ole">
            <mc:AlternateContent xmlns:mc="http://schemas.openxmlformats.org/markup-compatibility/2006">
              <mc:Choice xmlns:v="urn:schemas-microsoft-com:vml" Requires="v">
                <p:oleObj spid="_x0000_s321578" name="Equation" r:id="rId5" imgW="1193760" imgH="711000" progId="Equation.3">
                  <p:embed/>
                </p:oleObj>
              </mc:Choice>
              <mc:Fallback>
                <p:oleObj name="Equation" r:id="rId5" imgW="1193760" imgH="711000" progId="Equation.3">
                  <p:embed/>
                  <p:pic>
                    <p:nvPicPr>
                      <p:cNvPr id="4710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4041775"/>
                        <a:ext cx="2447925" cy="102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2" name="Rectangle 6"/>
          <p:cNvSpPr>
            <a:spLocks noChangeArrowheads="1"/>
          </p:cNvSpPr>
          <p:nvPr/>
        </p:nvSpPr>
        <p:spPr bwMode="auto">
          <a:xfrm>
            <a:off x="287338" y="152400"/>
            <a:ext cx="8569325" cy="707886"/>
          </a:xfrm>
          <a:prstGeom prst="rect">
            <a:avLst/>
          </a:prstGeom>
          <a:noFill/>
          <a:ln w="9525">
            <a:noFill/>
            <a:miter lim="800000"/>
            <a:headEnd/>
            <a:tailEnd/>
          </a:ln>
        </p:spPr>
        <p:txBody>
          <a:bodyPr>
            <a:spAutoFit/>
          </a:bodyPr>
          <a:lstStyle/>
          <a:p>
            <a:pPr algn="ctr"/>
            <a:r>
              <a:rPr lang="zh-CN" altLang="en-US" sz="4000" b="1" dirty="0" smtClean="0">
                <a:solidFill>
                  <a:schemeClr val="accent2"/>
                </a:solidFill>
                <a:latin typeface="方正姚体" pitchFamily="2" charset="-122"/>
                <a:ea typeface="方正姚体" pitchFamily="2" charset="-122"/>
              </a:rPr>
              <a:t>模糊推理方法</a:t>
            </a:r>
            <a:endParaRPr lang="en-US" altLang="zh-CN" sz="4000" b="1" dirty="0" smtClean="0">
              <a:solidFill>
                <a:schemeClr val="accent2"/>
              </a:solidFill>
              <a:latin typeface="方正姚体" pitchFamily="2" charset="-122"/>
              <a:ea typeface="方正姚体" pitchFamily="2" charset="-122"/>
            </a:endParaRPr>
          </a:p>
        </p:txBody>
      </p:sp>
      <p:sp>
        <p:nvSpPr>
          <p:cNvPr id="47113" name="Text Box 7"/>
          <p:cNvSpPr txBox="1">
            <a:spLocks noChangeArrowheads="1"/>
          </p:cNvSpPr>
          <p:nvPr/>
        </p:nvSpPr>
        <p:spPr bwMode="auto">
          <a:xfrm>
            <a:off x="179388" y="4833938"/>
            <a:ext cx="3884612" cy="415498"/>
          </a:xfrm>
          <a:prstGeom prst="rect">
            <a:avLst/>
          </a:prstGeom>
          <a:noFill/>
          <a:ln w="9525">
            <a:noFill/>
            <a:miter lim="800000"/>
            <a:headEnd/>
            <a:tailEnd/>
          </a:ln>
        </p:spPr>
        <p:txBody>
          <a:bodyPr>
            <a:spAutoFit/>
          </a:bodyPr>
          <a:lstStyle/>
          <a:p>
            <a:pPr>
              <a:lnSpc>
                <a:spcPct val="105000"/>
              </a:lnSpc>
              <a:spcBef>
                <a:spcPct val="10000"/>
              </a:spcBef>
            </a:pPr>
            <a:r>
              <a:rPr kumimoji="1" lang="en-US" altLang="zh-CN" sz="2000" b="1" dirty="0">
                <a:solidFill>
                  <a:srgbClr val="0000CC"/>
                </a:solidFill>
                <a:latin typeface="Times New Roman" pitchFamily="18" charset="0"/>
                <a:ea typeface="楷体_GB2312" pitchFamily="49" charset="-122"/>
              </a:rPr>
              <a:t>    </a:t>
            </a:r>
            <a:r>
              <a:rPr kumimoji="1" lang="zh-CN" altLang="en-US" sz="2000" b="1" dirty="0" smtClean="0">
                <a:solidFill>
                  <a:srgbClr val="0000CC"/>
                </a:solidFill>
                <a:latin typeface="Times New Roman" pitchFamily="18" charset="0"/>
                <a:ea typeface="楷体_GB2312" pitchFamily="49" charset="-122"/>
              </a:rPr>
              <a:t>求</a:t>
            </a:r>
            <a:r>
              <a:rPr kumimoji="1" lang="en-US" altLang="zh-CN" sz="2000" b="1" dirty="0" smtClean="0">
                <a:solidFill>
                  <a:srgbClr val="0000CC"/>
                </a:solidFill>
                <a:latin typeface="Times New Roman" pitchFamily="18" charset="0"/>
                <a:ea typeface="楷体_GB2312" pitchFamily="49" charset="-122"/>
              </a:rPr>
              <a:t>E×G</a:t>
            </a:r>
            <a:r>
              <a:rPr kumimoji="1" lang="zh-CN" altLang="en-US" sz="2000" b="1" dirty="0">
                <a:solidFill>
                  <a:srgbClr val="0000CC"/>
                </a:solidFill>
                <a:latin typeface="Times New Roman" pitchFamily="18" charset="0"/>
                <a:ea typeface="楷体_GB2312" pitchFamily="49" charset="-122"/>
              </a:rPr>
              <a:t>上的关系</a:t>
            </a:r>
            <a:r>
              <a:rPr kumimoji="1" lang="en-US" altLang="zh-CN" sz="2000" b="1" dirty="0">
                <a:solidFill>
                  <a:srgbClr val="0000CC"/>
                </a:solidFill>
                <a:latin typeface="Times New Roman" pitchFamily="18" charset="0"/>
                <a:ea typeface="楷体_GB2312" pitchFamily="49" charset="-122"/>
              </a:rPr>
              <a:t>R</a:t>
            </a:r>
            <a:r>
              <a:rPr kumimoji="1" lang="en-US" altLang="zh-CN" sz="2000" dirty="0">
                <a:solidFill>
                  <a:schemeClr val="folHlink"/>
                </a:solidFill>
                <a:latin typeface="Times New Roman" pitchFamily="18" charset="0"/>
                <a:ea typeface="楷体_GB2312" pitchFamily="49" charset="-122"/>
              </a:rPr>
              <a:t> </a:t>
            </a:r>
          </a:p>
        </p:txBody>
      </p:sp>
      <p:graphicFrame>
        <p:nvGraphicFramePr>
          <p:cNvPr id="47108" name="Object 8"/>
          <p:cNvGraphicFramePr>
            <a:graphicFrameLocks noChangeAspect="1"/>
          </p:cNvGraphicFramePr>
          <p:nvPr/>
        </p:nvGraphicFramePr>
        <p:xfrm>
          <a:off x="2592388" y="5373688"/>
          <a:ext cx="3419475" cy="1173162"/>
        </p:xfrm>
        <a:graphic>
          <a:graphicData uri="http://schemas.openxmlformats.org/presentationml/2006/ole">
            <mc:AlternateContent xmlns:mc="http://schemas.openxmlformats.org/markup-compatibility/2006">
              <mc:Choice xmlns:v="urn:schemas-microsoft-com:vml" Requires="v">
                <p:oleObj spid="_x0000_s321579" name="公式" r:id="rId7" imgW="1828800" imgH="711000" progId="Equation.3">
                  <p:embed/>
                </p:oleObj>
              </mc:Choice>
              <mc:Fallback>
                <p:oleObj name="公式" r:id="rId7" imgW="1828800" imgH="711000" progId="Equation.3">
                  <p:embed/>
                  <p:pic>
                    <p:nvPicPr>
                      <p:cNvPr id="4710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2388" y="5373688"/>
                        <a:ext cx="3419475" cy="1173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1411012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p:cNvSpPr>
            <a:spLocks noGrp="1" noChangeArrowheads="1"/>
          </p:cNvSpPr>
          <p:nvPr>
            <p:ph type="body" idx="1"/>
          </p:nvPr>
        </p:nvSpPr>
        <p:spPr>
          <a:xfrm>
            <a:off x="457200" y="1449151"/>
            <a:ext cx="8039236" cy="5256213"/>
          </a:xfrm>
        </p:spPr>
        <p:txBody>
          <a:bodyPr/>
          <a:lstStyle/>
          <a:p>
            <a:pPr>
              <a:lnSpc>
                <a:spcPct val="120000"/>
              </a:lnSpc>
            </a:pPr>
            <a:r>
              <a:rPr lang="zh-CN" altLang="en-US" sz="2400" b="1" dirty="0"/>
              <a:t>达尔文的</a:t>
            </a:r>
            <a:r>
              <a:rPr lang="zh-CN" altLang="en-US" sz="2400" b="1" dirty="0">
                <a:solidFill>
                  <a:srgbClr val="0000FF"/>
                </a:solidFill>
              </a:rPr>
              <a:t>自然选择学说</a:t>
            </a:r>
            <a:r>
              <a:rPr lang="zh-CN" altLang="en-US" sz="2400" dirty="0"/>
              <a:t>是一种被人们广泛接受的生物进化</a:t>
            </a:r>
            <a:r>
              <a:rPr lang="zh-CN" altLang="en-US" sz="2400" dirty="0" smtClean="0"/>
              <a:t>学说：</a:t>
            </a:r>
            <a:endParaRPr lang="zh-CN" altLang="en-US" sz="2400" dirty="0"/>
          </a:p>
          <a:p>
            <a:pPr lvl="1">
              <a:lnSpc>
                <a:spcPct val="120000"/>
              </a:lnSpc>
              <a:spcBef>
                <a:spcPts val="1200"/>
              </a:spcBef>
            </a:pPr>
            <a:r>
              <a:rPr lang="zh-CN" altLang="en-US" sz="2200" b="0" dirty="0"/>
              <a:t>生物要生存下去，就必须进行生存斗争。</a:t>
            </a:r>
          </a:p>
          <a:p>
            <a:pPr lvl="1">
              <a:lnSpc>
                <a:spcPct val="120000"/>
              </a:lnSpc>
              <a:spcBef>
                <a:spcPts val="1200"/>
              </a:spcBef>
            </a:pPr>
            <a:r>
              <a:rPr lang="zh-CN" altLang="en-US" sz="2200" b="0" dirty="0"/>
              <a:t>具有</a:t>
            </a:r>
            <a:r>
              <a:rPr lang="zh-CN" altLang="en-US" sz="2200" dirty="0">
                <a:solidFill>
                  <a:srgbClr val="0000FF"/>
                </a:solidFill>
              </a:rPr>
              <a:t>有利变异的个体容易存活</a:t>
            </a:r>
            <a:r>
              <a:rPr lang="zh-CN" altLang="en-US" sz="2200" b="0" dirty="0"/>
              <a:t>下来，并且有更多的机会将有利变异传给后代；具有</a:t>
            </a:r>
            <a:r>
              <a:rPr lang="zh-CN" altLang="en-US" sz="2200" dirty="0">
                <a:solidFill>
                  <a:srgbClr val="0000FF"/>
                </a:solidFill>
              </a:rPr>
              <a:t>不利变异的个体就容易</a:t>
            </a:r>
            <a:r>
              <a:rPr lang="zh-CN" altLang="en-US" sz="2200" dirty="0" smtClean="0">
                <a:solidFill>
                  <a:srgbClr val="0000FF"/>
                </a:solidFill>
              </a:rPr>
              <a:t>被淘汰</a:t>
            </a:r>
            <a:r>
              <a:rPr lang="zh-CN" altLang="en-US" sz="2200" b="0" dirty="0"/>
              <a:t>，产生后代的机会也少的多。</a:t>
            </a:r>
          </a:p>
          <a:p>
            <a:pPr lvl="1">
              <a:lnSpc>
                <a:spcPct val="120000"/>
              </a:lnSpc>
              <a:spcBef>
                <a:spcPts val="1200"/>
              </a:spcBef>
            </a:pPr>
            <a:r>
              <a:rPr lang="zh-CN" altLang="en-US" sz="2200" dirty="0">
                <a:solidFill>
                  <a:srgbClr val="FF66FF"/>
                </a:solidFill>
                <a:effectLst>
                  <a:outerShdw blurRad="38100" dist="38100" dir="2700000" algn="tl">
                    <a:srgbClr val="000000">
                      <a:alpha val="43137"/>
                    </a:srgbClr>
                  </a:outerShdw>
                </a:effectLst>
              </a:rPr>
              <a:t>适者生存，不适者淘汰</a:t>
            </a:r>
            <a:r>
              <a:rPr lang="zh-CN" altLang="en-US" sz="2200" b="0" dirty="0">
                <a:solidFill>
                  <a:srgbClr val="FF0000"/>
                </a:solidFill>
              </a:rPr>
              <a:t>：</a:t>
            </a:r>
            <a:r>
              <a:rPr lang="zh-CN" altLang="en-US" sz="2200" b="0" dirty="0" smtClean="0"/>
              <a:t>自然选择</a:t>
            </a:r>
            <a:r>
              <a:rPr lang="zh-CN" altLang="en-US" sz="2200" b="0" dirty="0"/>
              <a:t>。</a:t>
            </a:r>
          </a:p>
          <a:p>
            <a:pPr lvl="1">
              <a:lnSpc>
                <a:spcPct val="120000"/>
              </a:lnSpc>
              <a:spcBef>
                <a:spcPts val="1200"/>
              </a:spcBef>
            </a:pPr>
            <a:r>
              <a:rPr lang="zh-CN" altLang="en-US" sz="2200" dirty="0">
                <a:solidFill>
                  <a:srgbClr val="FF0000"/>
                </a:solidFill>
              </a:rPr>
              <a:t>遗传和变异</a:t>
            </a:r>
            <a:r>
              <a:rPr lang="zh-CN" altLang="en-US" sz="2200" b="0" dirty="0"/>
              <a:t>是决定生物进化的内在因素。（相对稳定</a:t>
            </a:r>
            <a:r>
              <a:rPr lang="en-US" altLang="zh-CN" sz="2200" b="0" dirty="0"/>
              <a:t>+</a:t>
            </a:r>
            <a:r>
              <a:rPr lang="zh-CN" altLang="en-US" sz="2200" b="0" dirty="0"/>
              <a:t>新的物种</a:t>
            </a:r>
            <a:r>
              <a:rPr lang="zh-CN" altLang="en-US" sz="2200" b="0" dirty="0" smtClean="0"/>
              <a:t>）</a:t>
            </a:r>
          </a:p>
        </p:txBody>
      </p:sp>
      <p:sp>
        <p:nvSpPr>
          <p:cNvPr id="5" name="Text Box 3"/>
          <p:cNvSpPr txBox="1">
            <a:spLocks noChangeArrowheads="1"/>
          </p:cNvSpPr>
          <p:nvPr/>
        </p:nvSpPr>
        <p:spPr bwMode="auto">
          <a:xfrm>
            <a:off x="2483644" y="296652"/>
            <a:ext cx="3744912"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smtClean="0">
                <a:solidFill>
                  <a:schemeClr val="accent2"/>
                </a:solidFill>
                <a:latin typeface="方正姚体" pitchFamily="2" charset="-122"/>
                <a:ea typeface="方正姚体" pitchFamily="2" charset="-122"/>
                <a:cs typeface="+mj-cs"/>
              </a:rPr>
              <a:t>演化</a:t>
            </a:r>
            <a:r>
              <a:rPr lang="zh-CN" altLang="en-US" sz="4400" b="1" dirty="0">
                <a:solidFill>
                  <a:schemeClr val="accent2"/>
                </a:solidFill>
                <a:latin typeface="方正姚体" pitchFamily="2" charset="-122"/>
                <a:ea typeface="方正姚体" pitchFamily="2" charset="-122"/>
                <a:cs typeface="+mj-cs"/>
              </a:rPr>
              <a:t>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22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22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22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22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9" name="灯片编号占位符 3"/>
          <p:cNvSpPr>
            <a:spLocks noGrp="1"/>
          </p:cNvSpPr>
          <p:nvPr>
            <p:ph type="sldNum" sz="quarter" idx="12"/>
          </p:nvPr>
        </p:nvSpPr>
        <p:spPr>
          <a:noFill/>
        </p:spPr>
        <p:txBody>
          <a:bodyPr/>
          <a:lstStyle/>
          <a:p>
            <a:fld id="{B66ED328-C8C8-49E8-AAAA-A359A5E990B7}" type="slidenum">
              <a:rPr lang="en-US" altLang="zh-CN">
                <a:ea typeface="宋体" charset="-122"/>
              </a:rPr>
              <a:pPr/>
              <a:t>80</a:t>
            </a:fld>
            <a:endParaRPr lang="en-US" altLang="zh-CN">
              <a:ea typeface="宋体" charset="-122"/>
            </a:endParaRPr>
          </a:p>
        </p:txBody>
      </p:sp>
      <p:sp>
        <p:nvSpPr>
          <p:cNvPr id="38920" name="Text Box 2"/>
          <p:cNvSpPr txBox="1">
            <a:spLocks noChangeArrowheads="1"/>
          </p:cNvSpPr>
          <p:nvPr/>
        </p:nvSpPr>
        <p:spPr bwMode="auto">
          <a:xfrm>
            <a:off x="179388" y="2020007"/>
            <a:ext cx="8521700" cy="800219"/>
          </a:xfrm>
          <a:prstGeom prst="rect">
            <a:avLst/>
          </a:prstGeom>
          <a:noFill/>
          <a:ln w="9525">
            <a:noFill/>
            <a:miter lim="800000"/>
            <a:headEnd/>
            <a:tailEnd/>
          </a:ln>
        </p:spPr>
        <p:txBody>
          <a:bodyPr>
            <a:spAutoFit/>
          </a:bodyPr>
          <a:lstStyle/>
          <a:p>
            <a:pPr>
              <a:lnSpc>
                <a:spcPct val="105000"/>
              </a:lnSpc>
              <a:spcBef>
                <a:spcPct val="20000"/>
              </a:spcBef>
            </a:pPr>
            <a:r>
              <a:rPr kumimoji="1" lang="zh-CN" altLang="en-US" sz="2000" b="1" dirty="0" smtClean="0">
                <a:solidFill>
                  <a:srgbClr val="D60093"/>
                </a:solidFill>
                <a:latin typeface="Times New Roman" pitchFamily="18" charset="0"/>
                <a:ea typeface="楷体_GB2312" pitchFamily="49" charset="-122"/>
              </a:rPr>
              <a:t>      大多数成绩好的学生学习都很刻苦。</a:t>
            </a:r>
          </a:p>
          <a:p>
            <a:pPr>
              <a:lnSpc>
                <a:spcPct val="105000"/>
              </a:lnSpc>
              <a:spcBef>
                <a:spcPct val="20000"/>
              </a:spcBef>
            </a:pPr>
            <a:r>
              <a:rPr kumimoji="1" lang="zh-CN" altLang="en-US" sz="2000" b="1" dirty="0" smtClean="0">
                <a:solidFill>
                  <a:srgbClr val="D60093"/>
                </a:solidFill>
                <a:latin typeface="Times New Roman" pitchFamily="18" charset="0"/>
                <a:ea typeface="楷体_GB2312" pitchFamily="49" charset="-122"/>
              </a:rPr>
              <a:t>      很少有成绩好的学生特别贪玩。</a:t>
            </a:r>
            <a:endParaRPr kumimoji="1" lang="en-US" altLang="zh-CN" sz="2000" b="1" dirty="0" smtClean="0">
              <a:solidFill>
                <a:srgbClr val="D60093"/>
              </a:solidFill>
              <a:latin typeface="Times New Roman" pitchFamily="18" charset="0"/>
              <a:ea typeface="楷体_GB2312" pitchFamily="49" charset="-122"/>
            </a:endParaRPr>
          </a:p>
        </p:txBody>
      </p:sp>
      <p:sp>
        <p:nvSpPr>
          <p:cNvPr id="38923" name="Rectangle 10"/>
          <p:cNvSpPr>
            <a:spLocks noChangeArrowheads="1"/>
          </p:cNvSpPr>
          <p:nvPr/>
        </p:nvSpPr>
        <p:spPr bwMode="auto">
          <a:xfrm>
            <a:off x="287338" y="620688"/>
            <a:ext cx="8532812" cy="1008063"/>
          </a:xfrm>
          <a:prstGeom prst="rect">
            <a:avLst/>
          </a:prstGeom>
          <a:noFill/>
          <a:ln w="9525">
            <a:noFill/>
            <a:miter lim="800000"/>
            <a:headEnd/>
            <a:tailEnd/>
          </a:ln>
        </p:spPr>
        <p:txBody>
          <a:bodyPr anchor="b"/>
          <a:lstStyle/>
          <a:p>
            <a:pPr algn="ctr"/>
            <a:r>
              <a:rPr lang="zh-CN" altLang="en-US" sz="4400" b="1" dirty="0" smtClean="0">
                <a:solidFill>
                  <a:schemeClr val="accent2"/>
                </a:solidFill>
                <a:latin typeface="方正姚体" pitchFamily="2" charset="-122"/>
                <a:ea typeface="方正姚体" pitchFamily="2" charset="-122"/>
              </a:rPr>
              <a:t>模糊逻辑知识表示</a:t>
            </a:r>
            <a:endParaRPr lang="en-US" altLang="zh-CN" sz="4400" b="1" dirty="0" smtClean="0">
              <a:solidFill>
                <a:schemeClr val="accent2"/>
              </a:solidFill>
              <a:latin typeface="方正姚体" pitchFamily="2" charset="-122"/>
              <a:ea typeface="方正姚体" pitchFamily="2" charset="-122"/>
            </a:endParaRPr>
          </a:p>
          <a:p>
            <a:pPr algn="ctr"/>
            <a:r>
              <a:rPr lang="zh-CN" altLang="en-US" sz="4400" b="1" dirty="0" smtClean="0">
                <a:solidFill>
                  <a:schemeClr val="accent2"/>
                </a:solidFill>
                <a:latin typeface="方正姚体" pitchFamily="2" charset="-122"/>
                <a:ea typeface="方正姚体" pitchFamily="2" charset="-122"/>
              </a:rPr>
              <a:t>举例</a:t>
            </a:r>
            <a:endParaRPr lang="en-US" altLang="zh-CN" sz="4400" b="1" dirty="0" smtClean="0">
              <a:solidFill>
                <a:schemeClr val="accent2"/>
              </a:solidFill>
              <a:latin typeface="方正姚体" pitchFamily="2" charset="-122"/>
              <a:ea typeface="方正姚体" pitchFamily="2" charset="-122"/>
            </a:endParaRPr>
          </a:p>
        </p:txBody>
      </p:sp>
      <p:sp>
        <p:nvSpPr>
          <p:cNvPr id="2" name="文本框 1"/>
          <p:cNvSpPr txBox="1"/>
          <p:nvPr/>
        </p:nvSpPr>
        <p:spPr>
          <a:xfrm>
            <a:off x="863588" y="3609020"/>
            <a:ext cx="7007046" cy="523220"/>
          </a:xfrm>
          <a:prstGeom prst="rect">
            <a:avLst/>
          </a:prstGeom>
          <a:noFill/>
        </p:spPr>
        <p:txBody>
          <a:bodyPr wrap="none" rtlCol="0">
            <a:spAutoFit/>
          </a:bodyPr>
          <a:lstStyle/>
          <a:p>
            <a:r>
              <a:rPr lang="zh-CN" altLang="en-US" sz="2800" dirty="0" smtClean="0">
                <a:solidFill>
                  <a:srgbClr val="FF0000"/>
                </a:solidFill>
              </a:rPr>
              <a:t>分别刻画模糊谓词、模糊修饰词、模糊量词</a:t>
            </a:r>
            <a:endParaRPr lang="zh-CN" altLang="en-US" sz="2800" dirty="0">
              <a:solidFill>
                <a:srgbClr val="FF0000"/>
              </a:solidFill>
            </a:endParaRPr>
          </a:p>
        </p:txBody>
      </p:sp>
    </p:spTree>
    <p:extLst>
      <p:ext uri="{BB962C8B-B14F-4D97-AF65-F5344CB8AC3E}">
        <p14:creationId xmlns:p14="http://schemas.microsoft.com/office/powerpoint/2010/main" val="2034805483"/>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zh-CN" altLang="en-US" kern="1200" dirty="0"/>
              <a:t>模糊集的应用</a:t>
            </a:r>
          </a:p>
        </p:txBody>
      </p:sp>
      <p:sp>
        <p:nvSpPr>
          <p:cNvPr id="238595" name="Rectangle 3"/>
          <p:cNvSpPr>
            <a:spLocks noGrp="1" noChangeArrowheads="1"/>
          </p:cNvSpPr>
          <p:nvPr>
            <p:ph type="body" idx="1"/>
          </p:nvPr>
        </p:nvSpPr>
        <p:spPr/>
        <p:txBody>
          <a:bodyPr/>
          <a:lstStyle/>
          <a:p>
            <a:r>
              <a:rPr lang="zh-CN" altLang="en-US" dirty="0"/>
              <a:t>模式识别</a:t>
            </a:r>
          </a:p>
          <a:p>
            <a:pPr lvl="1"/>
            <a:r>
              <a:rPr lang="zh-CN" altLang="en-US" dirty="0"/>
              <a:t>图像</a:t>
            </a:r>
          </a:p>
          <a:p>
            <a:pPr lvl="1"/>
            <a:r>
              <a:rPr lang="zh-CN" altLang="en-US" dirty="0"/>
              <a:t>视觉</a:t>
            </a:r>
          </a:p>
          <a:p>
            <a:pPr lvl="1"/>
            <a:r>
              <a:rPr lang="zh-CN" altLang="en-US" dirty="0" smtClean="0"/>
              <a:t>语音识别</a:t>
            </a:r>
            <a:endParaRPr lang="en-US" altLang="zh-CN" dirty="0" smtClean="0"/>
          </a:p>
          <a:p>
            <a:pPr lvl="1"/>
            <a:endParaRPr lang="zh-CN" altLang="en-US" sz="800" dirty="0"/>
          </a:p>
          <a:p>
            <a:r>
              <a:rPr lang="zh-CN" altLang="en-US" dirty="0"/>
              <a:t>智能控制</a:t>
            </a:r>
          </a:p>
          <a:p>
            <a:pPr lvl="1"/>
            <a:r>
              <a:rPr lang="zh-CN" altLang="en-US" dirty="0"/>
              <a:t>智能家电</a:t>
            </a:r>
            <a:r>
              <a:rPr lang="en-US" altLang="zh-CN" dirty="0"/>
              <a:t>…</a:t>
            </a:r>
          </a:p>
          <a:p>
            <a:pPr lvl="2"/>
            <a:r>
              <a:rPr lang="zh-CN" altLang="en-US" dirty="0"/>
              <a:t>洗衣机、摄像机、照相机、电饭锅、空调、电梯</a:t>
            </a:r>
          </a:p>
          <a:p>
            <a:pPr lvl="1"/>
            <a:r>
              <a:rPr lang="zh-CN" altLang="en-US" dirty="0"/>
              <a:t>日本</a:t>
            </a:r>
            <a:r>
              <a:rPr lang="en-US" altLang="zh-CN" dirty="0"/>
              <a:t>: </a:t>
            </a:r>
            <a:r>
              <a:rPr lang="zh-CN" altLang="en-US" dirty="0"/>
              <a:t>地铁列车自动运转，自来水厂净化</a:t>
            </a:r>
            <a:r>
              <a:rPr lang="zh-CN" altLang="en-US" dirty="0" smtClean="0"/>
              <a:t>处理</a:t>
            </a:r>
            <a:endParaRPr lang="en-US" altLang="zh-CN"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485147" y="41445"/>
            <a:ext cx="8229600" cy="1143000"/>
          </a:xfrm>
        </p:spPr>
        <p:txBody>
          <a:bodyPr/>
          <a:lstStyle/>
          <a:p>
            <a:r>
              <a:rPr lang="zh-CN" altLang="en-US" kern="1200" dirty="0" smtClean="0"/>
              <a:t>模糊数学领域</a:t>
            </a:r>
            <a:endParaRPr lang="zh-CN" altLang="en-US" kern="1200" dirty="0"/>
          </a:p>
        </p:txBody>
      </p:sp>
      <p:grpSp>
        <p:nvGrpSpPr>
          <p:cNvPr id="3" name="组合 2"/>
          <p:cNvGrpSpPr/>
          <p:nvPr/>
        </p:nvGrpSpPr>
        <p:grpSpPr>
          <a:xfrm>
            <a:off x="510121" y="2608586"/>
            <a:ext cx="7112016" cy="4116331"/>
            <a:chOff x="503627" y="1196752"/>
            <a:chExt cx="7112016" cy="4116331"/>
          </a:xfrm>
        </p:grpSpPr>
        <p:sp>
          <p:nvSpPr>
            <p:cNvPr id="243719" name="Text Box 7"/>
            <p:cNvSpPr txBox="1">
              <a:spLocks noChangeArrowheads="1"/>
            </p:cNvSpPr>
            <p:nvPr/>
          </p:nvSpPr>
          <p:spPr bwMode="auto">
            <a:xfrm>
              <a:off x="510121" y="1196752"/>
              <a:ext cx="290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buFontTx/>
                <a:buChar char="•"/>
              </a:pPr>
              <a:r>
                <a:rPr kumimoji="1" lang="en-US" altLang="zh-CN" sz="2800" dirty="0">
                  <a:latin typeface="幼圆" pitchFamily="49" charset="-122"/>
                  <a:ea typeface="幼圆" pitchFamily="49" charset="-122"/>
                </a:rPr>
                <a:t> </a:t>
              </a:r>
              <a:r>
                <a:rPr kumimoji="1" lang="zh-CN" altLang="en-US" sz="2800" b="1" dirty="0">
                  <a:latin typeface="幼圆" pitchFamily="49" charset="-122"/>
                  <a:ea typeface="幼圆" pitchFamily="49" charset="-122"/>
                </a:rPr>
                <a:t>期刊</a:t>
              </a:r>
            </a:p>
          </p:txBody>
        </p:sp>
        <p:sp>
          <p:nvSpPr>
            <p:cNvPr id="243720" name="Text Box 8"/>
            <p:cNvSpPr txBox="1">
              <a:spLocks noChangeArrowheads="1"/>
            </p:cNvSpPr>
            <p:nvPr/>
          </p:nvSpPr>
          <p:spPr bwMode="auto">
            <a:xfrm>
              <a:off x="1096408" y="2062009"/>
              <a:ext cx="3833101"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200" i="1" dirty="0" smtClean="0">
                  <a:solidFill>
                    <a:srgbClr val="3333FF"/>
                  </a:solidFill>
                  <a:latin typeface="Times New Roman" pitchFamily="18" charset="0"/>
                </a:rPr>
                <a:t>Int</a:t>
              </a:r>
              <a:r>
                <a:rPr kumimoji="1" lang="en-US" altLang="zh-CN" sz="2200" i="1" dirty="0">
                  <a:solidFill>
                    <a:srgbClr val="3333FF"/>
                  </a:solidFill>
                  <a:latin typeface="Times New Roman" pitchFamily="18" charset="0"/>
                </a:rPr>
                <a:t>. J. of Fuzzy Sets and Systems</a:t>
              </a:r>
            </a:p>
          </p:txBody>
        </p:sp>
        <p:sp>
          <p:nvSpPr>
            <p:cNvPr id="243722" name="Text Box 10"/>
            <p:cNvSpPr txBox="1">
              <a:spLocks noChangeArrowheads="1"/>
            </p:cNvSpPr>
            <p:nvPr/>
          </p:nvSpPr>
          <p:spPr bwMode="auto">
            <a:xfrm>
              <a:off x="1072769" y="2456892"/>
              <a:ext cx="3899337"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200" i="1" dirty="0">
                  <a:solidFill>
                    <a:srgbClr val="3333FF"/>
                  </a:solidFill>
                  <a:latin typeface="Times New Roman" pitchFamily="18" charset="0"/>
                </a:rPr>
                <a:t>Int. J. of Approximate Reasoning</a:t>
              </a:r>
            </a:p>
          </p:txBody>
        </p:sp>
        <p:sp>
          <p:nvSpPr>
            <p:cNvPr id="243723" name="Text Box 11"/>
            <p:cNvSpPr txBox="1">
              <a:spLocks noChangeArrowheads="1"/>
            </p:cNvSpPr>
            <p:nvPr/>
          </p:nvSpPr>
          <p:spPr bwMode="auto">
            <a:xfrm>
              <a:off x="1051511" y="2888940"/>
              <a:ext cx="3090911"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200" i="1" dirty="0">
                  <a:solidFill>
                    <a:srgbClr val="3333FF"/>
                  </a:solidFill>
                  <a:latin typeface="Times New Roman" pitchFamily="18" charset="0"/>
                </a:rPr>
                <a:t>Int. J. Fuzzy Mathematics</a:t>
              </a:r>
            </a:p>
          </p:txBody>
        </p:sp>
        <p:sp>
          <p:nvSpPr>
            <p:cNvPr id="243724" name="Text Box 12"/>
            <p:cNvSpPr txBox="1">
              <a:spLocks noChangeArrowheads="1"/>
            </p:cNvSpPr>
            <p:nvPr/>
          </p:nvSpPr>
          <p:spPr bwMode="auto">
            <a:xfrm>
              <a:off x="1082636" y="3356992"/>
              <a:ext cx="6533007"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200" i="1" dirty="0">
                  <a:solidFill>
                    <a:srgbClr val="3333FF"/>
                  </a:solidFill>
                  <a:latin typeface="Times New Roman" pitchFamily="18" charset="0"/>
                </a:rPr>
                <a:t>Int. J. Uncertainty, Fuzziness, knowledge-based Systems</a:t>
              </a:r>
            </a:p>
          </p:txBody>
        </p:sp>
        <p:sp>
          <p:nvSpPr>
            <p:cNvPr id="12" name="Text Box 8"/>
            <p:cNvSpPr txBox="1">
              <a:spLocks noChangeArrowheads="1"/>
            </p:cNvSpPr>
            <p:nvPr/>
          </p:nvSpPr>
          <p:spPr bwMode="auto">
            <a:xfrm>
              <a:off x="1133658" y="1715865"/>
              <a:ext cx="4556825"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200" b="1" i="1" dirty="0" smtClean="0">
                  <a:solidFill>
                    <a:srgbClr val="3333FF"/>
                  </a:solidFill>
                  <a:latin typeface="Times New Roman" pitchFamily="18" charset="0"/>
                </a:rPr>
                <a:t>IEEE Transactions on Fuzzy Systems</a:t>
              </a:r>
              <a:endParaRPr kumimoji="1" lang="en-US" altLang="zh-CN" sz="2200" b="1" i="1" dirty="0">
                <a:solidFill>
                  <a:srgbClr val="3333FF"/>
                </a:solidFill>
                <a:latin typeface="Times New Roman" pitchFamily="18" charset="0"/>
              </a:endParaRPr>
            </a:p>
          </p:txBody>
        </p:sp>
        <p:sp>
          <p:nvSpPr>
            <p:cNvPr id="13" name="Text Box 7"/>
            <p:cNvSpPr txBox="1">
              <a:spLocks noChangeArrowheads="1"/>
            </p:cNvSpPr>
            <p:nvPr/>
          </p:nvSpPr>
          <p:spPr bwMode="auto">
            <a:xfrm>
              <a:off x="1133792" y="4451309"/>
              <a:ext cx="4476995"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200" i="1" dirty="0">
                  <a:solidFill>
                    <a:srgbClr val="7030A0"/>
                  </a:solidFill>
                  <a:latin typeface="Times New Roman" pitchFamily="18" charset="0"/>
                </a:rPr>
                <a:t>IFSA (Int. Fuzzy Systems Association)</a:t>
              </a:r>
            </a:p>
          </p:txBody>
        </p:sp>
        <p:sp>
          <p:nvSpPr>
            <p:cNvPr id="14" name="Text Box 8"/>
            <p:cNvSpPr txBox="1">
              <a:spLocks noChangeArrowheads="1"/>
            </p:cNvSpPr>
            <p:nvPr/>
          </p:nvSpPr>
          <p:spPr bwMode="auto">
            <a:xfrm>
              <a:off x="1133792" y="4882196"/>
              <a:ext cx="4706738"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200" i="1" dirty="0">
                  <a:solidFill>
                    <a:srgbClr val="7030A0"/>
                  </a:solidFill>
                  <a:latin typeface="Times New Roman" pitchFamily="18" charset="0"/>
                </a:rPr>
                <a:t>EUFIT</a:t>
              </a:r>
              <a:r>
                <a:rPr kumimoji="1" lang="zh-CN" altLang="en-US" sz="2200" i="1" dirty="0">
                  <a:solidFill>
                    <a:srgbClr val="7030A0"/>
                  </a:solidFill>
                  <a:latin typeface="Times New Roman" pitchFamily="18" charset="0"/>
                </a:rPr>
                <a:t>、</a:t>
              </a:r>
              <a:r>
                <a:rPr kumimoji="1" lang="en-US" altLang="zh-CN" sz="2200" i="1" dirty="0">
                  <a:solidFill>
                    <a:srgbClr val="7030A0"/>
                  </a:solidFill>
                  <a:latin typeface="Times New Roman" pitchFamily="18" charset="0"/>
                </a:rPr>
                <a:t>NAFIP</a:t>
              </a:r>
              <a:r>
                <a:rPr kumimoji="1" lang="zh-CN" altLang="en-US" sz="2200" i="1" dirty="0">
                  <a:solidFill>
                    <a:srgbClr val="7030A0"/>
                  </a:solidFill>
                  <a:latin typeface="Times New Roman" pitchFamily="18" charset="0"/>
                </a:rPr>
                <a:t>、</a:t>
              </a:r>
              <a:r>
                <a:rPr kumimoji="1" lang="en-US" altLang="zh-CN" sz="2200" i="1" dirty="0">
                  <a:solidFill>
                    <a:srgbClr val="7030A0"/>
                  </a:solidFill>
                  <a:latin typeface="Times New Roman" pitchFamily="18" charset="0"/>
                </a:rPr>
                <a:t>Fuzzy-IEEE</a:t>
              </a:r>
              <a:r>
                <a:rPr kumimoji="1" lang="zh-CN" altLang="en-US" sz="2200" i="1" dirty="0">
                  <a:solidFill>
                    <a:srgbClr val="7030A0"/>
                  </a:solidFill>
                  <a:latin typeface="Times New Roman" pitchFamily="18" charset="0"/>
                </a:rPr>
                <a:t>、</a:t>
              </a:r>
              <a:r>
                <a:rPr kumimoji="1" lang="en-US" altLang="zh-CN" sz="2200" i="1" dirty="0">
                  <a:solidFill>
                    <a:srgbClr val="7030A0"/>
                  </a:solidFill>
                  <a:latin typeface="Times New Roman" pitchFamily="18" charset="0"/>
                </a:rPr>
                <a:t>IPMU</a:t>
              </a:r>
            </a:p>
          </p:txBody>
        </p:sp>
        <p:sp>
          <p:nvSpPr>
            <p:cNvPr id="15" name="Text Box 7"/>
            <p:cNvSpPr txBox="1">
              <a:spLocks noChangeArrowheads="1"/>
            </p:cNvSpPr>
            <p:nvPr/>
          </p:nvSpPr>
          <p:spPr bwMode="auto">
            <a:xfrm>
              <a:off x="503627" y="3849929"/>
              <a:ext cx="290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buFontTx/>
                <a:buChar char="•"/>
              </a:pPr>
              <a:r>
                <a:rPr kumimoji="1" lang="en-US" altLang="zh-CN" sz="2800" dirty="0" smtClean="0">
                  <a:latin typeface="幼圆" pitchFamily="49" charset="-122"/>
                  <a:ea typeface="幼圆" pitchFamily="49" charset="-122"/>
                </a:rPr>
                <a:t> </a:t>
              </a:r>
              <a:r>
                <a:rPr kumimoji="1" lang="zh-CN" altLang="en-US" sz="2800" b="1" dirty="0">
                  <a:latin typeface="幼圆" pitchFamily="49" charset="-122"/>
                  <a:ea typeface="幼圆" pitchFamily="49" charset="-122"/>
                </a:rPr>
                <a:t>国际会议</a:t>
              </a:r>
            </a:p>
          </p:txBody>
        </p:sp>
      </p:grpSp>
      <p:grpSp>
        <p:nvGrpSpPr>
          <p:cNvPr id="2" name="组合 1"/>
          <p:cNvGrpSpPr/>
          <p:nvPr/>
        </p:nvGrpSpPr>
        <p:grpSpPr>
          <a:xfrm>
            <a:off x="503502" y="1176287"/>
            <a:ext cx="6702146" cy="1273646"/>
            <a:chOff x="503627" y="5327098"/>
            <a:chExt cx="6702146" cy="1273646"/>
          </a:xfrm>
        </p:grpSpPr>
        <p:sp>
          <p:nvSpPr>
            <p:cNvPr id="16" name="Rectangle 9"/>
            <p:cNvSpPr>
              <a:spLocks noChangeArrowheads="1"/>
            </p:cNvSpPr>
            <p:nvPr/>
          </p:nvSpPr>
          <p:spPr bwMode="auto">
            <a:xfrm>
              <a:off x="1096408" y="5831303"/>
              <a:ext cx="6109365"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200" b="1" dirty="0">
                  <a:solidFill>
                    <a:srgbClr val="00B050"/>
                  </a:solidFill>
                  <a:latin typeface="仿宋_GB2312" pitchFamily="49" charset="-122"/>
                  <a:ea typeface="仿宋_GB2312" pitchFamily="49" charset="-122"/>
                </a:rPr>
                <a:t>模糊代数，模糊拓扑，模糊逻辑，模糊分析，</a:t>
              </a:r>
            </a:p>
            <a:p>
              <a:r>
                <a:rPr kumimoji="1" lang="zh-CN" altLang="en-US" sz="2200" b="1" dirty="0">
                  <a:solidFill>
                    <a:srgbClr val="00B050"/>
                  </a:solidFill>
                  <a:latin typeface="仿宋_GB2312" pitchFamily="49" charset="-122"/>
                  <a:ea typeface="仿宋_GB2312" pitchFamily="49" charset="-122"/>
                </a:rPr>
                <a:t>模糊概率，模糊图论，模糊优化等模糊数学分支</a:t>
              </a:r>
            </a:p>
          </p:txBody>
        </p:sp>
        <p:sp>
          <p:nvSpPr>
            <p:cNvPr id="17" name="Text Box 7"/>
            <p:cNvSpPr txBox="1">
              <a:spLocks noChangeArrowheads="1"/>
            </p:cNvSpPr>
            <p:nvPr/>
          </p:nvSpPr>
          <p:spPr bwMode="auto">
            <a:xfrm>
              <a:off x="503627" y="5327098"/>
              <a:ext cx="290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buFontTx/>
                <a:buChar char="•"/>
              </a:pPr>
              <a:r>
                <a:rPr kumimoji="1" lang="en-US" altLang="zh-CN" sz="2800" b="1" dirty="0" smtClean="0">
                  <a:latin typeface="幼圆" pitchFamily="49" charset="-122"/>
                  <a:ea typeface="幼圆" pitchFamily="49" charset="-122"/>
                </a:rPr>
                <a:t> </a:t>
              </a:r>
              <a:r>
                <a:rPr kumimoji="1" lang="zh-CN" altLang="en-US" sz="2800" b="1" dirty="0" smtClean="0">
                  <a:latin typeface="幼圆" pitchFamily="49" charset="-122"/>
                  <a:ea typeface="幼圆" pitchFamily="49" charset="-122"/>
                </a:rPr>
                <a:t>领域</a:t>
              </a:r>
              <a:endParaRPr kumimoji="1" lang="zh-CN" altLang="en-US" sz="2800" b="1" dirty="0">
                <a:latin typeface="幼圆" pitchFamily="49" charset="-122"/>
                <a:ea typeface="幼圆" pitchFamily="49" charset="-122"/>
              </a:endParaRP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AC18D868-900B-4DD3-86A4-84721081D92D}" type="slidenum">
              <a:rPr lang="en-US" altLang="zh-CN"/>
              <a:pPr/>
              <a:t>9</a:t>
            </a:fld>
            <a:endParaRPr lang="en-US" altLang="zh-CN"/>
          </a:p>
        </p:txBody>
      </p:sp>
      <p:sp>
        <p:nvSpPr>
          <p:cNvPr id="182275" name="Rectangle 3"/>
          <p:cNvSpPr>
            <a:spLocks noGrp="1" noChangeArrowheads="1"/>
          </p:cNvSpPr>
          <p:nvPr>
            <p:ph type="body" idx="1"/>
          </p:nvPr>
        </p:nvSpPr>
        <p:spPr>
          <a:xfrm>
            <a:off x="539552" y="1412776"/>
            <a:ext cx="7859216" cy="5256213"/>
          </a:xfrm>
        </p:spPr>
        <p:txBody>
          <a:bodyPr/>
          <a:lstStyle/>
          <a:p>
            <a:pPr>
              <a:lnSpc>
                <a:spcPct val="90000"/>
              </a:lnSpc>
            </a:pPr>
            <a:r>
              <a:rPr lang="zh-CN" altLang="en-US" sz="2400" b="1" dirty="0" smtClean="0"/>
              <a:t>孟德尔基因遗传原理</a:t>
            </a:r>
          </a:p>
          <a:p>
            <a:pPr lvl="1">
              <a:lnSpc>
                <a:spcPct val="130000"/>
              </a:lnSpc>
              <a:spcBef>
                <a:spcPts val="1200"/>
              </a:spcBef>
            </a:pPr>
            <a:r>
              <a:rPr lang="zh-CN" altLang="en-US" sz="2200" b="0" dirty="0" smtClean="0"/>
              <a:t>遗传以密码方式存在细胞中，并以</a:t>
            </a:r>
            <a:r>
              <a:rPr lang="zh-CN" altLang="en-US" sz="2200" dirty="0" smtClean="0">
                <a:solidFill>
                  <a:srgbClr val="0000FF"/>
                </a:solidFill>
              </a:rPr>
              <a:t>基因</a:t>
            </a:r>
            <a:r>
              <a:rPr lang="zh-CN" altLang="en-US" sz="2200" b="0" dirty="0" smtClean="0"/>
              <a:t>形式包含在</a:t>
            </a:r>
            <a:r>
              <a:rPr lang="zh-CN" altLang="en-US" sz="2200" dirty="0">
                <a:solidFill>
                  <a:srgbClr val="0000FF"/>
                </a:solidFill>
              </a:rPr>
              <a:t>染色体</a:t>
            </a:r>
            <a:r>
              <a:rPr lang="zh-CN" altLang="en-US" sz="2200" b="0" dirty="0" smtClean="0"/>
              <a:t>内。</a:t>
            </a:r>
          </a:p>
          <a:p>
            <a:pPr lvl="1">
              <a:lnSpc>
                <a:spcPct val="130000"/>
              </a:lnSpc>
              <a:spcBef>
                <a:spcPts val="1200"/>
              </a:spcBef>
            </a:pPr>
            <a:r>
              <a:rPr lang="zh-CN" altLang="en-US" sz="2200" b="0" dirty="0" smtClean="0"/>
              <a:t>每个基因有特殊的位置并控制某种特殊性质；所以，每个基因产生的个体对环境具有某种适应性。</a:t>
            </a:r>
          </a:p>
          <a:p>
            <a:pPr lvl="1">
              <a:lnSpc>
                <a:spcPct val="130000"/>
              </a:lnSpc>
              <a:spcBef>
                <a:spcPts val="1200"/>
              </a:spcBef>
            </a:pPr>
            <a:r>
              <a:rPr lang="zh-CN" altLang="en-US" sz="2200" dirty="0">
                <a:solidFill>
                  <a:srgbClr val="FF0000"/>
                </a:solidFill>
              </a:rPr>
              <a:t>基因突变和基因杂交</a:t>
            </a:r>
            <a:r>
              <a:rPr lang="zh-CN" altLang="en-US" sz="2200" b="0" dirty="0" smtClean="0"/>
              <a:t>可产生更适应于环境的后代。</a:t>
            </a:r>
          </a:p>
          <a:p>
            <a:pPr lvl="1">
              <a:lnSpc>
                <a:spcPct val="130000"/>
              </a:lnSpc>
              <a:spcBef>
                <a:spcPts val="1200"/>
              </a:spcBef>
            </a:pPr>
            <a:r>
              <a:rPr lang="zh-CN" altLang="en-US" sz="2200" dirty="0" smtClean="0">
                <a:solidFill>
                  <a:srgbClr val="FF66FF"/>
                </a:solidFill>
                <a:effectLst>
                  <a:outerShdw blurRad="38100" dist="38100" dir="2700000" algn="tl">
                    <a:srgbClr val="000000">
                      <a:alpha val="43137"/>
                    </a:srgbClr>
                  </a:outerShdw>
                </a:effectLst>
              </a:rPr>
              <a:t>经过存优去劣的自然淘汰，适应性高的基因结构得以保存下来。</a:t>
            </a:r>
            <a:endParaRPr lang="zh-CN" altLang="en-US" sz="2200" dirty="0">
              <a:solidFill>
                <a:srgbClr val="FF66FF"/>
              </a:solidFill>
              <a:effectLst>
                <a:outerShdw blurRad="38100" dist="38100" dir="2700000" algn="tl">
                  <a:srgbClr val="000000">
                    <a:alpha val="43137"/>
                  </a:srgbClr>
                </a:outerShdw>
              </a:effectLst>
            </a:endParaRPr>
          </a:p>
        </p:txBody>
      </p:sp>
      <p:sp>
        <p:nvSpPr>
          <p:cNvPr id="5" name="Text Box 3"/>
          <p:cNvSpPr txBox="1">
            <a:spLocks noChangeArrowheads="1"/>
          </p:cNvSpPr>
          <p:nvPr/>
        </p:nvSpPr>
        <p:spPr bwMode="auto">
          <a:xfrm>
            <a:off x="2483644" y="296652"/>
            <a:ext cx="3744912"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smtClean="0">
                <a:solidFill>
                  <a:schemeClr val="accent2"/>
                </a:solidFill>
                <a:latin typeface="方正姚体" pitchFamily="2" charset="-122"/>
                <a:ea typeface="方正姚体" pitchFamily="2" charset="-122"/>
                <a:cs typeface="+mj-cs"/>
              </a:rPr>
              <a:t>演化</a:t>
            </a:r>
            <a:r>
              <a:rPr lang="zh-CN" altLang="en-US" sz="4400" b="1" dirty="0">
                <a:solidFill>
                  <a:schemeClr val="accent2"/>
                </a:solidFill>
                <a:latin typeface="方正姚体" pitchFamily="2" charset="-122"/>
                <a:ea typeface="方正姚体" pitchFamily="2" charset="-122"/>
                <a:cs typeface="+mj-cs"/>
              </a:rPr>
              <a:t>计算</a:t>
            </a:r>
          </a:p>
        </p:txBody>
      </p:sp>
    </p:spTree>
    <p:extLst>
      <p:ext uri="{BB962C8B-B14F-4D97-AF65-F5344CB8AC3E}">
        <p14:creationId xmlns:p14="http://schemas.microsoft.com/office/powerpoint/2010/main" val="54066928"/>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8808</TotalTime>
  <Words>8385</Words>
  <Application>Microsoft Office PowerPoint</Application>
  <PresentationFormat>全屏显示(4:3)</PresentationFormat>
  <Paragraphs>1026</Paragraphs>
  <Slides>82</Slides>
  <Notes>75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82</vt:i4>
      </vt:variant>
    </vt:vector>
  </HeadingPairs>
  <TitlesOfParts>
    <vt:vector size="99" baseType="lpstr">
      <vt:lpstr>Adobe Arabic</vt:lpstr>
      <vt:lpstr>方正卡通简体</vt:lpstr>
      <vt:lpstr>方正姚体</vt:lpstr>
      <vt:lpstr>仿宋_GB2312</vt:lpstr>
      <vt:lpstr>楷体_GB2312</vt:lpstr>
      <vt:lpstr>隶书</vt:lpstr>
      <vt:lpstr>宋体</vt:lpstr>
      <vt:lpstr>微软雅黑</vt:lpstr>
      <vt:lpstr>幼圆</vt:lpstr>
      <vt:lpstr>Arial</vt:lpstr>
      <vt:lpstr>Tahoma</vt:lpstr>
      <vt:lpstr>Times New Roman</vt:lpstr>
      <vt:lpstr>Wingdings</vt:lpstr>
      <vt:lpstr>默认设计模板</vt:lpstr>
      <vt:lpstr>公式</vt:lpstr>
      <vt:lpstr>Equation</vt:lpstr>
      <vt:lpstr>Microsoft 公式 3.0</vt:lpstr>
      <vt:lpstr>人工智能</vt:lpstr>
      <vt:lpstr>本章内容</vt:lpstr>
      <vt:lpstr>本章内容</vt:lpstr>
      <vt:lpstr>什么是计算智能</vt:lpstr>
      <vt:lpstr>PowerPoint 演示文稿</vt:lpstr>
      <vt:lpstr>本章内容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本章内容</vt:lpstr>
      <vt:lpstr>PowerPoint 演示文稿</vt:lpstr>
      <vt:lpstr>模糊计算</vt:lpstr>
      <vt:lpstr>PowerPoint 演示文稿</vt:lpstr>
      <vt:lpstr>PowerPoint 演示文稿</vt:lpstr>
      <vt:lpstr>PowerPoint 演示文稿</vt:lpstr>
      <vt:lpstr>PowerPoint 演示文稿</vt:lpstr>
      <vt:lpstr>随机与模糊：是否与多少</vt:lpstr>
      <vt:lpstr>PowerPoint 演示文稿</vt:lpstr>
      <vt:lpstr>PowerPoint 演示文稿</vt:lpstr>
      <vt:lpstr>PowerPoint 演示文稿</vt:lpstr>
      <vt:lpstr>PowerPoint 演示文稿</vt:lpstr>
      <vt:lpstr>PowerPoint 演示文稿</vt:lpstr>
      <vt:lpstr>PowerPoint 演示文稿</vt:lpstr>
      <vt:lpstr>“又矮又瘦”</vt:lpstr>
      <vt:lpstr>描述数据</vt:lpstr>
      <vt:lpstr>“大多在70分左右，个别在80分以上”</vt:lpstr>
      <vt:lpstr>对分数问题的分析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模糊集的应用</vt:lpstr>
      <vt:lpstr>模糊数学领域</vt:lpstr>
    </vt:vector>
  </TitlesOfParts>
  <Company>cnu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wws</dc:creator>
  <cp:lastModifiedBy>Ping</cp:lastModifiedBy>
  <cp:revision>487</cp:revision>
  <dcterms:created xsi:type="dcterms:W3CDTF">2006-06-18T03:19:20Z</dcterms:created>
  <dcterms:modified xsi:type="dcterms:W3CDTF">2016-11-22T08:55:00Z</dcterms:modified>
</cp:coreProperties>
</file>