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58" autoAdjust="0"/>
  </p:normalViewPr>
  <p:slideViewPr>
    <p:cSldViewPr>
      <p:cViewPr varScale="1">
        <p:scale>
          <a:sx n="67" d="100"/>
          <a:sy n="6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ngoing-Teaching\Parallel%20and%20Distributed%20Computing\GSCAS%20Lectures%202016\&#35838;&#31243;&#25104;&#3248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988407699037624E-2"/>
          <c:y val="5.1400554097404488E-2"/>
          <c:w val="0.89332546688148129"/>
          <c:h val="0.898777423814389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分类1!$B$164</c:f>
              <c:strCache>
                <c:ptCount val="1"/>
                <c:pt idx="0">
                  <c:v>&gt;=90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分类1!$C$164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"/>
          <c:order val="1"/>
          <c:tx>
            <c:strRef>
              <c:f>分类1!$B$165</c:f>
              <c:strCache>
                <c:ptCount val="1"/>
                <c:pt idx="0">
                  <c:v>80-89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分类1!$C$165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</c:ser>
        <c:ser>
          <c:idx val="2"/>
          <c:order val="2"/>
          <c:tx>
            <c:strRef>
              <c:f>分类1!$B$166</c:f>
              <c:strCache>
                <c:ptCount val="1"/>
                <c:pt idx="0">
                  <c:v>70-79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分类1!$C$166</c:f>
              <c:numCache>
                <c:formatCode>General</c:formatCode>
                <c:ptCount val="1"/>
                <c:pt idx="0">
                  <c:v>81</c:v>
                </c:pt>
              </c:numCache>
            </c:numRef>
          </c:val>
        </c:ser>
        <c:ser>
          <c:idx val="3"/>
          <c:order val="3"/>
          <c:tx>
            <c:strRef>
              <c:f>分类1!$B$167</c:f>
              <c:strCache>
                <c:ptCount val="1"/>
                <c:pt idx="0">
                  <c:v>60-69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分类1!$C$167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8865280"/>
        <c:axId val="139202944"/>
      </c:barChart>
      <c:catAx>
        <c:axId val="138865280"/>
        <c:scaling>
          <c:orientation val="minMax"/>
        </c:scaling>
        <c:delete val="1"/>
        <c:axPos val="b"/>
        <c:majorTickMark val="none"/>
        <c:minorTickMark val="none"/>
        <c:tickLblPos val="nextTo"/>
        <c:crossAx val="139202944"/>
        <c:crosses val="autoZero"/>
        <c:auto val="1"/>
        <c:lblAlgn val="ctr"/>
        <c:lblOffset val="100"/>
        <c:noMultiLvlLbl val="0"/>
      </c:catAx>
      <c:valAx>
        <c:axId val="1392029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886528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869147624558458"/>
          <c:y val="0.13486966800905612"/>
          <c:w val="0.18128752637908735"/>
          <c:h val="0.4173749273707198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cat>
            <c:strRef>
              <c:f>注释!$G$2:$G$7</c:f>
              <c:strCache>
                <c:ptCount val="6"/>
                <c:pt idx="0">
                  <c:v>&gt;94</c:v>
                </c:pt>
                <c:pt idx="1">
                  <c:v>86.8-94</c:v>
                </c:pt>
                <c:pt idx="2">
                  <c:v>80-86</c:v>
                </c:pt>
                <c:pt idx="3">
                  <c:v>73-80</c:v>
                </c:pt>
                <c:pt idx="4">
                  <c:v>67-73</c:v>
                </c:pt>
                <c:pt idx="5">
                  <c:v>60-67</c:v>
                </c:pt>
              </c:strCache>
            </c:strRef>
          </c:cat>
          <c:val>
            <c:numRef>
              <c:f>注释!$H$2:$H$7</c:f>
              <c:numCache>
                <c:formatCode>General</c:formatCode>
                <c:ptCount val="6"/>
                <c:pt idx="0">
                  <c:v>0</c:v>
                </c:pt>
                <c:pt idx="1">
                  <c:v>22</c:v>
                </c:pt>
                <c:pt idx="2">
                  <c:v>53</c:v>
                </c:pt>
                <c:pt idx="3">
                  <c:v>66</c:v>
                </c:pt>
                <c:pt idx="4">
                  <c:v>18</c:v>
                </c:pt>
                <c:pt idx="5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93292160"/>
        <c:axId val="193293696"/>
      </c:barChart>
      <c:catAx>
        <c:axId val="1932921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93293696"/>
        <c:crosses val="autoZero"/>
        <c:auto val="1"/>
        <c:lblAlgn val="ctr"/>
        <c:lblOffset val="100"/>
        <c:noMultiLvlLbl val="0"/>
      </c:catAx>
      <c:valAx>
        <c:axId val="193293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32921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739DA-80C1-415F-AAA8-1A6BC35674C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FDD1-944B-4766-B3E6-30EDD78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endParaRPr 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7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My Humble Opinion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2017-2-23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umei@iscas.ac.cn" TargetMode="External"/><Relationship Id="rId2" Type="http://schemas.openxmlformats.org/officeDocument/2006/relationships/hyperlink" Target="mailto:jbh@otcaix.iscas.ac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anghongyin14@otcaix.iscas.ac.cn" TargetMode="External"/><Relationship Id="rId5" Type="http://schemas.openxmlformats.org/officeDocument/2006/relationships/hyperlink" Target="mailto:yingliu@ucas.ac.cn" TargetMode="External"/><Relationship Id="rId4" Type="http://schemas.openxmlformats.org/officeDocument/2006/relationships/hyperlink" Target="mailto:fan_zhihua@hot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chnical-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并行和分布式计算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中国科学院软件研究所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金蓓弘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83" y="94987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中国科学院大学</a:t>
            </a:r>
            <a:endParaRPr lang="en-US" altLang="zh-CN" sz="3600" dirty="0" smtClean="0"/>
          </a:p>
          <a:p>
            <a:r>
              <a:rPr lang="en-US" sz="3600" smtClean="0"/>
              <a:t>2017</a:t>
            </a:r>
            <a:r>
              <a:rPr lang="zh-CN" altLang="en-US" sz="3600" smtClean="0"/>
              <a:t>年春季</a:t>
            </a:r>
            <a:r>
              <a:rPr lang="zh-CN" altLang="en-US" sz="3600" dirty="0" smtClean="0"/>
              <a:t>学期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55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IMHO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course aims to provide the theoretical fundamentals and technical underpinning for the design and analysis of many distributed systems, which will help the students design correct distrubted applications</a:t>
            </a:r>
          </a:p>
          <a:p>
            <a:pPr lvl="1"/>
            <a:r>
              <a:rPr lang="en-US" smtClean="0"/>
              <a:t>Teach the fundamental principles: how they make the distributed systems work and why they sometimes fail to work</a:t>
            </a:r>
          </a:p>
          <a:p>
            <a:pPr lvl="1"/>
            <a:r>
              <a:rPr lang="en-US" smtClean="0"/>
              <a:t>Not teach the skills which </a:t>
            </a:r>
            <a:r>
              <a:rPr lang="en-US" altLang="zh-CN" smtClean="0"/>
              <a:t>can be directly</a:t>
            </a:r>
            <a:r>
              <a:rPr lang="en-US" smtClean="0"/>
              <a:t> used for developing distributed systems</a:t>
            </a:r>
          </a:p>
          <a:p>
            <a:r>
              <a:rPr lang="en-US" smtClean="0"/>
              <a:t>The course is suitable to the students who have already developed some distributed systems and want to know how to make them work well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448999" y="2967335"/>
            <a:ext cx="624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Welcome, everybody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" y="4797152"/>
            <a:ext cx="2822714" cy="20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http://img4.imgtn.bdimg.com/it/u=3102677783,419781800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img4.imgtn.bdimg.com/it/u=3102677783,419781800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97" y="4898334"/>
            <a:ext cx="2471316" cy="195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课程基本信息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</a:t>
            </a:r>
            <a:r>
              <a:rPr lang="zh-CN" altLang="en-US" smtClean="0"/>
              <a:t>名称：并行和分布式计算</a:t>
            </a:r>
            <a:endParaRPr lang="en-US" altLang="zh-CN" smtClean="0"/>
          </a:p>
          <a:p>
            <a:pPr lvl="1"/>
            <a:r>
              <a:rPr lang="en-US" altLang="zh-CN" smtClean="0"/>
              <a:t>Parallel and Distributed Computing</a:t>
            </a:r>
            <a:endParaRPr lang="en-US" altLang="zh-CN" dirty="0" smtClean="0"/>
          </a:p>
          <a:p>
            <a:r>
              <a:rPr lang="zh-CN" altLang="en-US" dirty="0" smtClean="0"/>
              <a:t>上课时间</a:t>
            </a:r>
            <a:r>
              <a:rPr lang="zh-CN" altLang="en-US" smtClean="0"/>
              <a:t>：</a:t>
            </a:r>
            <a:r>
              <a:rPr lang="en-US" altLang="zh-CN" smtClean="0"/>
              <a:t>2017.2.24 —2017.6.30 </a:t>
            </a:r>
            <a:r>
              <a:rPr lang="zh-CN" altLang="en-US" smtClean="0"/>
              <a:t>下午</a:t>
            </a:r>
            <a:r>
              <a:rPr lang="en-US" altLang="zh-CN" smtClean="0"/>
              <a:t>5-7</a:t>
            </a:r>
            <a:r>
              <a:rPr lang="zh-CN" altLang="en-US" smtClean="0"/>
              <a:t>节</a:t>
            </a:r>
            <a:endParaRPr lang="en-US" altLang="zh-CN" smtClean="0"/>
          </a:p>
          <a:p>
            <a:pPr lvl="1"/>
            <a:r>
              <a:rPr lang="zh-CN" altLang="en-US"/>
              <a:t>上课</a:t>
            </a:r>
            <a:r>
              <a:rPr lang="en-US" altLang="zh-CN"/>
              <a:t>150</a:t>
            </a:r>
            <a:r>
              <a:rPr lang="zh-CN" altLang="en-US"/>
              <a:t>分钟，休息</a:t>
            </a:r>
            <a:r>
              <a:rPr lang="en-US" altLang="zh-CN"/>
              <a:t>20</a:t>
            </a:r>
            <a:r>
              <a:rPr lang="zh-CN" altLang="en-US"/>
              <a:t>分钟</a:t>
            </a:r>
          </a:p>
          <a:p>
            <a:r>
              <a:rPr lang="zh-CN" altLang="en-US" smtClean="0"/>
              <a:t>上课</a:t>
            </a:r>
            <a:r>
              <a:rPr lang="zh-CN" altLang="en-US"/>
              <a:t>地点</a:t>
            </a:r>
            <a:r>
              <a:rPr lang="zh-CN" altLang="en-US" smtClean="0"/>
              <a:t>：国科大雁西湖校区，教</a:t>
            </a:r>
            <a:r>
              <a:rPr lang="en-US" smtClean="0"/>
              <a:t>1-107</a:t>
            </a:r>
          </a:p>
          <a:p>
            <a:r>
              <a:rPr lang="zh-CN" altLang="en-US"/>
              <a:t>考试时间：</a:t>
            </a:r>
            <a:r>
              <a:rPr lang="en-US" altLang="zh-CN" smtClean="0"/>
              <a:t>2016.7.7</a:t>
            </a:r>
            <a:endParaRPr lang="en-US" altLang="zh-CN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-2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讲课</a:t>
            </a:r>
            <a:r>
              <a:rPr lang="zh-CN" altLang="en-US" dirty="0" smtClean="0"/>
              <a:t>教师：来自</a:t>
            </a:r>
            <a:r>
              <a:rPr lang="zh-CN" altLang="en-US" smtClean="0"/>
              <a:t>软件研究所和国科大</a:t>
            </a:r>
            <a:endParaRPr lang="en-US" altLang="zh-CN" dirty="0" smtClean="0"/>
          </a:p>
          <a:p>
            <a:pPr lvl="1"/>
            <a:r>
              <a:rPr lang="zh-CN" altLang="en-US" smtClean="0"/>
              <a:t>金蓓弘</a:t>
            </a:r>
            <a:r>
              <a:rPr lang="en-US" altLang="zh-CN" smtClean="0"/>
              <a:t>(</a:t>
            </a:r>
            <a:r>
              <a:rPr lang="en-US" altLang="zh-CN" smtClean="0">
                <a:hlinkClick r:id="rId2"/>
              </a:rPr>
              <a:t>jbh@otcaix.iscas.ac.cn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，博士，研究员</a:t>
            </a:r>
            <a:endParaRPr lang="en-US" altLang="zh-CN" dirty="0" smtClean="0"/>
          </a:p>
          <a:p>
            <a:pPr lvl="1"/>
            <a:r>
              <a:rPr lang="zh-CN" altLang="en-US" smtClean="0"/>
              <a:t>窦竹梅</a:t>
            </a:r>
            <a:r>
              <a:rPr lang="en-US" altLang="zh-CN" smtClean="0"/>
              <a:t>(</a:t>
            </a:r>
            <a:r>
              <a:rPr lang="en-US" altLang="zh-CN" smtClean="0">
                <a:hlinkClick r:id="rId3"/>
              </a:rPr>
              <a:t>zhumei@iscas.ac.cn</a:t>
            </a:r>
            <a:r>
              <a:rPr lang="en-US" altLang="zh-CN" smtClean="0"/>
              <a:t>)</a:t>
            </a:r>
            <a:r>
              <a:rPr lang="zh-CN" altLang="en-US" smtClean="0"/>
              <a:t>，研究员</a:t>
            </a:r>
            <a:endParaRPr lang="en-US" altLang="zh-CN" smtClean="0"/>
          </a:p>
          <a:p>
            <a:pPr lvl="1"/>
            <a:r>
              <a:rPr lang="zh-CN" altLang="en-US" smtClean="0"/>
              <a:t>范植华</a:t>
            </a:r>
            <a:r>
              <a:rPr lang="en-US" altLang="zh-CN" smtClean="0"/>
              <a:t>(</a:t>
            </a:r>
            <a:r>
              <a:rPr lang="en-US" altLang="zh-CN" smtClean="0">
                <a:hlinkClick r:id="rId4"/>
              </a:rPr>
              <a:t>fan_zhihua@hotmail.com</a:t>
            </a:r>
            <a:r>
              <a:rPr lang="en-US" altLang="zh-CN" smtClean="0"/>
              <a:t>)</a:t>
            </a:r>
            <a:r>
              <a:rPr lang="zh-CN" altLang="en-US" smtClean="0"/>
              <a:t>，研究员</a:t>
            </a:r>
            <a:endParaRPr lang="en-US" altLang="zh-CN" smtClean="0"/>
          </a:p>
          <a:p>
            <a:pPr lvl="1"/>
            <a:r>
              <a:rPr lang="zh-CN" altLang="en-US" smtClean="0"/>
              <a:t>刘莹</a:t>
            </a:r>
            <a:r>
              <a:rPr lang="en-US" altLang="zh-CN" smtClean="0"/>
              <a:t>(</a:t>
            </a:r>
            <a:r>
              <a:rPr lang="en-US" altLang="zh-CN" smtClean="0">
                <a:hlinkClick r:id="rId5"/>
              </a:rPr>
              <a:t>yingliu@ucas.ac.cn</a:t>
            </a:r>
            <a:r>
              <a:rPr lang="en-US" altLang="zh-CN" smtClean="0"/>
              <a:t>)</a:t>
            </a:r>
            <a:r>
              <a:rPr lang="zh-CN" altLang="en-US" smtClean="0"/>
              <a:t>，博士，教授</a:t>
            </a:r>
            <a:endParaRPr lang="en-US" altLang="zh-CN" dirty="0" smtClean="0"/>
          </a:p>
          <a:p>
            <a:r>
              <a:rPr lang="zh-CN" altLang="en-US" dirty="0" smtClean="0"/>
              <a:t>教学助理：</a:t>
            </a:r>
            <a:r>
              <a:rPr lang="zh-CN" altLang="en-US" dirty="0"/>
              <a:t>来自软件</a:t>
            </a:r>
            <a:r>
              <a:rPr lang="zh-CN" altLang="en-US" dirty="0" smtClean="0"/>
              <a:t>研究所</a:t>
            </a:r>
            <a:endParaRPr lang="en-US" altLang="zh-CN" dirty="0" smtClean="0"/>
          </a:p>
          <a:p>
            <a:pPr lvl="1"/>
            <a:r>
              <a:rPr lang="zh-CN" altLang="en-US" smtClean="0"/>
              <a:t>唐弘胤</a:t>
            </a:r>
            <a:r>
              <a:rPr lang="en-US" altLang="zh-CN" smtClean="0"/>
              <a:t>(</a:t>
            </a:r>
            <a:r>
              <a:rPr lang="en-US" altLang="zh-CN" smtClean="0">
                <a:hlinkClick r:id="rId6"/>
              </a:rPr>
              <a:t>tanghongyin14@otcaix.iscas.ac.cn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en-US" altLang="zh-CN" dirty="0" smtClean="0"/>
              <a:t>QQ</a:t>
            </a:r>
            <a:r>
              <a:rPr lang="zh-CN" altLang="en-US" smtClean="0"/>
              <a:t>号：</a:t>
            </a:r>
            <a:r>
              <a:rPr lang="en-US"/>
              <a:t>2169130295</a:t>
            </a:r>
            <a:r>
              <a:rPr lang="en-US" smtClean="0"/>
              <a:t> </a:t>
            </a:r>
            <a:endParaRPr lang="en-US" altLang="zh-CN" dirty="0" smtClean="0"/>
          </a:p>
          <a:p>
            <a:pPr lvl="1"/>
            <a:r>
              <a:rPr lang="en-US" smtClean="0"/>
              <a:t>2169130295</a:t>
            </a:r>
            <a:r>
              <a:rPr lang="en-US" altLang="zh-CN" smtClean="0"/>
              <a:t>@qq.com</a:t>
            </a:r>
            <a:r>
              <a:rPr lang="zh-CN" altLang="en-US" smtClean="0"/>
              <a:t> </a:t>
            </a:r>
            <a:r>
              <a:rPr lang="zh-CN" altLang="en-US"/>
              <a:t>：作业交到</a:t>
            </a:r>
            <a:r>
              <a:rPr lang="zh-CN" altLang="en-US" smtClean="0"/>
              <a:t>此</a:t>
            </a:r>
            <a:endParaRPr lang="en-US" altLang="zh-CN" smtClean="0"/>
          </a:p>
          <a:p>
            <a:r>
              <a:rPr lang="zh-CN" altLang="en-US"/>
              <a:t>课程</a:t>
            </a:r>
            <a:r>
              <a:rPr lang="en-US" altLang="zh-CN" smtClean="0"/>
              <a:t>QQ</a:t>
            </a:r>
            <a:r>
              <a:rPr lang="zh-CN" altLang="en-US" smtClean="0"/>
              <a:t>群：</a:t>
            </a:r>
            <a:endParaRPr lang="en-US" altLang="zh-CN" smtClean="0"/>
          </a:p>
          <a:p>
            <a:pPr lvl="1"/>
            <a:r>
              <a:rPr lang="zh-CN" altLang="en-US" smtClean="0"/>
              <a:t>群</a:t>
            </a:r>
            <a:r>
              <a:rPr lang="zh-CN" altLang="en-US"/>
              <a:t>名称：国</a:t>
            </a:r>
            <a:r>
              <a:rPr lang="zh-CN" altLang="en-US" smtClean="0"/>
              <a:t>科大</a:t>
            </a:r>
            <a:r>
              <a:rPr lang="en-US" altLang="zh-CN"/>
              <a:t>2017</a:t>
            </a:r>
            <a:r>
              <a:rPr lang="zh-CN" altLang="en-US" smtClean="0"/>
              <a:t>分布式</a:t>
            </a:r>
            <a:r>
              <a:rPr lang="zh-CN" altLang="en-US"/>
              <a:t>与</a:t>
            </a:r>
            <a:r>
              <a:rPr lang="zh-CN" altLang="en-US" smtClean="0"/>
              <a:t>并行课程</a:t>
            </a:r>
            <a:r>
              <a:rPr lang="zh-CN" altLang="en-US"/>
              <a:t>  </a:t>
            </a:r>
            <a:endParaRPr lang="en-US" altLang="zh-CN" smtClean="0"/>
          </a:p>
          <a:p>
            <a:pPr lvl="1"/>
            <a:r>
              <a:rPr lang="zh-CN" altLang="en-US" smtClean="0"/>
              <a:t>群</a:t>
            </a:r>
            <a:r>
              <a:rPr lang="zh-CN" altLang="en-US"/>
              <a:t>号</a:t>
            </a:r>
            <a:r>
              <a:rPr lang="zh-CN" altLang="en-US" smtClean="0"/>
              <a:t>：</a:t>
            </a:r>
            <a:r>
              <a:rPr lang="en-US" smtClean="0"/>
              <a:t>553070104</a:t>
            </a:r>
          </a:p>
          <a:p>
            <a:pPr lvl="1"/>
            <a:r>
              <a:rPr lang="zh-CN" altLang="en-US"/>
              <a:t>国科大</a:t>
            </a:r>
            <a:r>
              <a:rPr lang="en-US" altLang="zh-CN"/>
              <a:t>/</a:t>
            </a:r>
            <a:r>
              <a:rPr lang="zh-CN" altLang="en-US"/>
              <a:t>并行和分布式计算 助教</a:t>
            </a:r>
            <a:endParaRPr lang="en-US" altLang="zh-CN"/>
          </a:p>
          <a:p>
            <a:pPr lvl="1"/>
            <a:r>
              <a:rPr lang="zh-CN" altLang="en-US"/>
              <a:t>可在线答疑</a:t>
            </a:r>
            <a:endParaRPr lang="en-US" altLang="zh-CN"/>
          </a:p>
          <a:p>
            <a:pPr lvl="1"/>
            <a:r>
              <a:rPr lang="zh-CN" altLang="en-US"/>
              <a:t>答疑时间：周六上午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r>
              <a:rPr lang="en-US" altLang="zh-CN" dirty="0" smtClean="0"/>
              <a:t>-3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</a:t>
            </a:r>
            <a:r>
              <a:rPr lang="zh-CN" altLang="en-US" smtClean="0"/>
              <a:t>编号：</a:t>
            </a:r>
            <a:r>
              <a:rPr lang="en-US"/>
              <a:t>091M5022H</a:t>
            </a:r>
            <a:endParaRPr lang="en-US" altLang="zh-CN" smtClean="0"/>
          </a:p>
          <a:p>
            <a:r>
              <a:rPr lang="zh-CN" altLang="en-US" smtClean="0"/>
              <a:t>课程属性：</a:t>
            </a:r>
            <a:r>
              <a:rPr lang="zh-CN" altLang="en-US"/>
              <a:t>专业普及课</a:t>
            </a:r>
            <a:endParaRPr lang="en-US" altLang="zh-CN" smtClean="0"/>
          </a:p>
          <a:p>
            <a:r>
              <a:rPr lang="zh-CN" altLang="en-US" smtClean="0"/>
              <a:t>学时</a:t>
            </a:r>
            <a:r>
              <a:rPr lang="en-US" altLang="zh-CN" dirty="0" smtClean="0"/>
              <a:t>/</a:t>
            </a:r>
            <a:r>
              <a:rPr lang="zh-CN" altLang="en-US" smtClean="0"/>
              <a:t>学分：</a:t>
            </a:r>
            <a:r>
              <a:rPr lang="en-US" altLang="zh-CN" smtClean="0"/>
              <a:t>60/3</a:t>
            </a:r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zh-CN" altLang="en-US" smtClean="0"/>
              <a:t>对象：</a:t>
            </a:r>
            <a:r>
              <a:rPr lang="zh-CN" altLang="en-US"/>
              <a:t>研</a:t>
            </a:r>
            <a:r>
              <a:rPr lang="zh-CN" altLang="en-US" smtClean="0"/>
              <a:t>一 计算机</a:t>
            </a:r>
            <a:r>
              <a:rPr lang="zh-CN" altLang="en-US" dirty="0" smtClean="0"/>
              <a:t>专业学生</a:t>
            </a:r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zh-CN" altLang="en-US" smtClean="0"/>
              <a:t>目的：</a:t>
            </a:r>
            <a:endParaRPr lang="en-US" altLang="zh-CN" smtClean="0"/>
          </a:p>
          <a:p>
            <a:pPr lvl="1"/>
            <a:r>
              <a:rPr lang="zh-CN" altLang="en-US"/>
              <a:t>通过本课程的学习，使学生掌握并行和分布式计算的</a:t>
            </a:r>
            <a:r>
              <a:rPr lang="zh-CN" altLang="en-US" smtClean="0"/>
              <a:t>基本概念、基本原理</a:t>
            </a:r>
            <a:r>
              <a:rPr lang="zh-CN" altLang="en-US"/>
              <a:t>和关键技术，增强实际系统设计的能力，能充分了解当今并行和分布式计算的最新发展，培养学生在并行和分布式计算领域的研究</a:t>
            </a:r>
            <a:r>
              <a:rPr lang="zh-CN" altLang="en-US" smtClean="0"/>
              <a:t>能力</a:t>
            </a:r>
            <a:endParaRPr lang="en-US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42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课程基本信息</a:t>
            </a:r>
            <a:r>
              <a:rPr lang="en-US" altLang="zh-CN" smtClean="0"/>
              <a:t>-4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课件：见</a:t>
            </a:r>
            <a:r>
              <a:rPr lang="zh-CN" altLang="en-US" smtClean="0"/>
              <a:t>课程网站</a:t>
            </a:r>
            <a:r>
              <a:rPr lang="en-US" altLang="zh-CN" smtClean="0"/>
              <a:t>sep.ucas.ac.cn</a:t>
            </a:r>
            <a:endParaRPr lang="en-US" altLang="zh-CN" dirty="0" smtClean="0"/>
          </a:p>
          <a:p>
            <a:r>
              <a:rPr lang="zh-CN" altLang="en-US" dirty="0" smtClean="0"/>
              <a:t>教材：</a:t>
            </a:r>
            <a:endParaRPr lang="en-US" altLang="zh-CN" dirty="0" smtClean="0"/>
          </a:p>
          <a:p>
            <a:pPr lvl="1"/>
            <a:r>
              <a:rPr lang="en-US"/>
              <a:t>George Coulouris et al., </a:t>
            </a:r>
            <a:r>
              <a:rPr lang="en-US" b="1"/>
              <a:t>Distributed Systems Concepts and Design</a:t>
            </a:r>
            <a:r>
              <a:rPr lang="en-US"/>
              <a:t> (5th ed.), Addison-Wesley, 2012.</a:t>
            </a:r>
          </a:p>
          <a:p>
            <a:pPr lvl="1"/>
            <a:r>
              <a:rPr lang="zh-CN" altLang="en-US"/>
              <a:t>范植华，廖名学，</a:t>
            </a:r>
            <a:r>
              <a:rPr lang="zh-CN" altLang="en-US" b="1"/>
              <a:t>并行性分析的数学原理</a:t>
            </a:r>
            <a:r>
              <a:rPr lang="zh-CN" altLang="en-US"/>
              <a:t>，中国科学技术大学出版社，</a:t>
            </a:r>
            <a:r>
              <a:rPr lang="en-US"/>
              <a:t>2014</a:t>
            </a:r>
          </a:p>
          <a:p>
            <a:r>
              <a:rPr lang="zh-CN" altLang="en-US" smtClean="0"/>
              <a:t>参考</a:t>
            </a:r>
            <a:r>
              <a:rPr lang="zh-CN" altLang="en-US" dirty="0" smtClean="0"/>
              <a:t>教材：</a:t>
            </a:r>
            <a:endParaRPr lang="en-US" altLang="zh-CN" dirty="0" smtClean="0"/>
          </a:p>
          <a:p>
            <a:pPr lvl="1"/>
            <a:r>
              <a:rPr lang="en-US"/>
              <a:t>Tanenbaum, U. Van Steen, </a:t>
            </a:r>
            <a:r>
              <a:rPr lang="en-US" b="1"/>
              <a:t>Distributed Systems: Principles </a:t>
            </a:r>
            <a:r>
              <a:rPr lang="en-US" b="1" smtClean="0"/>
              <a:t>Paradigms</a:t>
            </a:r>
            <a:r>
              <a:rPr lang="en-US" altLang="zh-CN" smtClean="0"/>
              <a:t> </a:t>
            </a:r>
            <a:r>
              <a:rPr lang="en-US" altLang="zh-CN"/>
              <a:t>(2nd edition), Upper Saddle River, NJ: Prentice Hall, </a:t>
            </a:r>
            <a:r>
              <a:rPr lang="en-US" altLang="zh-CN" smtClean="0"/>
              <a:t>2006</a:t>
            </a:r>
          </a:p>
          <a:p>
            <a:pPr lvl="1"/>
            <a:r>
              <a:rPr lang="en-US" altLang="zh-CN"/>
              <a:t>Nancy A. Lynch, </a:t>
            </a:r>
            <a:r>
              <a:rPr lang="en-US" altLang="zh-CN" b="1"/>
              <a:t>Distributed Algorithms</a:t>
            </a:r>
            <a:r>
              <a:rPr lang="en-US" altLang="zh-CN"/>
              <a:t>, Morgan Kaufmann Publishers, </a:t>
            </a:r>
            <a:r>
              <a:rPr lang="en-US" altLang="zh-CN" smtClean="0"/>
              <a:t>1996</a:t>
            </a:r>
            <a:endParaRPr lang="en-US" altLang="zh-CN"/>
          </a:p>
          <a:p>
            <a:pPr lvl="1"/>
            <a:r>
              <a:rPr lang="en-US" smtClean="0"/>
              <a:t>Thomas </a:t>
            </a:r>
            <a:r>
              <a:rPr lang="en-US"/>
              <a:t>Erl, </a:t>
            </a:r>
            <a:r>
              <a:rPr lang="en-US" b="1"/>
              <a:t>SOA Design Patterns</a:t>
            </a:r>
            <a:r>
              <a:rPr lang="en-US"/>
              <a:t>, </a:t>
            </a:r>
            <a:r>
              <a:rPr lang="zh-CN" altLang="en-US"/>
              <a:t>科学出版社</a:t>
            </a:r>
            <a:r>
              <a:rPr lang="en-US"/>
              <a:t>, </a:t>
            </a:r>
            <a:r>
              <a:rPr lang="en-US" smtClean="0"/>
              <a:t>2012</a:t>
            </a:r>
          </a:p>
          <a:p>
            <a:pPr lvl="1"/>
            <a:r>
              <a:rPr lang="en-US"/>
              <a:t>Jason Sanders, Edward Kandrot, CUDA by Example: An Introduction to General-Purpose GPU </a:t>
            </a:r>
            <a:r>
              <a:rPr lang="en-US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263691"/>
              </p:ext>
            </p:extLst>
          </p:nvPr>
        </p:nvGraphicFramePr>
        <p:xfrm>
          <a:off x="5652120" y="2420888"/>
          <a:ext cx="3475831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课程基本信息</a:t>
            </a:r>
            <a:r>
              <a:rPr lang="en-US" altLang="zh-CN" smtClean="0"/>
              <a:t>-5-</a:t>
            </a:r>
            <a:r>
              <a:rPr lang="zh-CN" altLang="en-US"/>
              <a:t>课程考核</a:t>
            </a:r>
            <a:r>
              <a:rPr lang="zh-CN" altLang="en-US" smtClean="0"/>
              <a:t>方式</a:t>
            </a:r>
            <a:endParaRPr lang="en-US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54887"/>
              </p:ext>
            </p:extLst>
          </p:nvPr>
        </p:nvGraphicFramePr>
        <p:xfrm>
          <a:off x="5781674" y="2708920"/>
          <a:ext cx="3362326" cy="2366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58772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作业</a:t>
            </a:r>
            <a:r>
              <a:rPr lang="en-US" altLang="zh-CN"/>
              <a:t>6</a:t>
            </a:r>
            <a:r>
              <a:rPr lang="en-US" smtClean="0"/>
              <a:t>0</a:t>
            </a:r>
            <a:r>
              <a:rPr lang="zh-CN" altLang="en-US" smtClean="0"/>
              <a:t>分</a:t>
            </a:r>
            <a:endParaRPr lang="en-US" altLang="zh-CN" smtClean="0"/>
          </a:p>
          <a:p>
            <a:pPr lvl="1"/>
            <a:r>
              <a:rPr lang="zh-CN" altLang="en-US"/>
              <a:t>分布式计算，满分</a:t>
            </a:r>
            <a:r>
              <a:rPr lang="en-US" altLang="zh-CN"/>
              <a:t>30</a:t>
            </a:r>
            <a:r>
              <a:rPr lang="zh-CN" altLang="en-US"/>
              <a:t>分</a:t>
            </a:r>
            <a:endParaRPr lang="en-US" altLang="zh-CN" smtClean="0"/>
          </a:p>
          <a:p>
            <a:pPr lvl="2"/>
            <a:r>
              <a:rPr lang="zh-CN" altLang="en-US" smtClean="0"/>
              <a:t>巩固类作业，</a:t>
            </a:r>
            <a:r>
              <a:rPr lang="en-US" altLang="zh-CN" smtClean="0"/>
              <a:t>10</a:t>
            </a:r>
            <a:r>
              <a:rPr lang="zh-CN" altLang="en-US" smtClean="0"/>
              <a:t>分</a:t>
            </a:r>
            <a:endParaRPr lang="zh-CN" altLang="en-US"/>
          </a:p>
          <a:p>
            <a:pPr lvl="2"/>
            <a:r>
              <a:rPr lang="zh-CN" altLang="en-US" smtClean="0"/>
              <a:t>上机作业</a:t>
            </a:r>
            <a:r>
              <a:rPr lang="zh-CN" altLang="en-US"/>
              <a:t>，</a:t>
            </a:r>
            <a:r>
              <a:rPr lang="en-US"/>
              <a:t>10</a:t>
            </a:r>
            <a:r>
              <a:rPr lang="zh-CN" altLang="en-US"/>
              <a:t>分</a:t>
            </a:r>
            <a:endParaRPr lang="en-US" altLang="zh-CN" smtClean="0"/>
          </a:p>
          <a:p>
            <a:pPr lvl="2"/>
            <a:r>
              <a:rPr lang="zh-CN" altLang="en-US" smtClean="0"/>
              <a:t>调研作业，</a:t>
            </a:r>
            <a:r>
              <a:rPr lang="en-US" smtClean="0"/>
              <a:t>10</a:t>
            </a:r>
            <a:r>
              <a:rPr lang="zh-CN" altLang="en-US" smtClean="0"/>
              <a:t>分</a:t>
            </a:r>
            <a:endParaRPr lang="en-US" altLang="zh-CN" smtClean="0"/>
          </a:p>
          <a:p>
            <a:pPr lvl="3"/>
            <a:r>
              <a:rPr lang="zh-CN" altLang="en-US" smtClean="0"/>
              <a:t>上机和调研：</a:t>
            </a:r>
            <a:r>
              <a:rPr lang="en-US" smtClean="0"/>
              <a:t>4</a:t>
            </a:r>
            <a:r>
              <a:rPr lang="en-US" altLang="zh-CN" smtClean="0"/>
              <a:t>-5</a:t>
            </a:r>
            <a:r>
              <a:rPr lang="zh-CN" altLang="en-US"/>
              <a:t>人一组完成，编写报告</a:t>
            </a:r>
            <a:endParaRPr lang="en-US" altLang="zh-CN"/>
          </a:p>
          <a:p>
            <a:pPr lvl="1"/>
            <a:r>
              <a:rPr lang="zh-CN" altLang="en-US" smtClean="0"/>
              <a:t>并行作业，满分</a:t>
            </a:r>
            <a:r>
              <a:rPr lang="en-US" altLang="zh-CN" smtClean="0"/>
              <a:t>30</a:t>
            </a:r>
            <a:r>
              <a:rPr lang="zh-CN" altLang="en-US" smtClean="0"/>
              <a:t>分</a:t>
            </a:r>
            <a:endParaRPr lang="en-US" altLang="zh-CN" smtClean="0"/>
          </a:p>
          <a:p>
            <a:pPr lvl="2"/>
            <a:r>
              <a:rPr lang="zh-CN" altLang="en-US"/>
              <a:t>巩固类作业</a:t>
            </a:r>
            <a:r>
              <a:rPr lang="zh-CN" altLang="en-US" smtClean="0"/>
              <a:t>，</a:t>
            </a:r>
            <a:r>
              <a:rPr lang="en-US" altLang="zh-CN" smtClean="0"/>
              <a:t>20</a:t>
            </a:r>
            <a:r>
              <a:rPr lang="zh-CN" altLang="en-US"/>
              <a:t>分</a:t>
            </a:r>
          </a:p>
          <a:p>
            <a:pPr lvl="2"/>
            <a:r>
              <a:rPr lang="zh-CN" altLang="en-US"/>
              <a:t>上机作业，</a:t>
            </a:r>
            <a:r>
              <a:rPr lang="en-US"/>
              <a:t>10</a:t>
            </a:r>
            <a:r>
              <a:rPr lang="zh-CN" altLang="en-US"/>
              <a:t>分</a:t>
            </a:r>
            <a:endParaRPr lang="en-US" altLang="zh-CN"/>
          </a:p>
          <a:p>
            <a:pPr lvl="1"/>
            <a:r>
              <a:rPr lang="zh-CN" altLang="en-US" smtClean="0"/>
              <a:t>不要</a:t>
            </a:r>
            <a:r>
              <a:rPr lang="zh-CN" altLang="en-US" dirty="0" smtClean="0"/>
              <a:t>抄作业！</a:t>
            </a:r>
          </a:p>
          <a:p>
            <a:r>
              <a:rPr lang="zh-CN" altLang="en-US"/>
              <a:t>课堂</a:t>
            </a:r>
            <a:r>
              <a:rPr lang="zh-CN" altLang="en-US" smtClean="0"/>
              <a:t>开卷</a:t>
            </a:r>
            <a:r>
              <a:rPr lang="en-US" altLang="zh-CN" smtClean="0"/>
              <a:t>40</a:t>
            </a:r>
            <a:r>
              <a:rPr lang="zh-CN" altLang="en-US"/>
              <a:t>分</a:t>
            </a:r>
            <a:endParaRPr lang="en-US" altLang="zh-CN"/>
          </a:p>
          <a:p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zh-CN" altLang="en-US"/>
              <a:t>分布式计算课程</a:t>
            </a:r>
            <a:r>
              <a:rPr lang="zh-CN" altLang="en-US" smtClean="0"/>
              <a:t>，</a:t>
            </a:r>
            <a:r>
              <a:rPr lang="en-US" altLang="zh-CN"/>
              <a:t> </a:t>
            </a:r>
            <a:r>
              <a:rPr lang="en-US" altLang="zh-CN" smtClean="0"/>
              <a:t>138</a:t>
            </a:r>
            <a:r>
              <a:rPr lang="zh-CN" altLang="en-US" smtClean="0"/>
              <a:t>人上课</a:t>
            </a:r>
            <a:endParaRPr lang="en-US" altLang="zh-CN" smtClean="0"/>
          </a:p>
          <a:p>
            <a:pPr lvl="1"/>
            <a:r>
              <a:rPr lang="zh-CN" altLang="en-US" smtClean="0"/>
              <a:t>总成绩</a:t>
            </a:r>
            <a:r>
              <a:rPr lang="en-US"/>
              <a:t>90</a:t>
            </a:r>
            <a:r>
              <a:rPr lang="zh-CN" altLang="en-US"/>
              <a:t>分</a:t>
            </a:r>
            <a:r>
              <a:rPr lang="zh-CN" altLang="en-US" smtClean="0"/>
              <a:t>以上</a:t>
            </a:r>
            <a:r>
              <a:rPr lang="en-US" smtClean="0"/>
              <a:t>8</a:t>
            </a:r>
            <a:r>
              <a:rPr lang="zh-CN" altLang="en-US" smtClean="0"/>
              <a:t>人</a:t>
            </a:r>
            <a:r>
              <a:rPr lang="zh-CN" altLang="en-US"/>
              <a:t>，</a:t>
            </a:r>
            <a:r>
              <a:rPr lang="en-US"/>
              <a:t>89-80</a:t>
            </a:r>
            <a:r>
              <a:rPr lang="zh-CN" altLang="en-US" smtClean="0"/>
              <a:t>分</a:t>
            </a:r>
            <a:r>
              <a:rPr lang="en-US" smtClean="0"/>
              <a:t>66</a:t>
            </a:r>
            <a:r>
              <a:rPr lang="zh-CN" altLang="en-US" smtClean="0"/>
              <a:t>人</a:t>
            </a:r>
            <a:r>
              <a:rPr lang="zh-CN" altLang="en-US"/>
              <a:t>，</a:t>
            </a:r>
            <a:r>
              <a:rPr lang="en-US"/>
              <a:t>79-70</a:t>
            </a:r>
            <a:r>
              <a:rPr lang="zh-CN" altLang="en-US" smtClean="0"/>
              <a:t>分</a:t>
            </a:r>
            <a:r>
              <a:rPr lang="en-US" smtClean="0"/>
              <a:t>81</a:t>
            </a:r>
            <a:r>
              <a:rPr lang="zh-CN" altLang="en-US" smtClean="0"/>
              <a:t>人</a:t>
            </a:r>
            <a:r>
              <a:rPr lang="zh-CN" altLang="en-US"/>
              <a:t>，</a:t>
            </a:r>
            <a:r>
              <a:rPr lang="en-US"/>
              <a:t>70</a:t>
            </a:r>
            <a:r>
              <a:rPr lang="zh-CN" altLang="en-US"/>
              <a:t>分</a:t>
            </a:r>
            <a:r>
              <a:rPr lang="zh-CN" altLang="en-US" smtClean="0"/>
              <a:t>以下</a:t>
            </a:r>
            <a:r>
              <a:rPr lang="en-US" smtClean="0"/>
              <a:t>5</a:t>
            </a:r>
            <a:r>
              <a:rPr lang="zh-CN" altLang="en-US" smtClean="0"/>
              <a:t>人，平均分为</a:t>
            </a:r>
            <a:r>
              <a:rPr lang="en-US" smtClean="0"/>
              <a:t>79.51</a:t>
            </a:r>
            <a:r>
              <a:rPr lang="zh-CN" altLang="en-US" smtClean="0"/>
              <a:t>分</a:t>
            </a:r>
            <a:endParaRPr lang="en-US" altLang="zh-CN" smtClean="0"/>
          </a:p>
          <a:p>
            <a:pPr lvl="1"/>
            <a:r>
              <a:rPr lang="zh-CN" altLang="en-US"/>
              <a:t>考</a:t>
            </a:r>
            <a:r>
              <a:rPr lang="zh-CN" altLang="en-US" smtClean="0"/>
              <a:t>得好不容易，考得不好也不容易啊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课程概要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4536504" cy="5760640"/>
          </a:xfrm>
        </p:spPr>
        <p:txBody>
          <a:bodyPr>
            <a:normAutofit/>
          </a:bodyPr>
          <a:lstStyle/>
          <a:p>
            <a:r>
              <a:rPr lang="zh-CN" altLang="en-US" smtClean="0"/>
              <a:t>分布式系统的特征</a:t>
            </a:r>
            <a:endParaRPr lang="en-US" altLang="zh-CN" smtClean="0"/>
          </a:p>
          <a:p>
            <a:r>
              <a:rPr lang="zh-CN" altLang="en-US"/>
              <a:t>分布式系统设计的关注点</a:t>
            </a:r>
            <a:endParaRPr lang="en-US" altLang="zh-CN" smtClean="0"/>
          </a:p>
          <a:p>
            <a:pPr lvl="0"/>
            <a:r>
              <a:rPr lang="zh-CN" altLang="en-US"/>
              <a:t>交互</a:t>
            </a:r>
            <a:r>
              <a:rPr lang="zh-CN" altLang="en-US" smtClean="0"/>
              <a:t>处理</a:t>
            </a:r>
            <a:endParaRPr lang="en-US" altLang="zh-CN" smtClean="0"/>
          </a:p>
          <a:p>
            <a:r>
              <a:rPr lang="zh-CN" altLang="en-US" smtClean="0"/>
              <a:t>故障处理</a:t>
            </a:r>
            <a:endParaRPr lang="en-US" altLang="zh-CN" smtClean="0"/>
          </a:p>
          <a:p>
            <a:r>
              <a:rPr lang="zh-CN" altLang="en-US" smtClean="0"/>
              <a:t>数据处理</a:t>
            </a:r>
            <a:endParaRPr lang="en-US" altLang="zh-CN" smtClean="0"/>
          </a:p>
          <a:p>
            <a:r>
              <a:rPr lang="zh-CN" altLang="en-US"/>
              <a:t>中间</a:t>
            </a:r>
            <a:r>
              <a:rPr lang="zh-CN" altLang="en-US" smtClean="0"/>
              <a:t>件服务</a:t>
            </a:r>
            <a:endParaRPr lang="en-US" altLang="zh-CN" smtClean="0"/>
          </a:p>
          <a:p>
            <a:r>
              <a:rPr lang="zh-CN" altLang="en-US" smtClean="0"/>
              <a:t>面向</a:t>
            </a:r>
            <a:r>
              <a:rPr lang="zh-CN" altLang="en-US"/>
              <a:t>服务架构</a:t>
            </a:r>
            <a:r>
              <a:rPr lang="en-US"/>
              <a:t>(SOA)</a:t>
            </a:r>
            <a:r>
              <a:rPr lang="zh-CN" altLang="en-US"/>
              <a:t>技术</a:t>
            </a:r>
            <a:endParaRPr lang="en-US" smtClean="0"/>
          </a:p>
          <a:p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76064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硬件并行</a:t>
            </a:r>
            <a:r>
              <a:rPr lang="zh-CN" altLang="en-US" smtClean="0"/>
              <a:t>设施</a:t>
            </a:r>
            <a:endParaRPr lang="en-US" altLang="zh-CN" smtClean="0"/>
          </a:p>
          <a:p>
            <a:pPr lvl="0"/>
            <a:r>
              <a:rPr lang="zh-CN" altLang="en-US"/>
              <a:t>语言并行</a:t>
            </a:r>
            <a:r>
              <a:rPr lang="zh-CN" altLang="en-US" smtClean="0"/>
              <a:t>机制</a:t>
            </a:r>
            <a:endParaRPr lang="en-US" altLang="zh-CN" smtClean="0"/>
          </a:p>
          <a:p>
            <a:pPr lvl="0"/>
            <a:r>
              <a:rPr lang="zh-CN" altLang="en-US"/>
              <a:t>并行潜能与并行</a:t>
            </a:r>
            <a:r>
              <a:rPr lang="zh-CN" altLang="en-US" smtClean="0"/>
              <a:t>死锁</a:t>
            </a:r>
            <a:endParaRPr lang="en-US" altLang="zh-CN" smtClean="0"/>
          </a:p>
          <a:p>
            <a:pPr lvl="0"/>
            <a:r>
              <a:rPr lang="zh-CN" altLang="en-US"/>
              <a:t>基于</a:t>
            </a:r>
            <a:r>
              <a:rPr lang="en-US" altLang="zh-CN" smtClean="0"/>
              <a:t>GPU</a:t>
            </a:r>
            <a:r>
              <a:rPr lang="zh-CN" altLang="en-US" smtClean="0"/>
              <a:t>的并行编程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部分内容简介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616530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mtClean="0"/>
              <a:t>交互处理</a:t>
            </a:r>
          </a:p>
          <a:p>
            <a:pPr lvl="1"/>
            <a:r>
              <a:rPr lang="en-US" altLang="zh-CN" smtClean="0"/>
              <a:t>RPC</a:t>
            </a:r>
            <a:r>
              <a:rPr lang="zh-CN" altLang="en-US" smtClean="0"/>
              <a:t>，</a:t>
            </a:r>
            <a:r>
              <a:rPr lang="en-US" altLang="zh-CN" smtClean="0"/>
              <a:t>RMI</a:t>
            </a:r>
            <a:r>
              <a:rPr lang="zh-CN" altLang="en-US" smtClean="0"/>
              <a:t>，</a:t>
            </a:r>
            <a:r>
              <a:rPr lang="en-US" altLang="zh-CN" smtClean="0"/>
              <a:t>MOM</a:t>
            </a:r>
            <a:r>
              <a:rPr lang="zh-CN" altLang="en-US" smtClean="0"/>
              <a:t>，</a:t>
            </a:r>
            <a:r>
              <a:rPr lang="en-US" altLang="zh-CN" smtClean="0"/>
              <a:t>Routing in MANET</a:t>
            </a:r>
          </a:p>
          <a:p>
            <a:pPr lvl="1"/>
            <a:r>
              <a:rPr lang="zh-CN" altLang="en-US" smtClean="0"/>
              <a:t>传染病算法，应用层组播</a:t>
            </a:r>
            <a:endParaRPr lang="zh-CN" altLang="en-GB"/>
          </a:p>
          <a:p>
            <a:pPr lvl="1"/>
            <a:r>
              <a:rPr lang="zh-CN" altLang="en-US" smtClean="0"/>
              <a:t>进程协作</a:t>
            </a:r>
          </a:p>
          <a:p>
            <a:pPr lvl="2"/>
            <a:r>
              <a:rPr lang="zh-CN" altLang="en-US" sz="2600" smtClean="0"/>
              <a:t>分布式互斥：</a:t>
            </a:r>
            <a:r>
              <a:rPr lang="en-US" altLang="zh-CN" sz="2600" smtClean="0"/>
              <a:t>Lamport</a:t>
            </a:r>
            <a:r>
              <a:rPr lang="zh-CN" altLang="en-US" sz="2600" smtClean="0"/>
              <a:t>互斥算法，</a:t>
            </a:r>
            <a:r>
              <a:rPr lang="en-US" altLang="zh-CN" sz="2600" smtClean="0"/>
              <a:t>Ricart-Agrawala</a:t>
            </a:r>
            <a:r>
              <a:rPr lang="zh-CN" altLang="en-US" sz="2600" smtClean="0"/>
              <a:t>算法，</a:t>
            </a:r>
            <a:r>
              <a:rPr lang="en-US" altLang="zh-CN" sz="2600" smtClean="0"/>
              <a:t>Maekawa</a:t>
            </a:r>
            <a:r>
              <a:rPr lang="zh-CN" altLang="en-US" sz="2600" smtClean="0"/>
              <a:t>投票算法，基于环的互斥算法，中央服务器算法 </a:t>
            </a:r>
          </a:p>
          <a:p>
            <a:pPr lvl="2"/>
            <a:r>
              <a:rPr lang="zh-CN" altLang="en-US" sz="2600" smtClean="0"/>
              <a:t>选举算法：基于环的选举算法，霸道算法</a:t>
            </a:r>
            <a:endParaRPr lang="en-US" altLang="zh-CN" sz="2600" smtClean="0"/>
          </a:p>
          <a:p>
            <a:pPr lvl="2"/>
            <a:r>
              <a:rPr lang="zh-CN" altLang="en-US"/>
              <a:t>组通信中的排序</a:t>
            </a:r>
            <a:r>
              <a:rPr lang="zh-CN" altLang="en-US" smtClean="0"/>
              <a:t>组播：</a:t>
            </a:r>
            <a:r>
              <a:rPr lang="en-US" altLang="zh-CN" smtClean="0"/>
              <a:t>FIFO</a:t>
            </a:r>
            <a:r>
              <a:rPr lang="zh-CN" altLang="en-US"/>
              <a:t>排序组播、因果排序</a:t>
            </a:r>
            <a:r>
              <a:rPr lang="zh-CN" altLang="en-US" smtClean="0"/>
              <a:t>组播</a:t>
            </a:r>
            <a:endParaRPr lang="zh-CN" altLang="en-US" sz="2600" smtClean="0"/>
          </a:p>
          <a:p>
            <a:r>
              <a:rPr lang="zh-CN" altLang="en-GB" smtClean="0"/>
              <a:t>故障处理</a:t>
            </a:r>
            <a:endParaRPr lang="zh-CN" altLang="en-US" smtClean="0"/>
          </a:p>
          <a:p>
            <a:pPr lvl="1"/>
            <a:r>
              <a:rPr lang="zh-CN" altLang="en-US"/>
              <a:t>可靠</a:t>
            </a:r>
            <a:r>
              <a:rPr lang="zh-CN" altLang="en-US" smtClean="0"/>
              <a:t>组播</a:t>
            </a:r>
            <a:endParaRPr lang="en-US" altLang="zh-CN" smtClean="0"/>
          </a:p>
          <a:p>
            <a:pPr lvl="1"/>
            <a:r>
              <a:rPr lang="zh-CN" altLang="en-US" smtClean="0"/>
              <a:t>协定算法：用于同步系统的共识算法、拜占庭将军问题的</a:t>
            </a:r>
            <a:r>
              <a:rPr lang="en-US" altLang="zh-CN" smtClean="0"/>
              <a:t>OM(m) </a:t>
            </a:r>
            <a:r>
              <a:rPr lang="zh-CN" altLang="en-US" smtClean="0"/>
              <a:t>算法</a:t>
            </a:r>
          </a:p>
          <a:p>
            <a:pPr lvl="1"/>
            <a:r>
              <a:rPr lang="zh-CN" altLang="en-US" smtClean="0"/>
              <a:t>分布式恢复： </a:t>
            </a:r>
            <a:r>
              <a:rPr lang="en-US" altLang="zh-CN" smtClean="0"/>
              <a:t>Checkpointing</a:t>
            </a:r>
            <a:r>
              <a:rPr lang="zh-CN" altLang="en-US" smtClean="0"/>
              <a:t>，</a:t>
            </a:r>
            <a:r>
              <a:rPr lang="en-US" altLang="zh-CN" smtClean="0"/>
              <a:t>Pessimistic logging protocols</a:t>
            </a:r>
            <a:r>
              <a:rPr lang="zh-CN" altLang="en-US" smtClean="0"/>
              <a:t>，</a:t>
            </a:r>
            <a:r>
              <a:rPr lang="en-US" altLang="zh-CN" smtClean="0"/>
              <a:t>Optimistic logging protocols</a:t>
            </a:r>
            <a:r>
              <a:rPr lang="zh-CN" altLang="en-US" smtClean="0"/>
              <a:t>，</a:t>
            </a:r>
            <a:r>
              <a:rPr lang="en-US" altLang="zh-CN" smtClean="0"/>
              <a:t>State Interval Model for Recovery</a:t>
            </a:r>
            <a:r>
              <a:rPr lang="zh-CN" altLang="en-US" smtClean="0"/>
              <a:t>，</a:t>
            </a:r>
            <a:r>
              <a:rPr lang="en-US" altLang="zh-CN" smtClean="0"/>
              <a:t>A stabilizing algorithm for constructing a spanning tree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内容简介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6021288"/>
          </a:xfrm>
        </p:spPr>
        <p:txBody>
          <a:bodyPr>
            <a:normAutofit/>
          </a:bodyPr>
          <a:lstStyle/>
          <a:p>
            <a:r>
              <a:rPr lang="zh-CN" altLang="en-US" smtClean="0"/>
              <a:t>数据处理</a:t>
            </a:r>
          </a:p>
          <a:p>
            <a:pPr lvl="1"/>
            <a:r>
              <a:rPr lang="zh-CN" altLang="en-US" smtClean="0"/>
              <a:t>数据复制和一致性：多种一致性定义，</a:t>
            </a:r>
            <a:r>
              <a:rPr lang="en-US" altLang="zh-CN" smtClean="0"/>
              <a:t>Primary backup replication</a:t>
            </a:r>
            <a:r>
              <a:rPr lang="zh-CN" altLang="en-US" smtClean="0"/>
              <a:t>，</a:t>
            </a:r>
            <a:r>
              <a:rPr lang="en-US" altLang="zh-CN" smtClean="0"/>
              <a:t>Local-Write Protocols</a:t>
            </a:r>
            <a:r>
              <a:rPr lang="zh-CN" altLang="en-US" smtClean="0"/>
              <a:t>，</a:t>
            </a:r>
            <a:r>
              <a:rPr lang="en-US" altLang="zh-CN" smtClean="0"/>
              <a:t>Active Replication</a:t>
            </a:r>
            <a:r>
              <a:rPr lang="zh-CN" altLang="en-US" smtClean="0"/>
              <a:t>，</a:t>
            </a:r>
            <a:r>
              <a:rPr lang="en-US" altLang="zh-CN" smtClean="0"/>
              <a:t>Quorum-Based Protocols</a:t>
            </a:r>
            <a:r>
              <a:rPr lang="zh-CN" altLang="en-US" smtClean="0"/>
              <a:t>，</a:t>
            </a:r>
            <a:r>
              <a:rPr lang="en-US" altLang="zh-CN" smtClean="0"/>
              <a:t>Implementing client-centric consistency</a:t>
            </a:r>
            <a:r>
              <a:rPr lang="zh-CN" altLang="en-US" smtClean="0"/>
              <a:t>，</a:t>
            </a:r>
            <a:r>
              <a:rPr lang="en-US" altLang="zh-CN" smtClean="0"/>
              <a:t>Cache-coherence protocols</a:t>
            </a:r>
          </a:p>
          <a:p>
            <a:pPr lvl="1"/>
            <a:r>
              <a:rPr lang="en-US" altLang="zh-CN" smtClean="0"/>
              <a:t>Peer</a:t>
            </a:r>
            <a:r>
              <a:rPr lang="zh-CN" altLang="en-US" smtClean="0"/>
              <a:t>定位：</a:t>
            </a:r>
            <a:r>
              <a:rPr lang="en-US" altLang="zh-CN" smtClean="0"/>
              <a:t>Pastry</a:t>
            </a:r>
            <a:r>
              <a:rPr lang="zh-CN" altLang="en-US" smtClean="0"/>
              <a:t>，</a:t>
            </a:r>
            <a:r>
              <a:rPr lang="en-US" altLang="zh-CN" smtClean="0"/>
              <a:t>Chord</a:t>
            </a:r>
            <a:r>
              <a:rPr lang="zh-CN" altLang="en-US" smtClean="0"/>
              <a:t>，</a:t>
            </a:r>
            <a:r>
              <a:rPr lang="en-US" altLang="zh-CN" smtClean="0"/>
              <a:t>Kademlia</a:t>
            </a:r>
          </a:p>
          <a:p>
            <a:r>
              <a:rPr lang="zh-CN" altLang="en-US" smtClean="0"/>
              <a:t>中间件服务：事务服务</a:t>
            </a:r>
          </a:p>
          <a:p>
            <a:pPr lvl="1"/>
            <a:r>
              <a:rPr lang="zh-CN" altLang="en-US" smtClean="0"/>
              <a:t>并发控制：锁</a:t>
            </a:r>
            <a:r>
              <a:rPr lang="en-US" altLang="zh-CN" smtClean="0"/>
              <a:t>(</a:t>
            </a:r>
            <a:r>
              <a:rPr lang="zh-CN" altLang="en-US" smtClean="0"/>
              <a:t>两阶段锁协议，边追逐算法</a:t>
            </a:r>
            <a:r>
              <a:rPr lang="en-US" altLang="zh-CN" smtClean="0"/>
              <a:t>)</a:t>
            </a:r>
            <a:r>
              <a:rPr lang="zh-CN" altLang="en-US" smtClean="0"/>
              <a:t>，乐观并发控制</a:t>
            </a:r>
            <a:r>
              <a:rPr lang="en-US" altLang="zh-CN" smtClean="0"/>
              <a:t>(</a:t>
            </a:r>
            <a:r>
              <a:rPr lang="zh-CN" altLang="en-US" smtClean="0"/>
              <a:t>向前、向后验证</a:t>
            </a:r>
            <a:r>
              <a:rPr lang="en-US" altLang="zh-CN" smtClean="0"/>
              <a:t>)</a:t>
            </a:r>
            <a:r>
              <a:rPr lang="zh-CN" altLang="en-US" smtClean="0"/>
              <a:t>，时间戳排序</a:t>
            </a:r>
          </a:p>
          <a:p>
            <a:pPr lvl="1"/>
            <a:r>
              <a:rPr lang="zh-CN" altLang="en-US" smtClean="0"/>
              <a:t>恢复：两阶段提交，日志</a:t>
            </a:r>
            <a:endParaRPr lang="en-US" altLang="zh-CN" smtClean="0"/>
          </a:p>
          <a:p>
            <a:r>
              <a:rPr lang="en-US" altLang="zh-CN" smtClean="0"/>
              <a:t>Google</a:t>
            </a:r>
            <a:r>
              <a:rPr lang="zh-CN" altLang="en-US" smtClean="0"/>
              <a:t>的分布式系统基础架构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794</Words>
  <Application>Microsoft Office PowerPoint</Application>
  <PresentationFormat>全屏显示(4:3)</PresentationFormat>
  <Paragraphs>108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并行和分布式计算</vt:lpstr>
      <vt:lpstr>课程基本信息-1</vt:lpstr>
      <vt:lpstr>课程基本信息-2</vt:lpstr>
      <vt:lpstr>课程基本信息-3</vt:lpstr>
      <vt:lpstr>课程基本信息-4</vt:lpstr>
      <vt:lpstr>课程基本信息-5-课程考核方式</vt:lpstr>
      <vt:lpstr>课程概要</vt:lpstr>
      <vt:lpstr>部分内容简介</vt:lpstr>
      <vt:lpstr>内容简介</vt:lpstr>
      <vt:lpstr>IMHO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Beihong</dc:creator>
  <cp:lastModifiedBy>金蓓弘</cp:lastModifiedBy>
  <cp:revision>78</cp:revision>
  <dcterms:created xsi:type="dcterms:W3CDTF">2015-08-29T12:38:30Z</dcterms:created>
  <dcterms:modified xsi:type="dcterms:W3CDTF">2017-02-23T06:22:43Z</dcterms:modified>
</cp:coreProperties>
</file>