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3" r:id="rId2"/>
    <p:sldId id="264" r:id="rId3"/>
    <p:sldId id="355" r:id="rId4"/>
    <p:sldId id="332" r:id="rId5"/>
    <p:sldId id="346" r:id="rId6"/>
    <p:sldId id="347" r:id="rId7"/>
    <p:sldId id="337" r:id="rId8"/>
    <p:sldId id="265" r:id="rId9"/>
    <p:sldId id="266" r:id="rId10"/>
    <p:sldId id="333" r:id="rId11"/>
    <p:sldId id="338" r:id="rId12"/>
    <p:sldId id="339" r:id="rId13"/>
    <p:sldId id="342" r:id="rId14"/>
    <p:sldId id="343" r:id="rId15"/>
    <p:sldId id="344" r:id="rId16"/>
    <p:sldId id="345" r:id="rId17"/>
    <p:sldId id="267" r:id="rId18"/>
    <p:sldId id="268" r:id="rId19"/>
    <p:sldId id="269" r:id="rId20"/>
    <p:sldId id="270" r:id="rId21"/>
    <p:sldId id="271" r:id="rId22"/>
    <p:sldId id="272" r:id="rId23"/>
    <p:sldId id="273" r:id="rId24"/>
    <p:sldId id="274" r:id="rId25"/>
    <p:sldId id="275" r:id="rId26"/>
    <p:sldId id="276" r:id="rId27"/>
    <p:sldId id="340" r:id="rId28"/>
    <p:sldId id="341" r:id="rId29"/>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56" autoAdjust="0"/>
    <p:restoredTop sz="82444" autoAdjust="0"/>
  </p:normalViewPr>
  <p:slideViewPr>
    <p:cSldViewPr>
      <p:cViewPr varScale="1">
        <p:scale>
          <a:sx n="58" d="100"/>
          <a:sy n="58" d="100"/>
        </p:scale>
        <p:origin x="-13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88230" tIns="44115" rIns="88230" bIns="44115" numCol="1" anchor="t" anchorCtr="0" compatLnSpc="1">
            <a:prstTxWarp prst="textNoShape">
              <a:avLst/>
            </a:prstTxWarp>
          </a:bodyPr>
          <a:lstStyle>
            <a:lvl1pPr>
              <a:defRPr sz="1200"/>
            </a:lvl1pPr>
          </a:lstStyle>
          <a:p>
            <a:pPr>
              <a:defRPr/>
            </a:pPr>
            <a:endParaRPr lang="zh-CN" altLang="en-US"/>
          </a:p>
        </p:txBody>
      </p:sp>
      <p:sp>
        <p:nvSpPr>
          <p:cNvPr id="149507" name="Rectangle 3"/>
          <p:cNvSpPr>
            <a:spLocks noGrp="1" noChangeArrowheads="1"/>
          </p:cNvSpPr>
          <p:nvPr>
            <p:ph type="dt" sz="quarter" idx="1"/>
          </p:nvPr>
        </p:nvSpPr>
        <p:spPr bwMode="auto">
          <a:xfrm>
            <a:off x="5623480" y="1"/>
            <a:ext cx="4302527" cy="340569"/>
          </a:xfrm>
          <a:prstGeom prst="rect">
            <a:avLst/>
          </a:prstGeom>
          <a:noFill/>
          <a:ln w="9525">
            <a:noFill/>
            <a:miter lim="800000"/>
            <a:headEnd/>
            <a:tailEnd/>
          </a:ln>
          <a:effectLst/>
        </p:spPr>
        <p:txBody>
          <a:bodyPr vert="horz" wrap="square" lIns="88230" tIns="44115" rIns="88230" bIns="44115" numCol="1" anchor="t" anchorCtr="0" compatLnSpc="1">
            <a:prstTxWarp prst="textNoShape">
              <a:avLst/>
            </a:prstTxWarp>
          </a:bodyPr>
          <a:lstStyle>
            <a:lvl1pPr algn="r">
              <a:defRPr sz="1200"/>
            </a:lvl1pPr>
          </a:lstStyle>
          <a:p>
            <a:pPr>
              <a:defRPr/>
            </a:pPr>
            <a:fld id="{C5DC122B-C726-4F08-BE6A-C955EF75FDB1}" type="datetimeFigureOut">
              <a:rPr lang="en-US" altLang="zh-CN"/>
              <a:pPr>
                <a:defRPr/>
              </a:pPr>
              <a:t>2/23/2017</a:t>
            </a:fld>
            <a:endParaRPr lang="en-US" altLang="zh-CN"/>
          </a:p>
        </p:txBody>
      </p:sp>
      <p:sp>
        <p:nvSpPr>
          <p:cNvPr id="149508" name="Rectangle 4"/>
          <p:cNvSpPr>
            <a:spLocks noGrp="1" noChangeArrowheads="1"/>
          </p:cNvSpPr>
          <p:nvPr>
            <p:ph type="ftr" sz="quarter" idx="2"/>
          </p:nvPr>
        </p:nvSpPr>
        <p:spPr bwMode="auto">
          <a:xfrm>
            <a:off x="1" y="6457106"/>
            <a:ext cx="4302527" cy="339515"/>
          </a:xfrm>
          <a:prstGeom prst="rect">
            <a:avLst/>
          </a:prstGeom>
          <a:noFill/>
          <a:ln w="9525">
            <a:noFill/>
            <a:miter lim="800000"/>
            <a:headEnd/>
            <a:tailEnd/>
          </a:ln>
          <a:effectLst/>
        </p:spPr>
        <p:txBody>
          <a:bodyPr vert="horz" wrap="square" lIns="88230" tIns="44115" rIns="88230" bIns="44115" numCol="1" anchor="b" anchorCtr="0" compatLnSpc="1">
            <a:prstTxWarp prst="textNoShape">
              <a:avLst/>
            </a:prstTxWarp>
          </a:bodyPr>
          <a:lstStyle>
            <a:lvl1pPr>
              <a:defRPr sz="1200"/>
            </a:lvl1pPr>
          </a:lstStyle>
          <a:p>
            <a:pPr>
              <a:defRPr/>
            </a:pPr>
            <a:endParaRPr lang="en-US" altLang="zh-CN"/>
          </a:p>
        </p:txBody>
      </p:sp>
      <p:sp>
        <p:nvSpPr>
          <p:cNvPr id="149509" name="Rectangle 5"/>
          <p:cNvSpPr>
            <a:spLocks noGrp="1" noChangeArrowheads="1"/>
          </p:cNvSpPr>
          <p:nvPr>
            <p:ph type="sldNum" sz="quarter" idx="3"/>
          </p:nvPr>
        </p:nvSpPr>
        <p:spPr bwMode="auto">
          <a:xfrm>
            <a:off x="5623480" y="6457106"/>
            <a:ext cx="4302527" cy="339515"/>
          </a:xfrm>
          <a:prstGeom prst="rect">
            <a:avLst/>
          </a:prstGeom>
          <a:noFill/>
          <a:ln w="9525">
            <a:noFill/>
            <a:miter lim="800000"/>
            <a:headEnd/>
            <a:tailEnd/>
          </a:ln>
          <a:effectLst/>
        </p:spPr>
        <p:txBody>
          <a:bodyPr vert="horz" wrap="square" lIns="88230" tIns="44115" rIns="88230" bIns="44115" numCol="1" anchor="b" anchorCtr="0" compatLnSpc="1">
            <a:prstTxWarp prst="textNoShape">
              <a:avLst/>
            </a:prstTxWarp>
          </a:bodyPr>
          <a:lstStyle>
            <a:lvl1pPr algn="r">
              <a:defRPr sz="1200"/>
            </a:lvl1pPr>
          </a:lstStyle>
          <a:p>
            <a:pPr>
              <a:defRPr/>
            </a:pPr>
            <a:fld id="{8E593EA8-8766-4AA5-83FD-1918734D8B23}" type="slidenum">
              <a:rPr lang="en-US" altLang="zh-CN"/>
              <a:pPr>
                <a:defRPr/>
              </a:pPr>
              <a:t>‹#›</a:t>
            </a:fld>
            <a:endParaRPr lang="en-US" altLang="zh-CN"/>
          </a:p>
        </p:txBody>
      </p:sp>
    </p:spTree>
    <p:extLst>
      <p:ext uri="{BB962C8B-B14F-4D97-AF65-F5344CB8AC3E}">
        <p14:creationId xmlns:p14="http://schemas.microsoft.com/office/powerpoint/2010/main" val="2832863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defTabSz="955830">
              <a:defRPr sz="1300"/>
            </a:lvl1pPr>
          </a:lstStyle>
          <a:p>
            <a:pPr>
              <a:defRPr/>
            </a:pPr>
            <a:endParaRPr lang="zh-CN" altLang="en-US"/>
          </a:p>
        </p:txBody>
      </p:sp>
      <p:sp>
        <p:nvSpPr>
          <p:cNvPr id="5123" name="Rectangle 3"/>
          <p:cNvSpPr>
            <a:spLocks noGrp="1" noChangeArrowheads="1"/>
          </p:cNvSpPr>
          <p:nvPr>
            <p:ph type="dt" idx="1"/>
          </p:nvPr>
        </p:nvSpPr>
        <p:spPr bwMode="auto">
          <a:xfrm>
            <a:off x="5623480"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a:defRPr sz="1300"/>
            </a:lvl1pPr>
          </a:lstStyle>
          <a:p>
            <a:pPr>
              <a:defRPr/>
            </a:pPr>
            <a:fld id="{1E9EC530-5BFB-4905-8361-471A65BE949A}" type="datetimeFigureOut">
              <a:rPr lang="en-US" altLang="zh-CN"/>
              <a:pPr>
                <a:defRPr/>
              </a:pPr>
              <a:t>2/23/2017</a:t>
            </a:fld>
            <a:endParaRPr lang="en-US" altLang="zh-CN"/>
          </a:p>
        </p:txBody>
      </p:sp>
      <p:sp>
        <p:nvSpPr>
          <p:cNvPr id="30724" name="Rectangle 4"/>
          <p:cNvSpPr>
            <a:spLocks noGrp="1" noRot="1" noChangeAspect="1" noChangeArrowheads="1" noTextEdit="1"/>
          </p:cNvSpPr>
          <p:nvPr>
            <p:ph type="sldImg" idx="2"/>
          </p:nvPr>
        </p:nvSpPr>
        <p:spPr bwMode="auto">
          <a:xfrm>
            <a:off x="3263900"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92380" y="3228554"/>
            <a:ext cx="7943468" cy="3059850"/>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1"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defTabSz="955830">
              <a:defRPr sz="1300"/>
            </a:lvl1pPr>
          </a:lstStyle>
          <a:p>
            <a:pPr>
              <a:defRPr/>
            </a:pPr>
            <a:endParaRPr lang="en-US" altLang="zh-CN"/>
          </a:p>
        </p:txBody>
      </p:sp>
      <p:sp>
        <p:nvSpPr>
          <p:cNvPr id="5127" name="Rectangle 7"/>
          <p:cNvSpPr>
            <a:spLocks noGrp="1" noChangeArrowheads="1"/>
          </p:cNvSpPr>
          <p:nvPr>
            <p:ph type="sldNum" sz="quarter" idx="5"/>
          </p:nvPr>
        </p:nvSpPr>
        <p:spPr bwMode="auto">
          <a:xfrm>
            <a:off x="5623480"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a:defRPr sz="1300"/>
            </a:lvl1pPr>
          </a:lstStyle>
          <a:p>
            <a:pPr>
              <a:defRPr/>
            </a:pPr>
            <a:fld id="{E6719364-FEDE-455E-A364-DF54CCAB88E3}" type="slidenum">
              <a:rPr lang="en-US" altLang="zh-CN"/>
              <a:pPr>
                <a:defRPr/>
              </a:pPr>
              <a:t>‹#›</a:t>
            </a:fld>
            <a:endParaRPr lang="en-US" altLang="zh-CN"/>
          </a:p>
        </p:txBody>
      </p:sp>
    </p:spTree>
    <p:extLst>
      <p:ext uri="{BB962C8B-B14F-4D97-AF65-F5344CB8AC3E}">
        <p14:creationId xmlns:p14="http://schemas.microsoft.com/office/powerpoint/2010/main" val="3787191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9EEFA47-E1D9-4B4E-A6F9-1CE34684A7ED}" type="slidenum">
              <a:rPr lang="en-US" altLang="zh-CN" sz="1300"/>
              <a:pPr eaLnBrk="1" hangingPunct="1">
                <a:spcBef>
                  <a:spcPct val="0"/>
                </a:spcBef>
              </a:pPr>
              <a:t>1</a:t>
            </a:fld>
            <a:endParaRPr lang="en-US" altLang="zh-CN" sz="1300"/>
          </a:p>
        </p:txBody>
      </p:sp>
      <p:sp>
        <p:nvSpPr>
          <p:cNvPr id="3174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F5B29E6-A7FA-4AFD-88AB-D2D92C8299AC}" type="slidenum">
              <a:rPr lang="en-US" altLang="zh-CN" sz="1300"/>
              <a:pPr algn="r" eaLnBrk="1" hangingPunct="1">
                <a:spcBef>
                  <a:spcPct val="0"/>
                </a:spcBef>
              </a:pPr>
              <a:t>1</a:t>
            </a:fld>
            <a:endParaRPr lang="en-US" altLang="zh-CN" sz="130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1325393" y="3228554"/>
            <a:ext cx="7277442" cy="3059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63AFCFC-B187-4E52-AFA2-9BFF1C6AE9EA}" type="slidenum">
              <a:rPr lang="en-US" altLang="zh-CN" sz="1300"/>
              <a:pPr eaLnBrk="1" hangingPunct="1">
                <a:spcBef>
                  <a:spcPct val="0"/>
                </a:spcBef>
              </a:pPr>
              <a:t>10</a:t>
            </a:fld>
            <a:endParaRPr lang="en-US" altLang="zh-CN" sz="1300"/>
          </a:p>
        </p:txBody>
      </p:sp>
      <p:sp>
        <p:nvSpPr>
          <p:cNvPr id="4096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42A5B27-A459-4128-9611-B67904EC37AE}" type="slidenum">
              <a:rPr lang="en-US" altLang="zh-CN" sz="1300"/>
              <a:pPr algn="r" eaLnBrk="1" hangingPunct="1">
                <a:spcBef>
                  <a:spcPct val="0"/>
                </a:spcBef>
              </a:pPr>
              <a:t>10</a:t>
            </a:fld>
            <a:endParaRPr lang="en-US" altLang="zh-CN" sz="130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3B8DC76-F3E7-41FE-85D6-99CCCA5F62CB}" type="slidenum">
              <a:rPr lang="en-US" altLang="zh-CN" sz="1300"/>
              <a:pPr eaLnBrk="1" hangingPunct="1">
                <a:spcBef>
                  <a:spcPct val="0"/>
                </a:spcBef>
              </a:pPr>
              <a:t>11</a:t>
            </a:fld>
            <a:endParaRPr lang="en-US" altLang="zh-CN" sz="1300"/>
          </a:p>
        </p:txBody>
      </p:sp>
      <p:sp>
        <p:nvSpPr>
          <p:cNvPr id="4198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BF6E249-138D-4B47-9E2D-ABE24730B577}" type="slidenum">
              <a:rPr lang="en-US" altLang="zh-CN" sz="1300"/>
              <a:pPr algn="r" eaLnBrk="1" hangingPunct="1">
                <a:spcBef>
                  <a:spcPct val="0"/>
                </a:spcBef>
              </a:pPr>
              <a:t>11</a:t>
            </a:fld>
            <a:endParaRPr lang="en-US" altLang="zh-CN" sz="130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2BA1531-BF90-41BF-99E8-C85A1ED92E4A}" type="slidenum">
              <a:rPr lang="en-US" altLang="zh-CN" sz="1300"/>
              <a:pPr eaLnBrk="1" hangingPunct="1">
                <a:spcBef>
                  <a:spcPct val="0"/>
                </a:spcBef>
              </a:pPr>
              <a:t>12</a:t>
            </a:fld>
            <a:endParaRPr lang="en-US" altLang="zh-CN" sz="1300"/>
          </a:p>
        </p:txBody>
      </p:sp>
      <p:sp>
        <p:nvSpPr>
          <p:cNvPr id="4301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1FBF27F-60C1-4E06-A859-ACCEAC4A1E1C}" type="slidenum">
              <a:rPr lang="en-US" altLang="zh-CN" sz="1300"/>
              <a:pPr algn="r" eaLnBrk="1" hangingPunct="1">
                <a:spcBef>
                  <a:spcPct val="0"/>
                </a:spcBef>
              </a:pPr>
              <a:t>12</a:t>
            </a:fld>
            <a:endParaRPr lang="en-US" altLang="zh-CN" sz="13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5AD120E-ADCF-45DD-93A4-B563134175FB}" type="slidenum">
              <a:rPr lang="en-US" altLang="zh-CN" sz="1300"/>
              <a:pPr eaLnBrk="1" hangingPunct="1">
                <a:spcBef>
                  <a:spcPct val="0"/>
                </a:spcBef>
              </a:pPr>
              <a:t>13</a:t>
            </a:fld>
            <a:endParaRPr lang="en-US" altLang="zh-CN" sz="1300"/>
          </a:p>
        </p:txBody>
      </p:sp>
      <p:sp>
        <p:nvSpPr>
          <p:cNvPr id="4403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A07F4F3-5928-4413-8233-2999D092D540}" type="slidenum">
              <a:rPr lang="en-US" altLang="zh-CN" sz="1300"/>
              <a:pPr algn="r" eaLnBrk="1" hangingPunct="1">
                <a:spcBef>
                  <a:spcPct val="0"/>
                </a:spcBef>
              </a:pPr>
              <a:t>13</a:t>
            </a:fld>
            <a:endParaRPr lang="en-US" altLang="zh-CN" sz="130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E3D91382-D68C-4AE9-A74B-DDC3E92CED4E}" type="slidenum">
              <a:rPr lang="en-US" altLang="zh-CN" sz="1300"/>
              <a:pPr eaLnBrk="1" hangingPunct="1">
                <a:spcBef>
                  <a:spcPct val="0"/>
                </a:spcBef>
              </a:pPr>
              <a:t>14</a:t>
            </a:fld>
            <a:endParaRPr lang="en-US" altLang="zh-CN" sz="1300"/>
          </a:p>
        </p:txBody>
      </p:sp>
      <p:sp>
        <p:nvSpPr>
          <p:cNvPr id="4505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8567575-6E4B-4779-B335-C4E7E25D4E17}" type="slidenum">
              <a:rPr lang="en-US" altLang="zh-CN" sz="1300"/>
              <a:pPr algn="r" eaLnBrk="1" hangingPunct="1">
                <a:spcBef>
                  <a:spcPct val="0"/>
                </a:spcBef>
              </a:pPr>
              <a:t>14</a:t>
            </a:fld>
            <a:endParaRPr lang="en-US" altLang="zh-CN" sz="130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DC80991-BAFB-4C2C-B212-345AFFE48E36}" type="slidenum">
              <a:rPr lang="en-US" altLang="zh-CN" sz="1300"/>
              <a:pPr eaLnBrk="1" hangingPunct="1">
                <a:spcBef>
                  <a:spcPct val="0"/>
                </a:spcBef>
              </a:pPr>
              <a:t>15</a:t>
            </a:fld>
            <a:endParaRPr lang="en-US" altLang="zh-CN" sz="1300"/>
          </a:p>
        </p:txBody>
      </p:sp>
      <p:sp>
        <p:nvSpPr>
          <p:cNvPr id="4608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B013497-DEEC-42D4-9567-CEDB7DB7FF09}" type="slidenum">
              <a:rPr lang="en-US" altLang="zh-CN" sz="1300"/>
              <a:pPr algn="r" eaLnBrk="1" hangingPunct="1">
                <a:spcBef>
                  <a:spcPct val="0"/>
                </a:spcBef>
              </a:pPr>
              <a:t>15</a:t>
            </a:fld>
            <a:endParaRPr lang="en-US" altLang="zh-CN" sz="130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AD23503-D72E-40A4-A956-919722F4AFCB}" type="slidenum">
              <a:rPr lang="en-US" altLang="zh-CN" sz="1300"/>
              <a:pPr eaLnBrk="1" hangingPunct="1">
                <a:spcBef>
                  <a:spcPct val="0"/>
                </a:spcBef>
              </a:pPr>
              <a:t>16</a:t>
            </a:fld>
            <a:endParaRPr lang="en-US" altLang="zh-CN" sz="1300"/>
          </a:p>
        </p:txBody>
      </p:sp>
      <p:sp>
        <p:nvSpPr>
          <p:cNvPr id="4710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3E3FEBF-E21A-4DA6-9466-878F9B0237BD}" type="slidenum">
              <a:rPr lang="en-US" altLang="zh-CN" sz="1300"/>
              <a:pPr algn="r" eaLnBrk="1" hangingPunct="1">
                <a:spcBef>
                  <a:spcPct val="0"/>
                </a:spcBef>
              </a:pPr>
              <a:t>16</a:t>
            </a:fld>
            <a:endParaRPr lang="en-US" altLang="zh-CN" sz="1300"/>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D4B9598-CED7-48E8-9FE4-9CE579FFDEB6}" type="slidenum">
              <a:rPr lang="en-US" altLang="zh-CN" sz="1300"/>
              <a:pPr eaLnBrk="1" hangingPunct="1">
                <a:spcBef>
                  <a:spcPct val="0"/>
                </a:spcBef>
              </a:pPr>
              <a:t>17</a:t>
            </a:fld>
            <a:endParaRPr lang="en-US" altLang="zh-CN" sz="1300"/>
          </a:p>
        </p:txBody>
      </p:sp>
      <p:sp>
        <p:nvSpPr>
          <p:cNvPr id="4813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2D3E7FF-0441-42F1-9616-91FA12CAF472}" type="slidenum">
              <a:rPr lang="en-US" altLang="zh-CN" sz="1300"/>
              <a:pPr algn="r" eaLnBrk="1" hangingPunct="1">
                <a:spcBef>
                  <a:spcPct val="0"/>
                </a:spcBef>
              </a:pPr>
              <a:t>17</a:t>
            </a:fld>
            <a:endParaRPr lang="en-US" altLang="zh-CN" sz="130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BC79009-5D70-413B-B510-781EE6F85D8B}" type="slidenum">
              <a:rPr lang="en-US" altLang="zh-CN" sz="1300"/>
              <a:pPr eaLnBrk="1" hangingPunct="1">
                <a:spcBef>
                  <a:spcPct val="0"/>
                </a:spcBef>
              </a:pPr>
              <a:t>18</a:t>
            </a:fld>
            <a:endParaRPr lang="en-US" altLang="zh-CN" sz="1300"/>
          </a:p>
        </p:txBody>
      </p:sp>
      <p:sp>
        <p:nvSpPr>
          <p:cNvPr id="4915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F3942C-7E0F-4DBF-8685-376EBAA0D888}" type="slidenum">
              <a:rPr lang="en-US" altLang="zh-CN" sz="1300"/>
              <a:pPr algn="r" eaLnBrk="1" hangingPunct="1">
                <a:spcBef>
                  <a:spcPct val="0"/>
                </a:spcBef>
              </a:pPr>
              <a:t>18</a:t>
            </a:fld>
            <a:endParaRPr lang="en-US" altLang="zh-CN" sz="130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680E4ED-81D2-4A10-9974-17CFE0108EC7}" type="slidenum">
              <a:rPr lang="en-US" altLang="zh-CN" sz="1300"/>
              <a:pPr eaLnBrk="1" hangingPunct="1">
                <a:spcBef>
                  <a:spcPct val="0"/>
                </a:spcBef>
              </a:pPr>
              <a:t>19</a:t>
            </a:fld>
            <a:endParaRPr lang="en-US" altLang="zh-CN" sz="1300"/>
          </a:p>
        </p:txBody>
      </p:sp>
      <p:sp>
        <p:nvSpPr>
          <p:cNvPr id="5017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1371386-9B0A-45F4-8D65-8B3665F00F55}" type="slidenum">
              <a:rPr lang="en-US" altLang="zh-CN" sz="1300"/>
              <a:pPr algn="r" eaLnBrk="1" hangingPunct="1">
                <a:spcBef>
                  <a:spcPct val="0"/>
                </a:spcBef>
              </a:pPr>
              <a:t>19</a:t>
            </a:fld>
            <a:endParaRPr lang="en-US" altLang="zh-CN" sz="130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4A0AA66-EEB2-433E-B535-97EB221B1EFE}" type="slidenum">
              <a:rPr lang="en-US" altLang="zh-CN" sz="1300"/>
              <a:pPr eaLnBrk="1" hangingPunct="1">
                <a:spcBef>
                  <a:spcPct val="0"/>
                </a:spcBef>
              </a:pPr>
              <a:t>2</a:t>
            </a:fld>
            <a:endParaRPr lang="en-US" altLang="zh-CN" sz="1300"/>
          </a:p>
        </p:txBody>
      </p:sp>
      <p:sp>
        <p:nvSpPr>
          <p:cNvPr id="3277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7FE5C16-3124-42A7-843B-DE0A703689FE}" type="slidenum">
              <a:rPr lang="en-US" altLang="zh-CN" sz="1300"/>
              <a:pPr algn="r" eaLnBrk="1" hangingPunct="1">
                <a:spcBef>
                  <a:spcPct val="0"/>
                </a:spcBef>
              </a:pPr>
              <a:t>2</a:t>
            </a:fld>
            <a:endParaRPr lang="en-US" altLang="zh-CN" sz="130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94A57C8-84A7-4E69-9217-90AE2845A1BE}" type="slidenum">
              <a:rPr lang="en-US" altLang="zh-CN" sz="1300"/>
              <a:pPr eaLnBrk="1" hangingPunct="1">
                <a:spcBef>
                  <a:spcPct val="0"/>
                </a:spcBef>
              </a:pPr>
              <a:t>20</a:t>
            </a:fld>
            <a:endParaRPr lang="en-US" altLang="zh-CN" sz="1300"/>
          </a:p>
        </p:txBody>
      </p:sp>
      <p:sp>
        <p:nvSpPr>
          <p:cNvPr id="5120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6BB8898-4B94-4349-A165-39E4FEC5CDE0}" type="slidenum">
              <a:rPr lang="en-US" altLang="zh-CN" sz="1300"/>
              <a:pPr algn="r" eaLnBrk="1" hangingPunct="1">
                <a:spcBef>
                  <a:spcPct val="0"/>
                </a:spcBef>
              </a:pPr>
              <a:t>20</a:t>
            </a:fld>
            <a:endParaRPr lang="en-US" altLang="zh-CN" sz="13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061E341-0772-46F9-86FE-797C368E7B90}" type="slidenum">
              <a:rPr lang="en-US" altLang="zh-CN" sz="1300"/>
              <a:pPr eaLnBrk="1" hangingPunct="1">
                <a:spcBef>
                  <a:spcPct val="0"/>
                </a:spcBef>
              </a:pPr>
              <a:t>21</a:t>
            </a:fld>
            <a:endParaRPr lang="en-US" altLang="zh-CN" sz="1300"/>
          </a:p>
        </p:txBody>
      </p:sp>
      <p:sp>
        <p:nvSpPr>
          <p:cNvPr id="5222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691AD91-8AA7-4F48-B0E6-EC1C55AFD63D}" type="slidenum">
              <a:rPr lang="en-US" altLang="zh-CN" sz="1300"/>
              <a:pPr algn="r" eaLnBrk="1" hangingPunct="1">
                <a:spcBef>
                  <a:spcPct val="0"/>
                </a:spcBef>
              </a:pPr>
              <a:t>21</a:t>
            </a:fld>
            <a:endParaRPr lang="en-US" altLang="zh-CN" sz="13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1167A6D-AFEF-4C9E-A17F-C8197828AEF9}" type="slidenum">
              <a:rPr lang="en-US" altLang="zh-CN" sz="1300"/>
              <a:pPr eaLnBrk="1" hangingPunct="1">
                <a:spcBef>
                  <a:spcPct val="0"/>
                </a:spcBef>
              </a:pPr>
              <a:t>22</a:t>
            </a:fld>
            <a:endParaRPr lang="en-US" altLang="zh-CN" sz="1300"/>
          </a:p>
        </p:txBody>
      </p:sp>
      <p:sp>
        <p:nvSpPr>
          <p:cNvPr id="5325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0BF1770-FC99-4233-A475-BC24E8B6C6D1}" type="slidenum">
              <a:rPr lang="en-US" altLang="zh-CN" sz="1300"/>
              <a:pPr algn="r" eaLnBrk="1" hangingPunct="1">
                <a:spcBef>
                  <a:spcPct val="0"/>
                </a:spcBef>
              </a:pPr>
              <a:t>22</a:t>
            </a:fld>
            <a:endParaRPr lang="en-US" altLang="zh-CN" sz="13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4318263-EE62-433E-9BB4-451B61717AFC}" type="slidenum">
              <a:rPr lang="en-US" altLang="zh-CN" sz="1300"/>
              <a:pPr eaLnBrk="1" hangingPunct="1">
                <a:spcBef>
                  <a:spcPct val="0"/>
                </a:spcBef>
              </a:pPr>
              <a:t>23</a:t>
            </a:fld>
            <a:endParaRPr lang="en-US" altLang="zh-CN" sz="1300"/>
          </a:p>
        </p:txBody>
      </p:sp>
      <p:sp>
        <p:nvSpPr>
          <p:cNvPr id="5427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DE9B0CE-5F7D-4D11-8503-FB77CA63F602}" type="slidenum">
              <a:rPr lang="en-US" altLang="zh-CN" sz="1300"/>
              <a:pPr algn="r" eaLnBrk="1" hangingPunct="1">
                <a:spcBef>
                  <a:spcPct val="0"/>
                </a:spcBef>
              </a:pPr>
              <a:t>23</a:t>
            </a:fld>
            <a:endParaRPr lang="en-US" altLang="zh-CN" sz="130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011696C-D6CB-4AB4-9428-6734ED5E494C}" type="slidenum">
              <a:rPr lang="en-US" altLang="zh-CN" sz="1300"/>
              <a:pPr eaLnBrk="1" hangingPunct="1">
                <a:spcBef>
                  <a:spcPct val="0"/>
                </a:spcBef>
              </a:pPr>
              <a:t>24</a:t>
            </a:fld>
            <a:endParaRPr lang="en-US" altLang="zh-CN" sz="1300"/>
          </a:p>
        </p:txBody>
      </p:sp>
      <p:sp>
        <p:nvSpPr>
          <p:cNvPr id="5529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328EFF7-2D61-416E-AF0D-8338EE6876E6}" type="slidenum">
              <a:rPr lang="en-US" altLang="zh-CN" sz="1300"/>
              <a:pPr algn="r" eaLnBrk="1" hangingPunct="1">
                <a:spcBef>
                  <a:spcPct val="0"/>
                </a:spcBef>
              </a:pPr>
              <a:t>24</a:t>
            </a:fld>
            <a:endParaRPr lang="en-US" altLang="zh-CN" sz="13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9224C9A-AABE-4862-8F53-50C669EA7CD2}" type="slidenum">
              <a:rPr lang="en-US" altLang="zh-CN" sz="1300"/>
              <a:pPr eaLnBrk="1" hangingPunct="1">
                <a:spcBef>
                  <a:spcPct val="0"/>
                </a:spcBef>
              </a:pPr>
              <a:t>25</a:t>
            </a:fld>
            <a:endParaRPr lang="en-US" altLang="zh-CN" sz="1300"/>
          </a:p>
        </p:txBody>
      </p:sp>
      <p:sp>
        <p:nvSpPr>
          <p:cNvPr id="5632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4CDFE75-29F3-41BA-8C33-F59B8943007A}" type="slidenum">
              <a:rPr lang="en-US" altLang="zh-CN" sz="1300"/>
              <a:pPr algn="r" eaLnBrk="1" hangingPunct="1">
                <a:spcBef>
                  <a:spcPct val="0"/>
                </a:spcBef>
              </a:pPr>
              <a:t>25</a:t>
            </a:fld>
            <a:endParaRPr lang="en-US" altLang="zh-CN" sz="130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5CBFF53-ABC0-4F5D-AF99-D96CA60028BB}" type="slidenum">
              <a:rPr lang="en-US" altLang="zh-CN" sz="1300"/>
              <a:pPr eaLnBrk="1" hangingPunct="1">
                <a:spcBef>
                  <a:spcPct val="0"/>
                </a:spcBef>
              </a:pPr>
              <a:t>26</a:t>
            </a:fld>
            <a:endParaRPr lang="en-US" altLang="zh-CN" sz="1300"/>
          </a:p>
        </p:txBody>
      </p:sp>
      <p:sp>
        <p:nvSpPr>
          <p:cNvPr id="5734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C1C96EC-85D9-462C-9F1B-CB696858B505}" type="slidenum">
              <a:rPr lang="en-US" altLang="zh-CN" sz="1300"/>
              <a:pPr algn="r" eaLnBrk="1" hangingPunct="1">
                <a:spcBef>
                  <a:spcPct val="0"/>
                </a:spcBef>
              </a:pPr>
              <a:t>26</a:t>
            </a:fld>
            <a:endParaRPr lang="en-US" altLang="zh-CN" sz="130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0CF56F1-A8A8-490A-8BA7-5D56947AB9B6}" type="slidenum">
              <a:rPr lang="en-US" altLang="zh-CN" sz="1300"/>
              <a:pPr eaLnBrk="1" hangingPunct="1">
                <a:spcBef>
                  <a:spcPct val="0"/>
                </a:spcBef>
              </a:pPr>
              <a:t>27</a:t>
            </a:fld>
            <a:endParaRPr lang="en-US" altLang="zh-CN" sz="1300"/>
          </a:p>
        </p:txBody>
      </p:sp>
      <p:sp>
        <p:nvSpPr>
          <p:cNvPr id="5837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E466F86-5563-4CF8-B062-6D276A87DEB3}" type="slidenum">
              <a:rPr lang="en-US" altLang="zh-CN" sz="1300"/>
              <a:pPr algn="r" eaLnBrk="1" hangingPunct="1">
                <a:spcBef>
                  <a:spcPct val="0"/>
                </a:spcBef>
              </a:pPr>
              <a:t>27</a:t>
            </a:fld>
            <a:endParaRPr lang="en-US" altLang="zh-CN" sz="130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3977218-6041-494B-856C-5974BCCE13BD}" type="slidenum">
              <a:rPr lang="en-US" altLang="zh-CN" sz="1300"/>
              <a:pPr eaLnBrk="1" hangingPunct="1">
                <a:spcBef>
                  <a:spcPct val="0"/>
                </a:spcBef>
              </a:pPr>
              <a:t>28</a:t>
            </a:fld>
            <a:endParaRPr lang="en-US" altLang="zh-CN" sz="1300"/>
          </a:p>
        </p:txBody>
      </p:sp>
      <p:sp>
        <p:nvSpPr>
          <p:cNvPr id="5939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C14C5B4-7190-4A6C-ADD9-92A16F3E41E4}" type="slidenum">
              <a:rPr lang="en-US" altLang="zh-CN" sz="1300"/>
              <a:pPr algn="r" eaLnBrk="1" hangingPunct="1">
                <a:spcBef>
                  <a:spcPct val="0"/>
                </a:spcBef>
              </a:pPr>
              <a:t>28</a:t>
            </a:fld>
            <a:endParaRPr lang="en-US" altLang="zh-CN" sz="130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CD32C7A-8972-44CC-BB9A-6304223B7181}" type="slidenum">
              <a:rPr lang="en-US" altLang="zh-CN" sz="1300"/>
              <a:pPr eaLnBrk="1" hangingPunct="1">
                <a:spcBef>
                  <a:spcPct val="0"/>
                </a:spcBef>
              </a:pPr>
              <a:t>3</a:t>
            </a:fld>
            <a:endParaRPr lang="en-US" altLang="zh-CN" sz="1300"/>
          </a:p>
        </p:txBody>
      </p:sp>
      <p:sp>
        <p:nvSpPr>
          <p:cNvPr id="3379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4B5FF3E-D344-41BC-919F-7F9740F36F1C}" type="slidenum">
              <a:rPr lang="en-US" altLang="zh-CN" sz="1300"/>
              <a:pPr algn="r" eaLnBrk="1" hangingPunct="1">
                <a:spcBef>
                  <a:spcPct val="0"/>
                </a:spcBef>
              </a:pPr>
              <a:t>3</a:t>
            </a:fld>
            <a:endParaRPr lang="en-US" altLang="zh-CN" sz="1300"/>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7E1C35F-EE6D-4A5A-9C57-F7B9183E464C}" type="slidenum">
              <a:rPr lang="en-US" altLang="zh-CN" sz="1300"/>
              <a:pPr eaLnBrk="1" hangingPunct="1">
                <a:spcBef>
                  <a:spcPct val="0"/>
                </a:spcBef>
              </a:pPr>
              <a:t>4</a:t>
            </a:fld>
            <a:endParaRPr lang="en-US" altLang="zh-CN" sz="1300"/>
          </a:p>
        </p:txBody>
      </p:sp>
      <p:sp>
        <p:nvSpPr>
          <p:cNvPr id="3481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2058BB8-603C-4B3E-BE49-6B98DA6349A2}" type="slidenum">
              <a:rPr lang="en-US" altLang="zh-CN" sz="1300"/>
              <a:pPr algn="r" eaLnBrk="1" hangingPunct="1">
                <a:spcBef>
                  <a:spcPct val="0"/>
                </a:spcBef>
              </a:pPr>
              <a:t>4</a:t>
            </a:fld>
            <a:endParaRPr lang="en-US" altLang="zh-CN" sz="1300"/>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zh-CN" altLang="en-US" sz="2300"/>
              <a:t>云计算，雾计算？</a:t>
            </a:r>
            <a:endParaRPr lang="en-US" altLang="zh-CN" sz="2300"/>
          </a:p>
          <a:p>
            <a:pPr marL="0" lvl="1" eaLnBrk="1" hangingPunct="1"/>
            <a:r>
              <a:rPr lang="zh-CN" altLang="en-US" sz="2300"/>
              <a:t>陆计算？空计算</a:t>
            </a:r>
            <a:r>
              <a:rPr lang="zh-CN" altLang="en-US" sz="2300" smtClean="0"/>
              <a:t>？</a:t>
            </a:r>
            <a:endParaRPr lang="en-US" altLang="zh-CN" sz="2300" smtClean="0"/>
          </a:p>
          <a:p>
            <a:pPr marL="0" lvl="1" eaLnBrk="1" hangingPunct="1"/>
            <a:r>
              <a:rPr lang="zh-CN" altLang="en-US" sz="2300" smtClean="0"/>
              <a:t>雾计算（</a:t>
            </a:r>
            <a:r>
              <a:rPr lang="en-US" altLang="zh-CN" sz="2300" smtClean="0"/>
              <a:t>Fog Computing</a:t>
            </a:r>
            <a:r>
              <a:rPr lang="zh-CN" altLang="en-US" sz="2300" smtClean="0"/>
              <a:t>），在该模式中数据、（数据）处理和应用程序集中在网络边缘的设备中，而不是几乎全部保存在云中，是云计算（</a:t>
            </a:r>
            <a:r>
              <a:rPr lang="en-US" altLang="zh-CN" sz="2300" smtClean="0"/>
              <a:t>Cloud Computing</a:t>
            </a:r>
            <a:r>
              <a:rPr lang="zh-CN" altLang="en-US" sz="2300" smtClean="0"/>
              <a:t>）的延伸概念，由思科（</a:t>
            </a:r>
            <a:r>
              <a:rPr lang="en-US" altLang="zh-CN" sz="2300" smtClean="0"/>
              <a:t>Cisco</a:t>
            </a:r>
            <a:r>
              <a:rPr lang="zh-CN" altLang="en-US" sz="2300" smtClean="0"/>
              <a:t>）首创。这个因“云”而“雾”的命名源自“雾是更贴近地面的云”这一名句。</a:t>
            </a:r>
            <a:endParaRPr lang="en-US" altLang="zh-CN" sz="2300" smtClean="0"/>
          </a:p>
          <a:p>
            <a:pPr marL="0" lvl="1" eaLnBrk="1" hangingPunct="1"/>
            <a:r>
              <a:rPr lang="zh-CN" altLang="en-US" sz="1200" b="0" i="0" kern="1200" smtClean="0">
                <a:solidFill>
                  <a:schemeClr val="tx1"/>
                </a:solidFill>
                <a:effectLst/>
                <a:latin typeface="Arial" charset="0"/>
                <a:ea typeface="宋体" pitchFamily="2" charset="-122"/>
                <a:cs typeface="+mn-cs"/>
              </a:rPr>
              <a:t>云计算是新一代的集中式计算，而雾计算是新一代的分布式计算，符合互联网的“去中心化”特征。</a:t>
            </a:r>
            <a:endParaRPr lang="en-US" altLang="zh-CN" sz="2300"/>
          </a:p>
          <a:p>
            <a:pPr marL="0" lvl="1" eaLnBrk="1" hangingPunct="1"/>
            <a:endParaRPr lang="zh-CN" altLang="en-US" sz="2300"/>
          </a:p>
          <a:p>
            <a:pPr marL="0" lvl="1" eaLnBrk="1" hangingPunct="1"/>
            <a:endParaRPr lang="en-US" altLang="zh-CN" sz="2300"/>
          </a:p>
          <a:p>
            <a:pPr marL="0" lvl="1" eaLnBrk="1" hangingPunct="1"/>
            <a:endParaRPr lang="zh-CN" altLang="en-US" sz="2300"/>
          </a:p>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A3693AD-72A8-48CD-99F5-10F20F3FCECF}" type="slidenum">
              <a:rPr lang="en-US" altLang="zh-CN" sz="1300"/>
              <a:pPr eaLnBrk="1" hangingPunct="1">
                <a:spcBef>
                  <a:spcPct val="0"/>
                </a:spcBef>
              </a:pPr>
              <a:t>5</a:t>
            </a:fld>
            <a:endParaRPr lang="en-US" altLang="zh-CN" sz="1300"/>
          </a:p>
        </p:txBody>
      </p:sp>
      <p:sp>
        <p:nvSpPr>
          <p:cNvPr id="3584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8E55B4D-7375-441E-866A-B564A1B4FDB9}" type="slidenum">
              <a:rPr lang="en-US" altLang="zh-CN" sz="1300"/>
              <a:pPr algn="r" eaLnBrk="1" hangingPunct="1">
                <a:spcBef>
                  <a:spcPct val="0"/>
                </a:spcBef>
              </a:pPr>
              <a:t>5</a:t>
            </a:fld>
            <a:endParaRPr lang="en-US" altLang="zh-CN" sz="130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zh-CN" smtClean="0"/>
              <a:t>Xeon (</a:t>
            </a:r>
            <a:r>
              <a:rPr lang="zh-CN" altLang="en-US" smtClean="0"/>
              <a:t>志强</a:t>
            </a:r>
            <a:r>
              <a:rPr lang="en-US" altLang="zh-CN" smtClean="0"/>
              <a:t>) Phi</a:t>
            </a:r>
            <a:r>
              <a:rPr lang="zh-CN" altLang="en-US" smtClean="0"/>
              <a:t>：类似</a:t>
            </a:r>
            <a:r>
              <a:rPr lang="en-US" altLang="zh-CN" smtClean="0"/>
              <a:t>GPU</a:t>
            </a:r>
            <a:r>
              <a:rPr lang="zh-CN" altLang="en-US" smtClean="0"/>
              <a:t>，有</a:t>
            </a:r>
            <a:r>
              <a:rPr lang="en-US" altLang="zh-CN" smtClean="0"/>
              <a:t>60</a:t>
            </a:r>
            <a:r>
              <a:rPr lang="zh-CN" altLang="en-US" smtClean="0"/>
              <a:t>核处理器</a:t>
            </a:r>
            <a:endParaRPr lang="en-US" altLang="zh-CN" smtClean="0"/>
          </a:p>
          <a:p>
            <a:pPr marL="0" lvl="1" eaLnBrk="1" hangingPunct="1"/>
            <a:endParaRPr lang="en-US" altLang="zh-CN" smtClean="0"/>
          </a:p>
          <a:p>
            <a:pPr marL="0" lvl="1" eaLnBrk="1" hangingPunct="1"/>
            <a:r>
              <a:rPr lang="zh-CN" altLang="en-US" smtClean="0"/>
              <a:t>天河一号：</a:t>
            </a:r>
            <a:r>
              <a:rPr lang="en-US" altLang="zh-CN" sz="2300"/>
              <a:t>6144</a:t>
            </a:r>
            <a:r>
              <a:rPr lang="zh-CN" altLang="en-US" sz="2300"/>
              <a:t>个通用处理器</a:t>
            </a:r>
            <a:r>
              <a:rPr lang="en-US" altLang="zh-CN" sz="2300"/>
              <a:t>(3072x2 Intel Quad Core Xeon E5540 2.53GHz/E5540 3.0GHz)</a:t>
            </a:r>
            <a:r>
              <a:rPr lang="zh-CN" altLang="en-US" sz="2300"/>
              <a:t>，</a:t>
            </a:r>
            <a:r>
              <a:rPr lang="en-US" altLang="zh-CN" sz="2300"/>
              <a:t>5120</a:t>
            </a:r>
            <a:r>
              <a:rPr lang="zh-CN" altLang="en-US" sz="2300"/>
              <a:t>个加速处理器</a:t>
            </a:r>
            <a:r>
              <a:rPr lang="en-US" altLang="zh-CN" sz="2300"/>
              <a:t>(2560 ATI Radeon 4870x2 575MHz)</a:t>
            </a:r>
            <a:r>
              <a:rPr lang="zh-CN" altLang="en-US" sz="2300"/>
              <a:t>，内存总容量</a:t>
            </a:r>
            <a:r>
              <a:rPr lang="en-US" altLang="zh-CN" sz="2300"/>
              <a:t>98TB</a:t>
            </a:r>
            <a:r>
              <a:rPr lang="zh-CN" altLang="en-US" sz="2300"/>
              <a:t>，点点通信带宽</a:t>
            </a:r>
            <a:r>
              <a:rPr lang="en-US" altLang="zh-CN" sz="2300"/>
              <a:t>40Gbps</a:t>
            </a:r>
            <a:r>
              <a:rPr lang="zh-CN" altLang="en-US" sz="2300"/>
              <a:t>，共享磁盘总容量为</a:t>
            </a:r>
            <a:r>
              <a:rPr lang="en-US" altLang="zh-CN" sz="2300"/>
              <a:t>1PB</a:t>
            </a:r>
          </a:p>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D52CCCF-45CD-4E57-9A79-AFE786637C80}" type="slidenum">
              <a:rPr lang="en-US" altLang="zh-CN" sz="1300"/>
              <a:pPr eaLnBrk="1" hangingPunct="1">
                <a:spcBef>
                  <a:spcPct val="0"/>
                </a:spcBef>
              </a:pPr>
              <a:t>6</a:t>
            </a:fld>
            <a:endParaRPr lang="en-US" altLang="zh-CN" sz="1300"/>
          </a:p>
        </p:txBody>
      </p:sp>
      <p:sp>
        <p:nvSpPr>
          <p:cNvPr id="3686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1101A80-5909-4FDE-A00F-8C60C0275940}" type="slidenum">
              <a:rPr lang="en-US" altLang="zh-CN" sz="1300"/>
              <a:pPr algn="r" eaLnBrk="1" hangingPunct="1">
                <a:spcBef>
                  <a:spcPct val="0"/>
                </a:spcBef>
              </a:pPr>
              <a:t>6</a:t>
            </a:fld>
            <a:endParaRPr lang="en-US" altLang="zh-CN" sz="1300"/>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F4FA2E6-8197-4688-AE8D-B544B8868387}" type="slidenum">
              <a:rPr lang="en-US" altLang="zh-CN" sz="1300"/>
              <a:pPr eaLnBrk="1" hangingPunct="1">
                <a:spcBef>
                  <a:spcPct val="0"/>
                </a:spcBef>
              </a:pPr>
              <a:t>7</a:t>
            </a:fld>
            <a:endParaRPr lang="en-US" altLang="zh-CN" sz="1300"/>
          </a:p>
        </p:txBody>
      </p:sp>
      <p:sp>
        <p:nvSpPr>
          <p:cNvPr id="3789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3627D01-6821-47C9-8D54-3CD2EB2AA7C8}" type="slidenum">
              <a:rPr lang="en-US" altLang="zh-CN" sz="1300"/>
              <a:pPr algn="r" eaLnBrk="1" hangingPunct="1">
                <a:spcBef>
                  <a:spcPct val="0"/>
                </a:spcBef>
              </a:pPr>
              <a:t>7</a:t>
            </a:fld>
            <a:endParaRPr lang="en-US" altLang="zh-CN" sz="130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3B71C66-903D-4F5F-901C-3D92672526C7}" type="slidenum">
              <a:rPr lang="en-US" altLang="zh-CN" sz="1300"/>
              <a:pPr eaLnBrk="1" hangingPunct="1">
                <a:spcBef>
                  <a:spcPct val="0"/>
                </a:spcBef>
              </a:pPr>
              <a:t>8</a:t>
            </a:fld>
            <a:endParaRPr lang="en-US" altLang="zh-CN" sz="1300"/>
          </a:p>
        </p:txBody>
      </p:sp>
      <p:sp>
        <p:nvSpPr>
          <p:cNvPr id="3891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1EDF32B-371B-4404-8388-746BA896D95C}" type="slidenum">
              <a:rPr lang="en-US" altLang="zh-CN" sz="1300"/>
              <a:pPr algn="r" eaLnBrk="1" hangingPunct="1">
                <a:spcBef>
                  <a:spcPct val="0"/>
                </a:spcBef>
              </a:pPr>
              <a:t>8</a:t>
            </a:fld>
            <a:endParaRPr lang="en-US" altLang="zh-CN" sz="130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AC6505C-BD1C-4008-9255-7E2A893AA27E}" type="slidenum">
              <a:rPr lang="en-US" altLang="zh-CN" sz="1300"/>
              <a:pPr eaLnBrk="1" hangingPunct="1">
                <a:spcBef>
                  <a:spcPct val="0"/>
                </a:spcBef>
              </a:pPr>
              <a:t>9</a:t>
            </a:fld>
            <a:endParaRPr lang="en-US" altLang="zh-CN" sz="1300"/>
          </a:p>
        </p:txBody>
      </p:sp>
      <p:sp>
        <p:nvSpPr>
          <p:cNvPr id="3993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BF22012-2EAE-4107-8D1C-425569C2B24D}" type="slidenum">
              <a:rPr lang="en-US" altLang="zh-CN" sz="1300"/>
              <a:pPr algn="r" eaLnBrk="1" hangingPunct="1">
                <a:spcBef>
                  <a:spcPct val="0"/>
                </a:spcBef>
              </a:pPr>
              <a:t>9</a:t>
            </a:fld>
            <a:endParaRPr lang="en-US" altLang="zh-CN" sz="130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1946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797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781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6200"/>
            <a:ext cx="6019800" cy="6781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372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254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8836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801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555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065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4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1094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8776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914400"/>
            <a:ext cx="8229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000">
          <a:solidFill>
            <a:schemeClr val="tx2"/>
          </a:solidFill>
          <a:latin typeface="Times New Roman" pitchFamily="18" charset="0"/>
          <a:ea typeface="宋体" pitchFamily="2" charset="-122"/>
        </a:defRPr>
      </a:lvl6pPr>
      <a:lvl7pPr marL="914400" algn="ctr" rtl="0" fontAlgn="base">
        <a:spcBef>
          <a:spcPct val="0"/>
        </a:spcBef>
        <a:spcAft>
          <a:spcPct val="0"/>
        </a:spcAft>
        <a:defRPr sz="4000">
          <a:solidFill>
            <a:schemeClr val="tx2"/>
          </a:solidFill>
          <a:latin typeface="Times New Roman" pitchFamily="18" charset="0"/>
          <a:ea typeface="宋体" pitchFamily="2" charset="-122"/>
        </a:defRPr>
      </a:lvl7pPr>
      <a:lvl8pPr marL="1371600" algn="ctr" rtl="0" fontAlgn="base">
        <a:spcBef>
          <a:spcPct val="0"/>
        </a:spcBef>
        <a:spcAft>
          <a:spcPct val="0"/>
        </a:spcAft>
        <a:defRPr sz="4000">
          <a:solidFill>
            <a:schemeClr val="tx2"/>
          </a:solidFill>
          <a:latin typeface="Times New Roman" pitchFamily="18" charset="0"/>
          <a:ea typeface="宋体" pitchFamily="2" charset="-122"/>
        </a:defRPr>
      </a:lvl8pPr>
      <a:lvl9pPr marL="1828800" algn="ctr" rtl="0" fontAlgn="base">
        <a:spcBef>
          <a:spcPct val="0"/>
        </a:spcBef>
        <a:spcAft>
          <a:spcPct val="0"/>
        </a:spcAft>
        <a:defRPr sz="40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301625"/>
            <a:ext cx="8002588" cy="917575"/>
          </a:xfrm>
        </p:spPr>
        <p:txBody>
          <a:bodyPr/>
          <a:lstStyle/>
          <a:p>
            <a:pPr eaLnBrk="1" hangingPunct="1">
              <a:lnSpc>
                <a:spcPct val="110000"/>
              </a:lnSpc>
            </a:pPr>
            <a:r>
              <a:rPr lang="zh-CN" altLang="en-GB" smtClean="0"/>
              <a:t>第</a:t>
            </a:r>
            <a:r>
              <a:rPr lang="en-GB" altLang="zh-CN" smtClean="0"/>
              <a:t>1</a:t>
            </a:r>
            <a:r>
              <a:rPr lang="zh-CN" altLang="en-GB" smtClean="0"/>
              <a:t>章 分布式系统的特征</a:t>
            </a:r>
            <a:endParaRPr lang="en-GB" altLang="zh-CN" smtClean="0"/>
          </a:p>
        </p:txBody>
      </p:sp>
      <p:sp>
        <p:nvSpPr>
          <p:cNvPr id="2051" name="Rectangle 3"/>
          <p:cNvSpPr>
            <a:spLocks noGrp="1" noChangeArrowheads="1"/>
          </p:cNvSpPr>
          <p:nvPr>
            <p:ph type="subTitle" idx="1"/>
          </p:nvPr>
        </p:nvSpPr>
        <p:spPr>
          <a:xfrm>
            <a:off x="1312863" y="1371600"/>
            <a:ext cx="6437312" cy="4606925"/>
          </a:xfrm>
        </p:spPr>
        <p:txBody>
          <a:bodyPr/>
          <a:lstStyle/>
          <a:p>
            <a:pPr algn="l" eaLnBrk="1" hangingPunct="1">
              <a:lnSpc>
                <a:spcPct val="80000"/>
              </a:lnSpc>
            </a:pPr>
            <a:r>
              <a:rPr lang="en-GB" altLang="zh-CN" sz="2800" smtClean="0"/>
              <a:t>1</a:t>
            </a:r>
            <a:r>
              <a:rPr lang="zh-CN" altLang="en-GB" sz="2800" smtClean="0"/>
              <a:t>基本概念</a:t>
            </a:r>
          </a:p>
          <a:p>
            <a:pPr algn="l" eaLnBrk="1" hangingPunct="1">
              <a:lnSpc>
                <a:spcPct val="80000"/>
              </a:lnSpc>
            </a:pPr>
            <a:r>
              <a:rPr lang="en-GB" altLang="zh-CN" sz="2800" smtClean="0"/>
              <a:t>2</a:t>
            </a:r>
            <a:r>
              <a:rPr lang="zh-CN" altLang="en-GB" sz="2800" smtClean="0"/>
              <a:t>设计目标</a:t>
            </a:r>
          </a:p>
          <a:p>
            <a:pPr algn="l" eaLnBrk="1" hangingPunct="1">
              <a:lnSpc>
                <a:spcPct val="80000"/>
              </a:lnSpc>
            </a:pPr>
            <a:r>
              <a:rPr lang="en-GB" altLang="zh-CN" sz="2800" smtClean="0"/>
              <a:t>3</a:t>
            </a:r>
            <a:r>
              <a:rPr lang="zh-CN" altLang="en-GB" sz="2800" smtClean="0"/>
              <a:t>分布式系统的时间</a:t>
            </a:r>
          </a:p>
          <a:p>
            <a:pPr algn="l" eaLnBrk="1" hangingPunct="1">
              <a:lnSpc>
                <a:spcPct val="80000"/>
              </a:lnSpc>
            </a:pPr>
            <a:r>
              <a:rPr lang="en-GB" altLang="zh-CN" sz="2800" smtClean="0"/>
              <a:t>4</a:t>
            </a:r>
            <a:r>
              <a:rPr lang="zh-CN" altLang="en-GB" sz="2800" smtClean="0"/>
              <a:t>分布式系统的状态</a:t>
            </a:r>
            <a:r>
              <a:rPr lang="zh-CN" altLang="en-GB" sz="2400" smtClean="0"/>
              <a:t>	</a:t>
            </a:r>
            <a:endParaRPr lang="en-GB" altLang="zh-CN"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分布式系统的分类</a:t>
            </a:r>
          </a:p>
        </p:txBody>
      </p:sp>
      <p:sp>
        <p:nvSpPr>
          <p:cNvPr id="11267" name="Rectangle 3"/>
          <p:cNvSpPr>
            <a:spLocks noGrp="1" noChangeArrowheads="1"/>
          </p:cNvSpPr>
          <p:nvPr>
            <p:ph type="body" idx="1"/>
          </p:nvPr>
        </p:nvSpPr>
        <p:spPr/>
        <p:txBody>
          <a:bodyPr/>
          <a:lstStyle/>
          <a:p>
            <a:pPr eaLnBrk="1" hangingPunct="1">
              <a:lnSpc>
                <a:spcPct val="90000"/>
              </a:lnSpc>
            </a:pPr>
            <a:r>
              <a:rPr lang="zh-CN" altLang="en-US" smtClean="0"/>
              <a:t>基于网络：有线网</a:t>
            </a:r>
            <a:r>
              <a:rPr lang="en-US" altLang="zh-CN" smtClean="0"/>
              <a:t>(LAN/Internet)</a:t>
            </a:r>
            <a:r>
              <a:rPr lang="zh-CN" altLang="en-US" smtClean="0"/>
              <a:t>；无线网</a:t>
            </a:r>
            <a:r>
              <a:rPr lang="en-US" altLang="zh-CN" smtClean="0"/>
              <a:t>(3G/4G/WSN)</a:t>
            </a:r>
          </a:p>
          <a:p>
            <a:pPr eaLnBrk="1" hangingPunct="1">
              <a:lnSpc>
                <a:spcPct val="90000"/>
              </a:lnSpc>
            </a:pPr>
            <a:r>
              <a:rPr lang="zh-CN" altLang="en-US" smtClean="0"/>
              <a:t>使用规模：个人用户</a:t>
            </a:r>
            <a:r>
              <a:rPr lang="en-US" altLang="zh-CN" smtClean="0"/>
              <a:t>/</a:t>
            </a:r>
            <a:r>
              <a:rPr lang="zh-CN" altLang="en-US" smtClean="0"/>
              <a:t>企业用户</a:t>
            </a:r>
            <a:r>
              <a:rPr lang="en-US" altLang="zh-CN" smtClean="0"/>
              <a:t>/</a:t>
            </a:r>
            <a:r>
              <a:rPr lang="zh-CN" altLang="en-US" smtClean="0"/>
              <a:t>互联网应用</a:t>
            </a:r>
          </a:p>
          <a:p>
            <a:pPr eaLnBrk="1" hangingPunct="1">
              <a:lnSpc>
                <a:spcPct val="90000"/>
              </a:lnSpc>
            </a:pPr>
            <a:endParaRPr lang="zh-CN" altLang="en-US" smtClean="0"/>
          </a:p>
          <a:p>
            <a:pPr eaLnBrk="1" hangingPunct="1">
              <a:lnSpc>
                <a:spcPct val="90000"/>
              </a:lnSpc>
            </a:pPr>
            <a:r>
              <a:rPr lang="zh-CN" altLang="en-US" smtClean="0"/>
              <a:t>从系统设计的角度，系统分类的最重要因素：对时序的假设；其次：故障假设；所使用的进程间通信机制</a:t>
            </a:r>
            <a:r>
              <a:rPr lang="en-US" altLang="zh-CN" smtClean="0"/>
              <a:t>(Nancy Lynch)</a:t>
            </a:r>
            <a:endParaRPr lang="zh-CN" altLang="en-US" smtClean="0"/>
          </a:p>
          <a:p>
            <a:pPr lvl="1" eaLnBrk="1" hangingPunct="1">
              <a:lnSpc>
                <a:spcPct val="90000"/>
              </a:lnSpc>
            </a:pPr>
            <a:r>
              <a:rPr lang="zh-CN" altLang="en-US" smtClean="0"/>
              <a:t>同步系统：一个实际的分布式系统可以模拟成一个同步系统</a:t>
            </a:r>
          </a:p>
          <a:p>
            <a:pPr lvl="1" eaLnBrk="1" hangingPunct="1">
              <a:lnSpc>
                <a:spcPct val="90000"/>
              </a:lnSpc>
            </a:pPr>
            <a:r>
              <a:rPr lang="zh-CN" altLang="en-US" smtClean="0"/>
              <a:t>异步系统</a:t>
            </a:r>
          </a:p>
          <a:p>
            <a:pPr lvl="1" eaLnBrk="1" hangingPunct="1">
              <a:lnSpc>
                <a:spcPct val="90000"/>
              </a:lnSpc>
            </a:pPr>
            <a:r>
              <a:rPr lang="zh-CN" altLang="en-US" smtClean="0"/>
              <a:t>部分同步系统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smtClean="0"/>
              <a:t>分布式系统的分类</a:t>
            </a:r>
            <a:r>
              <a:rPr lang="en-US" altLang="zh-CN" sz="3600" smtClean="0"/>
              <a:t>(Andrew Tanenbaum)</a:t>
            </a:r>
          </a:p>
        </p:txBody>
      </p:sp>
      <p:sp>
        <p:nvSpPr>
          <p:cNvPr id="12291" name="Rectangle 3"/>
          <p:cNvSpPr>
            <a:spLocks noGrp="1" noChangeArrowheads="1"/>
          </p:cNvSpPr>
          <p:nvPr>
            <p:ph type="body" idx="1"/>
          </p:nvPr>
        </p:nvSpPr>
        <p:spPr/>
        <p:txBody>
          <a:bodyPr/>
          <a:lstStyle/>
          <a:p>
            <a:pPr eaLnBrk="1" hangingPunct="1"/>
            <a:r>
              <a:rPr lang="en-US" altLang="zh-CN" smtClean="0"/>
              <a:t>Distributed Computing Systems</a:t>
            </a:r>
          </a:p>
          <a:p>
            <a:pPr lvl="1" eaLnBrk="1" hangingPunct="1"/>
            <a:r>
              <a:rPr lang="en-US" altLang="zh-CN" smtClean="0"/>
              <a:t>Cluster Computing Systems</a:t>
            </a:r>
          </a:p>
          <a:p>
            <a:pPr lvl="1" eaLnBrk="1" hangingPunct="1"/>
            <a:r>
              <a:rPr lang="en-US" altLang="zh-CN" smtClean="0"/>
              <a:t>Grid Computing Systems</a:t>
            </a:r>
          </a:p>
          <a:p>
            <a:pPr eaLnBrk="1" hangingPunct="1"/>
            <a:r>
              <a:rPr lang="en-US" altLang="zh-CN" smtClean="0"/>
              <a:t>Distributed Information Systems</a:t>
            </a:r>
          </a:p>
          <a:p>
            <a:pPr lvl="1" eaLnBrk="1" hangingPunct="1"/>
            <a:r>
              <a:rPr lang="en-US" altLang="zh-CN" smtClean="0"/>
              <a:t>Transaction Processing Systems</a:t>
            </a:r>
          </a:p>
          <a:p>
            <a:pPr lvl="1" eaLnBrk="1" hangingPunct="1"/>
            <a:r>
              <a:rPr lang="en-US" altLang="zh-CN" smtClean="0"/>
              <a:t>Enterprise Application Integration</a:t>
            </a:r>
          </a:p>
          <a:p>
            <a:pPr eaLnBrk="1" hangingPunct="1"/>
            <a:r>
              <a:rPr lang="en-US" altLang="zh-CN" smtClean="0"/>
              <a:t>Distributed Pervasive Systems</a:t>
            </a:r>
          </a:p>
          <a:p>
            <a:pPr lvl="1" eaLnBrk="1" hangingPunct="1"/>
            <a:r>
              <a:rPr lang="en-US" altLang="zh-CN" smtClean="0"/>
              <a:t>Home Systems</a:t>
            </a:r>
          </a:p>
          <a:p>
            <a:pPr lvl="1" eaLnBrk="1" hangingPunct="1"/>
            <a:r>
              <a:rPr lang="en-US" altLang="zh-CN" smtClean="0"/>
              <a:t>Electronic Health Care Systems</a:t>
            </a:r>
          </a:p>
          <a:p>
            <a:pPr lvl="1" eaLnBrk="1" hangingPunct="1"/>
            <a:r>
              <a:rPr lang="en-US" altLang="zh-CN" smtClean="0"/>
              <a:t>Sensor Networks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3200" smtClean="0"/>
              <a:t>Cluster Computing Systems</a:t>
            </a:r>
          </a:p>
        </p:txBody>
      </p:sp>
      <p:sp>
        <p:nvSpPr>
          <p:cNvPr id="13315" name="Rectangle 3"/>
          <p:cNvSpPr>
            <a:spLocks noGrp="1" noChangeArrowheads="1"/>
          </p:cNvSpPr>
          <p:nvPr>
            <p:ph type="body" idx="1"/>
          </p:nvPr>
        </p:nvSpPr>
        <p:spPr/>
        <p:txBody>
          <a:bodyPr/>
          <a:lstStyle/>
          <a:p>
            <a:pPr eaLnBrk="1" hangingPunct="1"/>
            <a:r>
              <a:rPr lang="en-US" altLang="zh-CN" smtClean="0"/>
              <a:t>A collection of similar workstations or PCs, connected by means of a high-speed local-area network, </a:t>
            </a:r>
          </a:p>
          <a:p>
            <a:pPr eaLnBrk="1" hangingPunct="1"/>
            <a:r>
              <a:rPr lang="en-US" altLang="zh-CN" smtClean="0"/>
              <a:t>Each node runs the same operating system</a:t>
            </a:r>
          </a:p>
        </p:txBody>
      </p:sp>
      <p:pic>
        <p:nvPicPr>
          <p:cNvPr id="13316" name="Picture 4" descr="0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05200"/>
            <a:ext cx="80025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Grid Computing Systems</a:t>
            </a:r>
          </a:p>
        </p:txBody>
      </p:sp>
      <p:sp>
        <p:nvSpPr>
          <p:cNvPr id="14339" name="Rectangle 3"/>
          <p:cNvSpPr>
            <a:spLocks noGrp="1" noChangeArrowheads="1"/>
          </p:cNvSpPr>
          <p:nvPr>
            <p:ph type="body" idx="1"/>
          </p:nvPr>
        </p:nvSpPr>
        <p:spPr>
          <a:xfrm>
            <a:off x="457200" y="990600"/>
            <a:ext cx="8229600" cy="5715000"/>
          </a:xfrm>
        </p:spPr>
        <p:txBody>
          <a:bodyPr/>
          <a:lstStyle/>
          <a:p>
            <a:pPr eaLnBrk="1" hangingPunct="1"/>
            <a:r>
              <a:rPr lang="en-US" altLang="zh-CN" smtClean="0"/>
              <a:t>A layered architecture for grid computing systems</a:t>
            </a:r>
          </a:p>
        </p:txBody>
      </p:sp>
      <p:pic>
        <p:nvPicPr>
          <p:cNvPr id="14340" name="Picture 4" descr="0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81200"/>
            <a:ext cx="6100763"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5"/>
          <p:cNvSpPr>
            <a:spLocks noChangeArrowheads="1"/>
          </p:cNvSpPr>
          <p:nvPr/>
        </p:nvSpPr>
        <p:spPr bwMode="auto">
          <a:xfrm>
            <a:off x="1219200" y="2895600"/>
            <a:ext cx="70866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zh-CN" sz="1800">
              <a:latin typeface="Arial" charset="0"/>
            </a:endParaRPr>
          </a:p>
        </p:txBody>
      </p:sp>
      <p:sp>
        <p:nvSpPr>
          <p:cNvPr id="14342" name="Text Box 6"/>
          <p:cNvSpPr txBox="1">
            <a:spLocks noChangeArrowheads="1"/>
          </p:cNvSpPr>
          <p:nvPr/>
        </p:nvSpPr>
        <p:spPr bwMode="auto">
          <a:xfrm>
            <a:off x="6156325" y="3098800"/>
            <a:ext cx="2033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latin typeface="Arial" charset="0"/>
              </a:rPr>
              <a:t>Grid Middleware</a:t>
            </a:r>
          </a:p>
          <a:p>
            <a:pPr algn="ctr" eaLnBrk="1" hangingPunct="1">
              <a:spcBef>
                <a:spcPct val="0"/>
              </a:spcBef>
              <a:buFontTx/>
              <a:buNone/>
            </a:pPr>
            <a:r>
              <a:rPr lang="en-US" altLang="zh-CN" sz="2000">
                <a:latin typeface="Arial" charset="0"/>
              </a:rPr>
              <a:t> Layer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Transaction Processing Systems</a:t>
            </a:r>
          </a:p>
        </p:txBody>
      </p:sp>
      <p:sp>
        <p:nvSpPr>
          <p:cNvPr id="15363" name="Rectangle 3"/>
          <p:cNvSpPr>
            <a:spLocks noGrp="1" noChangeArrowheads="1"/>
          </p:cNvSpPr>
          <p:nvPr>
            <p:ph type="body" idx="1"/>
          </p:nvPr>
        </p:nvSpPr>
        <p:spPr/>
        <p:txBody>
          <a:bodyPr/>
          <a:lstStyle/>
          <a:p>
            <a:pPr eaLnBrk="1" hangingPunct="1"/>
            <a:r>
              <a:rPr lang="en-US" altLang="zh-CN" smtClean="0"/>
              <a:t>Transaction processing monitor, i.e. TP monitor </a:t>
            </a:r>
          </a:p>
        </p:txBody>
      </p:sp>
      <p:pic>
        <p:nvPicPr>
          <p:cNvPr id="15364" name="Picture 4" descr="0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8228013"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Enterprise Application Integration</a:t>
            </a:r>
          </a:p>
        </p:txBody>
      </p:sp>
      <p:sp>
        <p:nvSpPr>
          <p:cNvPr id="16387" name="Rectangle 3"/>
          <p:cNvSpPr>
            <a:spLocks noGrp="1" noChangeArrowheads="1"/>
          </p:cNvSpPr>
          <p:nvPr>
            <p:ph type="body" idx="1"/>
          </p:nvPr>
        </p:nvSpPr>
        <p:spPr/>
        <p:txBody>
          <a:bodyPr/>
          <a:lstStyle/>
          <a:p>
            <a:pPr eaLnBrk="1" hangingPunct="1"/>
            <a:r>
              <a:rPr lang="en-US" altLang="zh-CN" smtClean="0"/>
              <a:t>Communication middleware: remote procedure call (RPC), remote method invocation (RMI), message-oriented middleware, publish/subscribe middleware </a:t>
            </a:r>
          </a:p>
        </p:txBody>
      </p:sp>
      <p:pic>
        <p:nvPicPr>
          <p:cNvPr id="16388" name="Picture 4" descr="0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1400"/>
            <a:ext cx="7246938"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Distributed Pervasive Systems</a:t>
            </a:r>
          </a:p>
        </p:txBody>
      </p:sp>
      <p:sp>
        <p:nvSpPr>
          <p:cNvPr id="17411" name="Rectangle 3"/>
          <p:cNvSpPr>
            <a:spLocks noGrp="1" noChangeArrowheads="1"/>
          </p:cNvSpPr>
          <p:nvPr>
            <p:ph type="body" idx="1"/>
          </p:nvPr>
        </p:nvSpPr>
        <p:spPr/>
        <p:txBody>
          <a:bodyPr/>
          <a:lstStyle/>
          <a:p>
            <a:pPr eaLnBrk="1" hangingPunct="1">
              <a:lnSpc>
                <a:spcPct val="90000"/>
              </a:lnSpc>
            </a:pPr>
            <a:r>
              <a:rPr lang="en-US" altLang="zh-CN" smtClean="0"/>
              <a:t>Characterized by being small, battery-powered, mobile, and having a wireless connection</a:t>
            </a:r>
          </a:p>
          <a:p>
            <a:pPr eaLnBrk="1" hangingPunct="1">
              <a:lnSpc>
                <a:spcPct val="90000"/>
              </a:lnSpc>
            </a:pPr>
            <a:r>
              <a:rPr lang="en-US" altLang="zh-CN" smtClean="0"/>
              <a:t>Three requirements for pervasive applications:</a:t>
            </a:r>
          </a:p>
          <a:p>
            <a:pPr lvl="1" eaLnBrk="1" hangingPunct="1">
              <a:lnSpc>
                <a:spcPct val="90000"/>
              </a:lnSpc>
            </a:pPr>
            <a:r>
              <a:rPr lang="en-US" altLang="zh-CN" smtClean="0"/>
              <a:t>Embrace contextual changes</a:t>
            </a:r>
          </a:p>
          <a:p>
            <a:pPr lvl="1" eaLnBrk="1" hangingPunct="1">
              <a:lnSpc>
                <a:spcPct val="90000"/>
              </a:lnSpc>
            </a:pPr>
            <a:r>
              <a:rPr lang="en-US" altLang="zh-CN" smtClean="0"/>
              <a:t>Encourage ad hoc composition</a:t>
            </a:r>
          </a:p>
          <a:p>
            <a:pPr lvl="1" eaLnBrk="1" hangingPunct="1">
              <a:lnSpc>
                <a:spcPct val="90000"/>
              </a:lnSpc>
            </a:pPr>
            <a:r>
              <a:rPr lang="en-US" altLang="zh-CN" smtClean="0"/>
              <a:t>Recognize sharing as the default</a:t>
            </a:r>
          </a:p>
          <a:p>
            <a:pPr eaLnBrk="1" hangingPunct="1">
              <a:lnSpc>
                <a:spcPct val="90000"/>
              </a:lnSpc>
            </a:pPr>
            <a:r>
              <a:rPr lang="en-US" altLang="zh-CN" smtClean="0"/>
              <a:t>Example: Smart Home</a:t>
            </a:r>
          </a:p>
          <a:p>
            <a:pPr eaLnBrk="1" hangingPunct="1">
              <a:lnSpc>
                <a:spcPct val="90000"/>
              </a:lnSpc>
            </a:pPr>
            <a:r>
              <a:rPr lang="en-US" altLang="zh-CN" smtClean="0"/>
              <a:t>Example: Electronic Health Care Systems</a:t>
            </a:r>
          </a:p>
          <a:p>
            <a:pPr eaLnBrk="1" hangingPunct="1">
              <a:lnSpc>
                <a:spcPct val="90000"/>
              </a:lnSpc>
            </a:pPr>
            <a:r>
              <a:rPr lang="en-US" altLang="zh-CN" smtClean="0"/>
              <a:t>Example: Sensor Network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1.2 </a:t>
            </a:r>
            <a:r>
              <a:rPr lang="zh-CN" altLang="en-US" smtClean="0"/>
              <a:t>分布式系统的设计目标</a:t>
            </a:r>
          </a:p>
        </p:txBody>
      </p:sp>
      <p:sp>
        <p:nvSpPr>
          <p:cNvPr id="18435" name="Text Box 3"/>
          <p:cNvSpPr txBox="1">
            <a:spLocks noChangeArrowheads="1"/>
          </p:cNvSpPr>
          <p:nvPr/>
        </p:nvSpPr>
        <p:spPr bwMode="auto">
          <a:xfrm>
            <a:off x="771525" y="1219200"/>
            <a:ext cx="771525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Times New Roman" pitchFamily="18" charset="0"/>
                <a:ea typeface="宋体" pitchFamily="2" charset="-122"/>
              </a:defRPr>
            </a:lvl1pPr>
            <a:lvl2pPr eaLnBrk="0" hangingPunct="0">
              <a:spcBef>
                <a:spcPct val="20000"/>
              </a:spcBef>
              <a:buChar char="–"/>
              <a:defRPr sz="2800">
                <a:solidFill>
                  <a:schemeClr val="tx1"/>
                </a:solidFill>
                <a:latin typeface="Times New Roman" pitchFamily="18" charset="0"/>
                <a:ea typeface="宋体" pitchFamily="2" charset="-122"/>
              </a:defRPr>
            </a:lvl2pPr>
            <a:lvl3pPr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lvl="1" eaLnBrk="1" hangingPunct="1">
              <a:spcBef>
                <a:spcPct val="50000"/>
              </a:spcBef>
              <a:buFontTx/>
              <a:buChar char="•"/>
            </a:pPr>
            <a:r>
              <a:rPr lang="zh-CN" altLang="en-US" sz="3200"/>
              <a:t>连接用户和资源</a:t>
            </a:r>
          </a:p>
          <a:p>
            <a:pPr lvl="2" eaLnBrk="1" hangingPunct="1">
              <a:spcBef>
                <a:spcPct val="50000"/>
              </a:spcBef>
            </a:pPr>
            <a:r>
              <a:rPr lang="zh-CN" altLang="en-US" sz="3200"/>
              <a:t>以一种安全、可靠的方式进行资源共享和用户协作</a:t>
            </a:r>
          </a:p>
          <a:p>
            <a:pPr lvl="1" eaLnBrk="1" hangingPunct="1">
              <a:spcBef>
                <a:spcPct val="50000"/>
              </a:spcBef>
              <a:buFontTx/>
              <a:buChar char="•"/>
            </a:pPr>
            <a:r>
              <a:rPr lang="zh-CN" altLang="en-US" sz="3200"/>
              <a:t>透明性</a:t>
            </a:r>
          </a:p>
          <a:p>
            <a:pPr lvl="1" eaLnBrk="1" hangingPunct="1">
              <a:spcBef>
                <a:spcPct val="50000"/>
              </a:spcBef>
              <a:buFontTx/>
              <a:buChar char="•"/>
            </a:pPr>
            <a:r>
              <a:rPr lang="zh-CN" altLang="en-US" sz="3200"/>
              <a:t>开放性</a:t>
            </a:r>
          </a:p>
          <a:p>
            <a:pPr lvl="1" eaLnBrk="1" hangingPunct="1">
              <a:spcBef>
                <a:spcPct val="50000"/>
              </a:spcBef>
              <a:buFontTx/>
              <a:buChar char="•"/>
            </a:pPr>
            <a:r>
              <a:rPr lang="zh-CN" altLang="en-US" sz="3200"/>
              <a:t>可伸缩性</a:t>
            </a:r>
            <a:r>
              <a:rPr lang="en-US" altLang="zh-CN" sz="3200"/>
              <a:t>(scalability)</a:t>
            </a:r>
            <a:endParaRPr lang="zh-CN" altLang="en-US" sz="3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709613"/>
          </a:xfrm>
        </p:spPr>
        <p:txBody>
          <a:bodyPr/>
          <a:lstStyle/>
          <a:p>
            <a:pPr eaLnBrk="1" hangingPunct="1"/>
            <a:r>
              <a:rPr lang="zh-CN" altLang="en-US" smtClean="0"/>
              <a:t>分布透明性</a:t>
            </a:r>
          </a:p>
        </p:txBody>
      </p:sp>
      <p:sp>
        <p:nvSpPr>
          <p:cNvPr id="19459" name="Text Box 3"/>
          <p:cNvSpPr txBox="1">
            <a:spLocks noChangeArrowheads="1"/>
          </p:cNvSpPr>
          <p:nvPr/>
        </p:nvSpPr>
        <p:spPr bwMode="auto">
          <a:xfrm>
            <a:off x="1143000" y="5867400"/>
            <a:ext cx="699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100% </a:t>
            </a:r>
            <a:r>
              <a:rPr lang="zh-CN" altLang="en-US" sz="2400"/>
              <a:t>的透明性并不总是一个好主意，过分强调透明性可能会带来性能效率上的损失</a:t>
            </a:r>
          </a:p>
        </p:txBody>
      </p:sp>
      <p:graphicFrame>
        <p:nvGraphicFramePr>
          <p:cNvPr id="30759" name="Group 39"/>
          <p:cNvGraphicFramePr>
            <a:graphicFrameLocks noGrp="1"/>
          </p:cNvGraphicFramePr>
          <p:nvPr/>
        </p:nvGraphicFramePr>
        <p:xfrm>
          <a:off x="1081088" y="1055688"/>
          <a:ext cx="7377112" cy="4573590"/>
        </p:xfrm>
        <a:graphic>
          <a:graphicData uri="http://schemas.openxmlformats.org/drawingml/2006/table">
            <a:tbl>
              <a:tblPr/>
              <a:tblGrid>
                <a:gridCol w="1638300"/>
                <a:gridCol w="5738812"/>
              </a:tblGrid>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ahoma" pitchFamily="34" charset="0"/>
                          <a:ea typeface="宋体" pitchFamily="2" charset="-122"/>
                        </a:rPr>
                        <a:t>透明性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ahoma" pitchFamily="34" charset="0"/>
                          <a:ea typeface="宋体" pitchFamily="2" charset="-122"/>
                        </a:rPr>
                        <a:t>描述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访问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隐藏数据表示上的不同和访问资源的方式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位置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隐藏资源的定位方式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迁移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隐藏资源移动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重定位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允许资源可以在使用的时候移动位置</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复制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隐藏一个资源是复制的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并发</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隐藏一个资源被几个用户共享</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故障</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隐藏一个资源的故障和恢复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持久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隐藏一个资源是在内存还是在磁盘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644525"/>
          </a:xfrm>
        </p:spPr>
        <p:txBody>
          <a:bodyPr/>
          <a:lstStyle/>
          <a:p>
            <a:pPr eaLnBrk="1" hangingPunct="1"/>
            <a:r>
              <a:rPr lang="zh-CN" altLang="en-US" smtClean="0">
                <a:cs typeface="Times New Roman" pitchFamily="18" charset="0"/>
              </a:rPr>
              <a:t>处理器的数据表示</a:t>
            </a:r>
          </a:p>
        </p:txBody>
      </p:sp>
      <p:sp>
        <p:nvSpPr>
          <p:cNvPr id="32771" name="Rectangle 3"/>
          <p:cNvSpPr>
            <a:spLocks noGrp="1" noChangeArrowheads="1"/>
          </p:cNvSpPr>
          <p:nvPr>
            <p:ph type="body" idx="1"/>
          </p:nvPr>
        </p:nvSpPr>
        <p:spPr>
          <a:xfrm>
            <a:off x="457200" y="685800"/>
            <a:ext cx="8458200" cy="6019800"/>
          </a:xfrm>
        </p:spPr>
        <p:txBody>
          <a:bodyPr/>
          <a:lstStyle/>
          <a:p>
            <a:pPr eaLnBrk="1" hangingPunct="1"/>
            <a:r>
              <a:rPr lang="zh-CN" altLang="en-US" sz="2400" smtClean="0"/>
              <a:t>大序法</a:t>
            </a:r>
            <a:r>
              <a:rPr lang="en-US" altLang="zh-CN" sz="2400" smtClean="0"/>
              <a:t>(</a:t>
            </a:r>
            <a:r>
              <a:rPr lang="zh-CN" altLang="zh-CN" sz="2400" smtClean="0"/>
              <a:t>Big-endian</a:t>
            </a:r>
            <a:r>
              <a:rPr lang="en-US" altLang="zh-CN" sz="2400" smtClean="0"/>
              <a:t>)</a:t>
            </a:r>
            <a:r>
              <a:rPr lang="zh-CN" altLang="en-US" sz="2400" smtClean="0"/>
              <a:t>：整数的最高位存在最低的地址上</a:t>
            </a:r>
            <a:endParaRPr lang="zh-CN" altLang="zh-CN" sz="2400" smtClean="0"/>
          </a:p>
          <a:p>
            <a:pPr lvl="1" eaLnBrk="1" hangingPunct="1"/>
            <a:r>
              <a:rPr lang="zh-CN" altLang="zh-CN" sz="2400" smtClean="0"/>
              <a:t>Motorola 68000,System/380, SPARC (SUN Solaris) </a:t>
            </a:r>
            <a:r>
              <a:rPr lang="zh-CN" altLang="en-US" sz="2400" smtClean="0"/>
              <a:t>处理器</a:t>
            </a:r>
          </a:p>
          <a:p>
            <a:pPr eaLnBrk="1" hangingPunct="1"/>
            <a:r>
              <a:rPr lang="zh-CN" altLang="en-US" sz="2400" smtClean="0"/>
              <a:t>小序法</a:t>
            </a:r>
            <a:r>
              <a:rPr lang="en-US" altLang="zh-CN" sz="2400" smtClean="0"/>
              <a:t>(</a:t>
            </a:r>
            <a:r>
              <a:rPr lang="zh-CN" altLang="zh-CN" sz="2400" smtClean="0"/>
              <a:t>Little-endian</a:t>
            </a:r>
            <a:r>
              <a:rPr lang="en-US" altLang="zh-CN" sz="2400" smtClean="0"/>
              <a:t>)</a:t>
            </a:r>
            <a:r>
              <a:rPr lang="zh-CN" altLang="en-US" sz="2400" smtClean="0"/>
              <a:t>：</a:t>
            </a:r>
          </a:p>
          <a:p>
            <a:pPr lvl="1" eaLnBrk="1" hangingPunct="1"/>
            <a:r>
              <a:rPr lang="en-US" altLang="zh-CN" sz="2400" smtClean="0"/>
              <a:t>Intel x86</a:t>
            </a:r>
            <a:r>
              <a:rPr lang="zh-CN" altLang="en-US" sz="2400" smtClean="0"/>
              <a:t>处理器，</a:t>
            </a:r>
            <a:r>
              <a:rPr lang="en-US" altLang="zh-CN" sz="2400" smtClean="0"/>
              <a:t>AMD64</a:t>
            </a:r>
          </a:p>
          <a:p>
            <a:pPr eaLnBrk="1" hangingPunct="1"/>
            <a:r>
              <a:rPr lang="zh-CN" altLang="en-US" sz="2400" smtClean="0"/>
              <a:t>双序法</a:t>
            </a:r>
            <a:r>
              <a:rPr lang="zh-CN" altLang="zh-CN" sz="2400" smtClean="0"/>
              <a:t>(Bi-endian)</a:t>
            </a:r>
            <a:r>
              <a:rPr lang="zh-CN" altLang="en-US" sz="2400" smtClean="0"/>
              <a:t>，缺省情况是大序法</a:t>
            </a:r>
          </a:p>
          <a:p>
            <a:pPr lvl="1" eaLnBrk="1" hangingPunct="1"/>
            <a:r>
              <a:rPr lang="zh-CN" altLang="en-US" sz="2400" smtClean="0"/>
              <a:t>大多数的</a:t>
            </a:r>
            <a:r>
              <a:rPr lang="zh-CN" altLang="zh-CN" sz="2400" smtClean="0"/>
              <a:t>PowerPC</a:t>
            </a:r>
            <a:r>
              <a:rPr lang="zh-CN" altLang="en-US" sz="2400" smtClean="0"/>
              <a:t>系统，运行</a:t>
            </a:r>
            <a:r>
              <a:rPr lang="zh-CN" altLang="zh-CN" sz="2400" smtClean="0"/>
              <a:t>IRIX</a:t>
            </a:r>
            <a:r>
              <a:rPr lang="zh-CN" altLang="en-US" sz="2400" smtClean="0"/>
              <a:t>的</a:t>
            </a:r>
            <a:r>
              <a:rPr lang="zh-CN" altLang="zh-CN" sz="2400" smtClean="0"/>
              <a:t>MIPS</a:t>
            </a:r>
            <a:r>
              <a:rPr lang="zh-CN" altLang="en-US" sz="2400" smtClean="0"/>
              <a:t>，</a:t>
            </a:r>
          </a:p>
          <a:p>
            <a:pPr eaLnBrk="1" hangingPunct="1"/>
            <a:r>
              <a:rPr lang="zh-CN" altLang="en-US" sz="2400" smtClean="0"/>
              <a:t>双序法，缺省情况是小序法</a:t>
            </a:r>
          </a:p>
          <a:p>
            <a:pPr lvl="1" eaLnBrk="1" hangingPunct="1"/>
            <a:r>
              <a:rPr lang="zh-CN" altLang="en-US" sz="2400" smtClean="0"/>
              <a:t>大多数</a:t>
            </a:r>
            <a:r>
              <a:rPr lang="zh-CN" altLang="zh-CN" sz="2400" smtClean="0"/>
              <a:t>Alpha</a:t>
            </a:r>
            <a:r>
              <a:rPr lang="zh-CN" altLang="en-US" sz="2400" smtClean="0"/>
              <a:t>处理器</a:t>
            </a:r>
          </a:p>
          <a:p>
            <a:pPr eaLnBrk="1" hangingPunct="1"/>
            <a:r>
              <a:rPr lang="zh-CN" altLang="en-US" sz="2400" smtClean="0"/>
              <a:t>如何检查系统是大序还是小序</a:t>
            </a:r>
          </a:p>
          <a:p>
            <a:pPr lvl="1" eaLnBrk="1" hangingPunct="1">
              <a:buFontTx/>
              <a:buNone/>
            </a:pPr>
            <a:r>
              <a:rPr lang="zh-CN" altLang="zh-CN" sz="2000" smtClean="0"/>
              <a:t>short s = 0x0102;   </a:t>
            </a:r>
          </a:p>
          <a:p>
            <a:pPr lvl="1" eaLnBrk="1" hangingPunct="1">
              <a:buFontTx/>
              <a:buNone/>
            </a:pPr>
            <a:r>
              <a:rPr lang="zh-CN" altLang="zh-CN" sz="2000" smtClean="0"/>
              <a:t>char *p = (char *) &amp;s;   </a:t>
            </a:r>
          </a:p>
          <a:p>
            <a:pPr lvl="1" eaLnBrk="1" hangingPunct="1">
              <a:buFontTx/>
              <a:buNone/>
            </a:pPr>
            <a:r>
              <a:rPr lang="zh-CN" altLang="zh-CN" sz="2000" smtClean="0"/>
              <a:t>if (p[0] == 0x02) // Lowest address contains the least significant byte </a:t>
            </a:r>
          </a:p>
          <a:p>
            <a:pPr lvl="1" eaLnBrk="1" hangingPunct="1">
              <a:buFontTx/>
              <a:buNone/>
            </a:pPr>
            <a:r>
              <a:rPr lang="zh-CN" altLang="zh-CN" sz="2000" smtClean="0"/>
              <a:t>     		return LITTLE_ENDIAN;   </a:t>
            </a:r>
          </a:p>
          <a:p>
            <a:pPr lvl="1" eaLnBrk="1" hangingPunct="1">
              <a:buFontTx/>
              <a:buNone/>
            </a:pPr>
            <a:r>
              <a:rPr lang="zh-CN" altLang="zh-CN" sz="2000" smtClean="0"/>
              <a:t>else      	return BIG_ENDIAN;</a:t>
            </a:r>
            <a:r>
              <a:rPr lang="en-US" altLang="zh-CN" sz="20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anim calcmode="lin" valueType="num">
                                      <p:cBhvr additive="base">
                                        <p:cTn id="7" dur="500" fill="hold"/>
                                        <p:tgtEl>
                                          <p:spTgt spid="32771">
                                            <p:txEl>
                                              <p:pRg st="8"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8"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2771">
                                            <p:txEl>
                                              <p:pRg st="9" end="9"/>
                                            </p:txEl>
                                          </p:spTgt>
                                        </p:tgtEl>
                                        <p:attrNameLst>
                                          <p:attrName>style.visibility</p:attrName>
                                        </p:attrNameLst>
                                      </p:cBhvr>
                                      <p:to>
                                        <p:strVal val="visible"/>
                                      </p:to>
                                    </p:set>
                                    <p:anim calcmode="lin" valueType="num">
                                      <p:cBhvr additive="base">
                                        <p:cTn id="11" dur="500" fill="hold"/>
                                        <p:tgtEl>
                                          <p:spTgt spid="32771">
                                            <p:txEl>
                                              <p:pRg st="9" end="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771">
                                            <p:txEl>
                                              <p:pRg st="9" end="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771">
                                            <p:txEl>
                                              <p:pRg st="10" end="10"/>
                                            </p:txEl>
                                          </p:spTgt>
                                        </p:tgtEl>
                                        <p:attrNameLst>
                                          <p:attrName>style.visibility</p:attrName>
                                        </p:attrNameLst>
                                      </p:cBhvr>
                                      <p:to>
                                        <p:strVal val="visible"/>
                                      </p:to>
                                    </p:set>
                                    <p:anim calcmode="lin" valueType="num">
                                      <p:cBhvr additive="base">
                                        <p:cTn id="15" dur="500" fill="hold"/>
                                        <p:tgtEl>
                                          <p:spTgt spid="32771">
                                            <p:txEl>
                                              <p:pRg st="10" end="1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2771">
                                            <p:txEl>
                                              <p:pRg st="10" end="1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2771">
                                            <p:txEl>
                                              <p:pRg st="11" end="11"/>
                                            </p:txEl>
                                          </p:spTgt>
                                        </p:tgtEl>
                                        <p:attrNameLst>
                                          <p:attrName>style.visibility</p:attrName>
                                        </p:attrNameLst>
                                      </p:cBhvr>
                                      <p:to>
                                        <p:strVal val="visible"/>
                                      </p:to>
                                    </p:set>
                                    <p:anim calcmode="lin" valueType="num">
                                      <p:cBhvr additive="base">
                                        <p:cTn id="19" dur="500" fill="hold"/>
                                        <p:tgtEl>
                                          <p:spTgt spid="32771">
                                            <p:txEl>
                                              <p:pRg st="11" end="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1">
                                            <p:txEl>
                                              <p:pRg st="11" end="1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2771">
                                            <p:txEl>
                                              <p:pRg st="12" end="12"/>
                                            </p:txEl>
                                          </p:spTgt>
                                        </p:tgtEl>
                                        <p:attrNameLst>
                                          <p:attrName>style.visibility</p:attrName>
                                        </p:attrNameLst>
                                      </p:cBhvr>
                                      <p:to>
                                        <p:strVal val="visible"/>
                                      </p:to>
                                    </p:set>
                                    <p:anim calcmode="lin" valueType="num">
                                      <p:cBhvr additive="base">
                                        <p:cTn id="23" dur="500" fill="hold"/>
                                        <p:tgtEl>
                                          <p:spTgt spid="32771">
                                            <p:txEl>
                                              <p:pRg st="12" end="1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2771">
                                            <p:txEl>
                                              <p:pRg st="12" end="12"/>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2771">
                                            <p:txEl>
                                              <p:pRg st="13" end="13"/>
                                            </p:txEl>
                                          </p:spTgt>
                                        </p:tgtEl>
                                        <p:attrNameLst>
                                          <p:attrName>style.visibility</p:attrName>
                                        </p:attrNameLst>
                                      </p:cBhvr>
                                      <p:to>
                                        <p:strVal val="visible"/>
                                      </p:to>
                                    </p:set>
                                    <p:anim calcmode="lin" valueType="num">
                                      <p:cBhvr additive="base">
                                        <p:cTn id="27" dur="500" fill="hold"/>
                                        <p:tgtEl>
                                          <p:spTgt spid="32771">
                                            <p:txEl>
                                              <p:pRg st="13" end="1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77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43200"/>
            <a:ext cx="6858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p:txBody>
          <a:bodyPr/>
          <a:lstStyle/>
          <a:p>
            <a:pPr eaLnBrk="1" hangingPunct="1"/>
            <a:r>
              <a:rPr lang="en-US" altLang="zh-CN" sz="3600" smtClean="0"/>
              <a:t>1.1 </a:t>
            </a:r>
            <a:r>
              <a:rPr lang="zh-CN" altLang="en-US" sz="3600" smtClean="0"/>
              <a:t>分布式计算和分布式系统的定义</a:t>
            </a:r>
          </a:p>
        </p:txBody>
      </p:sp>
      <p:sp>
        <p:nvSpPr>
          <p:cNvPr id="3076" name="Rectangle 3"/>
          <p:cNvSpPr>
            <a:spLocks noGrp="1" noChangeArrowheads="1"/>
          </p:cNvSpPr>
          <p:nvPr>
            <p:ph type="body" idx="1"/>
          </p:nvPr>
        </p:nvSpPr>
        <p:spPr>
          <a:xfrm>
            <a:off x="304800" y="914400"/>
            <a:ext cx="8139113" cy="5791200"/>
          </a:xfrm>
        </p:spPr>
        <p:txBody>
          <a:bodyPr/>
          <a:lstStyle/>
          <a:p>
            <a:pPr eaLnBrk="1" hangingPunct="1">
              <a:lnSpc>
                <a:spcPct val="90000"/>
              </a:lnSpc>
            </a:pPr>
            <a:r>
              <a:rPr lang="zh-CN" altLang="en-US" sz="2800" smtClean="0"/>
              <a:t>分布式计算是利用分布在网络上的各种软、硬计算机资源进行信息处理的过程，它是通过基于网络的分布式系统实现的</a:t>
            </a:r>
          </a:p>
          <a:p>
            <a:pPr lvl="1" eaLnBrk="1" hangingPunct="1">
              <a:lnSpc>
                <a:spcPct val="90000"/>
              </a:lnSpc>
            </a:pPr>
            <a:r>
              <a:rPr lang="zh-CN" altLang="en-US" sz="2000" smtClean="0"/>
              <a:t>信息处理：信息共享、数据集成、流程协作</a:t>
            </a:r>
          </a:p>
          <a:p>
            <a:pPr eaLnBrk="1" hangingPunct="1">
              <a:lnSpc>
                <a:spcPct val="90000"/>
              </a:lnSpc>
            </a:pPr>
            <a:r>
              <a:rPr lang="zh-CN" altLang="en-US" sz="2400" smtClean="0"/>
              <a:t>移动计算：在移动维度的扩展</a:t>
            </a:r>
          </a:p>
          <a:p>
            <a:pPr eaLnBrk="1" hangingPunct="1">
              <a:lnSpc>
                <a:spcPct val="90000"/>
              </a:lnSpc>
            </a:pPr>
            <a:r>
              <a:rPr lang="zh-CN" altLang="en-US" sz="2400" smtClean="0"/>
              <a:t>普适计算：</a:t>
            </a:r>
          </a:p>
          <a:p>
            <a:pPr lvl="1" eaLnBrk="1" hangingPunct="1">
              <a:lnSpc>
                <a:spcPct val="90000"/>
              </a:lnSpc>
            </a:pPr>
            <a:r>
              <a:rPr lang="zh-CN" altLang="zh-CN" sz="2000" smtClean="0"/>
              <a:t>无时无处不在</a:t>
            </a:r>
            <a:endParaRPr lang="en-US" altLang="zh-CN" sz="2000" smtClean="0"/>
          </a:p>
          <a:p>
            <a:pPr lvl="1" eaLnBrk="1" hangingPunct="1">
              <a:lnSpc>
                <a:spcPct val="90000"/>
              </a:lnSpc>
              <a:buFontTx/>
              <a:buNone/>
            </a:pPr>
            <a:r>
              <a:rPr lang="zh-CN" altLang="zh-CN" sz="2000" smtClean="0"/>
              <a:t>而又不可见的计算</a:t>
            </a:r>
            <a:endParaRPr lang="zh-CN" altLang="en-US" sz="2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开放性</a:t>
            </a:r>
          </a:p>
        </p:txBody>
      </p:sp>
      <p:sp>
        <p:nvSpPr>
          <p:cNvPr id="21507" name="Text Box 3"/>
          <p:cNvSpPr txBox="1">
            <a:spLocks noChangeArrowheads="1"/>
          </p:cNvSpPr>
          <p:nvPr/>
        </p:nvSpPr>
        <p:spPr bwMode="auto">
          <a:xfrm>
            <a:off x="609600" y="979488"/>
            <a:ext cx="8131175" cy="59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eaLnBrk="0" hangingPunct="0">
              <a:spcBef>
                <a:spcPct val="20000"/>
              </a:spcBef>
              <a:buChar char="–"/>
              <a:defRPr sz="2800">
                <a:solidFill>
                  <a:schemeClr val="tx1"/>
                </a:solidFill>
                <a:latin typeface="Times New Roman" pitchFamily="18" charset="0"/>
                <a:ea typeface="宋体" pitchFamily="2" charset="-122"/>
              </a:defRPr>
            </a:lvl2pPr>
            <a:lvl3pPr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t>一个分布式系统是开放的：</a:t>
            </a:r>
          </a:p>
          <a:p>
            <a:pPr lvl="1" eaLnBrk="1" hangingPunct="1">
              <a:spcBef>
                <a:spcPct val="50000"/>
              </a:spcBef>
              <a:buFontTx/>
              <a:buChar char="•"/>
            </a:pPr>
            <a:r>
              <a:rPr kumimoji="1" lang="zh-CN" altLang="en-US">
                <a:latin typeface="Arial" charset="0"/>
              </a:rPr>
              <a:t>它提供的服务的规约应该是完整和中性的</a:t>
            </a:r>
          </a:p>
          <a:p>
            <a:pPr lvl="2" eaLnBrk="1" hangingPunct="1">
              <a:spcBef>
                <a:spcPct val="50000"/>
              </a:spcBef>
            </a:pPr>
            <a:r>
              <a:rPr kumimoji="1" lang="zh-CN" altLang="en-US" sz="2800">
                <a:latin typeface="Arial" charset="0"/>
              </a:rPr>
              <a:t>完整是指实现所需的所有信息都能在服务的接口中指定</a:t>
            </a:r>
          </a:p>
          <a:p>
            <a:pPr lvl="2" eaLnBrk="1" hangingPunct="1">
              <a:spcBef>
                <a:spcPct val="50000"/>
              </a:spcBef>
            </a:pPr>
            <a:r>
              <a:rPr kumimoji="1" lang="zh-CN" altLang="en-US" sz="2800">
                <a:latin typeface="Arial" charset="0"/>
              </a:rPr>
              <a:t>接口的中性描述是指接口的规约并不规定实现是什么样的</a:t>
            </a:r>
          </a:p>
          <a:p>
            <a:pPr lvl="2" eaLnBrk="1" hangingPunct="1">
              <a:spcBef>
                <a:spcPct val="50000"/>
              </a:spcBef>
            </a:pPr>
            <a:r>
              <a:rPr kumimoji="1" lang="zh-CN" altLang="en-US" sz="2800">
                <a:latin typeface="Arial" charset="0"/>
              </a:rPr>
              <a:t>完整和中性有助于提高互操作能力和可移植性 </a:t>
            </a:r>
          </a:p>
          <a:p>
            <a:pPr lvl="1" eaLnBrk="1" hangingPunct="1">
              <a:spcBef>
                <a:spcPct val="50000"/>
              </a:spcBef>
              <a:buFontTx/>
              <a:buChar char="•"/>
            </a:pPr>
            <a:r>
              <a:rPr kumimoji="1" lang="zh-CN" altLang="en-US">
                <a:latin typeface="Arial" charset="0"/>
              </a:rPr>
              <a:t>系统应该是灵活的、可扩展的</a:t>
            </a:r>
          </a:p>
          <a:p>
            <a:pPr lvl="2" eaLnBrk="1" hangingPunct="1">
              <a:spcBef>
                <a:spcPct val="50000"/>
              </a:spcBef>
            </a:pPr>
            <a:r>
              <a:rPr kumimoji="1" lang="zh-CN" altLang="en-US">
                <a:latin typeface="Arial" charset="0"/>
              </a:rPr>
              <a:t>可以把不同开发人员开发的组件搭配起来，配置起来，可以在不影响其它组件的情况下增加、替换组件</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可伸缩性</a:t>
            </a:r>
          </a:p>
        </p:txBody>
      </p:sp>
      <p:sp>
        <p:nvSpPr>
          <p:cNvPr id="22531" name="Text Box 3"/>
          <p:cNvSpPr txBox="1">
            <a:spLocks noChangeArrowheads="1"/>
          </p:cNvSpPr>
          <p:nvPr/>
        </p:nvSpPr>
        <p:spPr bwMode="auto">
          <a:xfrm>
            <a:off x="1457325" y="1971675"/>
            <a:ext cx="680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zh-CN" sz="2400"/>
          </a:p>
        </p:txBody>
      </p:sp>
      <p:sp>
        <p:nvSpPr>
          <p:cNvPr id="22532" name="Text Box 4"/>
          <p:cNvSpPr txBox="1">
            <a:spLocks noChangeArrowheads="1"/>
          </p:cNvSpPr>
          <p:nvPr/>
        </p:nvSpPr>
        <p:spPr bwMode="auto">
          <a:xfrm>
            <a:off x="993775" y="1465263"/>
            <a:ext cx="7172325"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eaLnBrk="0" hangingPunct="0">
              <a:spcBef>
                <a:spcPct val="20000"/>
              </a:spcBef>
              <a:buChar char="–"/>
              <a:defRPr sz="2800">
                <a:solidFill>
                  <a:schemeClr val="tx1"/>
                </a:solidFill>
                <a:latin typeface="Times New Roman" pitchFamily="18" charset="0"/>
                <a:ea typeface="宋体" pitchFamily="2" charset="-122"/>
              </a:defRPr>
            </a:lvl2pPr>
            <a:lvl3pPr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lnSpc>
                <a:spcPct val="130000"/>
              </a:lnSpc>
              <a:spcBef>
                <a:spcPct val="50000"/>
              </a:spcBef>
              <a:buFontTx/>
              <a:buNone/>
            </a:pPr>
            <a:r>
              <a:rPr lang="zh-CN" altLang="en-US" sz="2800"/>
              <a:t>可伸缩性的三个尺度</a:t>
            </a:r>
          </a:p>
          <a:p>
            <a:pPr lvl="1" eaLnBrk="1" hangingPunct="1">
              <a:lnSpc>
                <a:spcPct val="130000"/>
              </a:lnSpc>
              <a:spcBef>
                <a:spcPct val="50000"/>
              </a:spcBef>
              <a:buFontTx/>
              <a:buChar char="•"/>
            </a:pPr>
            <a:r>
              <a:rPr lang="zh-CN" altLang="en-US"/>
              <a:t>在规模上可伸缩</a:t>
            </a:r>
          </a:p>
          <a:p>
            <a:pPr lvl="2" eaLnBrk="1" hangingPunct="1">
              <a:lnSpc>
                <a:spcPct val="130000"/>
              </a:lnSpc>
              <a:spcBef>
                <a:spcPct val="50000"/>
              </a:spcBef>
            </a:pPr>
            <a:r>
              <a:rPr lang="zh-CN" altLang="en-US"/>
              <a:t>可以增加更多的用户和资源</a:t>
            </a:r>
          </a:p>
          <a:p>
            <a:pPr lvl="1" eaLnBrk="1" hangingPunct="1">
              <a:lnSpc>
                <a:spcPct val="130000"/>
              </a:lnSpc>
              <a:spcBef>
                <a:spcPct val="50000"/>
              </a:spcBef>
              <a:buFontTx/>
              <a:buChar char="•"/>
            </a:pPr>
            <a:r>
              <a:rPr lang="zh-CN" altLang="en-US"/>
              <a:t>在地理上可伸缩</a:t>
            </a:r>
          </a:p>
          <a:p>
            <a:pPr lvl="2" eaLnBrk="1" hangingPunct="1">
              <a:lnSpc>
                <a:spcPct val="130000"/>
              </a:lnSpc>
              <a:spcBef>
                <a:spcPct val="50000"/>
              </a:spcBef>
            </a:pPr>
            <a:r>
              <a:rPr lang="zh-CN" altLang="en-US"/>
              <a:t>用户、资源都可以相距很远</a:t>
            </a:r>
          </a:p>
          <a:p>
            <a:pPr lvl="1" eaLnBrk="1" hangingPunct="1">
              <a:lnSpc>
                <a:spcPct val="130000"/>
              </a:lnSpc>
              <a:spcBef>
                <a:spcPct val="50000"/>
              </a:spcBef>
              <a:buFontTx/>
              <a:buChar char="•"/>
            </a:pPr>
            <a:r>
              <a:rPr lang="zh-CN" altLang="en-US"/>
              <a:t>在管理上可伸缩</a:t>
            </a:r>
          </a:p>
          <a:p>
            <a:pPr lvl="2" eaLnBrk="1" hangingPunct="1">
              <a:lnSpc>
                <a:spcPct val="130000"/>
              </a:lnSpc>
              <a:spcBef>
                <a:spcPct val="50000"/>
              </a:spcBef>
            </a:pPr>
            <a:r>
              <a:rPr lang="zh-CN" altLang="en-US">
                <a:latin typeface="Times" pitchFamily="18" charset="0"/>
              </a:rPr>
              <a:t>能很容易地管理相互独立的组织</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可伸缩性问题</a:t>
            </a:r>
          </a:p>
        </p:txBody>
      </p:sp>
      <p:sp>
        <p:nvSpPr>
          <p:cNvPr id="23555" name="Text Box 3"/>
          <p:cNvSpPr txBox="1">
            <a:spLocks noChangeArrowheads="1"/>
          </p:cNvSpPr>
          <p:nvPr/>
        </p:nvSpPr>
        <p:spPr bwMode="auto">
          <a:xfrm>
            <a:off x="823913" y="990600"/>
            <a:ext cx="713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latin typeface="Times" pitchFamily="18" charset="0"/>
              </a:rPr>
              <a:t>规模伸缩受限的原因</a:t>
            </a:r>
            <a:endParaRPr lang="zh-CN" altLang="en-US"/>
          </a:p>
        </p:txBody>
      </p:sp>
      <p:graphicFrame>
        <p:nvGraphicFramePr>
          <p:cNvPr id="38934" name="Group 22"/>
          <p:cNvGraphicFramePr>
            <a:graphicFrameLocks noGrp="1"/>
          </p:cNvGraphicFramePr>
          <p:nvPr/>
        </p:nvGraphicFramePr>
        <p:xfrm>
          <a:off x="803275" y="1693863"/>
          <a:ext cx="7639050" cy="2978151"/>
        </p:xfrm>
        <a:graphic>
          <a:graphicData uri="http://schemas.openxmlformats.org/drawingml/2006/table">
            <a:tbl>
              <a:tblPr/>
              <a:tblGrid>
                <a:gridCol w="2855913"/>
                <a:gridCol w="4783137"/>
              </a:tblGrid>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ahoma" pitchFamily="34" charset="0"/>
                          <a:ea typeface="宋体" pitchFamily="2" charset="-122"/>
                        </a:rPr>
                        <a:t>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ahoma" pitchFamily="34" charset="0"/>
                          <a:ea typeface="宋体" pitchFamily="2" charset="-122"/>
                        </a:rPr>
                        <a:t>举例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集中式服务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单个服务器为所有用户服务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集中式数据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用一个硬盘存储</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千万电话号码簿</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9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集中式算法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根据完整的信息做路由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3" name="Rectangle 21"/>
          <p:cNvSpPr>
            <a:spLocks noChangeArrowheads="1"/>
          </p:cNvSpPr>
          <p:nvPr/>
        </p:nvSpPr>
        <p:spPr bwMode="auto">
          <a:xfrm>
            <a:off x="552450" y="4683125"/>
            <a:ext cx="784383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eaLnBrk="0" hangingPunct="0">
              <a:spcBef>
                <a:spcPct val="20000"/>
              </a:spcBef>
              <a:buChar char="•"/>
              <a:tabLst>
                <a:tab pos="536575" algn="l"/>
              </a:tabLst>
              <a:defRPr sz="3200">
                <a:solidFill>
                  <a:schemeClr val="tx1"/>
                </a:solidFill>
                <a:latin typeface="Times New Roman" pitchFamily="18" charset="0"/>
                <a:ea typeface="宋体" pitchFamily="2" charset="-122"/>
              </a:defRPr>
            </a:lvl1pPr>
            <a:lvl2pPr marL="742950" indent="-285750" eaLnBrk="0" hangingPunct="0">
              <a:spcBef>
                <a:spcPct val="20000"/>
              </a:spcBef>
              <a:buChar char="–"/>
              <a:tabLst>
                <a:tab pos="536575" algn="l"/>
              </a:tabLst>
              <a:defRPr sz="2800">
                <a:solidFill>
                  <a:schemeClr val="tx1"/>
                </a:solidFill>
                <a:latin typeface="Times New Roman" pitchFamily="18" charset="0"/>
                <a:ea typeface="宋体" pitchFamily="2" charset="-122"/>
              </a:defRPr>
            </a:lvl2pPr>
            <a:lvl3pPr marL="1143000" indent="-228600" eaLnBrk="0" hangingPunct="0">
              <a:spcBef>
                <a:spcPct val="20000"/>
              </a:spcBef>
              <a:buChar char="•"/>
              <a:tabLst>
                <a:tab pos="536575" algn="l"/>
              </a:tabLst>
              <a:defRPr sz="2400">
                <a:solidFill>
                  <a:schemeClr val="tx1"/>
                </a:solidFill>
                <a:latin typeface="Times New Roman" pitchFamily="18" charset="0"/>
                <a:ea typeface="宋体" pitchFamily="2" charset="-122"/>
              </a:defRPr>
            </a:lvl3pPr>
            <a:lvl4pPr marL="1600200" indent="-228600" eaLnBrk="0" hangingPunct="0">
              <a:spcBef>
                <a:spcPct val="20000"/>
              </a:spcBef>
              <a:buChar char="–"/>
              <a:tabLst>
                <a:tab pos="536575" algn="l"/>
              </a:tabLst>
              <a:defRPr sz="2000">
                <a:solidFill>
                  <a:schemeClr val="tx1"/>
                </a:solidFill>
                <a:latin typeface="Times New Roman" pitchFamily="18" charset="0"/>
                <a:ea typeface="宋体" pitchFamily="2" charset="-122"/>
              </a:defRPr>
            </a:lvl4pPr>
            <a:lvl5pPr marL="2057400" indent="-228600" eaLnBrk="0" hangingPunct="0">
              <a:spcBef>
                <a:spcPct val="20000"/>
              </a:spcBef>
              <a:buChar char="»"/>
              <a:tabLst>
                <a:tab pos="536575" algn="l"/>
              </a:tabLst>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tabLst>
                <a:tab pos="536575" algn="l"/>
              </a:tabLst>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tabLst>
                <a:tab pos="536575" algn="l"/>
              </a:tabLst>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tabLst>
                <a:tab pos="536575" algn="l"/>
              </a:tabLst>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tabLst>
                <a:tab pos="536575" algn="l"/>
              </a:tabLst>
              <a:defRPr sz="2000">
                <a:solidFill>
                  <a:schemeClr val="tx1"/>
                </a:solidFill>
                <a:latin typeface="Times New Roman" pitchFamily="18" charset="0"/>
                <a:ea typeface="宋体" pitchFamily="2" charset="-122"/>
              </a:defRPr>
            </a:lvl9pPr>
          </a:lstStyle>
          <a:p>
            <a:pPr>
              <a:spcBef>
                <a:spcPct val="0"/>
              </a:spcBef>
              <a:buFontTx/>
              <a:buNone/>
            </a:pPr>
            <a:r>
              <a:rPr lang="zh-CN" altLang="en-US" sz="2800">
                <a:latin typeface="Times" pitchFamily="18" charset="0"/>
              </a:rPr>
              <a:t>分布式算法与集中式算法的区别：</a:t>
            </a:r>
          </a:p>
          <a:p>
            <a:pPr>
              <a:spcBef>
                <a:spcPct val="0"/>
              </a:spcBef>
            </a:pPr>
            <a:r>
              <a:rPr lang="zh-CN" altLang="en-US" sz="2400">
                <a:latin typeface="Times" pitchFamily="18" charset="0"/>
              </a:rPr>
              <a:t>没有全局时钟，分布式算法是以没有全局时钟为前提的</a:t>
            </a:r>
          </a:p>
          <a:p>
            <a:pPr>
              <a:spcBef>
                <a:spcPct val="0"/>
              </a:spcBef>
            </a:pPr>
            <a:r>
              <a:rPr lang="zh-CN" altLang="en-US" sz="2400">
                <a:latin typeface="Times" pitchFamily="18" charset="0"/>
              </a:rPr>
              <a:t>没有任何一台机器具有系统完整的状态信息</a:t>
            </a:r>
          </a:p>
          <a:p>
            <a:pPr>
              <a:spcBef>
                <a:spcPct val="0"/>
              </a:spcBef>
            </a:pPr>
            <a:r>
              <a:rPr lang="zh-CN" altLang="en-US" sz="2400">
                <a:latin typeface="Times" pitchFamily="18" charset="0"/>
              </a:rPr>
              <a:t>每台机器仅根据本地信息进行决策</a:t>
            </a:r>
          </a:p>
          <a:p>
            <a:pPr>
              <a:spcBef>
                <a:spcPct val="0"/>
              </a:spcBef>
            </a:pPr>
            <a:r>
              <a:rPr lang="zh-CN" altLang="en-US" sz="2400">
                <a:latin typeface="Times" pitchFamily="18" charset="0"/>
              </a:rPr>
              <a:t>一台机器出了故障，不会使整个算法崩溃</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可伸缩性问题</a:t>
            </a:r>
          </a:p>
        </p:txBody>
      </p:sp>
      <p:sp>
        <p:nvSpPr>
          <p:cNvPr id="24579" name="Text Box 3"/>
          <p:cNvSpPr>
            <a:spLocks noGrp="1" noChangeArrowheads="1"/>
          </p:cNvSpPr>
          <p:nvPr>
            <p:ph type="body" idx="1"/>
          </p:nvPr>
        </p:nvSpPr>
        <p:spPr>
          <a:noFill/>
        </p:spPr>
        <p:txBody>
          <a:bodyPr/>
          <a:lstStyle/>
          <a:p>
            <a:pPr eaLnBrk="1" hangingPunct="1"/>
            <a:r>
              <a:rPr lang="zh-CN" altLang="en-US" smtClean="0"/>
              <a:t>地理伸缩性受限的原因</a:t>
            </a:r>
          </a:p>
          <a:p>
            <a:pPr lvl="1" eaLnBrk="1" hangingPunct="1"/>
            <a:r>
              <a:rPr lang="zh-CN" altLang="en-US" sz="3200" smtClean="0"/>
              <a:t>采用同步通信</a:t>
            </a:r>
          </a:p>
          <a:p>
            <a:pPr lvl="1" eaLnBrk="1" hangingPunct="1"/>
            <a:r>
              <a:rPr lang="en-US" altLang="zh-CN" sz="3200" smtClean="0"/>
              <a:t>WAN</a:t>
            </a:r>
            <a:r>
              <a:rPr lang="zh-CN" altLang="en-US" sz="3200" smtClean="0"/>
              <a:t>上的通信不可靠</a:t>
            </a:r>
          </a:p>
          <a:p>
            <a:pPr lvl="1" eaLnBrk="1" hangingPunct="1"/>
            <a:r>
              <a:rPr lang="zh-CN" altLang="en-US" sz="3200" smtClean="0"/>
              <a:t>集中式服务 </a:t>
            </a:r>
          </a:p>
          <a:p>
            <a:pPr eaLnBrk="1" hangingPunct="1"/>
            <a:r>
              <a:rPr lang="zh-CN" altLang="en-US" smtClean="0"/>
              <a:t>管理伸缩性受限的原因</a:t>
            </a:r>
          </a:p>
          <a:p>
            <a:pPr lvl="1" eaLnBrk="1" hangingPunct="1"/>
            <a:r>
              <a:rPr lang="zh-CN" altLang="en-US" sz="3200" smtClean="0"/>
              <a:t>不同管理组织的资源使用、管理和安全的策略有冲突</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可伸缩性技术（</a:t>
            </a:r>
            <a:r>
              <a:rPr lang="en-US" altLang="zh-CN" smtClean="0"/>
              <a:t>1</a:t>
            </a:r>
            <a:r>
              <a:rPr lang="zh-CN" altLang="en-US" smtClean="0"/>
              <a:t>）</a:t>
            </a:r>
          </a:p>
        </p:txBody>
      </p:sp>
      <p:sp>
        <p:nvSpPr>
          <p:cNvPr id="25603" name="Text Box 3"/>
          <p:cNvSpPr txBox="1">
            <a:spLocks noChangeArrowheads="1"/>
          </p:cNvSpPr>
          <p:nvPr/>
        </p:nvSpPr>
        <p:spPr bwMode="auto">
          <a:xfrm>
            <a:off x="684213" y="1289050"/>
            <a:ext cx="7788275"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zh-CN" altLang="en-US" sz="2800">
                <a:latin typeface="Times" pitchFamily="18" charset="0"/>
              </a:rPr>
              <a:t>三个基本技术：</a:t>
            </a:r>
          </a:p>
          <a:p>
            <a:pPr>
              <a:spcBef>
                <a:spcPct val="0"/>
              </a:spcBef>
              <a:buFontTx/>
              <a:buNone/>
            </a:pPr>
            <a:r>
              <a:rPr lang="zh-CN" altLang="en-US" sz="2800">
                <a:latin typeface="Times" pitchFamily="18" charset="0"/>
              </a:rPr>
              <a:t>（</a:t>
            </a:r>
            <a:r>
              <a:rPr lang="en-US" altLang="zh-CN" sz="2800">
                <a:latin typeface="Times" pitchFamily="18" charset="0"/>
              </a:rPr>
              <a:t>1</a:t>
            </a:r>
            <a:r>
              <a:rPr lang="zh-CN" altLang="en-US" sz="2800">
                <a:latin typeface="Times" pitchFamily="18" charset="0"/>
              </a:rPr>
              <a:t>）隐藏通信延迟</a:t>
            </a:r>
          </a:p>
          <a:p>
            <a:pPr lvl="2">
              <a:spcBef>
                <a:spcPct val="0"/>
              </a:spcBef>
              <a:buFont typeface="Wingdings" pitchFamily="2" charset="2"/>
              <a:buChar char="l"/>
            </a:pPr>
            <a:r>
              <a:rPr lang="zh-CN" altLang="en-US" sz="2800">
                <a:latin typeface="Times" pitchFamily="18" charset="0"/>
              </a:rPr>
              <a:t>异步通信</a:t>
            </a:r>
          </a:p>
          <a:p>
            <a:pPr lvl="2">
              <a:spcBef>
                <a:spcPct val="0"/>
              </a:spcBef>
              <a:buFont typeface="Wingdings" pitchFamily="2" charset="2"/>
              <a:buChar char="l"/>
            </a:pPr>
            <a:r>
              <a:rPr lang="zh-CN" altLang="en-US" sz="2800">
                <a:latin typeface="Times" pitchFamily="18" charset="0"/>
              </a:rPr>
              <a:t>减少整体的通信</a:t>
            </a:r>
          </a:p>
          <a:p>
            <a:pPr>
              <a:spcBef>
                <a:spcPct val="0"/>
              </a:spcBef>
              <a:buFontTx/>
              <a:buNone/>
            </a:pPr>
            <a:r>
              <a:rPr lang="zh-CN" altLang="en-US" sz="2800">
                <a:latin typeface="Times" pitchFamily="18" charset="0"/>
              </a:rPr>
              <a:t>（</a:t>
            </a:r>
            <a:r>
              <a:rPr lang="en-US" altLang="zh-CN" sz="2800">
                <a:latin typeface="Times" pitchFamily="18" charset="0"/>
              </a:rPr>
              <a:t>2</a:t>
            </a:r>
            <a:r>
              <a:rPr lang="zh-CN" altLang="en-US" sz="2800">
                <a:latin typeface="Times" pitchFamily="18" charset="0"/>
              </a:rPr>
              <a:t>）分布</a:t>
            </a:r>
          </a:p>
          <a:p>
            <a:pPr lvl="2">
              <a:spcBef>
                <a:spcPct val="0"/>
              </a:spcBef>
              <a:buFont typeface="Wingdings" pitchFamily="2" charset="2"/>
              <a:buChar char="l"/>
            </a:pPr>
            <a:r>
              <a:rPr lang="zh-CN" altLang="en-US" sz="2800">
                <a:latin typeface="Times" pitchFamily="18" charset="0"/>
              </a:rPr>
              <a:t>将一个组件分成更小的部分，然后让这些部分分布在系统中</a:t>
            </a:r>
          </a:p>
          <a:p>
            <a:pPr>
              <a:spcBef>
                <a:spcPct val="0"/>
              </a:spcBef>
              <a:buFontTx/>
              <a:buNone/>
            </a:pPr>
            <a:r>
              <a:rPr lang="zh-CN" altLang="en-US" sz="2800">
                <a:latin typeface="Times" pitchFamily="18" charset="0"/>
              </a:rPr>
              <a:t>（</a:t>
            </a:r>
            <a:r>
              <a:rPr lang="en-US" altLang="zh-CN" sz="2800">
                <a:latin typeface="Times" pitchFamily="18" charset="0"/>
              </a:rPr>
              <a:t>3</a:t>
            </a:r>
            <a:r>
              <a:rPr lang="zh-CN" altLang="en-US" sz="2800">
                <a:latin typeface="Times" pitchFamily="18" charset="0"/>
              </a:rPr>
              <a:t>）复制以及缓存</a:t>
            </a:r>
          </a:p>
          <a:p>
            <a:pPr lvl="2">
              <a:spcBef>
                <a:spcPct val="0"/>
              </a:spcBef>
              <a:buFont typeface="Wingdings" pitchFamily="2" charset="2"/>
              <a:buChar char="l"/>
            </a:pPr>
            <a:r>
              <a:rPr lang="zh-CN" altLang="en-US" sz="2800">
                <a:latin typeface="Times" pitchFamily="18" charset="0"/>
              </a:rPr>
              <a:t>复制由资源的拥有者发起，缓存有资源的使用者发起</a:t>
            </a:r>
          </a:p>
          <a:p>
            <a:pPr lvl="2">
              <a:spcBef>
                <a:spcPct val="0"/>
              </a:spcBef>
              <a:buFont typeface="Wingdings" pitchFamily="2" charset="2"/>
              <a:buChar char="l"/>
            </a:pPr>
            <a:r>
              <a:rPr lang="zh-CN" altLang="en-US" sz="2800">
                <a:latin typeface="Times" pitchFamily="18" charset="0"/>
              </a:rPr>
              <a:t>复制和缓存会导致一致性问题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可伸缩性技术（</a:t>
            </a:r>
            <a:r>
              <a:rPr lang="en-US" altLang="zh-CN" smtClean="0"/>
              <a:t>2</a:t>
            </a:r>
            <a:r>
              <a:rPr lang="zh-CN" altLang="en-US" smtClean="0"/>
              <a:t>）</a:t>
            </a:r>
          </a:p>
        </p:txBody>
      </p:sp>
      <p:sp>
        <p:nvSpPr>
          <p:cNvPr id="26627" name="Text Box 3"/>
          <p:cNvSpPr txBox="1">
            <a:spLocks noChangeArrowheads="1"/>
          </p:cNvSpPr>
          <p:nvPr/>
        </p:nvSpPr>
        <p:spPr bwMode="auto">
          <a:xfrm>
            <a:off x="765175" y="5089525"/>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区别在于：</a:t>
            </a:r>
          </a:p>
          <a:p>
            <a:pPr eaLnBrk="1" hangingPunct="1">
              <a:spcBef>
                <a:spcPct val="50000"/>
              </a:spcBef>
              <a:buClr>
                <a:schemeClr val="accent2"/>
              </a:buClr>
              <a:buFontTx/>
              <a:buNone/>
            </a:pPr>
            <a:r>
              <a:rPr lang="zh-CN" altLang="en-US" sz="2400"/>
              <a:t>（</a:t>
            </a:r>
            <a:r>
              <a:rPr lang="en-US" altLang="zh-CN" sz="2400"/>
              <a:t>a</a:t>
            </a:r>
            <a:r>
              <a:rPr lang="zh-CN" altLang="en-US" sz="2400"/>
              <a:t>）让服务器还是</a:t>
            </a:r>
          </a:p>
          <a:p>
            <a:pPr eaLnBrk="1" hangingPunct="1">
              <a:spcBef>
                <a:spcPct val="50000"/>
              </a:spcBef>
              <a:buClr>
                <a:schemeClr val="accent2"/>
              </a:buClr>
              <a:buFontTx/>
              <a:buNone/>
            </a:pPr>
            <a:r>
              <a:rPr lang="zh-CN" altLang="en-US" sz="2400"/>
              <a:t>（</a:t>
            </a:r>
            <a:r>
              <a:rPr lang="en-US" altLang="zh-CN" sz="2400"/>
              <a:t>b</a:t>
            </a:r>
            <a:r>
              <a:rPr lang="zh-CN" altLang="en-US" sz="2400"/>
              <a:t>）客户进程检查客户所填写的表单</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l="19044" t="37749" r="16615" b="33511"/>
          <a:stretch>
            <a:fillRect/>
          </a:stretch>
        </p:blipFill>
        <p:spPr bwMode="auto">
          <a:xfrm>
            <a:off x="819150" y="1258888"/>
            <a:ext cx="70866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可伸缩性技术（</a:t>
            </a:r>
            <a:r>
              <a:rPr lang="en-US" altLang="zh-CN" smtClean="0"/>
              <a:t>3</a:t>
            </a:r>
            <a:r>
              <a:rPr lang="zh-CN" altLang="en-US" smtClean="0"/>
              <a:t>）</a:t>
            </a:r>
          </a:p>
        </p:txBody>
      </p:sp>
      <p:sp>
        <p:nvSpPr>
          <p:cNvPr id="27651" name="Text Box 3"/>
          <p:cNvSpPr txBox="1">
            <a:spLocks noChangeArrowheads="1"/>
          </p:cNvSpPr>
          <p:nvPr/>
        </p:nvSpPr>
        <p:spPr bwMode="auto">
          <a:xfrm>
            <a:off x="914400" y="5715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400"/>
              <a:t>划分</a:t>
            </a:r>
            <a:r>
              <a:rPr lang="en-US" altLang="zh-CN" sz="2400"/>
              <a:t>DNS</a:t>
            </a:r>
            <a:r>
              <a:rPr lang="zh-CN" altLang="en-US" sz="2400"/>
              <a:t>名字空间的例子：</a:t>
            </a:r>
            <a:r>
              <a:rPr lang="en-US" altLang="zh-CN" sz="2400"/>
              <a:t>nl.vu.cs.flits</a:t>
            </a: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l="18437" t="40857" r="16844" b="36676"/>
          <a:stretch>
            <a:fillRect/>
          </a:stretch>
        </p:blipFill>
        <p:spPr bwMode="auto">
          <a:xfrm>
            <a:off x="333375" y="1490663"/>
            <a:ext cx="81248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分布式系统的设计和实现</a:t>
            </a:r>
          </a:p>
        </p:txBody>
      </p:sp>
      <p:sp>
        <p:nvSpPr>
          <p:cNvPr id="186371" name="Rectangle 3"/>
          <p:cNvSpPr>
            <a:spLocks noGrp="1" noChangeArrowheads="1"/>
          </p:cNvSpPr>
          <p:nvPr>
            <p:ph type="body" idx="1"/>
          </p:nvPr>
        </p:nvSpPr>
        <p:spPr/>
        <p:txBody>
          <a:bodyPr/>
          <a:lstStyle/>
          <a:p>
            <a:pPr eaLnBrk="1" hangingPunct="1"/>
            <a:r>
              <a:rPr lang="zh-CN" altLang="en-US" smtClean="0"/>
              <a:t>基于怎么样的网络：局域网？广域网？传感网？</a:t>
            </a:r>
            <a:r>
              <a:rPr lang="en-US" altLang="zh-CN" smtClean="0"/>
              <a:t>MANET/VANET?</a:t>
            </a:r>
          </a:p>
          <a:p>
            <a:pPr eaLnBrk="1" hangingPunct="1"/>
            <a:r>
              <a:rPr lang="zh-CN" altLang="en-US" smtClean="0"/>
              <a:t>体系结构：客户做什么？服务器做什么？服务器的部署和分工？客户</a:t>
            </a:r>
            <a:r>
              <a:rPr lang="en-US" altLang="zh-CN" smtClean="0"/>
              <a:t>/</a:t>
            </a:r>
            <a:r>
              <a:rPr lang="zh-CN" altLang="en-US" smtClean="0"/>
              <a:t>服务器如何通信？</a:t>
            </a:r>
          </a:p>
          <a:p>
            <a:pPr eaLnBrk="1" hangingPunct="1"/>
            <a:r>
              <a:rPr lang="zh-CN" altLang="en-US" smtClean="0"/>
              <a:t>故障如何处理：通信和硬件的故障？共享数据是否能是一致的？系统可用性如何？</a:t>
            </a:r>
          </a:p>
          <a:p>
            <a:pPr eaLnBrk="1" hangingPunct="1"/>
            <a:r>
              <a:rPr lang="zh-CN" altLang="en-US" smtClean="0"/>
              <a:t>用户并发性如何？如果客户多于一个服务器所能处理的，怎么办？负载如何平衡？</a:t>
            </a:r>
          </a:p>
          <a:p>
            <a:pPr eaLnBrk="1" hangingPunct="1"/>
            <a:r>
              <a:rPr lang="zh-CN" altLang="en-US" smtClean="0"/>
              <a:t>系统安全性如何保证？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500" fill="hold"/>
                                        <p:tgtEl>
                                          <p:spTgt spid="1863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2800" smtClean="0"/>
              <a:t>Pitfalls when Developing Distributed Systems</a:t>
            </a:r>
          </a:p>
        </p:txBody>
      </p:sp>
      <p:sp>
        <p:nvSpPr>
          <p:cNvPr id="29699" name="Rectangle 3"/>
          <p:cNvSpPr>
            <a:spLocks noGrp="1" noChangeArrowheads="1"/>
          </p:cNvSpPr>
          <p:nvPr>
            <p:ph type="body" idx="1"/>
          </p:nvPr>
        </p:nvSpPr>
        <p:spPr>
          <a:xfrm>
            <a:off x="457200" y="990600"/>
            <a:ext cx="8229600" cy="5638800"/>
          </a:xfrm>
        </p:spPr>
        <p:txBody>
          <a:bodyPr/>
          <a:lstStyle/>
          <a:p>
            <a:pPr eaLnBrk="1" hangingPunct="1">
              <a:buFontTx/>
              <a:buNone/>
            </a:pPr>
            <a:r>
              <a:rPr lang="en-US" altLang="zh-CN" sz="2800" smtClean="0"/>
              <a:t>False assumptions made by first time developer:</a:t>
            </a:r>
          </a:p>
          <a:p>
            <a:pPr eaLnBrk="1" hangingPunct="1"/>
            <a:r>
              <a:rPr lang="en-US" altLang="zh-CN" sz="2800" smtClean="0"/>
              <a:t>The network is reliable.</a:t>
            </a:r>
          </a:p>
          <a:p>
            <a:pPr eaLnBrk="1" hangingPunct="1"/>
            <a:r>
              <a:rPr lang="en-US" altLang="zh-CN" sz="2800" smtClean="0"/>
              <a:t>The network is secure.</a:t>
            </a:r>
          </a:p>
          <a:p>
            <a:pPr eaLnBrk="1" hangingPunct="1"/>
            <a:r>
              <a:rPr lang="en-US" altLang="zh-CN" sz="2800" smtClean="0"/>
              <a:t>The network is homogeneous.</a:t>
            </a:r>
          </a:p>
          <a:p>
            <a:pPr eaLnBrk="1" hangingPunct="1"/>
            <a:r>
              <a:rPr lang="en-US" altLang="zh-CN" sz="2800" smtClean="0"/>
              <a:t>The topology does not change.</a:t>
            </a:r>
          </a:p>
          <a:p>
            <a:pPr eaLnBrk="1" hangingPunct="1"/>
            <a:r>
              <a:rPr lang="en-US" altLang="zh-CN" sz="2800" smtClean="0"/>
              <a:t>Latency is zero.</a:t>
            </a:r>
          </a:p>
          <a:p>
            <a:pPr eaLnBrk="1" hangingPunct="1"/>
            <a:r>
              <a:rPr lang="en-US" altLang="zh-CN" sz="2800" smtClean="0"/>
              <a:t>Bandwidth is infinite.</a:t>
            </a:r>
          </a:p>
          <a:p>
            <a:pPr eaLnBrk="1" hangingPunct="1"/>
            <a:r>
              <a:rPr lang="en-US" altLang="zh-CN" sz="2800" smtClean="0"/>
              <a:t>Power is infinite.</a:t>
            </a:r>
          </a:p>
          <a:p>
            <a:pPr eaLnBrk="1" hangingPunct="1"/>
            <a:r>
              <a:rPr lang="en-US" altLang="zh-CN" sz="2800" smtClean="0"/>
              <a:t>Transport cost is zero.</a:t>
            </a:r>
          </a:p>
          <a:p>
            <a:pPr eaLnBrk="1" hangingPunct="1"/>
            <a:r>
              <a:rPr lang="en-US" altLang="zh-CN" sz="2800" smtClean="0"/>
              <a:t>There is one administrator.</a:t>
            </a:r>
            <a:endParaRPr lang="en-US" altLang="zh-CN"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各种计算</a:t>
            </a:r>
          </a:p>
        </p:txBody>
      </p:sp>
      <p:sp>
        <p:nvSpPr>
          <p:cNvPr id="4099" name="Rectangle 3"/>
          <p:cNvSpPr>
            <a:spLocks noGrp="1" noChangeArrowheads="1"/>
          </p:cNvSpPr>
          <p:nvPr>
            <p:ph type="body" idx="1"/>
          </p:nvPr>
        </p:nvSpPr>
        <p:spPr>
          <a:xfrm>
            <a:off x="457200" y="685800"/>
            <a:ext cx="7924800" cy="6096000"/>
          </a:xfrm>
        </p:spPr>
        <p:txBody>
          <a:bodyPr/>
          <a:lstStyle/>
          <a:p>
            <a:pPr eaLnBrk="1" hangingPunct="1"/>
            <a:r>
              <a:rPr lang="zh-CN" altLang="en-US" sz="2800" smtClean="0"/>
              <a:t>分布式计算</a:t>
            </a:r>
          </a:p>
          <a:p>
            <a:pPr lvl="1" eaLnBrk="1" hangingPunct="1"/>
            <a:r>
              <a:rPr lang="zh-CN" altLang="en-US" sz="2400" smtClean="0"/>
              <a:t>挖掘计算机的计算、存储等资源</a:t>
            </a:r>
          </a:p>
          <a:p>
            <a:pPr lvl="2" eaLnBrk="1" hangingPunct="1"/>
            <a:r>
              <a:rPr lang="zh-CN" altLang="en-US" sz="2000" smtClean="0"/>
              <a:t>对等计算</a:t>
            </a:r>
            <a:r>
              <a:rPr lang="en-US" altLang="zh-CN" sz="2000" smtClean="0"/>
              <a:t>(</a:t>
            </a:r>
            <a:r>
              <a:rPr lang="en-US" altLang="en-US" sz="2000" smtClean="0"/>
              <a:t>Peer to Peer Computing</a:t>
            </a:r>
            <a:r>
              <a:rPr lang="en-US" altLang="zh-CN" sz="2000" smtClean="0"/>
              <a:t>)</a:t>
            </a:r>
            <a:r>
              <a:rPr lang="zh-CN" altLang="en-US" sz="2000" smtClean="0"/>
              <a:t>：利用边缘化的计算机</a:t>
            </a:r>
          </a:p>
          <a:p>
            <a:pPr lvl="2" eaLnBrk="1" hangingPunct="1"/>
            <a:r>
              <a:rPr lang="zh-CN" altLang="en-US" sz="2000" smtClean="0"/>
              <a:t>云计算</a:t>
            </a:r>
            <a:r>
              <a:rPr lang="en-US" altLang="zh-CN" sz="2000" smtClean="0"/>
              <a:t>(</a:t>
            </a:r>
            <a:r>
              <a:rPr lang="en-US" altLang="en-US" sz="2000" smtClean="0"/>
              <a:t>Cloud Computing</a:t>
            </a:r>
            <a:r>
              <a:rPr lang="en-US" altLang="zh-CN" sz="2000" smtClean="0"/>
              <a:t>)(</a:t>
            </a:r>
            <a:r>
              <a:rPr lang="zh-CN" altLang="en-US" sz="2000" smtClean="0"/>
              <a:t>网格计算、集群计算</a:t>
            </a:r>
            <a:r>
              <a:rPr lang="en-US" altLang="zh-CN" sz="2000" smtClean="0"/>
              <a:t>)</a:t>
            </a:r>
          </a:p>
          <a:p>
            <a:pPr lvl="1" eaLnBrk="1" hangingPunct="1"/>
            <a:r>
              <a:rPr lang="zh-CN" altLang="en-US" sz="2400" smtClean="0"/>
              <a:t>以人为本</a:t>
            </a:r>
            <a:r>
              <a:rPr lang="en-US" altLang="zh-CN" sz="2400" smtClean="0"/>
              <a:t>(</a:t>
            </a:r>
            <a:r>
              <a:rPr lang="zh-CN" altLang="en-US" sz="2400" smtClean="0"/>
              <a:t>消失的计算，侧重用户体验</a:t>
            </a:r>
            <a:r>
              <a:rPr lang="en-US" altLang="zh-CN" sz="2400" smtClean="0"/>
              <a:t>)</a:t>
            </a:r>
          </a:p>
          <a:p>
            <a:pPr lvl="2" eaLnBrk="1" hangingPunct="1"/>
            <a:r>
              <a:rPr lang="zh-CN" altLang="en-US" sz="2000" smtClean="0"/>
              <a:t>移动计算、普适计算、社会计算</a:t>
            </a:r>
            <a:r>
              <a:rPr lang="en-US" altLang="zh-CN" sz="2000" smtClean="0"/>
              <a:t>(</a:t>
            </a:r>
            <a:r>
              <a:rPr lang="zh-CN" altLang="en-US" sz="2000" smtClean="0"/>
              <a:t>社交网络</a:t>
            </a:r>
            <a:r>
              <a:rPr lang="en-US" altLang="zh-CN" sz="2000" smtClean="0"/>
              <a:t>)</a:t>
            </a:r>
            <a:endParaRPr lang="zh-CN" altLang="en-US" sz="2000" smtClean="0"/>
          </a:p>
          <a:p>
            <a:pPr lvl="3" eaLnBrk="1" hangingPunct="1"/>
            <a:r>
              <a:rPr lang="zh-CN" altLang="en-US" smtClean="0"/>
              <a:t>物联网</a:t>
            </a:r>
            <a:r>
              <a:rPr lang="en-US" altLang="zh-CN" smtClean="0"/>
              <a:t>(</a:t>
            </a:r>
            <a:r>
              <a:rPr lang="en-US" altLang="en-US" smtClean="0"/>
              <a:t>Internet of Things; Cyber Physical Systems</a:t>
            </a:r>
            <a:r>
              <a:rPr lang="en-US" altLang="zh-CN" smtClean="0"/>
              <a:t>)</a:t>
            </a:r>
          </a:p>
          <a:p>
            <a:pPr lvl="3" eaLnBrk="1" hangingPunct="1"/>
            <a:r>
              <a:rPr lang="zh-CN" altLang="en-US" smtClean="0"/>
              <a:t>无线传感网</a:t>
            </a:r>
            <a:r>
              <a:rPr lang="en-US" altLang="zh-CN" smtClean="0"/>
              <a:t>(Wireless Sensor Network)</a:t>
            </a:r>
            <a:endParaRPr lang="zh-CN" altLang="en-US" smtClean="0"/>
          </a:p>
          <a:p>
            <a:pPr lvl="1" eaLnBrk="1" hangingPunct="1"/>
            <a:r>
              <a:rPr lang="zh-CN" altLang="en-US" sz="2400" smtClean="0"/>
              <a:t>强调计算的某个特征</a:t>
            </a:r>
          </a:p>
          <a:p>
            <a:pPr lvl="2" eaLnBrk="1" hangingPunct="1"/>
            <a:r>
              <a:rPr lang="zh-CN" altLang="en-US" sz="2000" smtClean="0"/>
              <a:t>可信计算 </a:t>
            </a:r>
          </a:p>
          <a:p>
            <a:pPr lvl="2" eaLnBrk="1" hangingPunct="1"/>
            <a:r>
              <a:rPr lang="zh-CN" altLang="en-US" sz="2000" smtClean="0"/>
              <a:t>服务计算</a:t>
            </a:r>
            <a:r>
              <a:rPr lang="en-US" altLang="zh-CN" sz="2000" smtClean="0"/>
              <a:t>(</a:t>
            </a:r>
            <a:r>
              <a:rPr lang="zh-CN" altLang="en-US" sz="2000" smtClean="0"/>
              <a:t>互操作性</a:t>
            </a:r>
            <a:r>
              <a:rPr lang="en-US" altLang="zh-CN" sz="2000" smtClean="0"/>
              <a:t>)</a:t>
            </a:r>
          </a:p>
          <a:p>
            <a:pPr lvl="2" eaLnBrk="1" hangingPunct="1"/>
            <a:r>
              <a:rPr lang="zh-CN" altLang="en-US" sz="2000" smtClean="0"/>
              <a:t>效用计算</a:t>
            </a:r>
            <a:r>
              <a:rPr lang="en-US" altLang="zh-CN" sz="2000" smtClean="0"/>
              <a:t>(Utility Computing) </a:t>
            </a:r>
            <a:r>
              <a:rPr lang="zh-CN" altLang="en-US" sz="2000" smtClean="0"/>
              <a:t>、弹性计算</a:t>
            </a:r>
            <a:r>
              <a:rPr lang="en-US" altLang="zh-CN" sz="2000" smtClean="0"/>
              <a:t>(Elastic Computing) </a:t>
            </a:r>
            <a:r>
              <a:rPr lang="zh-CN" altLang="en-US" sz="2000" smtClean="0"/>
              <a:t>、自治计算</a:t>
            </a:r>
            <a:r>
              <a:rPr lang="en-US" altLang="zh-CN" sz="2000" smtClean="0"/>
              <a:t>(Autonomic Computing)</a:t>
            </a:r>
            <a:endParaRPr lang="zh-CN" altLang="en-US" sz="2000" smtClean="0"/>
          </a:p>
          <a:p>
            <a:pPr eaLnBrk="1" hangingPunct="1"/>
            <a:r>
              <a:rPr lang="zh-CN" altLang="en-US" sz="2800" smtClean="0"/>
              <a:t>并行计算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各种计算</a:t>
            </a:r>
          </a:p>
        </p:txBody>
      </p:sp>
      <p:sp>
        <p:nvSpPr>
          <p:cNvPr id="169987" name="Rectangle 3"/>
          <p:cNvSpPr>
            <a:spLocks noGrp="1" noChangeArrowheads="1"/>
          </p:cNvSpPr>
          <p:nvPr>
            <p:ph type="body" idx="1"/>
          </p:nvPr>
        </p:nvSpPr>
        <p:spPr>
          <a:xfrm>
            <a:off x="304800" y="762000"/>
            <a:ext cx="8610600" cy="5867400"/>
          </a:xfrm>
        </p:spPr>
        <p:txBody>
          <a:bodyPr/>
          <a:lstStyle/>
          <a:p>
            <a:pPr eaLnBrk="1" hangingPunct="1">
              <a:spcBef>
                <a:spcPts val="100"/>
              </a:spcBef>
            </a:pPr>
            <a:r>
              <a:rPr lang="zh-CN" altLang="en-US" sz="2800" smtClean="0"/>
              <a:t>云计算：作为一种资源利用模式，能以简便的途径和按需的方式通过网络为用户提供可配置的海量信息计算资源</a:t>
            </a:r>
          </a:p>
          <a:p>
            <a:pPr lvl="1" eaLnBrk="1" hangingPunct="1">
              <a:spcBef>
                <a:spcPts val="100"/>
              </a:spcBef>
            </a:pPr>
            <a:r>
              <a:rPr lang="zh-CN" altLang="en-US" sz="2400" smtClean="0"/>
              <a:t>特点：超大规模，虚拟化，按需自助服务，高可伸缩性，高可靠性，廉价</a:t>
            </a:r>
            <a:r>
              <a:rPr lang="en-US" altLang="zh-CN" sz="2400" smtClean="0"/>
              <a:t>/</a:t>
            </a:r>
            <a:r>
              <a:rPr lang="zh-CN" altLang="en-US" sz="2400" smtClean="0"/>
              <a:t>灵活计费</a:t>
            </a:r>
          </a:p>
          <a:p>
            <a:pPr lvl="1" eaLnBrk="1" hangingPunct="1">
              <a:spcBef>
                <a:spcPts val="100"/>
              </a:spcBef>
            </a:pPr>
            <a:r>
              <a:rPr lang="zh-CN" altLang="en-US" sz="2400" smtClean="0"/>
              <a:t>效用计算、弹性计算、自治计算</a:t>
            </a:r>
            <a:endParaRPr lang="en-US" altLang="zh-CN" sz="2400" smtClean="0"/>
          </a:p>
          <a:p>
            <a:pPr lvl="1" eaLnBrk="1" hangingPunct="1">
              <a:spcBef>
                <a:spcPts val="100"/>
              </a:spcBef>
            </a:pPr>
            <a:r>
              <a:rPr lang="zh-CN" altLang="en-US" sz="2400" smtClean="0"/>
              <a:t>网格计算，集群计算</a:t>
            </a:r>
            <a:endParaRPr lang="en-US" altLang="zh-CN" sz="2400" smtClean="0"/>
          </a:p>
          <a:p>
            <a:pPr eaLnBrk="1" hangingPunct="1">
              <a:spcBef>
                <a:spcPts val="100"/>
              </a:spcBef>
            </a:pPr>
            <a:r>
              <a:rPr lang="zh-CN" altLang="en-US" sz="2800" smtClean="0"/>
              <a:t>海计算：中科院</a:t>
            </a:r>
            <a:r>
              <a:rPr lang="zh-CN" altLang="zh-CN" sz="2800" smtClean="0"/>
              <a:t>先导专项“面向感知中国的新一代信息技术研究”</a:t>
            </a:r>
            <a:r>
              <a:rPr lang="zh-CN" altLang="en-US" sz="2800" smtClean="0"/>
              <a:t>：通过强化融合在各种物体中的信息装置，增强海量独立个体之间的局部即时交互和分布式智能，使得物体具备自组织、自计算、自反馈的海计算功能 </a:t>
            </a:r>
            <a:endParaRPr lang="en-US" altLang="zh-CN" sz="2800" smtClean="0"/>
          </a:p>
          <a:p>
            <a:pPr lvl="1" eaLnBrk="1" hangingPunct="1">
              <a:spcBef>
                <a:spcPts val="100"/>
              </a:spcBef>
            </a:pPr>
            <a:r>
              <a:rPr lang="zh-CN" altLang="en-US" sz="2400" smtClean="0"/>
              <a:t>雾计算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9987">
                                            <p:txEl>
                                              <p:pRg st="4" end="4"/>
                                            </p:txEl>
                                          </p:spTgt>
                                        </p:tgtEl>
                                        <p:attrNameLst>
                                          <p:attrName>style.visibility</p:attrName>
                                        </p:attrNameLst>
                                      </p:cBhvr>
                                      <p:to>
                                        <p:strVal val="visible"/>
                                      </p:to>
                                    </p:set>
                                    <p:anim calcmode="lin" valueType="num">
                                      <p:cBhvr additive="base">
                                        <p:cTn id="7" dur="500" fill="hold"/>
                                        <p:tgtEl>
                                          <p:spTgt spid="169987">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9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9987">
                                            <p:txEl>
                                              <p:pRg st="5" end="5"/>
                                            </p:txEl>
                                          </p:spTgt>
                                        </p:tgtEl>
                                        <p:attrNameLst>
                                          <p:attrName>style.visibility</p:attrName>
                                        </p:attrNameLst>
                                      </p:cBhvr>
                                      <p:to>
                                        <p:strVal val="visible"/>
                                      </p:to>
                                    </p:set>
                                    <p:anim calcmode="lin" valueType="num">
                                      <p:cBhvr additive="base">
                                        <p:cTn id="13" dur="500" fill="hold"/>
                                        <p:tgtEl>
                                          <p:spTgt spid="169987">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99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763000" cy="1143000"/>
          </a:xfrm>
        </p:spPr>
        <p:txBody>
          <a:bodyPr/>
          <a:lstStyle/>
          <a:p>
            <a:pPr eaLnBrk="1" hangingPunct="1"/>
            <a:r>
              <a:rPr lang="zh-CN" altLang="en-US" sz="3600" smtClean="0"/>
              <a:t>并行计算</a:t>
            </a:r>
            <a:r>
              <a:rPr lang="en-US" altLang="zh-CN" sz="3600" smtClean="0"/>
              <a:t>versus</a:t>
            </a:r>
            <a:r>
              <a:rPr lang="zh-CN" altLang="en-US" sz="3600" smtClean="0"/>
              <a:t>分布式计算</a:t>
            </a:r>
            <a:r>
              <a:rPr lang="en-US" altLang="zh-CN" sz="3600" smtClean="0"/>
              <a:t>-</a:t>
            </a:r>
            <a:r>
              <a:rPr lang="zh-CN" altLang="en-US" sz="3600" smtClean="0"/>
              <a:t>硬件环境</a:t>
            </a:r>
          </a:p>
        </p:txBody>
      </p:sp>
      <p:sp>
        <p:nvSpPr>
          <p:cNvPr id="6147" name="Rectangle 3"/>
          <p:cNvSpPr>
            <a:spLocks noGrp="1" noChangeArrowheads="1"/>
          </p:cNvSpPr>
          <p:nvPr>
            <p:ph type="body" idx="1"/>
          </p:nvPr>
        </p:nvSpPr>
        <p:spPr>
          <a:xfrm>
            <a:off x="457200" y="1066800"/>
            <a:ext cx="8534400" cy="5715000"/>
          </a:xfrm>
        </p:spPr>
        <p:txBody>
          <a:bodyPr/>
          <a:lstStyle/>
          <a:p>
            <a:pPr eaLnBrk="1" hangingPunct="1"/>
            <a:r>
              <a:rPr lang="zh-CN" altLang="en-US" sz="2800" smtClean="0"/>
              <a:t>并行环境：</a:t>
            </a:r>
          </a:p>
          <a:p>
            <a:pPr lvl="1" eaLnBrk="1" hangingPunct="1"/>
            <a:r>
              <a:rPr lang="zh-CN" altLang="en-US" sz="2400" smtClean="0"/>
              <a:t>共享存储的多处理器系统：</a:t>
            </a:r>
            <a:r>
              <a:rPr lang="en-US" altLang="zh-CN" sz="2400" smtClean="0"/>
              <a:t>PVP Parallel Vector Processor</a:t>
            </a:r>
            <a:r>
              <a:rPr lang="zh-CN" altLang="en-US" sz="2400" smtClean="0"/>
              <a:t>，</a:t>
            </a:r>
            <a:r>
              <a:rPr lang="en-US" altLang="zh-CN" sz="2400" smtClean="0"/>
              <a:t>SMP Symmetric Multiprocessor</a:t>
            </a:r>
            <a:r>
              <a:rPr lang="zh-CN" altLang="en-US" sz="2400" smtClean="0"/>
              <a:t>，</a:t>
            </a:r>
            <a:r>
              <a:rPr lang="en-US" altLang="zh-CN" sz="2400" smtClean="0"/>
              <a:t>DSM Distributed Shared Memory</a:t>
            </a:r>
            <a:r>
              <a:rPr lang="zh-CN" altLang="en-US" sz="2400" smtClean="0"/>
              <a:t>；</a:t>
            </a:r>
          </a:p>
          <a:p>
            <a:pPr lvl="1" eaLnBrk="1" hangingPunct="1"/>
            <a:r>
              <a:rPr lang="zh-CN" altLang="en-US" sz="2400" smtClean="0"/>
              <a:t>多机系统：</a:t>
            </a:r>
            <a:r>
              <a:rPr lang="en-US" altLang="zh-CN" sz="2400" smtClean="0"/>
              <a:t>MPP Massively Parallel Processors</a:t>
            </a:r>
            <a:r>
              <a:rPr lang="zh-CN" altLang="en-US" sz="2400" smtClean="0"/>
              <a:t>，</a:t>
            </a:r>
            <a:r>
              <a:rPr lang="en-US" altLang="zh-CN" sz="2400" smtClean="0"/>
              <a:t>Cluster of Workstation</a:t>
            </a:r>
          </a:p>
          <a:p>
            <a:pPr lvl="2" eaLnBrk="1" hangingPunct="1"/>
            <a:r>
              <a:rPr lang="zh-CN" altLang="en-US" sz="2000" smtClean="0"/>
              <a:t>天河二号</a:t>
            </a:r>
            <a:r>
              <a:rPr lang="en-US" altLang="zh-CN" sz="2000" smtClean="0"/>
              <a:t>(2015</a:t>
            </a:r>
            <a:r>
              <a:rPr lang="zh-CN" altLang="en-US" sz="2000" smtClean="0"/>
              <a:t>年</a:t>
            </a:r>
            <a:r>
              <a:rPr lang="en-US" altLang="zh-CN" sz="2000" smtClean="0"/>
              <a:t>11</a:t>
            </a:r>
            <a:r>
              <a:rPr lang="zh-CN" altLang="en-US" sz="2000" smtClean="0"/>
              <a:t>月，全球超级计算机</a:t>
            </a:r>
            <a:r>
              <a:rPr lang="en-US" altLang="zh-CN" sz="2000" smtClean="0"/>
              <a:t>500</a:t>
            </a:r>
            <a:r>
              <a:rPr lang="zh-CN" altLang="en-US" sz="2000" smtClean="0"/>
              <a:t>强榜首</a:t>
            </a:r>
            <a:r>
              <a:rPr lang="en-US" altLang="zh-CN" sz="2000" smtClean="0"/>
              <a:t>)</a:t>
            </a:r>
            <a:r>
              <a:rPr lang="zh-CN" altLang="en-US" sz="2000" smtClean="0"/>
              <a:t>：</a:t>
            </a:r>
            <a:endParaRPr lang="en-US" altLang="zh-CN" sz="2000" smtClean="0"/>
          </a:p>
          <a:p>
            <a:pPr lvl="2" eaLnBrk="1" hangingPunct="1"/>
            <a:r>
              <a:rPr lang="en-US" altLang="zh-CN" sz="2000" smtClean="0"/>
              <a:t>125</a:t>
            </a:r>
            <a:r>
              <a:rPr lang="zh-CN" altLang="en-US" sz="2000" smtClean="0"/>
              <a:t>机柜，</a:t>
            </a:r>
            <a:r>
              <a:rPr lang="en-US" altLang="zh-CN" sz="2000" smtClean="0"/>
              <a:t>4</a:t>
            </a:r>
            <a:r>
              <a:rPr lang="zh-CN" altLang="en-US" sz="2000" smtClean="0"/>
              <a:t>框架</a:t>
            </a:r>
            <a:r>
              <a:rPr lang="en-US" altLang="zh-CN" sz="2000" smtClean="0"/>
              <a:t>/</a:t>
            </a:r>
            <a:r>
              <a:rPr lang="zh-CN" altLang="en-US" sz="2000" smtClean="0"/>
              <a:t>机柜，</a:t>
            </a:r>
            <a:r>
              <a:rPr lang="en-US" altLang="zh-CN" sz="2000" smtClean="0"/>
              <a:t>16</a:t>
            </a:r>
            <a:r>
              <a:rPr lang="zh-CN" altLang="en-US" sz="2000" smtClean="0"/>
              <a:t>主板</a:t>
            </a:r>
            <a:r>
              <a:rPr lang="en-US" altLang="zh-CN" sz="2000" smtClean="0"/>
              <a:t>/</a:t>
            </a:r>
            <a:r>
              <a:rPr lang="zh-CN" altLang="en-US" sz="2000" smtClean="0"/>
              <a:t>框架，</a:t>
            </a:r>
            <a:r>
              <a:rPr lang="en-US" altLang="zh-CN" sz="2000" smtClean="0"/>
              <a:t>2</a:t>
            </a:r>
            <a:r>
              <a:rPr lang="zh-CN" altLang="en-US" sz="2000" smtClean="0"/>
              <a:t>计算节点</a:t>
            </a:r>
            <a:r>
              <a:rPr lang="en-US" altLang="zh-CN" sz="2000" smtClean="0"/>
              <a:t>/</a:t>
            </a:r>
            <a:r>
              <a:rPr lang="zh-CN" altLang="en-US" sz="2000" smtClean="0"/>
              <a:t>主板</a:t>
            </a:r>
            <a:endParaRPr lang="en-US" altLang="zh-CN" sz="2000" smtClean="0"/>
          </a:p>
          <a:p>
            <a:pPr lvl="2" eaLnBrk="1" hangingPunct="1"/>
            <a:r>
              <a:rPr lang="zh-CN" altLang="en-US" sz="2000" smtClean="0"/>
              <a:t>每个计算节点有</a:t>
            </a:r>
            <a:r>
              <a:rPr lang="en-US" altLang="zh-CN" sz="2000" smtClean="0"/>
              <a:t>2</a:t>
            </a:r>
            <a:r>
              <a:rPr lang="zh-CN" altLang="en-US" sz="2000" smtClean="0"/>
              <a:t>颗</a:t>
            </a:r>
            <a:r>
              <a:rPr lang="en-US" altLang="en-US" sz="2000" smtClean="0"/>
              <a:t> Xeon E5 2692</a:t>
            </a:r>
            <a:r>
              <a:rPr lang="zh-CN" altLang="en-US" sz="2000" smtClean="0"/>
              <a:t>处理器和</a:t>
            </a:r>
            <a:r>
              <a:rPr lang="en-US" altLang="zh-CN" sz="2000" smtClean="0"/>
              <a:t>3</a:t>
            </a:r>
            <a:r>
              <a:rPr lang="zh-CN" altLang="en-US" sz="2000" smtClean="0"/>
              <a:t>个</a:t>
            </a:r>
            <a:r>
              <a:rPr lang="en-US" altLang="en-US" sz="2000" smtClean="0"/>
              <a:t>Xeon Phi</a:t>
            </a:r>
          </a:p>
          <a:p>
            <a:pPr lvl="2" eaLnBrk="1" hangingPunct="1"/>
            <a:r>
              <a:rPr lang="zh-CN" altLang="en-US" sz="2000" smtClean="0"/>
              <a:t>每个运算节点有</a:t>
            </a:r>
            <a:r>
              <a:rPr lang="en-US" altLang="zh-CN" sz="2000" smtClean="0"/>
              <a:t>64GB</a:t>
            </a:r>
            <a:r>
              <a:rPr lang="zh-CN" altLang="en-US" sz="2000" smtClean="0"/>
              <a:t>主存，每个</a:t>
            </a:r>
            <a:r>
              <a:rPr lang="en-US" altLang="zh-CN" sz="2000" smtClean="0"/>
              <a:t>Xeon Phi</a:t>
            </a:r>
            <a:r>
              <a:rPr lang="zh-CN" altLang="en-US" sz="2000" smtClean="0"/>
              <a:t>板载</a:t>
            </a:r>
            <a:r>
              <a:rPr lang="en-US" altLang="zh-CN" sz="2000" smtClean="0"/>
              <a:t>8GB</a:t>
            </a:r>
            <a:r>
              <a:rPr lang="zh-CN" altLang="en-US" sz="2000" smtClean="0"/>
              <a:t>内存，故每个节点共有</a:t>
            </a:r>
            <a:r>
              <a:rPr lang="en-US" altLang="zh-CN" sz="2000" smtClean="0"/>
              <a:t>88GB</a:t>
            </a:r>
            <a:r>
              <a:rPr lang="zh-CN" altLang="en-US" sz="2000" smtClean="0"/>
              <a:t>内存</a:t>
            </a:r>
            <a:endParaRPr lang="en-US" altLang="zh-CN" sz="2000" smtClean="0"/>
          </a:p>
          <a:p>
            <a:pPr lvl="2" eaLnBrk="1" hangingPunct="1"/>
            <a:r>
              <a:rPr lang="zh-CN" altLang="en-US" sz="2000" smtClean="0"/>
              <a:t>总计</a:t>
            </a:r>
            <a:r>
              <a:rPr lang="en-US" altLang="zh-CN" sz="2000" smtClean="0"/>
              <a:t>16000</a:t>
            </a:r>
            <a:r>
              <a:rPr lang="zh-CN" altLang="en-US" sz="2000" smtClean="0"/>
              <a:t>个节点，有</a:t>
            </a:r>
            <a:r>
              <a:rPr lang="en-US" altLang="zh-CN" sz="2000" smtClean="0"/>
              <a:t>1.404 PB</a:t>
            </a:r>
            <a:r>
              <a:rPr lang="zh-CN" altLang="en-US" sz="2000" smtClean="0"/>
              <a:t>内存，</a:t>
            </a:r>
            <a:r>
              <a:rPr lang="en-US" altLang="zh-CN" sz="2000" smtClean="0"/>
              <a:t> 12.4PB</a:t>
            </a:r>
            <a:r>
              <a:rPr lang="zh-CN" altLang="en-US" sz="2000" smtClean="0"/>
              <a:t>外部存储</a:t>
            </a:r>
            <a:endParaRPr lang="en-US" altLang="zh-CN" sz="2000" smtClean="0"/>
          </a:p>
          <a:p>
            <a:pPr eaLnBrk="1" hangingPunct="1"/>
            <a:r>
              <a:rPr lang="zh-CN" altLang="en-US" sz="2800" smtClean="0"/>
              <a:t>分布式环境</a:t>
            </a:r>
          </a:p>
          <a:p>
            <a:pPr lvl="1" eaLnBrk="1" hangingPunct="1"/>
            <a:r>
              <a:rPr lang="zh-CN" altLang="en-US" sz="2400" smtClean="0"/>
              <a:t>同构或异构的多机系统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76200"/>
            <a:ext cx="8839200" cy="838200"/>
          </a:xfrm>
        </p:spPr>
        <p:txBody>
          <a:bodyPr/>
          <a:lstStyle/>
          <a:p>
            <a:r>
              <a:rPr lang="zh-CN" altLang="en-US" smtClean="0"/>
              <a:t>并行计算</a:t>
            </a:r>
            <a:r>
              <a:rPr lang="en-US" altLang="zh-CN" smtClean="0"/>
              <a:t>versus</a:t>
            </a:r>
            <a:r>
              <a:rPr lang="zh-CN" altLang="en-US" smtClean="0"/>
              <a:t>分布式计算</a:t>
            </a:r>
            <a:r>
              <a:rPr lang="en-US" altLang="zh-CN" smtClean="0"/>
              <a:t>-</a:t>
            </a:r>
            <a:r>
              <a:rPr lang="zh-CN" altLang="en-US" smtClean="0"/>
              <a:t>软件环境</a:t>
            </a:r>
          </a:p>
        </p:txBody>
      </p:sp>
      <p:sp>
        <p:nvSpPr>
          <p:cNvPr id="7171" name="Rectangle 3"/>
          <p:cNvSpPr>
            <a:spLocks noGrp="1" noChangeArrowheads="1"/>
          </p:cNvSpPr>
          <p:nvPr>
            <p:ph type="body" idx="1"/>
          </p:nvPr>
        </p:nvSpPr>
        <p:spPr>
          <a:xfrm>
            <a:off x="228600" y="990600"/>
            <a:ext cx="8686800" cy="5867400"/>
          </a:xfrm>
        </p:spPr>
        <p:txBody>
          <a:bodyPr/>
          <a:lstStyle/>
          <a:p>
            <a:r>
              <a:rPr lang="zh-CN" altLang="en-US" sz="2800" smtClean="0"/>
              <a:t>操作系统</a:t>
            </a:r>
          </a:p>
          <a:p>
            <a:pPr lvl="1"/>
            <a:r>
              <a:rPr lang="en-US" altLang="zh-CN" sz="2400" smtClean="0"/>
              <a:t>DOS  (Distributed Operating Systems)</a:t>
            </a:r>
            <a:r>
              <a:rPr lang="zh-CN" altLang="en-US" sz="2400" smtClean="0"/>
              <a:t>用于管理多处理器系统和同构的多机系统：提供全系统资源统一视图</a:t>
            </a:r>
          </a:p>
          <a:p>
            <a:pPr lvl="1"/>
            <a:r>
              <a:rPr lang="en-US" altLang="zh-CN" sz="2400" smtClean="0"/>
              <a:t>NOS (Network Operating Systems) </a:t>
            </a:r>
            <a:r>
              <a:rPr lang="zh-CN" altLang="en-US" sz="2400" smtClean="0"/>
              <a:t>用于异构的多机系统；</a:t>
            </a:r>
          </a:p>
          <a:p>
            <a:pPr lvl="1"/>
            <a:r>
              <a:rPr lang="zh-CN" altLang="en-US" sz="2400" smtClean="0"/>
              <a:t>分布式系统基础架构：</a:t>
            </a:r>
            <a:r>
              <a:rPr lang="en-US" altLang="zh-CN" sz="2400" smtClean="0"/>
              <a:t>Hadoop v1/v2</a:t>
            </a:r>
            <a:r>
              <a:rPr lang="zh-CN" altLang="en-US" sz="2400" smtClean="0"/>
              <a:t>，</a:t>
            </a:r>
            <a:r>
              <a:rPr lang="en-US" altLang="zh-CN" sz="2400" smtClean="0"/>
              <a:t>SPARK</a:t>
            </a:r>
          </a:p>
          <a:p>
            <a:pPr lvl="2"/>
            <a:r>
              <a:rPr lang="zh-CN" altLang="en-US" sz="2000" smtClean="0"/>
              <a:t>使用</a:t>
            </a:r>
            <a:r>
              <a:rPr lang="en-US" altLang="zh-CN" sz="2000" smtClean="0"/>
              <a:t>Map/Reduce</a:t>
            </a:r>
            <a:r>
              <a:rPr lang="zh-CN" altLang="en-US" sz="2000" smtClean="0"/>
              <a:t>、</a:t>
            </a:r>
            <a:r>
              <a:rPr lang="en-US" altLang="zh-CN" sz="2000" smtClean="0"/>
              <a:t>Scala</a:t>
            </a:r>
            <a:r>
              <a:rPr lang="zh-CN" altLang="en-US" sz="2000" smtClean="0"/>
              <a:t>进行编程</a:t>
            </a:r>
            <a:endParaRPr lang="en-US" altLang="zh-CN" sz="2000" smtClean="0"/>
          </a:p>
          <a:p>
            <a:r>
              <a:rPr lang="zh-CN" altLang="en-US" sz="2800" smtClean="0"/>
              <a:t>软件设计：并行计算</a:t>
            </a:r>
          </a:p>
          <a:p>
            <a:pPr lvl="1"/>
            <a:r>
              <a:rPr lang="zh-CN" altLang="en-US" sz="2400" smtClean="0"/>
              <a:t>并行算法的设计技术包括平衡树设计技术，流水线设计技术，分治设计技术等</a:t>
            </a:r>
          </a:p>
          <a:p>
            <a:pPr lvl="1"/>
            <a:r>
              <a:rPr lang="zh-CN" altLang="en-US" sz="2400" smtClean="0"/>
              <a:t>典型应用：如并行数值算法</a:t>
            </a:r>
            <a:r>
              <a:rPr lang="en-US" altLang="zh-CN" sz="2400" smtClean="0"/>
              <a:t>(</a:t>
            </a:r>
            <a:r>
              <a:rPr lang="zh-CN" altLang="en-US" sz="2400" smtClean="0"/>
              <a:t>线性方程组的求解，快速傅里叶变换，串行算法的并行化</a:t>
            </a:r>
            <a:r>
              <a:rPr lang="en-US" altLang="zh-CN" sz="2400" smtClean="0"/>
              <a:t>)</a:t>
            </a:r>
          </a:p>
          <a:p>
            <a:pPr lvl="1"/>
            <a:r>
              <a:rPr lang="zh-CN" altLang="en-US" sz="2400" smtClean="0"/>
              <a:t>使用并行编程接口</a:t>
            </a:r>
            <a:r>
              <a:rPr lang="en-US" altLang="zh-CN" sz="2400" smtClean="0"/>
              <a:t>OpenMP</a:t>
            </a:r>
            <a:r>
              <a:rPr lang="zh-CN" altLang="en-US" sz="2400" smtClean="0"/>
              <a:t>、</a:t>
            </a:r>
            <a:r>
              <a:rPr lang="en-US" altLang="zh-CN" sz="2400" smtClean="0"/>
              <a:t> MPI</a:t>
            </a:r>
            <a:r>
              <a:rPr lang="zh-CN" altLang="en-US" sz="2400" smtClean="0"/>
              <a:t>进行并行计算</a:t>
            </a:r>
          </a:p>
          <a:p>
            <a:pPr lvl="1"/>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分布式系统</a:t>
            </a:r>
          </a:p>
        </p:txBody>
      </p:sp>
      <p:sp>
        <p:nvSpPr>
          <p:cNvPr id="8195" name="Rectangle 3"/>
          <p:cNvSpPr>
            <a:spLocks noGrp="1" noChangeArrowheads="1"/>
          </p:cNvSpPr>
          <p:nvPr>
            <p:ph type="body" idx="1"/>
          </p:nvPr>
        </p:nvSpPr>
        <p:spPr/>
        <p:txBody>
          <a:bodyPr/>
          <a:lstStyle/>
          <a:p>
            <a:pPr eaLnBrk="1" hangingPunct="1"/>
            <a:r>
              <a:rPr lang="zh-CN" altLang="en-US" smtClean="0"/>
              <a:t>分布式系统是使得基于网络互相连接的若干计算单元进行协同计算的软件。对用户而言，好像是面对一个单一的系统</a:t>
            </a:r>
          </a:p>
          <a:p>
            <a:pPr eaLnBrk="1" hangingPunct="1">
              <a:lnSpc>
                <a:spcPct val="80000"/>
              </a:lnSpc>
            </a:pPr>
            <a:r>
              <a:rPr lang="zh-CN" altLang="en-US" smtClean="0"/>
              <a:t>开发分布式系统的动力</a:t>
            </a:r>
          </a:p>
          <a:p>
            <a:pPr lvl="1" eaLnBrk="1" hangingPunct="1">
              <a:lnSpc>
                <a:spcPct val="80000"/>
              </a:lnSpc>
            </a:pPr>
            <a:r>
              <a:rPr lang="zh-CN" altLang="en-US" sz="2400" smtClean="0"/>
              <a:t>同集中式计算环境相比，分布式计算环境具有很好的性能价格比，可以提供单个大型主机所不能提供的并发计算的能力</a:t>
            </a:r>
          </a:p>
          <a:p>
            <a:pPr lvl="1" eaLnBrk="1" hangingPunct="1">
              <a:lnSpc>
                <a:spcPct val="80000"/>
              </a:lnSpc>
            </a:pPr>
            <a:r>
              <a:rPr lang="zh-CN" altLang="en-US" sz="2400" smtClean="0"/>
              <a:t>分布式系统具有很好的可靠性和可用性。不仅可以充分利用网络上的计算资源，而且当网络中某些机器出现故障时，系统仍能正常工作。这对于关键业务应用是非常重要的</a:t>
            </a:r>
          </a:p>
          <a:p>
            <a:pPr lvl="1" eaLnBrk="1" hangingPunct="1">
              <a:lnSpc>
                <a:spcPct val="80000"/>
              </a:lnSpc>
            </a:pPr>
            <a:r>
              <a:rPr lang="zh-CN" altLang="en-US" sz="2400" smtClean="0"/>
              <a:t>许多应用本身是固有分布的。现代企业通常由分布于不同地点的公司</a:t>
            </a:r>
            <a:r>
              <a:rPr lang="en-US" altLang="zh-CN" sz="2400" smtClean="0"/>
              <a:t>/</a:t>
            </a:r>
            <a:r>
              <a:rPr lang="zh-CN" altLang="en-US" sz="2400" smtClean="0"/>
              <a:t>子公司组成。企业内部要进行大量的信息处理和分布计算，企业之间、企业与合作伙伴、企业与客户之间也要进行大量的信息交换和分析。企业行为本身就是分布式的协同工作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分布式系统的基本属性</a:t>
            </a:r>
          </a:p>
        </p:txBody>
      </p:sp>
      <p:sp>
        <p:nvSpPr>
          <p:cNvPr id="9219" name="Rectangle 3"/>
          <p:cNvSpPr>
            <a:spLocks noGrp="1" noChangeArrowheads="1"/>
          </p:cNvSpPr>
          <p:nvPr>
            <p:ph type="body" idx="1"/>
          </p:nvPr>
        </p:nvSpPr>
        <p:spPr>
          <a:xfrm>
            <a:off x="457200" y="1143000"/>
            <a:ext cx="8305800" cy="5715000"/>
          </a:xfrm>
        </p:spPr>
        <p:txBody>
          <a:bodyPr/>
          <a:lstStyle/>
          <a:p>
            <a:pPr eaLnBrk="1" hangingPunct="1"/>
            <a:r>
              <a:rPr lang="zh-CN" altLang="en-US" smtClean="0"/>
              <a:t>任意数目的计算单元，每个计算单元称之为物理资源</a:t>
            </a:r>
          </a:p>
          <a:p>
            <a:pPr eaLnBrk="1" hangingPunct="1"/>
            <a:r>
              <a:rPr lang="zh-CN" altLang="en-US" smtClean="0"/>
              <a:t>任意数目的进程，每个进程称之为逻辑资源</a:t>
            </a:r>
          </a:p>
          <a:p>
            <a:pPr eaLnBrk="1" hangingPunct="1"/>
            <a:r>
              <a:rPr lang="zh-CN" altLang="en-US" smtClean="0"/>
              <a:t>进程之间通过消息传递进行通信</a:t>
            </a:r>
          </a:p>
          <a:p>
            <a:pPr eaLnBrk="1" hangingPunct="1"/>
            <a:r>
              <a:rPr lang="zh-CN" altLang="en-US" smtClean="0"/>
              <a:t>进程之间以协作的方式交互</a:t>
            </a:r>
          </a:p>
          <a:p>
            <a:pPr eaLnBrk="1" hangingPunct="1"/>
            <a:r>
              <a:rPr lang="zh-CN" altLang="en-US" smtClean="0"/>
              <a:t>通信延迟不可忽略</a:t>
            </a:r>
          </a:p>
          <a:p>
            <a:pPr eaLnBrk="1" hangingPunct="1"/>
            <a:r>
              <a:rPr lang="zh-CN" altLang="en-US" smtClean="0"/>
              <a:t>任何单个逻辑或物理的资源故障不会导致整个系统的崩溃</a:t>
            </a:r>
          </a:p>
          <a:p>
            <a:pPr eaLnBrk="1" hangingPunct="1"/>
            <a:r>
              <a:rPr lang="zh-CN" altLang="en-US" smtClean="0"/>
              <a:t>在资源故障的情况下系统必须具有重新配置和故障恢复的能力</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分布式系统举例</a:t>
            </a:r>
          </a:p>
        </p:txBody>
      </p:sp>
      <p:sp>
        <p:nvSpPr>
          <p:cNvPr id="10243" name="Text Box 3"/>
          <p:cNvSpPr txBox="1">
            <a:spLocks noChangeArrowheads="1"/>
          </p:cNvSpPr>
          <p:nvPr/>
        </p:nvSpPr>
        <p:spPr bwMode="auto">
          <a:xfrm>
            <a:off x="609600" y="1219200"/>
            <a:ext cx="75025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buClr>
                <a:schemeClr val="accent2"/>
              </a:buClr>
              <a:buFontTx/>
              <a:buNone/>
            </a:pPr>
            <a:r>
              <a:rPr lang="zh-CN" altLang="en-US">
                <a:latin typeface="Arial" charset="0"/>
              </a:rPr>
              <a:t>企业应用：金融交易</a:t>
            </a:r>
            <a:r>
              <a:rPr lang="en-US" altLang="zh-CN">
                <a:latin typeface="Arial" charset="0"/>
              </a:rPr>
              <a:t>(</a:t>
            </a:r>
            <a:r>
              <a:rPr lang="zh-CN" altLang="en-US">
                <a:latin typeface="Arial" charset="0"/>
              </a:rPr>
              <a:t>银行网点</a:t>
            </a:r>
            <a:r>
              <a:rPr lang="en-US" altLang="zh-CN">
                <a:latin typeface="Arial" charset="0"/>
              </a:rPr>
              <a:t>)</a:t>
            </a:r>
          </a:p>
          <a:p>
            <a:pPr eaLnBrk="1" hangingPunct="1">
              <a:buClr>
                <a:schemeClr val="accent2"/>
              </a:buClr>
              <a:buFontTx/>
              <a:buNone/>
            </a:pPr>
            <a:r>
              <a:rPr lang="zh-CN" altLang="en-US">
                <a:latin typeface="Arial" charset="0"/>
              </a:rPr>
              <a:t>互联网应用：</a:t>
            </a:r>
            <a:r>
              <a:rPr lang="en-US" altLang="zh-CN">
                <a:latin typeface="Arial" charset="0"/>
              </a:rPr>
              <a:t>WWW</a:t>
            </a:r>
            <a:r>
              <a:rPr lang="zh-CN" altLang="en-US">
                <a:latin typeface="Arial" charset="0"/>
              </a:rPr>
              <a:t>，搜索</a:t>
            </a:r>
            <a:endParaRPr lang="en-US" altLang="zh-CN">
              <a:latin typeface="Arial" charset="0"/>
            </a:endParaRPr>
          </a:p>
        </p:txBody>
      </p:sp>
      <p:pic>
        <p:nvPicPr>
          <p:cNvPr id="10244" name="Picture 5" descr="0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84525"/>
            <a:ext cx="78930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7488</TotalTime>
  <Words>2048</Words>
  <Application>Microsoft Office PowerPoint</Application>
  <PresentationFormat>全屏显示(4:3)</PresentationFormat>
  <Paragraphs>287</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默认设计模板</vt:lpstr>
      <vt:lpstr>第1章 分布式系统的特征</vt:lpstr>
      <vt:lpstr>1.1 分布式计算和分布式系统的定义</vt:lpstr>
      <vt:lpstr>各种计算</vt:lpstr>
      <vt:lpstr>各种计算</vt:lpstr>
      <vt:lpstr>并行计算versus分布式计算-硬件环境</vt:lpstr>
      <vt:lpstr>并行计算versus分布式计算-软件环境</vt:lpstr>
      <vt:lpstr>分布式系统</vt:lpstr>
      <vt:lpstr>分布式系统的基本属性</vt:lpstr>
      <vt:lpstr>分布式系统举例</vt:lpstr>
      <vt:lpstr>分布式系统的分类</vt:lpstr>
      <vt:lpstr>分布式系统的分类(Andrew Tanenbaum)</vt:lpstr>
      <vt:lpstr>Cluster Computing Systems</vt:lpstr>
      <vt:lpstr>Grid Computing Systems</vt:lpstr>
      <vt:lpstr>Transaction Processing Systems</vt:lpstr>
      <vt:lpstr>Enterprise Application Integration</vt:lpstr>
      <vt:lpstr>Distributed Pervasive Systems</vt:lpstr>
      <vt:lpstr>1.2 分布式系统的设计目标</vt:lpstr>
      <vt:lpstr>分布透明性</vt:lpstr>
      <vt:lpstr>处理器的数据表示</vt:lpstr>
      <vt:lpstr>开放性</vt:lpstr>
      <vt:lpstr>可伸缩性</vt:lpstr>
      <vt:lpstr>可伸缩性问题</vt:lpstr>
      <vt:lpstr>可伸缩性问题</vt:lpstr>
      <vt:lpstr>可伸缩性技术（1）</vt:lpstr>
      <vt:lpstr>可伸缩性技术（2）</vt:lpstr>
      <vt:lpstr>可伸缩性技术（3）</vt:lpstr>
      <vt:lpstr>分布式系统的设计和实现</vt:lpstr>
      <vt:lpstr>Pitfalls when Developing Distributed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金蓓弘</cp:lastModifiedBy>
  <cp:revision>294</cp:revision>
  <cp:lastPrinted>2017-02-23T14:22:19Z</cp:lastPrinted>
  <dcterms:created xsi:type="dcterms:W3CDTF">1601-01-01T00:00:00Z</dcterms:created>
  <dcterms:modified xsi:type="dcterms:W3CDTF">2017-02-23T14:28:34Z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