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2" r:id="rId4"/>
    <p:sldId id="263" r:id="rId5"/>
    <p:sldId id="327" r:id="rId6"/>
    <p:sldId id="328" r:id="rId7"/>
    <p:sldId id="329" r:id="rId8"/>
    <p:sldId id="323" r:id="rId9"/>
    <p:sldId id="324" r:id="rId10"/>
    <p:sldId id="325" r:id="rId11"/>
    <p:sldId id="326" r:id="rId12"/>
    <p:sldId id="330" r:id="rId13"/>
    <p:sldId id="264" r:id="rId14"/>
    <p:sldId id="265" r:id="rId15"/>
    <p:sldId id="266" r:id="rId16"/>
    <p:sldId id="267" r:id="rId17"/>
    <p:sldId id="339" r:id="rId18"/>
    <p:sldId id="340" r:id="rId19"/>
    <p:sldId id="282" r:id="rId20"/>
    <p:sldId id="283" r:id="rId21"/>
    <p:sldId id="284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92" d="100"/>
          <a:sy n="9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E423A66-B8FA-4FCF-B2D6-44F29592F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58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A9540FFD-EC72-4339-B18E-7BE954F5C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576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85DCC8-9A6E-428C-BDF6-FF23E0823FD9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 sz="1300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7D9813C-3F6F-4611-812D-B9AC83F14E5A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z="1300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220F3-E458-4572-93F0-ED5F831ED7FF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z="1300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E9CEE6-8A9D-4F30-950C-682676F99CB7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z="130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FC06412-CD0B-40AE-9973-D04B11646433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z="1300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E970277-5A11-4FF7-9837-027B87A2F931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z="130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65A8F0-BED8-40E2-8D3E-9453F5495F9F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sz="1300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59DB71-B929-4E8B-826F-E227CB893BCD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z="1300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DCA7169-5E2E-4F8C-81A6-E3802A7DC0F8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 sz="1300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951FD34-07B0-40A8-BB8C-68310B70586D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 sz="1300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ABE2D70-42D2-4BC6-ACCB-2F31344F7835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 sz="1300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01F89F-EB81-496E-8157-20E09430B9A0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z="1300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711B341-DCC5-41C8-BFDA-0A86256C89C8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sz="1300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1C3F3F4-10D9-41F3-9726-28DF687B2F79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sz="1300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4123C45-3E04-40FF-B8F7-72FB814588C3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z="1300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60D231-454C-4B69-8023-252B7A10B011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z="1300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4721206-AAA8-4A98-8377-2FE757E081C1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z="1300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F558D26-7118-451A-B6D1-3F78F1045909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z="1300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A99226F-C824-47D6-916F-B7084772A81C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 sz="1300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96EF7FF-154F-474C-8C5B-59CC277DCDD4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z="1300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0E55735-C73A-4AA3-9D69-FADADE8F77FD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 sz="1300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5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81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81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589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71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38613"/>
            <a:ext cx="4038600" cy="2719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589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589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28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4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47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z="4000" smtClean="0"/>
              <a:t>第</a:t>
            </a:r>
            <a:r>
              <a:rPr lang="en-GB" altLang="zh-CN" sz="4000" smtClean="0"/>
              <a:t>3</a:t>
            </a:r>
            <a:r>
              <a:rPr lang="zh-CN" altLang="en-GB" sz="4000" smtClean="0"/>
              <a:t>章 </a:t>
            </a:r>
            <a:r>
              <a:rPr lang="zh-CN" altLang="en-US" sz="4000" smtClean="0"/>
              <a:t>交互处理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68413"/>
            <a:ext cx="749935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进程组织</a:t>
            </a:r>
          </a:p>
          <a:p>
            <a:pPr lvl="1" eaLnBrk="1" hangingPunct="1"/>
            <a:r>
              <a:rPr lang="zh-CN" altLang="en-GB" sz="2400" smtClean="0"/>
              <a:t>进程和线程</a:t>
            </a:r>
          </a:p>
          <a:p>
            <a:pPr lvl="1" eaLnBrk="1" hangingPunct="1"/>
            <a:r>
              <a:rPr lang="zh-CN" altLang="en-GB" sz="2400" smtClean="0"/>
              <a:t>客户进程和服务器进程</a:t>
            </a:r>
          </a:p>
          <a:p>
            <a:pPr lvl="1" eaLnBrk="1" hangingPunct="1"/>
            <a:r>
              <a:rPr lang="zh-CN" altLang="en-GB" sz="2400" smtClean="0"/>
              <a:t>代码迁移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进程交互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3 </a:t>
            </a:r>
            <a:r>
              <a:rPr lang="zh-CN" altLang="en-US" smtClean="0"/>
              <a:t>进程协作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GB" altLang="zh-CN" sz="4000" smtClean="0"/>
              <a:t>Leader/Follower Pattern</a:t>
            </a:r>
            <a:r>
              <a:rPr lang="en-GB" altLang="zh-CN" smtClean="0"/>
              <a:t> 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4319588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可以使用</a:t>
            </a:r>
            <a:r>
              <a:rPr lang="en-US" altLang="zh-CN" sz="2800" smtClean="0"/>
              <a:t>Reactor</a:t>
            </a:r>
            <a:r>
              <a:rPr lang="zh-CN" altLang="en-US" sz="2800" smtClean="0"/>
              <a:t>模式来实现事件的多路分离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事件源和分离机制可以采用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系统下的</a:t>
            </a:r>
            <a:r>
              <a:rPr lang="en-US" altLang="zh-CN" sz="2800" smtClean="0"/>
              <a:t>fd_set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select</a:t>
            </a:r>
            <a:r>
              <a:rPr lang="zh-CN" altLang="en-US" sz="2800" smtClean="0"/>
              <a:t>系统调用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线程间的同步机制使用的是信号量，所有</a:t>
            </a:r>
            <a:r>
              <a:rPr lang="en-US" altLang="zh-CN" sz="2800" smtClean="0"/>
              <a:t>follower</a:t>
            </a:r>
            <a:r>
              <a:rPr lang="zh-CN" altLang="en-US" sz="2800" smtClean="0"/>
              <a:t>线程都在一个信号量队列上排队等待；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同</a:t>
            </a:r>
            <a:r>
              <a:rPr lang="en-US" altLang="zh-CN" sz="2800" smtClean="0"/>
              <a:t>Half-Sync/Half-Async</a:t>
            </a:r>
            <a:r>
              <a:rPr lang="zh-CN" altLang="en-US" sz="2800" smtClean="0"/>
              <a:t>线程池一样，在</a:t>
            </a:r>
            <a:r>
              <a:rPr lang="en-US" altLang="zh-CN" sz="2800" smtClean="0"/>
              <a:t>Leader/Follower</a:t>
            </a:r>
            <a:r>
              <a:rPr lang="zh-CN" altLang="en-US" sz="2800" smtClean="0"/>
              <a:t>中也使用</a:t>
            </a:r>
            <a:r>
              <a:rPr lang="en-US" altLang="zh-CN" sz="2800" smtClean="0"/>
              <a:t>Acceptor-Connector</a:t>
            </a:r>
            <a:r>
              <a:rPr lang="zh-CN" altLang="en-US" sz="2800" smtClean="0"/>
              <a:t>模式来管理用户连接；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1289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981075"/>
            <a:ext cx="41433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固定线程数的线程池的性能</a:t>
            </a:r>
            <a:r>
              <a:rPr lang="en-US" altLang="zh-CN" sz="4000" smtClean="0"/>
              <a:t>-1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300" cy="58054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LF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HH</a:t>
            </a:r>
            <a:r>
              <a:rPr lang="zh-CN" altLang="en-US" sz="2800" smtClean="0"/>
              <a:t>线程池处理一个消息的时间为多路分离</a:t>
            </a:r>
            <a:r>
              <a:rPr lang="en-US" altLang="zh-CN" sz="2800" smtClean="0"/>
              <a:t>Multiplex</a:t>
            </a:r>
            <a:r>
              <a:rPr lang="zh-CN" altLang="en-US" sz="2800" smtClean="0"/>
              <a:t>、分配</a:t>
            </a:r>
            <a:r>
              <a:rPr lang="en-US" altLang="zh-CN" sz="2800" smtClean="0"/>
              <a:t>Dispatch</a:t>
            </a:r>
            <a:r>
              <a:rPr lang="zh-CN" altLang="en-US" sz="2800" smtClean="0"/>
              <a:t>和处理</a:t>
            </a:r>
            <a:r>
              <a:rPr lang="en-US" altLang="zh-CN" sz="2800" smtClean="0"/>
              <a:t>Process</a:t>
            </a:r>
            <a:r>
              <a:rPr lang="zh-CN" altLang="en-US" sz="2800" smtClean="0"/>
              <a:t>消息的时间，再加上线程管理时间；</a:t>
            </a:r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r>
              <a:rPr lang="en-US" altLang="zh-CN" sz="2800" smtClean="0"/>
              <a:t>HH</a:t>
            </a:r>
            <a:r>
              <a:rPr lang="zh-CN" altLang="en-US" sz="2800" smtClean="0"/>
              <a:t>的线程管理开销：</a:t>
            </a:r>
            <a:endParaRPr lang="zh-CN" altLang="en-GB" sz="2800" smtClean="0"/>
          </a:p>
          <a:p>
            <a:pPr marL="0" indent="0" eaLnBrk="1" hangingPunct="1">
              <a:lnSpc>
                <a:spcPct val="80000"/>
              </a:lnSpc>
            </a:pPr>
            <a:r>
              <a:rPr lang="zh-CN" altLang="en-GB" sz="2800" smtClean="0"/>
              <a:t>数据转移开销：数据从监听线程转给工作线程，具体动作包括为请求动态分配内存，以及将请求放入队列和取出队列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GB" sz="2800" smtClean="0"/>
              <a:t>线程同步开销：监听线程和工作线程都需要去访问消息队列，造成了资源的竞争，需要额外的同步机制来协调下列行为：监听线程获取和释放资源锁，对应的工作线程获取和释放资源锁，监听线程在将一个请求放入队列后通知工作线程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GB" sz="2800" smtClean="0"/>
              <a:t>上下文开销：一个请求由监听线程负责放入消息队列，但是却由工作线程来处理，所以，每个请求都会造成一次线程上下文切换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固定线程数的线程池的性能</a:t>
            </a:r>
            <a:r>
              <a:rPr lang="en-US" altLang="zh-CN" sz="4000" smtClean="0"/>
              <a:t>-2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mtClean="0"/>
              <a:t>LF</a:t>
            </a:r>
            <a:r>
              <a:rPr lang="zh-CN" altLang="en-US" smtClean="0"/>
              <a:t>的线程管理开销：</a:t>
            </a:r>
            <a:endParaRPr lang="zh-CN" altLang="en-GB" smtClean="0"/>
          </a:p>
          <a:p>
            <a:pPr eaLnBrk="1" hangingPunct="1">
              <a:lnSpc>
                <a:spcPct val="90000"/>
              </a:lnSpc>
            </a:pPr>
            <a:r>
              <a:rPr lang="zh-CN" altLang="en-GB" smtClean="0"/>
              <a:t>同步开销：</a:t>
            </a:r>
            <a:r>
              <a:rPr lang="en-GB" altLang="zh-CN" smtClean="0"/>
              <a:t>LF</a:t>
            </a:r>
            <a:r>
              <a:rPr lang="zh-CN" altLang="en-GB" smtClean="0"/>
              <a:t>中多个线程共享一个事件源，所以，需要协调它们间的行为，即，有同步开销，此时的同步开销只是一个获取锁和释放锁的开销，低于</a:t>
            </a:r>
            <a:r>
              <a:rPr lang="en-GB" altLang="zh-CN" smtClean="0"/>
              <a:t>HH</a:t>
            </a:r>
            <a:r>
              <a:rPr lang="zh-CN" altLang="en-GB" smtClean="0"/>
              <a:t>的同步开销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GB" smtClean="0"/>
              <a:t>上下文开销：在</a:t>
            </a:r>
            <a:r>
              <a:rPr lang="en-GB" altLang="zh-CN" smtClean="0"/>
              <a:t>LF</a:t>
            </a:r>
            <a:r>
              <a:rPr lang="zh-CN" altLang="en-GB" smtClean="0"/>
              <a:t>处理请求过程中并不需要线程上下文切换，但是在线程由</a:t>
            </a:r>
            <a:r>
              <a:rPr lang="en-GB" altLang="zh-CN" smtClean="0"/>
              <a:t>follower</a:t>
            </a:r>
            <a:r>
              <a:rPr lang="zh-CN" altLang="en-GB" smtClean="0"/>
              <a:t>成为</a:t>
            </a:r>
            <a:r>
              <a:rPr lang="en-GB" altLang="zh-CN" smtClean="0"/>
              <a:t>leader</a:t>
            </a:r>
            <a:r>
              <a:rPr lang="zh-CN" altLang="en-GB" smtClean="0"/>
              <a:t>时需要进行线程上下文切换，所以当两个请求同时到达时，这种上下文切换会影响第二个请求的处理时间，也会带来一定的上下文开销 </a:t>
            </a:r>
            <a:endParaRPr lang="zh-CN" altLang="en-US" smtClean="0"/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1.2 Processes in Clients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78800" cy="561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User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The X Window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User Interface for Supporting Compound Document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Draw-and-drop operation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In-place editing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General Design Factors of Client-Side Software for Distribution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Access transparency—— generate a client stub from an interface definition of what the server has to offer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Location, migration and relocation transparency——using a convenient naming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Failure transparency—— A client middleware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Replication transparency——See next page</a:t>
            </a:r>
            <a:r>
              <a:rPr lang="en-US" altLang="zh-CN" sz="1800" smtClean="0"/>
              <a:t> </a:t>
            </a:r>
            <a:endParaRPr lang="en-US" altLang="zh-CN" sz="21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smtClean="0"/>
              <a:t>Concurrency transparency/Persistence transparency——No contribution from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913"/>
            <a:ext cx="9024938" cy="11525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Replication Transparency </a:t>
            </a:r>
            <a:br>
              <a:rPr lang="en-US" altLang="zh-CN" sz="3600" smtClean="0"/>
            </a:br>
            <a:r>
              <a:rPr lang="en-US" altLang="zh-CN" sz="3600" smtClean="0"/>
              <a:t>with the aid of a client-side proxy</a:t>
            </a:r>
            <a:r>
              <a:rPr lang="en-US" altLang="zh-CN" sz="4000" smtClean="0"/>
              <a:t>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8" t="44864" r="33138" b="38217"/>
          <a:stretch>
            <a:fillRect/>
          </a:stretch>
        </p:blipFill>
        <p:spPr bwMode="auto">
          <a:xfrm>
            <a:off x="903288" y="141605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39738" y="5791200"/>
            <a:ext cx="838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A possible approach to transparent replication of a remote object using a client-side solution</a:t>
            </a:r>
            <a:endParaRPr kumimoji="1" lang="en-US" altLang="zh-CN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t="38066" r="28006" b="32477"/>
          <a:stretch>
            <a:fillRect/>
          </a:stretch>
        </p:blipFill>
        <p:spPr>
          <a:xfrm>
            <a:off x="612775" y="1938338"/>
            <a:ext cx="7751763" cy="4251325"/>
          </a:xfr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Processes in Servers - I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765175"/>
            <a:ext cx="8066088" cy="17224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General Design Issues</a:t>
            </a:r>
          </a:p>
          <a:p>
            <a:pPr lvl="1" eaLnBrk="1" hangingPunct="1"/>
            <a:r>
              <a:rPr lang="en-US" altLang="zh-CN" sz="2400" smtClean="0"/>
              <a:t>A concurrent server or a iterative server</a:t>
            </a:r>
          </a:p>
          <a:p>
            <a:pPr lvl="1" eaLnBrk="1" hangingPunct="1"/>
            <a:r>
              <a:rPr lang="en-US" altLang="zh-CN" sz="2400" smtClean="0"/>
              <a:t>Where clients contact a server——endpoint (port)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93738" y="6019800"/>
            <a:ext cx="7648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000"/>
              <a:t>Client-to-server binding using a daemon as in DCE</a:t>
            </a:r>
          </a:p>
          <a:p>
            <a:pPr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zh-CN" sz="2000"/>
              <a:t>Client-to-server binding using a superserver as in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Processes in Servers -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General Design Issues</a:t>
            </a:r>
            <a:r>
              <a:rPr lang="en-US" altLang="zh-CN" sz="2800" smtClean="0"/>
              <a:t> </a:t>
            </a:r>
          </a:p>
          <a:p>
            <a:pPr lvl="1" eaLnBrk="1" hangingPunct="1"/>
            <a:r>
              <a:rPr lang="en-US" altLang="zh-CN" sz="2400" smtClean="0"/>
              <a:t>Whether and how a server can be interrupted</a:t>
            </a:r>
          </a:p>
          <a:p>
            <a:pPr lvl="2" eaLnBrk="1" hangingPunct="1"/>
            <a:r>
              <a:rPr lang="en-US" altLang="zh-CN" smtClean="0"/>
              <a:t>User may abruptly exit client application, breaking the connection to the server</a:t>
            </a:r>
          </a:p>
          <a:p>
            <a:pPr lvl="2" eaLnBrk="1" hangingPunct="1"/>
            <a:r>
              <a:rPr lang="en-US" altLang="zh-CN" smtClean="0"/>
              <a:t>Need the approach for building suitable communication way to handle out-of-band data: server listens to a separate port or server process out-of-band data through a signal in UNIX systems (send/recv with MSG_OOB flag will trigger a SIGURG signal)</a:t>
            </a:r>
          </a:p>
          <a:p>
            <a:pPr lvl="1" eaLnBrk="1" hangingPunct="1"/>
            <a:r>
              <a:rPr lang="en-US" altLang="zh-CN" sz="2400" smtClean="0"/>
              <a:t>A stateless server or a stateful server</a:t>
            </a:r>
          </a:p>
          <a:p>
            <a:pPr lvl="2" eaLnBrk="1" hangingPunct="1"/>
            <a:r>
              <a:rPr lang="en-US" altLang="zh-CN" smtClean="0"/>
              <a:t>Stateful server dose maintain and recover its states as it was just before the crash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0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908050"/>
            <a:ext cx="48609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As to server clusters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765175"/>
            <a:ext cx="4535488" cy="59499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smtClean="0"/>
              <a:t>General organization and management: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/>
              <a:t>For a cluster of N servers, the probability of operation without a single server being faulty is (1-p)</a:t>
            </a:r>
            <a:r>
              <a:rPr lang="en-US" altLang="zh-CN" baseline="30000" smtClean="0"/>
              <a:t>N</a:t>
            </a:r>
            <a:r>
              <a:rPr lang="en-US" altLang="zh-CN" smtClean="0"/>
              <a:t>, where p is the probability that a server is currently faulty. (36% where p=0.001 and N=1000)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400" smtClean="0"/>
              <a:t>the access point(s) of clusters: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/>
              <a:t>implement transport-layer switches by TCP handoff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/>
              <a:t>implement a stable access point by employing MobileIP-like mechanism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400" smtClean="0"/>
              <a:t>load balancing: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/>
              <a:t>code migration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mtClean="0"/>
              <a:t>round robin </a:t>
            </a:r>
          </a:p>
        </p:txBody>
      </p:sp>
      <p:pic>
        <p:nvPicPr>
          <p:cNvPr id="18437" name="Picture 6" descr="03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37063"/>
            <a:ext cx="41767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t="39584" r="17754" b="34445"/>
          <a:stretch>
            <a:fillRect/>
          </a:stretch>
        </p:blipFill>
        <p:spPr bwMode="auto">
          <a:xfrm>
            <a:off x="107950" y="46038"/>
            <a:ext cx="551338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03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00438"/>
            <a:ext cx="457200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651500" y="333375"/>
            <a:ext cx="331311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/>
              <a:t>Mobile IP: at home location, keep track of current location of entity</a:t>
            </a:r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/>
              <a:t>care-of-address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44463" y="3949700"/>
            <a:ext cx="42116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 contact address assigned to the server cluster is similar to the home address of a mobile node in mobile IP;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the address of a node in the cluster is similar to the care-of-address of a mobile node.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44260" r="30573" b="39426"/>
          <a:stretch>
            <a:fillRect/>
          </a:stretch>
        </p:blipFill>
        <p:spPr>
          <a:xfrm>
            <a:off x="2195513" y="2997200"/>
            <a:ext cx="6561137" cy="3168650"/>
          </a:xfrm>
          <a:noFill/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1.3 Code Migration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147050" cy="2238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Reasons for Migrating Code</a:t>
            </a:r>
          </a:p>
          <a:p>
            <a:pPr lvl="1" eaLnBrk="1" hangingPunct="1"/>
            <a:r>
              <a:rPr lang="en-US" altLang="zh-CN" sz="2400" smtClean="0"/>
              <a:t>To improve computing capacity </a:t>
            </a:r>
          </a:p>
          <a:p>
            <a:pPr lvl="1" eaLnBrk="1" hangingPunct="1"/>
            <a:r>
              <a:rPr lang="en-US" altLang="zh-CN" sz="2400" smtClean="0"/>
              <a:t>To minimize communication</a:t>
            </a:r>
          </a:p>
          <a:p>
            <a:pPr lvl="1" eaLnBrk="1" hangingPunct="1"/>
            <a:r>
              <a:rPr lang="en-US" altLang="zh-CN" sz="2400" smtClean="0"/>
              <a:t>To exploit parallelism</a:t>
            </a:r>
          </a:p>
          <a:p>
            <a:pPr lvl="1" eaLnBrk="1" hangingPunct="1"/>
            <a:r>
              <a:rPr lang="en-US" altLang="zh-CN" sz="2400" smtClean="0"/>
              <a:t>Flexibility——Dynamically Configuration</a:t>
            </a:r>
            <a:r>
              <a:rPr lang="en-US" altLang="zh-CN" sz="2000" b="1" smtClean="0"/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6063" y="6111875"/>
            <a:ext cx="8662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" pitchFamily="18" charset="0"/>
              </a:rPr>
              <a:t>The principle of dynamically configuring a client to communicate to a server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" pitchFamily="18" charset="0"/>
              </a:rPr>
              <a:t>The client first fetches the necessary software, and then invokes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1.1 Process &amp; Thread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3240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Processes form a building block in distributed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operating system maintains the concurrency transparency for process executions.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Drawbacks of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In a single-threaded process, whenever a blocking system call is executed, the process as a whole is blocked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Costs for creating process and context switching are high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Multiple threads of control are permitted in a process.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11175" y="3979863"/>
            <a:ext cx="463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" pitchFamily="18" charset="0"/>
              </a:rPr>
              <a:t>Thread Context vs. Process Context </a:t>
            </a:r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 flipV="1">
            <a:off x="717550" y="4459288"/>
            <a:ext cx="7664450" cy="28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258888" y="4508500"/>
            <a:ext cx="626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Process Context                              Thread Context 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34925" y="4892675"/>
            <a:ext cx="8929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Address space tables                              	  Saved processor registers</a:t>
            </a:r>
            <a:endParaRPr lang="en-US" altLang="zh-CN" sz="200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Communication interfaces, open files     	  Priority and execution state</a:t>
            </a:r>
            <a:endParaRPr lang="en-US" altLang="zh-CN" sz="200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Semaphores, other synchronization objects Software interrupt handling information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List of thread identifiers                      	  Execution environment identifier</a:t>
            </a:r>
            <a:endParaRPr lang="en-US" altLang="zh-CN" sz="2000">
              <a:latin typeface="Times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Pages of address space resident in memory; hardware cache entries.</a:t>
            </a:r>
            <a:endParaRPr lang="en-US" altLang="zh-CN" sz="200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692150" y="4848225"/>
            <a:ext cx="7664450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Models for Code Migration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296" r="20952" b="35951"/>
          <a:stretch>
            <a:fillRect/>
          </a:stretch>
        </p:blipFill>
        <p:spPr bwMode="auto">
          <a:xfrm>
            <a:off x="385763" y="1125538"/>
            <a:ext cx="8423275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253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Transfer code segment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7088" y="5949950"/>
            <a:ext cx="259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Transfer code segment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and data segment</a:t>
            </a:r>
          </a:p>
        </p:txBody>
      </p:sp>
      <p:sp>
        <p:nvSpPr>
          <p:cNvPr id="21510" name="AutoShape 9"/>
          <p:cNvSpPr>
            <a:spLocks noChangeArrowheads="1"/>
          </p:cNvSpPr>
          <p:nvPr/>
        </p:nvSpPr>
        <p:spPr bwMode="auto">
          <a:xfrm>
            <a:off x="2843213" y="184467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1511" name="AutoShape 10"/>
          <p:cNvSpPr>
            <a:spLocks noChangeArrowheads="1"/>
          </p:cNvSpPr>
          <p:nvPr/>
        </p:nvSpPr>
        <p:spPr bwMode="auto">
          <a:xfrm>
            <a:off x="2268538" y="5589588"/>
            <a:ext cx="358775" cy="360362"/>
          </a:xfrm>
          <a:prstGeom prst="upArrow">
            <a:avLst>
              <a:gd name="adj1" fmla="val 50000"/>
              <a:gd name="adj2" fmla="val 25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Migration and Local Resources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90600"/>
            <a:ext cx="51498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Process-to-resource bindings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Binding by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Binding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Binding by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Resource-to-machine bindings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Unattached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Fastened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Fixed resources</a:t>
            </a:r>
          </a:p>
        </p:txBody>
      </p:sp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1619250" y="5084763"/>
          <a:ext cx="7273925" cy="1524000"/>
        </p:xfrm>
        <a:graphic>
          <a:graphicData uri="http://schemas.openxmlformats.org/drawingml/2006/table">
            <a:tbl>
              <a:tblPr/>
              <a:tblGrid>
                <a:gridCol w="1592263"/>
                <a:gridCol w="2073275"/>
                <a:gridCol w="1873250"/>
                <a:gridCol w="17351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Unattached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Fastened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Fixed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MV (or GR)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 (or MV, GR)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RB (or GR, CP)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 (or MV)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 (or CP)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RB (or GR, CP)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RB (or GR)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500563" y="4646613"/>
            <a:ext cx="4071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Resource-to machine binding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0" y="5392738"/>
            <a:ext cx="15351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Process-to-resource binding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427538" y="1052513"/>
            <a:ext cx="43211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Strategies for code migration: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GR: Establish a global system-wide reference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MV: Move the resource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CP: Copy the value of the resource    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ahoma" pitchFamily="34" charset="0"/>
              </a:rPr>
              <a:t>RB: Rebind process to locally available resource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785225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Thread Usage in Non-distributed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1788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Example: 2ms for processing a request, 8ms for I/O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Single-thread process: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process 100 requests per second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Two-thread process: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process 125 requests per second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Two-thread process with cache (75% cache hit ratio, 0.5ms for searching the cache)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process 500 requests per second in ideal situation, maybe process 400 requests per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Two-thread process with cache in 2-CPU system: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process 444 requests per second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67175" y="692150"/>
            <a:ext cx="5076825" cy="3205163"/>
            <a:chOff x="1770" y="1698"/>
            <a:chExt cx="3835" cy="2879"/>
          </a:xfrm>
        </p:grpSpPr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5" t="44109" r="24345" b="37613"/>
            <a:stretch>
              <a:fillRect/>
            </a:stretch>
          </p:blipFill>
          <p:spPr bwMode="auto">
            <a:xfrm>
              <a:off x="1774" y="1698"/>
              <a:ext cx="3831" cy="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1770" y="3673"/>
              <a:ext cx="373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Tx/>
                <a:buNone/>
              </a:pPr>
              <a:r>
                <a:rPr lang="en-US" altLang="zh-CN" sz="2000">
                  <a:latin typeface="Times New Roman" pitchFamily="18" charset="0"/>
                </a:rPr>
                <a:t>A multithreaded server organized in a dispatcher/worker model (an example of thread-per-request)</a:t>
              </a:r>
              <a:endParaRPr kumimoji="1" lang="en-US" altLang="zh-CN" sz="2000">
                <a:latin typeface="Tahoma" pitchFamily="34" charset="0"/>
              </a:endParaRPr>
            </a:p>
          </p:txBody>
        </p:sp>
      </p:grp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Threads in Distributed Systems</a:t>
            </a:r>
            <a:r>
              <a:rPr lang="en-US" altLang="zh-CN" smtClean="0"/>
              <a:t> 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4537075" cy="23034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Multi-threaded Clients</a:t>
            </a:r>
          </a:p>
          <a:p>
            <a:pPr lvl="1" eaLnBrk="1" hangingPunct="1"/>
            <a:r>
              <a:rPr lang="en-US" altLang="zh-CN" sz="2400" smtClean="0"/>
              <a:t>Web browser</a:t>
            </a:r>
          </a:p>
          <a:p>
            <a:pPr eaLnBrk="1" hangingPunct="1"/>
            <a:r>
              <a:rPr lang="en-US" altLang="zh-CN" sz="2400" smtClean="0"/>
              <a:t>Multi-threaded Servers</a:t>
            </a:r>
          </a:p>
          <a:p>
            <a:pPr lvl="1" eaLnBrk="1" hangingPunct="1"/>
            <a:r>
              <a:rPr lang="en-GB" altLang="zh-CN" sz="2400" smtClean="0"/>
              <a:t>Different policies with respect to threading in constructing a server</a:t>
            </a:r>
            <a:endParaRPr lang="en-US" altLang="zh-CN" sz="2000" smtClean="0"/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79388" y="3363913"/>
            <a:ext cx="87137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400"/>
              <a:t>About thread origin: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A thread is created on demand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A pool of threads are maintained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zh-CN" sz="2400"/>
              <a:t>About thread creating: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Implement the server with only a single thread of control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Use a separate thread for each of object  (thread-per-object)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Use a separate thread for each invocation request (thread-per-request)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zh-CN" sz="2400"/>
              <a:t>Use a separate thread for each client (thread-per-client)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GB" sz="4000" smtClean="0"/>
              <a:t>最佳线程池大小</a:t>
            </a:r>
            <a:r>
              <a:rPr lang="en-GB" altLang="zh-CN" sz="4000" smtClean="0"/>
              <a:t>-1</a:t>
            </a:r>
            <a:r>
              <a:rPr lang="zh-CN" altLang="en-GB" smtClean="0"/>
              <a:t> 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589587"/>
          </a:xfrm>
        </p:spPr>
        <p:txBody>
          <a:bodyPr/>
          <a:lstStyle/>
          <a:p>
            <a:pPr eaLnBrk="1" hangingPunct="1"/>
            <a:r>
              <a:rPr lang="zh-CN" altLang="en-GB" sz="2800" smtClean="0"/>
              <a:t>线程池技术与实时创建线程的比较：</a:t>
            </a:r>
          </a:p>
          <a:p>
            <a:pPr lvl="1" eaLnBrk="1" hangingPunct="1"/>
            <a:r>
              <a:rPr lang="zh-CN" altLang="en-GB" smtClean="0"/>
              <a:t>带来的节省：线程创建开销</a:t>
            </a:r>
          </a:p>
          <a:p>
            <a:pPr lvl="1" eaLnBrk="1" hangingPunct="1"/>
            <a:r>
              <a:rPr lang="zh-CN" altLang="en-GB" smtClean="0"/>
              <a:t>带来的开销：线程池的管理（并发控制、线程上下文切换）</a:t>
            </a:r>
          </a:p>
          <a:p>
            <a:pPr lvl="1" eaLnBrk="1" hangingPunct="1"/>
            <a:r>
              <a:rPr lang="zh-CN" altLang="en-GB" smtClean="0"/>
              <a:t>增大线程池中线程</a:t>
            </a:r>
          </a:p>
          <a:p>
            <a:pPr lvl="2" eaLnBrk="1" hangingPunct="1"/>
            <a:r>
              <a:rPr lang="zh-CN" altLang="en-GB" smtClean="0"/>
              <a:t>优点：增加了并发度 </a:t>
            </a:r>
          </a:p>
          <a:p>
            <a:pPr lvl="2" eaLnBrk="1" hangingPunct="1"/>
            <a:r>
              <a:rPr lang="zh-CN" altLang="en-GB" smtClean="0"/>
              <a:t>缺点：增大了线程池管理开销</a:t>
            </a:r>
          </a:p>
          <a:p>
            <a:pPr lvl="2" eaLnBrk="1" hangingPunct="1"/>
            <a:r>
              <a:rPr lang="zh-CN" altLang="en-GB" smtClean="0"/>
              <a:t>结论：并不是线程数越多越好</a:t>
            </a:r>
          </a:p>
          <a:p>
            <a:pPr eaLnBrk="1" hangingPunct="1"/>
            <a:r>
              <a:rPr lang="zh-CN" altLang="en-GB" sz="2800" smtClean="0"/>
              <a:t>总收益 </a:t>
            </a:r>
            <a:r>
              <a:rPr lang="en-GB" altLang="zh-CN" sz="2800" smtClean="0"/>
              <a:t>= </a:t>
            </a:r>
            <a:r>
              <a:rPr lang="zh-CN" altLang="en-GB" sz="2800" smtClean="0"/>
              <a:t>线程创建开销 </a:t>
            </a:r>
            <a:r>
              <a:rPr lang="zh-CN" altLang="en-GB" sz="2800" smtClean="0">
                <a:ea typeface="方正舒体" pitchFamily="2" charset="-122"/>
              </a:rPr>
              <a:t>－</a:t>
            </a:r>
            <a:r>
              <a:rPr lang="en-GB" altLang="zh-CN" sz="2800" smtClean="0"/>
              <a:t> </a:t>
            </a:r>
            <a:r>
              <a:rPr lang="zh-CN" altLang="en-GB" sz="2800" smtClean="0"/>
              <a:t>线程管理开销 </a:t>
            </a:r>
          </a:p>
          <a:p>
            <a:pPr eaLnBrk="1" hangingPunct="1"/>
            <a:r>
              <a:rPr lang="zh-CN" altLang="en-GB" sz="2800" smtClean="0"/>
              <a:t>总收益达到最大值时的线程数为最佳线程数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1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GB" sz="4000" smtClean="0"/>
              <a:t>最佳线程池大小</a:t>
            </a:r>
            <a:r>
              <a:rPr lang="en-GB" altLang="zh-CN" sz="4000" smtClean="0"/>
              <a:t>-2</a:t>
            </a:r>
            <a:endParaRPr lang="en-US" altLang="zh-CN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7931150" cy="5589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GB" sz="2400" smtClean="0"/>
              <a:t>线程创建开销：系统配置</a:t>
            </a:r>
            <a:r>
              <a:rPr lang="en-GB" altLang="zh-CN" sz="2400" smtClean="0"/>
              <a:t>(CPU</a:t>
            </a:r>
            <a:r>
              <a:rPr lang="zh-CN" altLang="en-GB" sz="2400" smtClean="0"/>
              <a:t>、内存、操作系统</a:t>
            </a:r>
            <a:r>
              <a:rPr lang="en-GB" altLang="zh-CN" sz="2400" smtClean="0"/>
              <a:t>)</a:t>
            </a:r>
            <a:r>
              <a:rPr lang="zh-CN" altLang="en-GB" sz="2400" smtClean="0"/>
              <a:t>一定时，创建一个线程的开销可以认为是一个常数值</a:t>
            </a:r>
            <a:r>
              <a:rPr lang="en-GB" altLang="zh-CN" sz="2400" smtClean="0"/>
              <a:t>c1</a:t>
            </a:r>
            <a:r>
              <a:rPr lang="zh-CN" altLang="en-GB" sz="2400" smtClean="0"/>
              <a:t>，创建</a:t>
            </a:r>
            <a:r>
              <a:rPr lang="en-GB" altLang="zh-CN" sz="2400" smtClean="0"/>
              <a:t>n</a:t>
            </a:r>
            <a:r>
              <a:rPr lang="zh-CN" altLang="en-GB" sz="2400" smtClean="0"/>
              <a:t>个线程：</a:t>
            </a:r>
            <a:r>
              <a:rPr lang="en-GB" altLang="zh-CN" sz="2400" smtClean="0"/>
              <a:t>c1</a:t>
            </a:r>
            <a:r>
              <a:rPr lang="en-GB" altLang="zh-CN" sz="24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GB" altLang="zh-CN" sz="2400" smtClean="0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GB" sz="2400" smtClean="0"/>
              <a:t>线程切换开销：一次线程上下文切换开销可以认为是一个常数</a:t>
            </a:r>
            <a:r>
              <a:rPr lang="en-GB" altLang="zh-CN" sz="2400" smtClean="0"/>
              <a:t>c2</a:t>
            </a:r>
            <a:r>
              <a:rPr lang="zh-CN" altLang="en-GB" sz="2400" smtClean="0"/>
              <a:t>，</a:t>
            </a:r>
            <a:r>
              <a:rPr lang="en-GB" altLang="zh-CN" sz="2400" smtClean="0"/>
              <a:t>n</a:t>
            </a:r>
            <a:r>
              <a:rPr lang="zh-CN" altLang="en-GB" sz="2400" smtClean="0"/>
              <a:t>个线程的线程池切换开销：</a:t>
            </a:r>
            <a:r>
              <a:rPr lang="en-GB" altLang="zh-CN" sz="2400" smtClean="0"/>
              <a:t>n</a:t>
            </a:r>
            <a:r>
              <a:rPr lang="en-GB" altLang="zh-CN" sz="240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GB" altLang="zh-CN" sz="2400" smtClean="0"/>
              <a:t>c2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zh-CN" sz="2400" smtClean="0"/>
              <a:t>r</a:t>
            </a:r>
            <a:r>
              <a:rPr lang="zh-CN" altLang="en-GB" sz="2400" smtClean="0"/>
              <a:t>：并发的请求数目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GB" sz="2400" smtClean="0"/>
              <a:t>实际系统中，每一时刻并发的请求数目</a:t>
            </a:r>
            <a:r>
              <a:rPr lang="en-GB" altLang="zh-CN" sz="2400" smtClean="0"/>
              <a:t>r</a:t>
            </a:r>
            <a:r>
              <a:rPr lang="zh-CN" altLang="en-GB" sz="2400" smtClean="0"/>
              <a:t>是一个随机的值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 smtClean="0"/>
              <a:t>f(r)</a:t>
            </a:r>
            <a:r>
              <a:rPr lang="zh-CN" altLang="en-GB" sz="2400" smtClean="0"/>
              <a:t>：</a:t>
            </a:r>
            <a:r>
              <a:rPr lang="en-GB" altLang="zh-CN" sz="2400" smtClean="0"/>
              <a:t>r </a:t>
            </a:r>
            <a:r>
              <a:rPr lang="zh-CN" altLang="en-GB" sz="2400" smtClean="0"/>
              <a:t>的概率分布函数</a:t>
            </a:r>
            <a:endParaRPr lang="zh-CN" altLang="en-US" sz="2400" smtClean="0"/>
          </a:p>
        </p:txBody>
      </p:sp>
      <p:graphicFrame>
        <p:nvGraphicFramePr>
          <p:cNvPr id="152669" name="Group 93"/>
          <p:cNvGraphicFramePr>
            <a:graphicFrameLocks noGrp="1"/>
          </p:cNvGraphicFramePr>
          <p:nvPr>
            <p:ph sz="half" idx="2"/>
          </p:nvPr>
        </p:nvGraphicFramePr>
        <p:xfrm>
          <a:off x="468313" y="4627563"/>
          <a:ext cx="8432800" cy="1868487"/>
        </p:xfrm>
        <a:graphic>
          <a:graphicData uri="http://schemas.openxmlformats.org/drawingml/2006/table">
            <a:tbl>
              <a:tblPr/>
              <a:tblGrid>
                <a:gridCol w="1538287"/>
                <a:gridCol w="2709863"/>
                <a:gridCol w="1938337"/>
                <a:gridCol w="2246313"/>
              </a:tblGrid>
              <a:tr h="82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of thread pool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of no thread pool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Gain of thread pool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1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0=&lt; r &lt;= n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c2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 &gt; n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+c1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(r - n)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c2</a:t>
                      </a: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15888"/>
            <a:ext cx="51117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54721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65400"/>
            <a:ext cx="2686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005263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42481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23"/>
          <p:cNvSpPr>
            <a:spLocks noChangeArrowheads="1"/>
          </p:cNvSpPr>
          <p:nvPr/>
        </p:nvSpPr>
        <p:spPr bwMode="auto">
          <a:xfrm>
            <a:off x="250825" y="115888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GB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线程池预期收益</a:t>
            </a:r>
            <a:endParaRPr lang="zh-CN" altLang="en-GB" sz="4800"/>
          </a:p>
        </p:txBody>
      </p:sp>
      <p:sp>
        <p:nvSpPr>
          <p:cNvPr id="8200" name="Rectangle 24"/>
          <p:cNvSpPr>
            <a:spLocks noChangeArrowheads="1"/>
          </p:cNvSpPr>
          <p:nvPr/>
        </p:nvSpPr>
        <p:spPr bwMode="auto">
          <a:xfrm>
            <a:off x="0" y="908050"/>
            <a:ext cx="574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"/>
            </a:pP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连续化，便于数学处理；</a:t>
            </a:r>
            <a:r>
              <a:rPr lang="en-GB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p(r)</a:t>
            </a: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为概率密度</a:t>
            </a:r>
            <a:endParaRPr lang="zh-CN" altLang="en-GB" sz="1800"/>
          </a:p>
        </p:txBody>
      </p:sp>
      <p:sp>
        <p:nvSpPr>
          <p:cNvPr id="8201" name="Rectangle 25"/>
          <p:cNvSpPr>
            <a:spLocks noChangeArrowheads="1"/>
          </p:cNvSpPr>
          <p:nvPr/>
        </p:nvSpPr>
        <p:spPr bwMode="auto">
          <a:xfrm>
            <a:off x="0" y="2060575"/>
            <a:ext cx="315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"/>
            </a:pP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导数为零即为极值点</a:t>
            </a:r>
            <a:endParaRPr lang="zh-CN" altLang="en-GB" sz="4000"/>
          </a:p>
        </p:txBody>
      </p:sp>
      <p:sp>
        <p:nvSpPr>
          <p:cNvPr id="8202" name="Rectangle 26"/>
          <p:cNvSpPr>
            <a:spLocks noChangeArrowheads="1"/>
          </p:cNvSpPr>
          <p:nvPr/>
        </p:nvSpPr>
        <p:spPr bwMode="auto">
          <a:xfrm>
            <a:off x="-36513" y="3357563"/>
            <a:ext cx="71501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"/>
            </a:pP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结果为：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E(n)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取得最大值时的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值（记作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）满足：</a:t>
            </a:r>
            <a:endParaRPr lang="zh-CN" altLang="en-US" sz="1800"/>
          </a:p>
        </p:txBody>
      </p:sp>
      <p:sp>
        <p:nvSpPr>
          <p:cNvPr id="8203" name="Rectangle 27"/>
          <p:cNvSpPr>
            <a:spLocks noChangeArrowheads="1"/>
          </p:cNvSpPr>
          <p:nvPr/>
        </p:nvSpPr>
        <p:spPr bwMode="auto">
          <a:xfrm>
            <a:off x="1331913" y="4292600"/>
            <a:ext cx="59769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4" name="Rectangle 28"/>
          <p:cNvSpPr>
            <a:spLocks noChangeArrowheads="1"/>
          </p:cNvSpPr>
          <p:nvPr/>
        </p:nvSpPr>
        <p:spPr bwMode="auto">
          <a:xfrm>
            <a:off x="0" y="4797425"/>
            <a:ext cx="767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7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"/>
            </a:pP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并发请求数为均匀分布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Uniform(0, N)</a:t>
            </a:r>
            <a:r>
              <a:rPr lang="zh-CN" alt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时，上式变换成：</a:t>
            </a:r>
            <a:endParaRPr lang="zh-CN" altLang="en-GB" sz="4000"/>
          </a:p>
        </p:txBody>
      </p:sp>
      <p:sp>
        <p:nvSpPr>
          <p:cNvPr id="8205" name="Text Box 30"/>
          <p:cNvSpPr txBox="1">
            <a:spLocks noChangeArrowheads="1"/>
          </p:cNvSpPr>
          <p:nvPr/>
        </p:nvSpPr>
        <p:spPr bwMode="auto">
          <a:xfrm>
            <a:off x="5435600" y="40052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where</a:t>
            </a:r>
          </a:p>
        </p:txBody>
      </p:sp>
      <p:sp>
        <p:nvSpPr>
          <p:cNvPr id="8206" name="Rectangle 3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7" name="Object 31"/>
          <p:cNvGraphicFramePr>
            <a:graphicFrameLocks noChangeAspect="1"/>
          </p:cNvGraphicFramePr>
          <p:nvPr/>
        </p:nvGraphicFramePr>
        <p:xfrm>
          <a:off x="2555875" y="5084763"/>
          <a:ext cx="31686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727200" imgH="419100" progId="Equation.DSMT4">
                  <p:embed/>
                </p:oleObj>
              </mc:Choice>
              <mc:Fallback>
                <p:oleObj name="Equation" r:id="rId9" imgW="1727200" imgH="419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1686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33"/>
          <p:cNvSpPr txBox="1">
            <a:spLocks noChangeArrowheads="1"/>
          </p:cNvSpPr>
          <p:nvPr/>
        </p:nvSpPr>
        <p:spPr bwMode="auto">
          <a:xfrm>
            <a:off x="323850" y="6172200"/>
            <a:ext cx="8135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From: Yibei Ling et. al, Analysis of optimal thread pool size, ACM SIGOPS Operating Systems Review, Volume 34 ,  Issue 2  (April 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线程池的实现：同步模式</a:t>
            </a:r>
            <a:r>
              <a:rPr lang="zh-CN" altLang="en-US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96300" cy="5589588"/>
          </a:xfrm>
        </p:spPr>
        <p:txBody>
          <a:bodyPr/>
          <a:lstStyle/>
          <a:p>
            <a:pPr eaLnBrk="1" hangingPunct="1"/>
            <a:r>
              <a:rPr lang="zh-CN" altLang="en-GB" sz="2800" smtClean="0"/>
              <a:t>方法一：区分监听线程和工作线程：</a:t>
            </a:r>
            <a:r>
              <a:rPr lang="en-GB" altLang="zh-CN" sz="2800" smtClean="0"/>
              <a:t>Half-Sync /Half-Async Pattern</a:t>
            </a:r>
          </a:p>
          <a:p>
            <a:pPr eaLnBrk="1" hangingPunct="1"/>
            <a:r>
              <a:rPr lang="zh-CN" altLang="en-GB" sz="2800" smtClean="0"/>
              <a:t>方法二：监听和请求处理都由同一个线程来完成，区分线程状态：</a:t>
            </a:r>
            <a:r>
              <a:rPr lang="en-GB" altLang="zh-CN" sz="2800" smtClean="0"/>
              <a:t>leader</a:t>
            </a:r>
            <a:r>
              <a:rPr lang="zh-CN" altLang="en-GB" sz="2800" smtClean="0"/>
              <a:t>、</a:t>
            </a:r>
            <a:r>
              <a:rPr lang="en-GB" altLang="zh-CN" sz="2800" smtClean="0"/>
              <a:t>follower</a:t>
            </a:r>
            <a:r>
              <a:rPr lang="zh-CN" altLang="en-GB" sz="2800" smtClean="0"/>
              <a:t>、</a:t>
            </a:r>
            <a:r>
              <a:rPr lang="en-GB" altLang="zh-CN" sz="2800" smtClean="0"/>
              <a:t>processor</a:t>
            </a:r>
            <a:r>
              <a:rPr lang="zh-CN" altLang="en-GB" sz="2800" smtClean="0"/>
              <a:t>：</a:t>
            </a:r>
            <a:r>
              <a:rPr lang="en-GB" altLang="zh-CN" sz="2800" smtClean="0"/>
              <a:t>Leader/Follower Pattern</a:t>
            </a:r>
            <a:endParaRPr lang="en-US" altLang="zh-CN" sz="2800" smtClean="0"/>
          </a:p>
        </p:txBody>
      </p:sp>
      <p:grpSp>
        <p:nvGrpSpPr>
          <p:cNvPr id="9220" name="Group 4"/>
          <p:cNvGrpSpPr>
            <a:grpSpLocks noChangeAspect="1"/>
          </p:cNvGrpSpPr>
          <p:nvPr/>
        </p:nvGrpSpPr>
        <p:grpSpPr bwMode="auto">
          <a:xfrm>
            <a:off x="539750" y="3284538"/>
            <a:ext cx="5903913" cy="3573462"/>
            <a:chOff x="2585" y="481"/>
            <a:chExt cx="10639" cy="5924"/>
          </a:xfrm>
        </p:grpSpPr>
        <p:sp>
          <p:nvSpPr>
            <p:cNvPr id="9221" name="AutoShape 5"/>
            <p:cNvSpPr>
              <a:spLocks noChangeAspect="1" noChangeArrowheads="1"/>
            </p:cNvSpPr>
            <p:nvPr/>
          </p:nvSpPr>
          <p:spPr bwMode="auto">
            <a:xfrm>
              <a:off x="2585" y="481"/>
              <a:ext cx="10639" cy="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2585" y="481"/>
              <a:ext cx="4313" cy="5924"/>
              <a:chOff x="2988" y="1903"/>
              <a:chExt cx="2348" cy="4077"/>
            </a:xfrm>
          </p:grpSpPr>
          <p:sp>
            <p:nvSpPr>
              <p:cNvPr id="9248" name="Text Box 7"/>
              <p:cNvSpPr txBox="1">
                <a:spLocks noChangeArrowheads="1"/>
              </p:cNvSpPr>
              <p:nvPr/>
            </p:nvSpPr>
            <p:spPr bwMode="auto">
              <a:xfrm>
                <a:off x="3145" y="5299"/>
                <a:ext cx="2034" cy="6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8814" tIns="29407" rIns="58814" bIns="29407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lvl="1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Times New Roman" pitchFamily="18" charset="0"/>
                  </a:rPr>
                  <a:t>Half-Sync/Half-Async</a:t>
                </a:r>
                <a:r>
                  <a:rPr lang="zh-CN" altLang="en-US" sz="1000" b="1">
                    <a:solidFill>
                      <a:srgbClr val="000000"/>
                    </a:solidFill>
                    <a:latin typeface="Times New Roman" pitchFamily="18" charset="0"/>
                  </a:rPr>
                  <a:t>请求处理过程</a:t>
                </a:r>
                <a:endParaRPr lang="zh-CN" altLang="en-US" sz="1800"/>
              </a:p>
            </p:txBody>
          </p:sp>
          <p:grpSp>
            <p:nvGrpSpPr>
              <p:cNvPr id="9249" name="Group 8"/>
              <p:cNvGrpSpPr>
                <a:grpSpLocks/>
              </p:cNvGrpSpPr>
              <p:nvPr/>
            </p:nvGrpSpPr>
            <p:grpSpPr bwMode="auto">
              <a:xfrm>
                <a:off x="2988" y="1903"/>
                <a:ext cx="2348" cy="3396"/>
                <a:chOff x="2988" y="1903"/>
                <a:chExt cx="2348" cy="3396"/>
              </a:xfrm>
            </p:grpSpPr>
            <p:sp>
              <p:nvSpPr>
                <p:cNvPr id="9250" name="Rectangle 9"/>
                <p:cNvSpPr>
                  <a:spLocks noChangeArrowheads="1"/>
                </p:cNvSpPr>
                <p:nvPr/>
              </p:nvSpPr>
              <p:spPr bwMode="auto">
                <a:xfrm>
                  <a:off x="2988" y="2446"/>
                  <a:ext cx="2348" cy="285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251" name="Group 10"/>
                <p:cNvGrpSpPr>
                  <a:grpSpLocks/>
                </p:cNvGrpSpPr>
                <p:nvPr/>
              </p:nvGrpSpPr>
              <p:grpSpPr bwMode="auto">
                <a:xfrm>
                  <a:off x="3145" y="1903"/>
                  <a:ext cx="2034" cy="3261"/>
                  <a:chOff x="3145" y="1903"/>
                  <a:chExt cx="2034" cy="3261"/>
                </a:xfrm>
              </p:grpSpPr>
              <p:sp>
                <p:nvSpPr>
                  <p:cNvPr id="925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145" y="4348"/>
                    <a:ext cx="2034" cy="8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925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145" y="2582"/>
                    <a:ext cx="2034" cy="14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925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2718"/>
                    <a:ext cx="1095" cy="4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Multiplex</a:t>
                    </a:r>
                    <a:endParaRPr lang="en-US" altLang="zh-CN" sz="1800"/>
                  </a:p>
                </p:txBody>
              </p:sp>
              <p:sp>
                <p:nvSpPr>
                  <p:cNvPr id="92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3534"/>
                    <a:ext cx="1095" cy="40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Dispatch</a:t>
                    </a:r>
                    <a:endParaRPr lang="en-US" altLang="zh-CN" sz="1800"/>
                  </a:p>
                </p:txBody>
              </p:sp>
              <p:sp>
                <p:nvSpPr>
                  <p:cNvPr id="925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4484"/>
                    <a:ext cx="1095" cy="4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Process</a:t>
                    </a:r>
                    <a:endParaRPr lang="en-US" altLang="zh-CN" sz="1800"/>
                  </a:p>
                </p:txBody>
              </p:sp>
              <p:cxnSp>
                <p:nvCxnSpPr>
                  <p:cNvPr id="9257" name="AutoShape 16"/>
                  <p:cNvCxnSpPr>
                    <a:cxnSpLocks noChangeShapeType="1"/>
                    <a:stCxn id="9254" idx="2"/>
                    <a:endCxn id="9255" idx="0"/>
                  </p:cNvCxnSpPr>
                  <p:nvPr/>
                </p:nvCxnSpPr>
                <p:spPr bwMode="auto">
                  <a:xfrm>
                    <a:off x="3850" y="3126"/>
                    <a:ext cx="1" cy="40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258" name="AutoShape 17"/>
                  <p:cNvCxnSpPr>
                    <a:cxnSpLocks noChangeShapeType="1"/>
                    <a:stCxn id="9255" idx="2"/>
                    <a:endCxn id="9256" idx="0"/>
                  </p:cNvCxnSpPr>
                  <p:nvPr/>
                </p:nvCxnSpPr>
                <p:spPr bwMode="auto">
                  <a:xfrm>
                    <a:off x="3850" y="3941"/>
                    <a:ext cx="1" cy="54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2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1903"/>
                    <a:ext cx="781" cy="40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Events</a:t>
                    </a:r>
                    <a:endParaRPr lang="en-US" altLang="zh-CN" sz="1800"/>
                  </a:p>
                </p:txBody>
              </p:sp>
              <p:sp>
                <p:nvSpPr>
                  <p:cNvPr id="92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7" y="1903"/>
                    <a:ext cx="782" cy="40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Events</a:t>
                    </a:r>
                    <a:endParaRPr lang="en-US" altLang="zh-CN" sz="1800"/>
                  </a:p>
                </p:txBody>
              </p:sp>
              <p:cxnSp>
                <p:nvCxnSpPr>
                  <p:cNvPr id="9261" name="AutoShape 20"/>
                  <p:cNvCxnSpPr>
                    <a:cxnSpLocks noChangeShapeType="1"/>
                    <a:stCxn id="9259" idx="2"/>
                    <a:endCxn id="9254" idx="0"/>
                  </p:cNvCxnSpPr>
                  <p:nvPr/>
                </p:nvCxnSpPr>
                <p:spPr bwMode="auto">
                  <a:xfrm>
                    <a:off x="3536" y="2310"/>
                    <a:ext cx="314" cy="40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262" name="AutoShape 21"/>
                  <p:cNvCxnSpPr>
                    <a:cxnSpLocks noChangeShapeType="1"/>
                    <a:stCxn id="9260" idx="2"/>
                    <a:endCxn id="9254" idx="0"/>
                  </p:cNvCxnSpPr>
                  <p:nvPr/>
                </p:nvCxnSpPr>
                <p:spPr bwMode="auto">
                  <a:xfrm flipH="1">
                    <a:off x="3850" y="2310"/>
                    <a:ext cx="938" cy="40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263" name="Freeform 22"/>
                  <p:cNvSpPr>
                    <a:spLocks/>
                  </p:cNvSpPr>
                  <p:nvPr/>
                </p:nvSpPr>
                <p:spPr bwMode="auto">
                  <a:xfrm>
                    <a:off x="4710" y="2718"/>
                    <a:ext cx="156" cy="1223"/>
                  </a:xfrm>
                  <a:custGeom>
                    <a:avLst/>
                    <a:gdLst>
                      <a:gd name="T0" fmla="*/ 135 w 180"/>
                      <a:gd name="T1" fmla="*/ 0 h 1404"/>
                      <a:gd name="T2" fmla="*/ 0 w 180"/>
                      <a:gd name="T3" fmla="*/ 355 h 1404"/>
                      <a:gd name="T4" fmla="*/ 135 w 180"/>
                      <a:gd name="T5" fmla="*/ 710 h 1404"/>
                      <a:gd name="T6" fmla="*/ 0 w 180"/>
                      <a:gd name="T7" fmla="*/ 1065 h 140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0"/>
                      <a:gd name="T13" fmla="*/ 0 h 1404"/>
                      <a:gd name="T14" fmla="*/ 180 w 180"/>
                      <a:gd name="T15" fmla="*/ 1404 h 140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0" h="1404">
                        <a:moveTo>
                          <a:pt x="180" y="0"/>
                        </a:moveTo>
                        <a:cubicBezTo>
                          <a:pt x="90" y="156"/>
                          <a:pt x="0" y="312"/>
                          <a:pt x="0" y="468"/>
                        </a:cubicBezTo>
                        <a:cubicBezTo>
                          <a:pt x="0" y="624"/>
                          <a:pt x="180" y="780"/>
                          <a:pt x="180" y="936"/>
                        </a:cubicBezTo>
                        <a:cubicBezTo>
                          <a:pt x="180" y="1092"/>
                          <a:pt x="30" y="1326"/>
                          <a:pt x="0" y="140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26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553" y="4484"/>
                    <a:ext cx="468" cy="545"/>
                    <a:chOff x="6119" y="3941"/>
                    <a:chExt cx="469" cy="544"/>
                  </a:xfrm>
                </p:grpSpPr>
                <p:sp>
                  <p:nvSpPr>
                    <p:cNvPr id="9265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6119" y="3941"/>
                      <a:ext cx="156" cy="543"/>
                    </a:xfrm>
                    <a:custGeom>
                      <a:avLst/>
                      <a:gdLst>
                        <a:gd name="T0" fmla="*/ 135 w 180"/>
                        <a:gd name="T1" fmla="*/ 0 h 624"/>
                        <a:gd name="T2" fmla="*/ 0 w 180"/>
                        <a:gd name="T3" fmla="*/ 118 h 624"/>
                        <a:gd name="T4" fmla="*/ 135 w 180"/>
                        <a:gd name="T5" fmla="*/ 237 h 624"/>
                        <a:gd name="T6" fmla="*/ 0 w 180"/>
                        <a:gd name="T7" fmla="*/ 473 h 6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80"/>
                        <a:gd name="T13" fmla="*/ 0 h 624"/>
                        <a:gd name="T14" fmla="*/ 180 w 180"/>
                        <a:gd name="T15" fmla="*/ 624 h 6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80" h="624">
                          <a:moveTo>
                            <a:pt x="180" y="0"/>
                          </a:moveTo>
                          <a:cubicBezTo>
                            <a:pt x="90" y="52"/>
                            <a:pt x="0" y="104"/>
                            <a:pt x="0" y="156"/>
                          </a:cubicBezTo>
                          <a:cubicBezTo>
                            <a:pt x="0" y="208"/>
                            <a:pt x="180" y="234"/>
                            <a:pt x="180" y="312"/>
                          </a:cubicBezTo>
                          <a:cubicBezTo>
                            <a:pt x="180" y="390"/>
                            <a:pt x="90" y="507"/>
                            <a:pt x="0" y="62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6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6275" y="3941"/>
                      <a:ext cx="157" cy="544"/>
                    </a:xfrm>
                    <a:custGeom>
                      <a:avLst/>
                      <a:gdLst>
                        <a:gd name="T0" fmla="*/ 137 w 180"/>
                        <a:gd name="T1" fmla="*/ 0 h 624"/>
                        <a:gd name="T2" fmla="*/ 0 w 180"/>
                        <a:gd name="T3" fmla="*/ 119 h 624"/>
                        <a:gd name="T4" fmla="*/ 137 w 180"/>
                        <a:gd name="T5" fmla="*/ 237 h 624"/>
                        <a:gd name="T6" fmla="*/ 0 w 180"/>
                        <a:gd name="T7" fmla="*/ 474 h 6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80"/>
                        <a:gd name="T13" fmla="*/ 0 h 624"/>
                        <a:gd name="T14" fmla="*/ 180 w 180"/>
                        <a:gd name="T15" fmla="*/ 624 h 6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80" h="624">
                          <a:moveTo>
                            <a:pt x="180" y="0"/>
                          </a:moveTo>
                          <a:cubicBezTo>
                            <a:pt x="90" y="52"/>
                            <a:pt x="0" y="104"/>
                            <a:pt x="0" y="156"/>
                          </a:cubicBezTo>
                          <a:cubicBezTo>
                            <a:pt x="0" y="208"/>
                            <a:pt x="180" y="234"/>
                            <a:pt x="180" y="312"/>
                          </a:cubicBezTo>
                          <a:cubicBezTo>
                            <a:pt x="180" y="390"/>
                            <a:pt x="90" y="507"/>
                            <a:pt x="0" y="62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7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6432" y="3941"/>
                      <a:ext cx="156" cy="543"/>
                    </a:xfrm>
                    <a:custGeom>
                      <a:avLst/>
                      <a:gdLst>
                        <a:gd name="T0" fmla="*/ 135 w 180"/>
                        <a:gd name="T1" fmla="*/ 0 h 624"/>
                        <a:gd name="T2" fmla="*/ 0 w 180"/>
                        <a:gd name="T3" fmla="*/ 118 h 624"/>
                        <a:gd name="T4" fmla="*/ 135 w 180"/>
                        <a:gd name="T5" fmla="*/ 237 h 624"/>
                        <a:gd name="T6" fmla="*/ 0 w 180"/>
                        <a:gd name="T7" fmla="*/ 473 h 6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80"/>
                        <a:gd name="T13" fmla="*/ 0 h 624"/>
                        <a:gd name="T14" fmla="*/ 180 w 180"/>
                        <a:gd name="T15" fmla="*/ 624 h 6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80" h="624">
                          <a:moveTo>
                            <a:pt x="180" y="0"/>
                          </a:moveTo>
                          <a:cubicBezTo>
                            <a:pt x="90" y="52"/>
                            <a:pt x="0" y="104"/>
                            <a:pt x="0" y="156"/>
                          </a:cubicBezTo>
                          <a:cubicBezTo>
                            <a:pt x="0" y="208"/>
                            <a:pt x="180" y="234"/>
                            <a:pt x="180" y="312"/>
                          </a:cubicBezTo>
                          <a:cubicBezTo>
                            <a:pt x="180" y="390"/>
                            <a:pt x="90" y="507"/>
                            <a:pt x="0" y="62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223" name="Group 27"/>
            <p:cNvGrpSpPr>
              <a:grpSpLocks/>
            </p:cNvGrpSpPr>
            <p:nvPr/>
          </p:nvGrpSpPr>
          <p:grpSpPr bwMode="auto">
            <a:xfrm>
              <a:off x="7187" y="481"/>
              <a:ext cx="6037" cy="5922"/>
              <a:chOff x="5493" y="1903"/>
              <a:chExt cx="3287" cy="4076"/>
            </a:xfrm>
          </p:grpSpPr>
          <p:sp>
            <p:nvSpPr>
              <p:cNvPr id="9224" name="Text Box 28"/>
              <p:cNvSpPr txBox="1">
                <a:spLocks noChangeArrowheads="1"/>
              </p:cNvSpPr>
              <p:nvPr/>
            </p:nvSpPr>
            <p:spPr bwMode="auto">
              <a:xfrm>
                <a:off x="5962" y="5299"/>
                <a:ext cx="2190" cy="6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8814" tIns="29407" rIns="58814" bIns="29407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lvl="1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Times New Roman" pitchFamily="18" charset="0"/>
                  </a:rPr>
                  <a:t>Leader/Follower</a:t>
                </a:r>
              </a:p>
              <a:p>
                <a:pPr lvl="1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 b="1">
                    <a:solidFill>
                      <a:srgbClr val="000000"/>
                    </a:solidFill>
                    <a:latin typeface="Times New Roman" pitchFamily="18" charset="0"/>
                  </a:rPr>
                  <a:t>请求处理过程</a:t>
                </a:r>
                <a:endParaRPr lang="zh-CN" altLang="en-US" sz="1800"/>
              </a:p>
            </p:txBody>
          </p:sp>
          <p:grpSp>
            <p:nvGrpSpPr>
              <p:cNvPr id="9225" name="Group 29"/>
              <p:cNvGrpSpPr>
                <a:grpSpLocks/>
              </p:cNvGrpSpPr>
              <p:nvPr/>
            </p:nvGrpSpPr>
            <p:grpSpPr bwMode="auto">
              <a:xfrm>
                <a:off x="5493" y="1903"/>
                <a:ext cx="3287" cy="3396"/>
                <a:chOff x="5493" y="1903"/>
                <a:chExt cx="3287" cy="3396"/>
              </a:xfrm>
            </p:grpSpPr>
            <p:sp>
              <p:nvSpPr>
                <p:cNvPr id="9226" name="Rectangle 30"/>
                <p:cNvSpPr>
                  <a:spLocks noChangeArrowheads="1"/>
                </p:cNvSpPr>
                <p:nvPr/>
              </p:nvSpPr>
              <p:spPr bwMode="auto">
                <a:xfrm>
                  <a:off x="5493" y="2446"/>
                  <a:ext cx="3287" cy="285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227" name="Group 31"/>
                <p:cNvGrpSpPr>
                  <a:grpSpLocks/>
                </p:cNvGrpSpPr>
                <p:nvPr/>
              </p:nvGrpSpPr>
              <p:grpSpPr bwMode="auto">
                <a:xfrm>
                  <a:off x="5649" y="1903"/>
                  <a:ext cx="2974" cy="3125"/>
                  <a:chOff x="5962" y="1903"/>
                  <a:chExt cx="2974" cy="3125"/>
                </a:xfrm>
              </p:grpSpPr>
              <p:grpSp>
                <p:nvGrpSpPr>
                  <p:cNvPr id="922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962" y="2854"/>
                    <a:ext cx="1409" cy="2174"/>
                    <a:chOff x="5962" y="2854"/>
                    <a:chExt cx="1409" cy="2174"/>
                  </a:xfrm>
                </p:grpSpPr>
                <p:sp>
                  <p:nvSpPr>
                    <p:cNvPr id="924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2" y="2854"/>
                      <a:ext cx="1409" cy="21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924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1" y="2990"/>
                      <a:ext cx="967" cy="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Multiplex</a:t>
                      </a:r>
                      <a:endParaRPr lang="en-US" altLang="zh-CN" sz="1800"/>
                    </a:p>
                  </p:txBody>
                </p:sp>
                <p:sp>
                  <p:nvSpPr>
                    <p:cNvPr id="9243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1" y="3806"/>
                      <a:ext cx="967" cy="40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Dispatch</a:t>
                      </a:r>
                      <a:endParaRPr lang="en-US" altLang="zh-CN" sz="1800"/>
                    </a:p>
                  </p:txBody>
                </p:sp>
                <p:sp>
                  <p:nvSpPr>
                    <p:cNvPr id="92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0" y="4485"/>
                      <a:ext cx="968" cy="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Process</a:t>
                      </a:r>
                      <a:endParaRPr lang="en-US" altLang="zh-CN" sz="1800"/>
                    </a:p>
                  </p:txBody>
                </p:sp>
                <p:cxnSp>
                  <p:nvCxnSpPr>
                    <p:cNvPr id="9245" name="AutoShape 37"/>
                    <p:cNvCxnSpPr>
                      <a:cxnSpLocks noChangeShapeType="1"/>
                      <a:stCxn id="9242" idx="2"/>
                      <a:endCxn id="9243" idx="0"/>
                    </p:cNvCxnSpPr>
                    <p:nvPr/>
                  </p:nvCxnSpPr>
                  <p:spPr bwMode="auto">
                    <a:xfrm>
                      <a:off x="6574" y="3398"/>
                      <a:ext cx="1" cy="40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246" name="AutoShape 38"/>
                    <p:cNvCxnSpPr>
                      <a:cxnSpLocks noChangeShapeType="1"/>
                      <a:stCxn id="9243" idx="2"/>
                      <a:endCxn id="9244" idx="0"/>
                    </p:cNvCxnSpPr>
                    <p:nvPr/>
                  </p:nvCxnSpPr>
                  <p:spPr bwMode="auto">
                    <a:xfrm>
                      <a:off x="6574" y="4213"/>
                      <a:ext cx="1" cy="27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924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7114" y="2990"/>
                      <a:ext cx="129" cy="1902"/>
                    </a:xfrm>
                    <a:custGeom>
                      <a:avLst/>
                      <a:gdLst>
                        <a:gd name="T0" fmla="*/ 92 w 180"/>
                        <a:gd name="T1" fmla="*/ 0 h 1404"/>
                        <a:gd name="T2" fmla="*/ 0 w 180"/>
                        <a:gd name="T3" fmla="*/ 859 h 1404"/>
                        <a:gd name="T4" fmla="*/ 92 w 180"/>
                        <a:gd name="T5" fmla="*/ 1718 h 1404"/>
                        <a:gd name="T6" fmla="*/ 0 w 180"/>
                        <a:gd name="T7" fmla="*/ 2577 h 140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80"/>
                        <a:gd name="T13" fmla="*/ 0 h 1404"/>
                        <a:gd name="T14" fmla="*/ 180 w 180"/>
                        <a:gd name="T15" fmla="*/ 1404 h 140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80" h="1404">
                          <a:moveTo>
                            <a:pt x="180" y="0"/>
                          </a:moveTo>
                          <a:cubicBezTo>
                            <a:pt x="90" y="156"/>
                            <a:pt x="0" y="312"/>
                            <a:pt x="0" y="468"/>
                          </a:cubicBezTo>
                          <a:cubicBezTo>
                            <a:pt x="0" y="624"/>
                            <a:pt x="180" y="780"/>
                            <a:pt x="180" y="936"/>
                          </a:cubicBezTo>
                          <a:cubicBezTo>
                            <a:pt x="180" y="1092"/>
                            <a:pt x="30" y="1326"/>
                            <a:pt x="0" y="140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22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19" y="1903"/>
                    <a:ext cx="939" cy="4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Events</a:t>
                    </a:r>
                    <a:endParaRPr lang="en-US" altLang="zh-CN" sz="1800"/>
                  </a:p>
                </p:txBody>
              </p:sp>
              <p:sp>
                <p:nvSpPr>
                  <p:cNvPr id="923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4" y="1903"/>
                    <a:ext cx="940" cy="4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58814" tIns="29407" rIns="58814" bIns="29407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Events</a:t>
                    </a:r>
                    <a:endParaRPr lang="en-US" altLang="zh-CN" sz="1800"/>
                  </a:p>
                </p:txBody>
              </p:sp>
              <p:grpSp>
                <p:nvGrpSpPr>
                  <p:cNvPr id="9231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7527" y="2854"/>
                    <a:ext cx="1409" cy="2174"/>
                    <a:chOff x="5962" y="2854"/>
                    <a:chExt cx="1409" cy="2174"/>
                  </a:xfrm>
                </p:grpSpPr>
                <p:sp>
                  <p:nvSpPr>
                    <p:cNvPr id="9234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2" y="2854"/>
                      <a:ext cx="1409" cy="21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9235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1" y="2990"/>
                      <a:ext cx="967" cy="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Multiplex</a:t>
                      </a:r>
                      <a:endParaRPr lang="en-US" altLang="zh-CN" sz="1800"/>
                    </a:p>
                  </p:txBody>
                </p:sp>
                <p:sp>
                  <p:nvSpPr>
                    <p:cNvPr id="9236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1" y="3806"/>
                      <a:ext cx="967" cy="40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Dispatch</a:t>
                      </a:r>
                      <a:endParaRPr lang="en-US" altLang="zh-CN" sz="1800"/>
                    </a:p>
                  </p:txBody>
                </p:sp>
                <p:sp>
                  <p:nvSpPr>
                    <p:cNvPr id="9237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0" y="4485"/>
                      <a:ext cx="968" cy="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58814" tIns="29407" rIns="58814" bIns="29407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Process</a:t>
                      </a:r>
                      <a:endParaRPr lang="en-US" altLang="zh-CN" sz="1800"/>
                    </a:p>
                  </p:txBody>
                </p:sp>
                <p:cxnSp>
                  <p:nvCxnSpPr>
                    <p:cNvPr id="9238" name="AutoShape 47"/>
                    <p:cNvCxnSpPr>
                      <a:cxnSpLocks noChangeShapeType="1"/>
                      <a:stCxn id="9235" idx="2"/>
                      <a:endCxn id="9236" idx="0"/>
                    </p:cNvCxnSpPr>
                    <p:nvPr/>
                  </p:nvCxnSpPr>
                  <p:spPr bwMode="auto">
                    <a:xfrm>
                      <a:off x="6574" y="3398"/>
                      <a:ext cx="1" cy="40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239" name="AutoShape 48"/>
                    <p:cNvCxnSpPr>
                      <a:cxnSpLocks noChangeShapeType="1"/>
                      <a:stCxn id="9236" idx="2"/>
                      <a:endCxn id="9237" idx="0"/>
                    </p:cNvCxnSpPr>
                    <p:nvPr/>
                  </p:nvCxnSpPr>
                  <p:spPr bwMode="auto">
                    <a:xfrm>
                      <a:off x="6574" y="4213"/>
                      <a:ext cx="1" cy="27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924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7114" y="2990"/>
                      <a:ext cx="129" cy="1902"/>
                    </a:xfrm>
                    <a:custGeom>
                      <a:avLst/>
                      <a:gdLst>
                        <a:gd name="T0" fmla="*/ 92 w 180"/>
                        <a:gd name="T1" fmla="*/ 0 h 1404"/>
                        <a:gd name="T2" fmla="*/ 0 w 180"/>
                        <a:gd name="T3" fmla="*/ 859 h 1404"/>
                        <a:gd name="T4" fmla="*/ 92 w 180"/>
                        <a:gd name="T5" fmla="*/ 1718 h 1404"/>
                        <a:gd name="T6" fmla="*/ 0 w 180"/>
                        <a:gd name="T7" fmla="*/ 2577 h 140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80"/>
                        <a:gd name="T13" fmla="*/ 0 h 1404"/>
                        <a:gd name="T14" fmla="*/ 180 w 180"/>
                        <a:gd name="T15" fmla="*/ 1404 h 140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80" h="1404">
                          <a:moveTo>
                            <a:pt x="180" y="0"/>
                          </a:moveTo>
                          <a:cubicBezTo>
                            <a:pt x="90" y="156"/>
                            <a:pt x="0" y="312"/>
                            <a:pt x="0" y="468"/>
                          </a:cubicBezTo>
                          <a:cubicBezTo>
                            <a:pt x="0" y="624"/>
                            <a:pt x="180" y="780"/>
                            <a:pt x="180" y="936"/>
                          </a:cubicBezTo>
                          <a:cubicBezTo>
                            <a:pt x="180" y="1092"/>
                            <a:pt x="30" y="1326"/>
                            <a:pt x="0" y="140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9232" name="AutoShape 50"/>
                  <p:cNvCxnSpPr>
                    <a:cxnSpLocks noChangeShapeType="1"/>
                    <a:stCxn id="9229" idx="2"/>
                    <a:endCxn id="9242" idx="0"/>
                  </p:cNvCxnSpPr>
                  <p:nvPr/>
                </p:nvCxnSpPr>
                <p:spPr bwMode="auto">
                  <a:xfrm flipH="1">
                    <a:off x="6574" y="2312"/>
                    <a:ext cx="15" cy="67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233" name="AutoShape 51"/>
                  <p:cNvCxnSpPr>
                    <a:cxnSpLocks noChangeShapeType="1"/>
                    <a:stCxn id="9230" idx="2"/>
                    <a:endCxn id="9235" idx="0"/>
                  </p:cNvCxnSpPr>
                  <p:nvPr/>
                </p:nvCxnSpPr>
                <p:spPr bwMode="auto">
                  <a:xfrm flipH="1">
                    <a:off x="8139" y="2312"/>
                    <a:ext cx="15" cy="67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Half-Sync/Half-Async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3924300" cy="3168650"/>
          </a:xfrm>
        </p:spPr>
        <p:txBody>
          <a:bodyPr/>
          <a:lstStyle/>
          <a:p>
            <a:pPr marL="360363" indent="-360363" eaLnBrk="1" hangingPunct="1">
              <a:buFontTx/>
              <a:buNone/>
            </a:pPr>
            <a:r>
              <a:rPr lang="zh-CN" altLang="en-GB" sz="2800" smtClean="0"/>
              <a:t>同步层：构成线程池，包含多个并发执行的服务；</a:t>
            </a:r>
          </a:p>
          <a:p>
            <a:pPr marL="360363" indent="-360363" eaLnBrk="1" hangingPunct="1"/>
            <a:r>
              <a:rPr lang="zh-CN" altLang="en-GB" sz="2400" smtClean="0"/>
              <a:t>使用</a:t>
            </a:r>
            <a:r>
              <a:rPr lang="en-GB" altLang="zh-CN" sz="2400" smtClean="0"/>
              <a:t>Active-Object</a:t>
            </a:r>
            <a:r>
              <a:rPr lang="zh-CN" altLang="en-GB" sz="2400" smtClean="0"/>
              <a:t>模式实现同步层和消息队列；</a:t>
            </a:r>
          </a:p>
          <a:p>
            <a:pPr marL="360363" indent="-360363" eaLnBrk="1" hangingPunct="1"/>
            <a:r>
              <a:rPr lang="zh-CN" altLang="en-GB" sz="2400" smtClean="0"/>
              <a:t>使用</a:t>
            </a:r>
            <a:r>
              <a:rPr lang="en-GB" altLang="zh-CN" sz="2400" smtClean="0"/>
              <a:t>Acceptor-Connector</a:t>
            </a:r>
            <a:r>
              <a:rPr lang="zh-CN" altLang="en-GB" sz="2400" smtClean="0"/>
              <a:t>模式来管理客户连接； </a:t>
            </a:r>
            <a:endParaRPr lang="zh-CN" altLang="en-US" sz="2400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04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87350" y="908050"/>
            <a:ext cx="7929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GB" sz="2800"/>
              <a:t>异步层：监听网络端口，接收到消息后放入到消息队列，使用</a:t>
            </a:r>
            <a:r>
              <a:rPr lang="en-GB" altLang="zh-CN" sz="2800"/>
              <a:t>Reactor</a:t>
            </a:r>
            <a:r>
              <a:rPr lang="zh-CN" altLang="en-GB" sz="2800"/>
              <a:t>模式实现异步层；</a:t>
            </a:r>
            <a:endParaRPr lang="zh-CN" altLang="en-US" sz="2800"/>
          </a:p>
        </p:txBody>
      </p:sp>
      <p:pic>
        <p:nvPicPr>
          <p:cNvPr id="102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00213"/>
            <a:ext cx="47148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1653</Words>
  <Application>Microsoft Office PowerPoint</Application>
  <PresentationFormat>全屏显示(4:3)</PresentationFormat>
  <Paragraphs>222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Times</vt:lpstr>
      <vt:lpstr>Times New Roman</vt:lpstr>
      <vt:lpstr>Tahoma</vt:lpstr>
      <vt:lpstr>方正舒体</vt:lpstr>
      <vt:lpstr>Wingdings</vt:lpstr>
      <vt:lpstr>默认设计模板</vt:lpstr>
      <vt:lpstr>MathType 5.0 Equation</vt:lpstr>
      <vt:lpstr>第3章 交互处理</vt:lpstr>
      <vt:lpstr>1.1 Process &amp; Thread</vt:lpstr>
      <vt:lpstr>Thread Usage in Non-distributed Systems</vt:lpstr>
      <vt:lpstr>Threads in Distributed Systems </vt:lpstr>
      <vt:lpstr>最佳线程池大小-1 </vt:lpstr>
      <vt:lpstr>最佳线程池大小-2</vt:lpstr>
      <vt:lpstr>PowerPoint 演示文稿</vt:lpstr>
      <vt:lpstr>线程池的实现：同步模式 </vt:lpstr>
      <vt:lpstr>Half-Sync/Half-Async Pattern</vt:lpstr>
      <vt:lpstr>Leader/Follower Pattern </vt:lpstr>
      <vt:lpstr>固定线程数的线程池的性能-1</vt:lpstr>
      <vt:lpstr>固定线程数的线程池的性能-2</vt:lpstr>
      <vt:lpstr>1.2 Processes in Clients</vt:lpstr>
      <vt:lpstr>Replication Transparency  with the aid of a client-side proxy </vt:lpstr>
      <vt:lpstr>Processes in Servers - I</vt:lpstr>
      <vt:lpstr>Processes in Servers - II</vt:lpstr>
      <vt:lpstr>As to server clusters</vt:lpstr>
      <vt:lpstr>PowerPoint 演示文稿</vt:lpstr>
      <vt:lpstr>1.3 Code Migration</vt:lpstr>
      <vt:lpstr>Models for Code Migration</vt:lpstr>
      <vt:lpstr>Migration and Local Resources</vt:lpstr>
    </vt:vector>
  </TitlesOfParts>
  <Company>ISCAS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Beihong Jin</dc:creator>
  <cp:lastModifiedBy>金蓓弘</cp:lastModifiedBy>
  <cp:revision>188</cp:revision>
  <dcterms:created xsi:type="dcterms:W3CDTF">2008-03-12T12:59:44Z</dcterms:created>
  <dcterms:modified xsi:type="dcterms:W3CDTF">2017-03-01T13:00:50Z</dcterms:modified>
</cp:coreProperties>
</file>