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257" r:id="rId2"/>
    <p:sldId id="258" r:id="rId3"/>
    <p:sldId id="259" r:id="rId4"/>
    <p:sldId id="260" r:id="rId5"/>
    <p:sldId id="460" r:id="rId6"/>
    <p:sldId id="461" r:id="rId7"/>
    <p:sldId id="370" r:id="rId8"/>
    <p:sldId id="371" r:id="rId9"/>
    <p:sldId id="372" r:id="rId10"/>
    <p:sldId id="373" r:id="rId11"/>
    <p:sldId id="374" r:id="rId12"/>
    <p:sldId id="375" r:id="rId13"/>
    <p:sldId id="376" r:id="rId14"/>
    <p:sldId id="453" r:id="rId15"/>
    <p:sldId id="462" r:id="rId16"/>
    <p:sldId id="454" r:id="rId17"/>
    <p:sldId id="455" r:id="rId18"/>
    <p:sldId id="456" r:id="rId19"/>
    <p:sldId id="457" r:id="rId20"/>
    <p:sldId id="458" r:id="rId21"/>
    <p:sldId id="459" r:id="rId22"/>
    <p:sldId id="377" r:id="rId23"/>
    <p:sldId id="378" r:id="rId24"/>
    <p:sldId id="440" r:id="rId25"/>
    <p:sldId id="441" r:id="rId26"/>
    <p:sldId id="442" r:id="rId27"/>
    <p:sldId id="443" r:id="rId28"/>
    <p:sldId id="379" r:id="rId29"/>
    <p:sldId id="445" r:id="rId30"/>
    <p:sldId id="380" r:id="rId31"/>
    <p:sldId id="381" r:id="rId32"/>
    <p:sldId id="382" r:id="rId33"/>
    <p:sldId id="383" r:id="rId34"/>
    <p:sldId id="384" r:id="rId35"/>
    <p:sldId id="385" r:id="rId36"/>
    <p:sldId id="347" r:id="rId37"/>
    <p:sldId id="446"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8" r:id="rId55"/>
    <p:sldId id="349" r:id="rId56"/>
    <p:sldId id="350" r:id="rId57"/>
    <p:sldId id="351" r:id="rId58"/>
    <p:sldId id="352" r:id="rId59"/>
    <p:sldId id="353" r:id="rId60"/>
    <p:sldId id="354" r:id="rId61"/>
    <p:sldId id="355" r:id="rId62"/>
    <p:sldId id="447" r:id="rId63"/>
    <p:sldId id="448" r:id="rId64"/>
    <p:sldId id="449" r:id="rId65"/>
    <p:sldId id="450" r:id="rId66"/>
    <p:sldId id="451" r:id="rId67"/>
    <p:sldId id="452"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422" r:id="rId101"/>
    <p:sldId id="423" r:id="rId102"/>
    <p:sldId id="424" r:id="rId103"/>
    <p:sldId id="425" r:id="rId104"/>
    <p:sldId id="426" r:id="rId105"/>
    <p:sldId id="427" r:id="rId106"/>
    <p:sldId id="428" r:id="rId107"/>
    <p:sldId id="429" r:id="rId108"/>
    <p:sldId id="430" r:id="rId109"/>
    <p:sldId id="431" r:id="rId110"/>
    <p:sldId id="432" r:id="rId111"/>
    <p:sldId id="433" r:id="rId112"/>
    <p:sldId id="434" r:id="rId113"/>
    <p:sldId id="435" r:id="rId114"/>
    <p:sldId id="436" r:id="rId115"/>
    <p:sldId id="437" r:id="rId116"/>
    <p:sldId id="438" r:id="rId117"/>
    <p:sldId id="439" r:id="rId118"/>
    <p:sldId id="444" r:id="rId1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9" autoAdjust="0"/>
    <p:restoredTop sz="95588" autoAdjust="0"/>
  </p:normalViewPr>
  <p:slideViewPr>
    <p:cSldViewPr>
      <p:cViewPr varScale="1">
        <p:scale>
          <a:sx n="100" d="100"/>
          <a:sy n="100" d="100"/>
        </p:scale>
        <p:origin x="-102" y="-1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4E259-FBEC-45EA-864A-749D45E2345E}" type="datetimeFigureOut">
              <a:rPr lang="en-US" smtClean="0"/>
              <a:t>3/9/2017</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883DA-B785-4A29-B6F9-BF4660D1E055}" type="slidenum">
              <a:rPr lang="en-US" smtClean="0"/>
              <a:t>‹#›</a:t>
            </a:fld>
            <a:endParaRPr lang="en-US"/>
          </a:p>
        </p:txBody>
      </p:sp>
    </p:spTree>
    <p:extLst>
      <p:ext uri="{BB962C8B-B14F-4D97-AF65-F5344CB8AC3E}">
        <p14:creationId xmlns:p14="http://schemas.microsoft.com/office/powerpoint/2010/main" val="363090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zh-CN" altLang="en-US" smtClean="0"/>
              <a:t>进程组织：</a:t>
            </a:r>
            <a:r>
              <a:rPr lang="zh-CN" altLang="en-GB" smtClean="0"/>
              <a:t>进程和线程</a:t>
            </a:r>
            <a:r>
              <a:rPr lang="zh-CN" altLang="en-US" smtClean="0"/>
              <a:t>，</a:t>
            </a:r>
            <a:r>
              <a:rPr lang="zh-CN" altLang="en-GB" smtClean="0"/>
              <a:t>客户进程和服务器进程</a:t>
            </a:r>
            <a:r>
              <a:rPr lang="zh-CN" altLang="en-US" smtClean="0"/>
              <a:t>，</a:t>
            </a:r>
            <a:r>
              <a:rPr lang="zh-CN" altLang="en-GB" smtClean="0"/>
              <a:t>代码迁移</a:t>
            </a:r>
          </a:p>
          <a:p>
            <a:endParaRPr lang="en-US"/>
          </a:p>
        </p:txBody>
      </p:sp>
      <p:sp>
        <p:nvSpPr>
          <p:cNvPr id="4" name="灯片编号占位符 3"/>
          <p:cNvSpPr>
            <a:spLocks noGrp="1"/>
          </p:cNvSpPr>
          <p:nvPr>
            <p:ph type="sldNum" sz="quarter" idx="10"/>
          </p:nvPr>
        </p:nvSpPr>
        <p:spPr/>
        <p:txBody>
          <a:bodyPr/>
          <a:lstStyle/>
          <a:p>
            <a:fld id="{C43883DA-B785-4A29-B6F9-BF4660D1E055}" type="slidenum">
              <a:rPr lang="en-US" smtClean="0"/>
              <a:t>1</a:t>
            </a:fld>
            <a:endParaRPr lang="en-US"/>
          </a:p>
        </p:txBody>
      </p:sp>
    </p:spTree>
    <p:extLst>
      <p:ext uri="{BB962C8B-B14F-4D97-AF65-F5344CB8AC3E}">
        <p14:creationId xmlns:p14="http://schemas.microsoft.com/office/powerpoint/2010/main" val="153791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8E33B70-8745-4657-AD3D-C83FA2E11795}" type="slidenum">
              <a:rPr lang="en-US" altLang="zh-CN" sz="1300"/>
              <a:pPr eaLnBrk="1" hangingPunct="1">
                <a:spcBef>
                  <a:spcPct val="0"/>
                </a:spcBef>
              </a:pPr>
              <a:t>12</a:t>
            </a:fld>
            <a:endParaRPr lang="en-US" altLang="zh-CN" sz="1300"/>
          </a:p>
        </p:txBody>
      </p:sp>
      <p:sp>
        <p:nvSpPr>
          <p:cNvPr id="33795" name="Rectangle 2"/>
          <p:cNvSpPr>
            <a:spLocks noGrp="1" noRot="1" noChangeAspect="1" noChangeArrowheads="1" noTextEdit="1"/>
          </p:cNvSpPr>
          <p:nvPr>
            <p:ph type="sldImg"/>
          </p:nvPr>
        </p:nvSpPr>
        <p:spPr>
          <a:xfrm>
            <a:off x="1144588" y="687388"/>
            <a:ext cx="4568825" cy="3427412"/>
          </a:xfrm>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281918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1E786AC5-7014-44C7-8E15-C51093BF8A66}" type="slidenum">
              <a:rPr lang="en-US" altLang="zh-CN" sz="1200">
                <a:solidFill>
                  <a:prstClr val="black"/>
                </a:solidFill>
              </a:rPr>
              <a:pPr eaLnBrk="1" hangingPunct="1">
                <a:spcBef>
                  <a:spcPct val="0"/>
                </a:spcBef>
              </a:pPr>
              <a:t>103</a:t>
            </a:fld>
            <a:endParaRPr lang="en-US" altLang="zh-CN" sz="1200">
              <a:solidFill>
                <a:prstClr val="black"/>
              </a:solidFill>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409836932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213FE126-3C56-4F40-9B90-9E481382263B}" type="slidenum">
              <a:rPr lang="en-US" altLang="zh-CN" sz="1200">
                <a:solidFill>
                  <a:prstClr val="black"/>
                </a:solidFill>
              </a:rPr>
              <a:pPr eaLnBrk="1" hangingPunct="1">
                <a:spcBef>
                  <a:spcPct val="0"/>
                </a:spcBef>
              </a:pPr>
              <a:t>104</a:t>
            </a:fld>
            <a:endParaRPr lang="en-US" altLang="zh-CN" sz="1200">
              <a:solidFill>
                <a:prstClr val="black"/>
              </a:solidFill>
            </a:endParaRPr>
          </a:p>
        </p:txBody>
      </p:sp>
      <p:sp>
        <p:nvSpPr>
          <p:cNvPr id="114691" name="Rectangle 2"/>
          <p:cNvSpPr>
            <a:spLocks noGrp="1" noRot="1" noChangeAspect="1" noChangeArrowheads="1" noTextEdit="1"/>
          </p:cNvSpPr>
          <p:nvPr>
            <p:ph type="sldImg"/>
          </p:nvPr>
        </p:nvSpPr>
        <p:spPr>
          <a:xfrm>
            <a:off x="1143000" y="685800"/>
            <a:ext cx="4572000" cy="3429000"/>
          </a:xfrm>
          <a:ln/>
        </p:spPr>
      </p:sp>
      <p:sp>
        <p:nvSpPr>
          <p:cNvPr id="11469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7430559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57353D5E-AF97-4299-8C16-040F40A4521F}" type="slidenum">
              <a:rPr lang="en-US" altLang="zh-CN" sz="1200">
                <a:solidFill>
                  <a:prstClr val="black"/>
                </a:solidFill>
              </a:rPr>
              <a:pPr eaLnBrk="1" hangingPunct="1">
                <a:spcBef>
                  <a:spcPct val="0"/>
                </a:spcBef>
              </a:pPr>
              <a:t>105</a:t>
            </a:fld>
            <a:endParaRPr lang="en-US" altLang="zh-CN" sz="1200">
              <a:solidFill>
                <a:prstClr val="black"/>
              </a:solidFill>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8137030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4B6AC6D7-2193-4299-B4F5-A734597F0734}" type="slidenum">
              <a:rPr lang="en-US" altLang="zh-CN" sz="1200">
                <a:solidFill>
                  <a:prstClr val="black"/>
                </a:solidFill>
              </a:rPr>
              <a:pPr eaLnBrk="1" hangingPunct="1">
                <a:spcBef>
                  <a:spcPct val="0"/>
                </a:spcBef>
              </a:pPr>
              <a:t>106</a:t>
            </a:fld>
            <a:endParaRPr lang="en-US" altLang="zh-CN" sz="1200">
              <a:solidFill>
                <a:prstClr val="black"/>
              </a:solidFill>
            </a:endParaRPr>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5563616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D3060ED3-C833-4CB0-905B-F0039A91D73D}" type="slidenum">
              <a:rPr lang="en-US" altLang="zh-CN" sz="1200">
                <a:solidFill>
                  <a:prstClr val="black"/>
                </a:solidFill>
              </a:rPr>
              <a:pPr eaLnBrk="1" hangingPunct="1">
                <a:spcBef>
                  <a:spcPct val="0"/>
                </a:spcBef>
              </a:pPr>
              <a:t>107</a:t>
            </a:fld>
            <a:endParaRPr lang="en-US" altLang="zh-CN" sz="1200">
              <a:solidFill>
                <a:prstClr val="black"/>
              </a:solidFill>
            </a:endParaRPr>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3395392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CA86D662-343F-490E-89F8-764281C68602}" type="slidenum">
              <a:rPr lang="en-US" altLang="zh-CN" sz="1200">
                <a:solidFill>
                  <a:prstClr val="black"/>
                </a:solidFill>
              </a:rPr>
              <a:pPr eaLnBrk="1" hangingPunct="1">
                <a:spcBef>
                  <a:spcPct val="0"/>
                </a:spcBef>
              </a:pPr>
              <a:t>108</a:t>
            </a:fld>
            <a:endParaRPr lang="en-US" altLang="zh-CN" sz="1200">
              <a:solidFill>
                <a:prstClr val="black"/>
              </a:solidFill>
            </a:endParaRPr>
          </a:p>
        </p:txBody>
      </p:sp>
      <p:sp>
        <p:nvSpPr>
          <p:cNvPr id="118787" name="Rectangle 2"/>
          <p:cNvSpPr>
            <a:spLocks noGrp="1" noRot="1" noChangeAspect="1" noChangeArrowheads="1" noTextEdit="1"/>
          </p:cNvSpPr>
          <p:nvPr>
            <p:ph type="sldImg"/>
          </p:nvPr>
        </p:nvSpPr>
        <p:spPr>
          <a:xfrm>
            <a:off x="1143000" y="685800"/>
            <a:ext cx="4572000" cy="3429000"/>
          </a:xfrm>
          <a:ln/>
        </p:spPr>
      </p:sp>
      <p:sp>
        <p:nvSpPr>
          <p:cNvPr id="11878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53270369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286A271A-5120-4E54-B27D-047A1B695063}" type="slidenum">
              <a:rPr lang="en-US" altLang="zh-CN" sz="1200">
                <a:solidFill>
                  <a:prstClr val="black"/>
                </a:solidFill>
              </a:rPr>
              <a:pPr eaLnBrk="1" hangingPunct="1">
                <a:spcBef>
                  <a:spcPct val="0"/>
                </a:spcBef>
              </a:pPr>
              <a:t>109</a:t>
            </a:fld>
            <a:endParaRPr lang="en-US" altLang="zh-CN" sz="1200">
              <a:solidFill>
                <a:prstClr val="black"/>
              </a:solidFill>
            </a:endParaRPr>
          </a:p>
        </p:txBody>
      </p:sp>
      <p:sp>
        <p:nvSpPr>
          <p:cNvPr id="119811" name="Rectangle 2"/>
          <p:cNvSpPr>
            <a:spLocks noGrp="1" noRot="1" noChangeAspect="1" noChangeArrowheads="1" noTextEdit="1"/>
          </p:cNvSpPr>
          <p:nvPr>
            <p:ph type="sldImg"/>
          </p:nvPr>
        </p:nvSpPr>
        <p:spPr>
          <a:xfrm>
            <a:off x="1143000" y="685800"/>
            <a:ext cx="4572000" cy="3429000"/>
          </a:xfrm>
          <a:ln/>
        </p:spPr>
      </p:sp>
      <p:sp>
        <p:nvSpPr>
          <p:cNvPr id="11981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37328065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8B6BECDC-11ED-44E4-A434-336E4201DED6}" type="slidenum">
              <a:rPr lang="en-US" altLang="zh-CN" sz="1200">
                <a:solidFill>
                  <a:prstClr val="black"/>
                </a:solidFill>
              </a:rPr>
              <a:pPr eaLnBrk="1" hangingPunct="1">
                <a:spcBef>
                  <a:spcPct val="0"/>
                </a:spcBef>
              </a:pPr>
              <a:t>110</a:t>
            </a:fld>
            <a:endParaRPr lang="en-US" altLang="zh-CN" sz="1200">
              <a:solidFill>
                <a:prstClr val="black"/>
              </a:solidFill>
            </a:endParaRPr>
          </a:p>
        </p:txBody>
      </p:sp>
      <p:sp>
        <p:nvSpPr>
          <p:cNvPr id="120835" name="Rectangle 2"/>
          <p:cNvSpPr>
            <a:spLocks noGrp="1" noRot="1" noChangeAspect="1" noChangeArrowheads="1" noTextEdit="1"/>
          </p:cNvSpPr>
          <p:nvPr>
            <p:ph type="sldImg"/>
          </p:nvPr>
        </p:nvSpPr>
        <p:spPr>
          <a:xfrm>
            <a:off x="1143000" y="685800"/>
            <a:ext cx="4572000" cy="3429000"/>
          </a:xfrm>
          <a:ln/>
        </p:spPr>
      </p:sp>
      <p:sp>
        <p:nvSpPr>
          <p:cNvPr id="12083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405964975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141302DF-03E6-43A8-BA90-714C623438C4}" type="slidenum">
              <a:rPr lang="en-US" altLang="zh-CN" sz="1200">
                <a:solidFill>
                  <a:prstClr val="black"/>
                </a:solidFill>
              </a:rPr>
              <a:pPr eaLnBrk="1" hangingPunct="1">
                <a:spcBef>
                  <a:spcPct val="0"/>
                </a:spcBef>
              </a:pPr>
              <a:t>111</a:t>
            </a:fld>
            <a:endParaRPr lang="en-US" altLang="zh-CN" sz="1200">
              <a:solidFill>
                <a:prstClr val="black"/>
              </a:solidFill>
            </a:endParaRPr>
          </a:p>
        </p:txBody>
      </p:sp>
      <p:sp>
        <p:nvSpPr>
          <p:cNvPr id="121859" name="Rectangle 2"/>
          <p:cNvSpPr>
            <a:spLocks noGrp="1" noRot="1" noChangeAspect="1" noChangeArrowheads="1" noTextEdit="1"/>
          </p:cNvSpPr>
          <p:nvPr>
            <p:ph type="sldImg"/>
          </p:nvPr>
        </p:nvSpPr>
        <p:spPr>
          <a:xfrm>
            <a:off x="1143000" y="685800"/>
            <a:ext cx="4572000" cy="3429000"/>
          </a:xfrm>
          <a:ln/>
        </p:spPr>
      </p:sp>
      <p:sp>
        <p:nvSpPr>
          <p:cNvPr id="12186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4525462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5CCAC7CB-449A-496D-ACB1-7748E579152C}" type="slidenum">
              <a:rPr lang="en-US" altLang="zh-CN" sz="1200">
                <a:solidFill>
                  <a:prstClr val="black"/>
                </a:solidFill>
              </a:rPr>
              <a:pPr eaLnBrk="1" hangingPunct="1">
                <a:spcBef>
                  <a:spcPct val="0"/>
                </a:spcBef>
              </a:pPr>
              <a:t>112</a:t>
            </a:fld>
            <a:endParaRPr lang="en-US" altLang="zh-CN" sz="1200">
              <a:solidFill>
                <a:prstClr val="black"/>
              </a:solidFill>
            </a:endParaRPr>
          </a:p>
        </p:txBody>
      </p:sp>
      <p:sp>
        <p:nvSpPr>
          <p:cNvPr id="122883" name="Rectangle 2"/>
          <p:cNvSpPr>
            <a:spLocks noGrp="1" noRot="1" noChangeAspect="1" noChangeArrowheads="1" noTextEdit="1"/>
          </p:cNvSpPr>
          <p:nvPr>
            <p:ph type="sldImg"/>
          </p:nvPr>
        </p:nvSpPr>
        <p:spPr>
          <a:xfrm>
            <a:off x="1143000" y="685800"/>
            <a:ext cx="4572000" cy="3429000"/>
          </a:xfrm>
          <a:ln/>
        </p:spPr>
      </p:sp>
      <p:sp>
        <p:nvSpPr>
          <p:cNvPr id="12288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694298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AFB06D8-29FD-4BAF-B341-E679F1DCA384}" type="slidenum">
              <a:rPr lang="en-US" altLang="zh-CN" sz="1300"/>
              <a:pPr eaLnBrk="1" hangingPunct="1">
                <a:spcBef>
                  <a:spcPct val="0"/>
                </a:spcBef>
              </a:pPr>
              <a:t>13</a:t>
            </a:fld>
            <a:endParaRPr lang="en-US" altLang="zh-CN" sz="1300"/>
          </a:p>
        </p:txBody>
      </p:sp>
      <p:sp>
        <p:nvSpPr>
          <p:cNvPr id="34819" name="Rectangle 2"/>
          <p:cNvSpPr>
            <a:spLocks noGrp="1" noRot="1" noChangeAspect="1" noChangeArrowheads="1" noTextEdit="1"/>
          </p:cNvSpPr>
          <p:nvPr>
            <p:ph type="sldImg"/>
          </p:nvPr>
        </p:nvSpPr>
        <p:spPr>
          <a:xfrm>
            <a:off x="1144588" y="687388"/>
            <a:ext cx="4568825" cy="3427412"/>
          </a:xfrm>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482667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B33BD683-FD96-4DE6-8AFF-359DE3EC4F41}" type="slidenum">
              <a:rPr lang="en-US" altLang="zh-CN" sz="1200">
                <a:solidFill>
                  <a:prstClr val="black"/>
                </a:solidFill>
              </a:rPr>
              <a:pPr eaLnBrk="1" hangingPunct="1">
                <a:spcBef>
                  <a:spcPct val="0"/>
                </a:spcBef>
              </a:pPr>
              <a:t>113</a:t>
            </a:fld>
            <a:endParaRPr lang="en-US" altLang="zh-CN" sz="1200">
              <a:solidFill>
                <a:prstClr val="black"/>
              </a:solidFill>
            </a:endParaRPr>
          </a:p>
        </p:txBody>
      </p:sp>
      <p:sp>
        <p:nvSpPr>
          <p:cNvPr id="123907" name="Rectangle 2"/>
          <p:cNvSpPr>
            <a:spLocks noGrp="1" noRot="1" noChangeAspect="1" noChangeArrowheads="1" noTextEdit="1"/>
          </p:cNvSpPr>
          <p:nvPr>
            <p:ph type="sldImg"/>
          </p:nvPr>
        </p:nvSpPr>
        <p:spPr>
          <a:xfrm>
            <a:off x="1143000" y="685800"/>
            <a:ext cx="4572000" cy="3429000"/>
          </a:xfrm>
          <a:ln/>
        </p:spPr>
      </p:sp>
      <p:sp>
        <p:nvSpPr>
          <p:cNvPr id="12390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03225650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6B527111-4394-4470-A5FE-CF010EDFC894}" type="slidenum">
              <a:rPr lang="en-US" altLang="zh-CN" sz="1200">
                <a:solidFill>
                  <a:prstClr val="black"/>
                </a:solidFill>
              </a:rPr>
              <a:pPr eaLnBrk="1" hangingPunct="1">
                <a:spcBef>
                  <a:spcPct val="0"/>
                </a:spcBef>
              </a:pPr>
              <a:t>114</a:t>
            </a:fld>
            <a:endParaRPr lang="en-US" altLang="zh-CN" sz="1200">
              <a:solidFill>
                <a:prstClr val="black"/>
              </a:solidFill>
            </a:endParaRPr>
          </a:p>
        </p:txBody>
      </p:sp>
      <p:sp>
        <p:nvSpPr>
          <p:cNvPr id="124931" name="Rectangle 2"/>
          <p:cNvSpPr>
            <a:spLocks noGrp="1" noRot="1" noChangeAspect="1" noChangeArrowheads="1" noTextEdit="1"/>
          </p:cNvSpPr>
          <p:nvPr>
            <p:ph type="sldImg"/>
          </p:nvPr>
        </p:nvSpPr>
        <p:spPr>
          <a:xfrm>
            <a:off x="1143000" y="685800"/>
            <a:ext cx="4572000" cy="3429000"/>
          </a:xfrm>
          <a:ln/>
        </p:spPr>
      </p:sp>
      <p:sp>
        <p:nvSpPr>
          <p:cNvPr id="12493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7194934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25ED4F57-7945-4B9A-AF2F-7B29D39E2D35}" type="slidenum">
              <a:rPr lang="en-US" altLang="zh-CN" sz="1200">
                <a:solidFill>
                  <a:prstClr val="black"/>
                </a:solidFill>
              </a:rPr>
              <a:pPr eaLnBrk="1" hangingPunct="1">
                <a:spcBef>
                  <a:spcPct val="0"/>
                </a:spcBef>
              </a:pPr>
              <a:t>115</a:t>
            </a:fld>
            <a:endParaRPr lang="en-US" altLang="zh-CN" sz="1200">
              <a:solidFill>
                <a:prstClr val="black"/>
              </a:solidFill>
            </a:endParaRPr>
          </a:p>
        </p:txBody>
      </p:sp>
      <p:sp>
        <p:nvSpPr>
          <p:cNvPr id="125955" name="Rectangle 2"/>
          <p:cNvSpPr>
            <a:spLocks noGrp="1" noRot="1" noChangeAspect="1" noChangeArrowheads="1" noTextEdit="1"/>
          </p:cNvSpPr>
          <p:nvPr>
            <p:ph type="sldImg"/>
          </p:nvPr>
        </p:nvSpPr>
        <p:spPr>
          <a:xfrm>
            <a:off x="1143000" y="685800"/>
            <a:ext cx="4572000" cy="3429000"/>
          </a:xfrm>
          <a:ln/>
        </p:spPr>
      </p:sp>
      <p:sp>
        <p:nvSpPr>
          <p:cNvPr id="12595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08349455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4DA8DB6-2BFB-4EE0-9B10-DBE760738597}" type="slidenum">
              <a:rPr lang="en-US" altLang="zh-CN" sz="1200">
                <a:solidFill>
                  <a:prstClr val="black"/>
                </a:solidFill>
              </a:rPr>
              <a:pPr eaLnBrk="1" hangingPunct="1">
                <a:spcBef>
                  <a:spcPct val="0"/>
                </a:spcBef>
              </a:pPr>
              <a:t>116</a:t>
            </a:fld>
            <a:endParaRPr lang="en-US" altLang="zh-CN" sz="1200">
              <a:solidFill>
                <a:prstClr val="black"/>
              </a:solidFill>
            </a:endParaRPr>
          </a:p>
        </p:txBody>
      </p:sp>
      <p:sp>
        <p:nvSpPr>
          <p:cNvPr id="126979" name="Rectangle 2"/>
          <p:cNvSpPr>
            <a:spLocks noGrp="1" noRot="1" noChangeAspect="1" noChangeArrowheads="1" noTextEdit="1"/>
          </p:cNvSpPr>
          <p:nvPr>
            <p:ph type="sldImg"/>
          </p:nvPr>
        </p:nvSpPr>
        <p:spPr>
          <a:xfrm>
            <a:off x="1143000" y="685800"/>
            <a:ext cx="4572000" cy="3429000"/>
          </a:xfrm>
          <a:ln/>
        </p:spPr>
      </p:sp>
      <p:sp>
        <p:nvSpPr>
          <p:cNvPr id="12698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579877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6F36F8B0-847D-4C27-B817-D85115A54BA5}" type="slidenum">
              <a:rPr lang="en-US" altLang="zh-CN" sz="1200">
                <a:solidFill>
                  <a:prstClr val="black"/>
                </a:solidFill>
              </a:rPr>
              <a:pPr eaLnBrk="1" hangingPunct="1">
                <a:spcBef>
                  <a:spcPct val="0"/>
                </a:spcBef>
              </a:pPr>
              <a:t>117</a:t>
            </a:fld>
            <a:endParaRPr lang="en-US" altLang="zh-CN" sz="1200">
              <a:solidFill>
                <a:prstClr val="black"/>
              </a:solidFill>
            </a:endParaRPr>
          </a:p>
        </p:txBody>
      </p:sp>
      <p:sp>
        <p:nvSpPr>
          <p:cNvPr id="128003" name="Rectangle 2"/>
          <p:cNvSpPr>
            <a:spLocks noGrp="1" noRot="1" noChangeAspect="1" noChangeArrowheads="1" noTextEdit="1"/>
          </p:cNvSpPr>
          <p:nvPr>
            <p:ph type="sldImg"/>
          </p:nvPr>
        </p:nvSpPr>
        <p:spPr>
          <a:xfrm>
            <a:off x="1143000" y="685800"/>
            <a:ext cx="4572000" cy="3429000"/>
          </a:xfrm>
          <a:ln/>
        </p:spPr>
      </p:sp>
      <p:sp>
        <p:nvSpPr>
          <p:cNvPr id="128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8117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14</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60685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FC18E964-3856-4445-A038-E738AE3CDEA1}" type="slidenum">
              <a:rPr lang="en-US" altLang="zh-CN" sz="1200"/>
              <a:pPr algn="r" eaLnBrk="1" hangingPunct="1">
                <a:spcBef>
                  <a:spcPct val="0"/>
                </a:spcBef>
              </a:pPr>
              <a:t>15</a:t>
            </a:fld>
            <a:endParaRPr lang="en-US" altLang="zh-CN" sz="1200"/>
          </a:p>
        </p:txBody>
      </p:sp>
      <p:sp>
        <p:nvSpPr>
          <p:cNvPr id="41987" name="Rectangle 2"/>
          <p:cNvSpPr>
            <a:spLocks noRo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226629EC-4883-4006-A6CB-C4A80AD0D449}" type="slidenum">
              <a:rPr lang="en-US" altLang="zh-CN" sz="1200"/>
              <a:pPr algn="r" eaLnBrk="1" hangingPunct="1">
                <a:spcBef>
                  <a:spcPct val="0"/>
                </a:spcBef>
              </a:pPr>
              <a:t>16</a:t>
            </a:fld>
            <a:endParaRPr lang="en-US" altLang="zh-CN" sz="1200"/>
          </a:p>
        </p:txBody>
      </p:sp>
      <p:sp>
        <p:nvSpPr>
          <p:cNvPr id="48131" name="Rectangle 2"/>
          <p:cNvSpPr>
            <a:spLocks noGrp="1" noRot="1" noChangeAspect="1" noChangeArrowheads="1" noTextEdit="1"/>
          </p:cNvSpPr>
          <p:nvPr>
            <p:ph type="sldImg"/>
          </p:nvPr>
        </p:nvSpPr>
        <p:spPr>
          <a:xfrm>
            <a:off x="1143000" y="685800"/>
            <a:ext cx="4572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2000"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80D6704E-0C0B-4920-A138-307C22EEFC65}" type="slidenum">
              <a:rPr lang="en-US" altLang="zh-CN" sz="1200"/>
              <a:pPr algn="r" eaLnBrk="1" hangingPunct="1">
                <a:spcBef>
                  <a:spcPct val="0"/>
                </a:spcBef>
              </a:pPr>
              <a:t>18</a:t>
            </a:fld>
            <a:endParaRPr lang="en-US" altLang="zh-CN"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1E61D04C-B0DE-4BC1-B67C-C056AF6AADF9}" type="slidenum">
              <a:rPr lang="en-US" altLang="zh-CN" sz="1200"/>
              <a:pPr algn="r" eaLnBrk="1" hangingPunct="1">
                <a:spcBef>
                  <a:spcPct val="0"/>
                </a:spcBef>
              </a:pPr>
              <a:t>19</a:t>
            </a:fld>
            <a:endParaRPr lang="en-US" altLang="zh-CN" sz="1200"/>
          </a:p>
        </p:txBody>
      </p:sp>
      <p:sp>
        <p:nvSpPr>
          <p:cNvPr id="51203" name="Rectangle 2"/>
          <p:cNvSpPr>
            <a:spLocks noGrp="1" noRot="1" noChangeAspect="1" noChangeArrowheads="1" noTextEdit="1"/>
          </p:cNvSpPr>
          <p:nvPr>
            <p:ph type="sldImg"/>
          </p:nvPr>
        </p:nvSpPr>
        <p:spPr>
          <a:xfrm>
            <a:off x="1143000" y="685800"/>
            <a:ext cx="4572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00426A89-2477-465E-918C-DA469E4A9508}" type="slidenum">
              <a:rPr lang="en-US" altLang="zh-CN" sz="1200"/>
              <a:pPr algn="r" eaLnBrk="1" hangingPunct="1">
                <a:spcBef>
                  <a:spcPct val="0"/>
                </a:spcBef>
              </a:pPr>
              <a:t>20</a:t>
            </a:fld>
            <a:endParaRPr lang="en-US" altLang="zh-CN" sz="1200"/>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EC7920A4-C8E2-43D9-9C41-B0C7E8DA4BF3}" type="slidenum">
              <a:rPr lang="en-US" altLang="zh-CN" sz="1200"/>
              <a:pPr algn="r" eaLnBrk="1" hangingPunct="1">
                <a:spcBef>
                  <a:spcPct val="0"/>
                </a:spcBef>
              </a:pPr>
              <a:t>21</a:t>
            </a:fld>
            <a:endParaRPr lang="en-US" altLang="zh-CN" sz="1200"/>
          </a:p>
        </p:txBody>
      </p:sp>
      <p:sp>
        <p:nvSpPr>
          <p:cNvPr id="53251" name="Rectangle 2"/>
          <p:cNvSpPr>
            <a:spLocks noGrp="1" noRot="1" noChangeAspect="1" noChangeArrowheads="1" noTextEdit="1"/>
          </p:cNvSpPr>
          <p:nvPr>
            <p:ph type="sldImg"/>
          </p:nvPr>
        </p:nvSpPr>
        <p:spPr>
          <a:xfrm>
            <a:off x="1143000" y="685800"/>
            <a:ext cx="4572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C8783C3D-C3F1-4233-8EE7-6AE31C1435AB}" type="slidenum">
              <a:rPr lang="en-US" altLang="zh-CN" sz="1200"/>
              <a:pPr eaLnBrk="1" hangingPunct="1">
                <a:spcBef>
                  <a:spcPct val="0"/>
                </a:spcBef>
              </a:pPr>
              <a:t>3</a:t>
            </a:fld>
            <a:endParaRPr lang="en-US" altLang="zh-CN" sz="1200"/>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50097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606853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202FDE4-004A-4730-A4C3-E8A7DAF0F93E}" type="slidenum">
              <a:rPr lang="en-US" altLang="zh-CN" sz="1300"/>
              <a:pPr eaLnBrk="1" hangingPunct="1">
                <a:spcBef>
                  <a:spcPct val="0"/>
                </a:spcBef>
              </a:pPr>
              <a:t>23</a:t>
            </a:fld>
            <a:endParaRPr lang="en-US" altLang="zh-CN" sz="1300"/>
          </a:p>
        </p:txBody>
      </p:sp>
      <p:sp>
        <p:nvSpPr>
          <p:cNvPr id="40963" name="Rectangle 2"/>
          <p:cNvSpPr>
            <a:spLocks noGrp="1" noRot="1" noChangeAspect="1" noChangeArrowheads="1" noTextEdit="1"/>
          </p:cNvSpPr>
          <p:nvPr>
            <p:ph type="sldImg"/>
          </p:nvPr>
        </p:nvSpPr>
        <p:spPr>
          <a:xfrm>
            <a:off x="1144588" y="687388"/>
            <a:ext cx="4568825" cy="3427412"/>
          </a:xfrm>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07235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E7C38969-D4C1-4484-9BB4-52C27163841D}" type="slidenum">
              <a:rPr lang="en-US" altLang="zh-CN" sz="1300"/>
              <a:pPr eaLnBrk="1" hangingPunct="1">
                <a:spcBef>
                  <a:spcPct val="0"/>
                </a:spcBef>
              </a:pPr>
              <a:t>24</a:t>
            </a:fld>
            <a:endParaRPr lang="en-US" altLang="zh-CN" sz="1300"/>
          </a:p>
        </p:txBody>
      </p:sp>
      <p:sp>
        <p:nvSpPr>
          <p:cNvPr id="49155" name="Rectangle 2"/>
          <p:cNvSpPr>
            <a:spLocks noGrp="1" noRot="1" noChangeAspect="1" noChangeArrowheads="1" noTextEdit="1"/>
          </p:cNvSpPr>
          <p:nvPr>
            <p:ph type="sldImg"/>
          </p:nvPr>
        </p:nvSpPr>
        <p:spPr>
          <a:xfrm>
            <a:off x="1144588" y="687388"/>
            <a:ext cx="4568825" cy="3427412"/>
          </a:xfrm>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62463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4E90CB9-AC1C-4E4D-9BFC-006CF0F97688}" type="slidenum">
              <a:rPr lang="en-US" altLang="zh-CN" sz="1300"/>
              <a:pPr eaLnBrk="1" hangingPunct="1">
                <a:spcBef>
                  <a:spcPct val="0"/>
                </a:spcBef>
              </a:pPr>
              <a:t>25</a:t>
            </a:fld>
            <a:endParaRPr lang="en-US" altLang="zh-CN" sz="1300"/>
          </a:p>
        </p:txBody>
      </p:sp>
      <p:sp>
        <p:nvSpPr>
          <p:cNvPr id="50179" name="Rectangle 2"/>
          <p:cNvSpPr>
            <a:spLocks noGrp="1" noRot="1" noChangeAspect="1" noChangeArrowheads="1" noTextEdit="1"/>
          </p:cNvSpPr>
          <p:nvPr>
            <p:ph type="sldImg"/>
          </p:nvPr>
        </p:nvSpPr>
        <p:spPr>
          <a:xfrm>
            <a:off x="1144588" y="687388"/>
            <a:ext cx="4568825" cy="3427412"/>
          </a:xfrm>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7496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18FEC9C-FE0D-426C-B8A2-2F299F57C165}" type="slidenum">
              <a:rPr lang="en-US" altLang="zh-CN" sz="1300"/>
              <a:pPr eaLnBrk="1" hangingPunct="1">
                <a:spcBef>
                  <a:spcPct val="0"/>
                </a:spcBef>
              </a:pPr>
              <a:t>26</a:t>
            </a:fld>
            <a:endParaRPr lang="en-US" altLang="zh-CN" sz="1300"/>
          </a:p>
        </p:txBody>
      </p:sp>
      <p:sp>
        <p:nvSpPr>
          <p:cNvPr id="51203" name="Rectangle 2"/>
          <p:cNvSpPr>
            <a:spLocks noGrp="1" noRot="1" noChangeAspect="1" noChangeArrowheads="1" noTextEdit="1"/>
          </p:cNvSpPr>
          <p:nvPr>
            <p:ph type="sldImg"/>
          </p:nvPr>
        </p:nvSpPr>
        <p:spPr>
          <a:xfrm>
            <a:off x="1144588" y="687388"/>
            <a:ext cx="4568825" cy="3427412"/>
          </a:xfrm>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11987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0D7BCCF-5353-4E67-979D-3A30E83BD7A5}" type="slidenum">
              <a:rPr lang="en-US" altLang="zh-CN" sz="1300"/>
              <a:pPr eaLnBrk="1" hangingPunct="1">
                <a:spcBef>
                  <a:spcPct val="0"/>
                </a:spcBef>
              </a:pPr>
              <a:t>27</a:t>
            </a:fld>
            <a:endParaRPr lang="en-US" altLang="zh-CN" sz="1300"/>
          </a:p>
        </p:txBody>
      </p:sp>
      <p:sp>
        <p:nvSpPr>
          <p:cNvPr id="52227" name="Rectangle 2"/>
          <p:cNvSpPr>
            <a:spLocks noGrp="1" noRot="1" noChangeAspect="1" noChangeArrowheads="1" noTextEdit="1"/>
          </p:cNvSpPr>
          <p:nvPr>
            <p:ph type="sldImg"/>
          </p:nvPr>
        </p:nvSpPr>
        <p:spPr>
          <a:xfrm>
            <a:off x="1144588" y="687388"/>
            <a:ext cx="4568825" cy="3427412"/>
          </a:xfrm>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19145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460EF1E-F013-4532-9D97-5986EE6096ED}" type="slidenum">
              <a:rPr lang="en-US" altLang="zh-CN" sz="1300"/>
              <a:pPr eaLnBrk="1" hangingPunct="1">
                <a:spcBef>
                  <a:spcPct val="0"/>
                </a:spcBef>
              </a:pPr>
              <a:t>28</a:t>
            </a:fld>
            <a:endParaRPr lang="en-US" altLang="zh-CN" sz="1300"/>
          </a:p>
        </p:txBody>
      </p:sp>
      <p:sp>
        <p:nvSpPr>
          <p:cNvPr id="41987" name="Rectangle 2"/>
          <p:cNvSpPr>
            <a:spLocks noGrp="1" noRot="1" noChangeAspect="1" noChangeArrowheads="1" noTextEdit="1"/>
          </p:cNvSpPr>
          <p:nvPr>
            <p:ph type="sldImg"/>
          </p:nvPr>
        </p:nvSpPr>
        <p:spPr>
          <a:xfrm>
            <a:off x="1144588" y="687388"/>
            <a:ext cx="4568825" cy="3427412"/>
          </a:xfrm>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27400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9F81C60-B527-4787-AA37-C0BB9957C0A0}" type="slidenum">
              <a:rPr lang="en-US" altLang="zh-CN" sz="1300"/>
              <a:pPr eaLnBrk="1" hangingPunct="1">
                <a:spcBef>
                  <a:spcPct val="0"/>
                </a:spcBef>
              </a:pPr>
              <a:t>30</a:t>
            </a:fld>
            <a:endParaRPr lang="en-US" altLang="zh-CN" sz="1300"/>
          </a:p>
        </p:txBody>
      </p:sp>
      <p:sp>
        <p:nvSpPr>
          <p:cNvPr id="43011" name="Rectangle 2"/>
          <p:cNvSpPr>
            <a:spLocks noGrp="1" noRot="1" noChangeAspect="1" noChangeArrowheads="1" noTextEdit="1"/>
          </p:cNvSpPr>
          <p:nvPr>
            <p:ph type="sldImg"/>
          </p:nvPr>
        </p:nvSpPr>
        <p:spPr>
          <a:xfrm>
            <a:off x="1144588" y="687388"/>
            <a:ext cx="4568825" cy="3427412"/>
          </a:xfrm>
          <a:ln/>
        </p:spPr>
      </p:sp>
      <p:sp>
        <p:nvSpPr>
          <p:cNvPr id="43012" name="Rectangle 3"/>
          <p:cNvSpPr>
            <a:spLocks noGrp="1" noChangeArrowheads="1"/>
          </p:cNvSpPr>
          <p:nvPr>
            <p:ph type="body" idx="1"/>
          </p:nvPr>
        </p:nvSpPr>
        <p:spPr>
          <a:xfrm>
            <a:off x="913991" y="4342938"/>
            <a:ext cx="5030018" cy="4114588"/>
          </a:xfrm>
          <a:noFill/>
        </p:spPr>
        <p:txBody>
          <a:bodyPr/>
          <a:lstStyle/>
          <a:p>
            <a:pPr eaLnBrk="1" hangingPunct="1"/>
            <a:endParaRPr lang="en-US" altLang="en-US" smtClean="0"/>
          </a:p>
        </p:txBody>
      </p:sp>
    </p:spTree>
    <p:extLst>
      <p:ext uri="{BB962C8B-B14F-4D97-AF65-F5344CB8AC3E}">
        <p14:creationId xmlns:p14="http://schemas.microsoft.com/office/powerpoint/2010/main" val="964210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1AB7D0D-628C-416B-88A0-2163809E4BAE}" type="slidenum">
              <a:rPr lang="en-US" altLang="zh-CN" sz="1300"/>
              <a:pPr eaLnBrk="1" hangingPunct="1">
                <a:spcBef>
                  <a:spcPct val="0"/>
                </a:spcBef>
              </a:pPr>
              <a:t>31</a:t>
            </a:fld>
            <a:endParaRPr lang="en-US" altLang="zh-CN" sz="1300"/>
          </a:p>
        </p:txBody>
      </p:sp>
      <p:sp>
        <p:nvSpPr>
          <p:cNvPr id="44035" name="Rectangle 2"/>
          <p:cNvSpPr>
            <a:spLocks noGrp="1" noRot="1" noChangeAspect="1" noChangeArrowheads="1" noTextEdit="1"/>
          </p:cNvSpPr>
          <p:nvPr>
            <p:ph type="sldImg"/>
          </p:nvPr>
        </p:nvSpPr>
        <p:spPr>
          <a:xfrm>
            <a:off x="1144588" y="687388"/>
            <a:ext cx="4568825" cy="3427412"/>
          </a:xfrm>
          <a:ln/>
        </p:spPr>
      </p:sp>
      <p:sp>
        <p:nvSpPr>
          <p:cNvPr id="44036" name="Rectangle 3"/>
          <p:cNvSpPr>
            <a:spLocks noGrp="1" noChangeArrowheads="1"/>
          </p:cNvSpPr>
          <p:nvPr>
            <p:ph type="body" idx="1"/>
          </p:nvPr>
        </p:nvSpPr>
        <p:spPr>
          <a:xfrm>
            <a:off x="913991" y="4342938"/>
            <a:ext cx="5030018" cy="4114588"/>
          </a:xfrm>
          <a:noFill/>
        </p:spPr>
        <p:txBody>
          <a:bodyPr/>
          <a:lstStyle/>
          <a:p>
            <a:pPr eaLnBrk="1" hangingPunct="1"/>
            <a:endParaRPr lang="en-US" altLang="en-US" smtClean="0"/>
          </a:p>
        </p:txBody>
      </p:sp>
    </p:spTree>
    <p:extLst>
      <p:ext uri="{BB962C8B-B14F-4D97-AF65-F5344CB8AC3E}">
        <p14:creationId xmlns:p14="http://schemas.microsoft.com/office/powerpoint/2010/main" val="2226140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A91337B-3CE0-4B45-87D9-D7157DA79081}" type="slidenum">
              <a:rPr lang="en-US" altLang="zh-CN" sz="1300"/>
              <a:pPr eaLnBrk="1" hangingPunct="1">
                <a:spcBef>
                  <a:spcPct val="0"/>
                </a:spcBef>
              </a:pPr>
              <a:t>32</a:t>
            </a:fld>
            <a:endParaRPr lang="en-US" altLang="zh-CN" sz="1300"/>
          </a:p>
        </p:txBody>
      </p:sp>
      <p:sp>
        <p:nvSpPr>
          <p:cNvPr id="45059" name="Rectangle 2"/>
          <p:cNvSpPr>
            <a:spLocks noGrp="1" noRot="1" noChangeAspect="1" noChangeArrowheads="1" noTextEdit="1"/>
          </p:cNvSpPr>
          <p:nvPr>
            <p:ph type="sldImg"/>
          </p:nvPr>
        </p:nvSpPr>
        <p:spPr>
          <a:xfrm>
            <a:off x="1144588" y="687388"/>
            <a:ext cx="4568825" cy="3427412"/>
          </a:xfrm>
          <a:ln/>
        </p:spPr>
      </p:sp>
      <p:sp>
        <p:nvSpPr>
          <p:cNvPr id="45060" name="Rectangle 3"/>
          <p:cNvSpPr>
            <a:spLocks noGrp="1" noChangeArrowheads="1"/>
          </p:cNvSpPr>
          <p:nvPr>
            <p:ph type="body" idx="1"/>
          </p:nvPr>
        </p:nvSpPr>
        <p:spPr>
          <a:xfrm>
            <a:off x="913991" y="4342938"/>
            <a:ext cx="5030018" cy="4114588"/>
          </a:xfrm>
          <a:noFill/>
        </p:spPr>
        <p:txBody>
          <a:bodyPr/>
          <a:lstStyle/>
          <a:p>
            <a:pPr eaLnBrk="1" hangingPunct="1"/>
            <a:endParaRPr lang="en-US" altLang="en-US" smtClean="0"/>
          </a:p>
        </p:txBody>
      </p:sp>
    </p:spTree>
    <p:extLst>
      <p:ext uri="{BB962C8B-B14F-4D97-AF65-F5344CB8AC3E}">
        <p14:creationId xmlns:p14="http://schemas.microsoft.com/office/powerpoint/2010/main" val="9652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DC6472-814A-473D-8A4D-1B74C50DBCD0}" type="slidenum">
              <a:rPr lang="en-US" altLang="zh-CN"/>
              <a:pPr/>
              <a:t>5</a:t>
            </a:fld>
            <a:endParaRPr lang="en-US" altLang="zh-CN"/>
          </a:p>
        </p:txBody>
      </p:sp>
      <p:sp>
        <p:nvSpPr>
          <p:cNvPr id="38914" name="Rectangle 2"/>
          <p:cNvSpPr>
            <a:spLocks noRot="1" noChangeArrowheads="1" noTextEdit="1"/>
          </p:cNvSpPr>
          <p:nvPr>
            <p:ph type="sldImg"/>
          </p:nvPr>
        </p:nvSpPr>
        <p:spPr>
          <a:xfrm>
            <a:off x="1143000" y="685800"/>
            <a:ext cx="4572000" cy="3429000"/>
          </a:xfrm>
          <a:ln/>
        </p:spPr>
      </p:sp>
      <p:sp>
        <p:nvSpPr>
          <p:cNvPr id="38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3BFD6A7-3434-4A71-AB3B-19066525C794}" type="slidenum">
              <a:rPr lang="en-US" altLang="zh-CN" sz="1300"/>
              <a:pPr eaLnBrk="1" hangingPunct="1">
                <a:spcBef>
                  <a:spcPct val="0"/>
                </a:spcBef>
              </a:pPr>
              <a:t>33</a:t>
            </a:fld>
            <a:endParaRPr lang="en-US" altLang="zh-CN" sz="1300"/>
          </a:p>
        </p:txBody>
      </p:sp>
      <p:sp>
        <p:nvSpPr>
          <p:cNvPr id="46083" name="Rectangle 2"/>
          <p:cNvSpPr>
            <a:spLocks noGrp="1" noRot="1" noChangeAspect="1" noChangeArrowheads="1" noTextEdit="1"/>
          </p:cNvSpPr>
          <p:nvPr>
            <p:ph type="sldImg"/>
          </p:nvPr>
        </p:nvSpPr>
        <p:spPr>
          <a:xfrm>
            <a:off x="1144588" y="687388"/>
            <a:ext cx="4568825" cy="3427412"/>
          </a:xfrm>
          <a:ln/>
        </p:spPr>
      </p:sp>
      <p:sp>
        <p:nvSpPr>
          <p:cNvPr id="46084" name="Rectangle 3"/>
          <p:cNvSpPr>
            <a:spLocks noGrp="1" noChangeArrowheads="1"/>
          </p:cNvSpPr>
          <p:nvPr>
            <p:ph type="body" idx="1"/>
          </p:nvPr>
        </p:nvSpPr>
        <p:spPr>
          <a:xfrm>
            <a:off x="913991" y="4342938"/>
            <a:ext cx="5030018" cy="4114588"/>
          </a:xfrm>
          <a:noFill/>
        </p:spPr>
        <p:txBody>
          <a:bodyPr/>
          <a:lstStyle/>
          <a:p>
            <a:pPr eaLnBrk="1" hangingPunct="1"/>
            <a:endParaRPr lang="en-US" altLang="en-US" smtClean="0"/>
          </a:p>
        </p:txBody>
      </p:sp>
    </p:spTree>
    <p:extLst>
      <p:ext uri="{BB962C8B-B14F-4D97-AF65-F5344CB8AC3E}">
        <p14:creationId xmlns:p14="http://schemas.microsoft.com/office/powerpoint/2010/main" val="516135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01D1522-EC71-4867-A5E0-E348950F0D44}" type="slidenum">
              <a:rPr lang="en-US" altLang="zh-CN" sz="1300"/>
              <a:pPr eaLnBrk="1" hangingPunct="1">
                <a:spcBef>
                  <a:spcPct val="0"/>
                </a:spcBef>
              </a:pPr>
              <a:t>34</a:t>
            </a:fld>
            <a:endParaRPr lang="en-US" altLang="zh-CN" sz="1300"/>
          </a:p>
        </p:txBody>
      </p:sp>
      <p:sp>
        <p:nvSpPr>
          <p:cNvPr id="47107" name="Rectangle 2"/>
          <p:cNvSpPr>
            <a:spLocks noGrp="1" noRot="1" noChangeAspect="1" noChangeArrowheads="1" noTextEdit="1"/>
          </p:cNvSpPr>
          <p:nvPr>
            <p:ph type="sldImg"/>
          </p:nvPr>
        </p:nvSpPr>
        <p:spPr>
          <a:xfrm>
            <a:off x="1144588" y="687388"/>
            <a:ext cx="4568825" cy="3427412"/>
          </a:xfrm>
          <a:ln/>
        </p:spPr>
      </p:sp>
      <p:sp>
        <p:nvSpPr>
          <p:cNvPr id="47108" name="Rectangle 3"/>
          <p:cNvSpPr>
            <a:spLocks noGrp="1" noChangeArrowheads="1"/>
          </p:cNvSpPr>
          <p:nvPr>
            <p:ph type="body" idx="1"/>
          </p:nvPr>
        </p:nvSpPr>
        <p:spPr>
          <a:xfrm>
            <a:off x="913991" y="4342938"/>
            <a:ext cx="5030018" cy="4114588"/>
          </a:xfrm>
          <a:noFill/>
        </p:spPr>
        <p:txBody>
          <a:bodyPr/>
          <a:lstStyle/>
          <a:p>
            <a:pPr eaLnBrk="1" hangingPunct="1"/>
            <a:endParaRPr lang="en-US" altLang="en-US" smtClean="0"/>
          </a:p>
        </p:txBody>
      </p:sp>
    </p:spTree>
    <p:extLst>
      <p:ext uri="{BB962C8B-B14F-4D97-AF65-F5344CB8AC3E}">
        <p14:creationId xmlns:p14="http://schemas.microsoft.com/office/powerpoint/2010/main" val="254267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D9F775A-717D-4EB9-9F3D-FD70315C5E71}" type="slidenum">
              <a:rPr lang="en-US" altLang="zh-CN" sz="1300"/>
              <a:pPr eaLnBrk="1" hangingPunct="1">
                <a:spcBef>
                  <a:spcPct val="0"/>
                </a:spcBef>
              </a:pPr>
              <a:t>35</a:t>
            </a:fld>
            <a:endParaRPr lang="en-US" altLang="zh-CN" sz="1300"/>
          </a:p>
        </p:txBody>
      </p:sp>
      <p:sp>
        <p:nvSpPr>
          <p:cNvPr id="48131" name="Rectangle 2"/>
          <p:cNvSpPr>
            <a:spLocks noGrp="1" noRot="1" noChangeAspect="1" noChangeArrowheads="1" noTextEdit="1"/>
          </p:cNvSpPr>
          <p:nvPr>
            <p:ph type="sldImg"/>
          </p:nvPr>
        </p:nvSpPr>
        <p:spPr>
          <a:xfrm>
            <a:off x="1144588" y="687388"/>
            <a:ext cx="4568825" cy="3427412"/>
          </a:xfrm>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15511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36</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123279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E996C75E-7BA7-47CD-A70A-CBCEB6BAAAEA}" type="slidenum">
              <a:rPr lang="en-US" altLang="zh-CN" sz="1200"/>
              <a:pPr>
                <a:spcBef>
                  <a:spcPct val="0"/>
                </a:spcBef>
              </a:pPr>
              <a:t>37</a:t>
            </a:fld>
            <a:endParaRPr lang="en-US"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2882993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E1A7839-B715-4AC6-B45F-B8DB459A3828}" type="slidenum">
              <a:rPr lang="en-US" altLang="zh-CN" sz="1200"/>
              <a:pPr>
                <a:spcBef>
                  <a:spcPct val="0"/>
                </a:spcBef>
              </a:pPr>
              <a:t>38</a:t>
            </a:fld>
            <a:endParaRPr lang="en-US"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4294646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6000BDF-4E8E-4E7C-8032-C55C00269FEE}" type="slidenum">
              <a:rPr lang="en-US" altLang="zh-CN" sz="1200"/>
              <a:pPr>
                <a:spcBef>
                  <a:spcPct val="0"/>
                </a:spcBef>
              </a:pPr>
              <a:t>39</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4176471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6DF7A30-4376-4A26-8997-8571D7B5A93E}" type="slidenum">
              <a:rPr lang="en-US" altLang="zh-CN" sz="1200"/>
              <a:pPr>
                <a:spcBef>
                  <a:spcPct val="0"/>
                </a:spcBef>
              </a:pPr>
              <a:t>40</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1134366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6983167-F5D6-4E21-B782-1A936101EC1E}" type="slidenum">
              <a:rPr lang="en-US" altLang="zh-CN" sz="1200"/>
              <a:pPr>
                <a:spcBef>
                  <a:spcPct val="0"/>
                </a:spcBef>
              </a:pPr>
              <a:t>41</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99376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2F45BB5C-54AC-4838-B038-3C872AC90E38}" type="slidenum">
              <a:rPr lang="en-US" altLang="zh-CN" sz="1200"/>
              <a:pPr>
                <a:spcBef>
                  <a:spcPct val="0"/>
                </a:spcBef>
              </a:pPr>
              <a:t>42</a:t>
            </a:fld>
            <a:endParaRPr lang="en-US" altLang="zh-C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134958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C1420-5125-4D07-96B3-908535F023B5}" type="slidenum">
              <a:rPr lang="en-US" altLang="zh-CN"/>
              <a:pPr/>
              <a:t>6</a:t>
            </a:fld>
            <a:endParaRPr lang="en-US" altLang="zh-CN"/>
          </a:p>
        </p:txBody>
      </p:sp>
      <p:sp>
        <p:nvSpPr>
          <p:cNvPr id="40962" name="Rectangle 2"/>
          <p:cNvSpPr>
            <a:spLocks noRo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B51F32B-1212-4D57-82E1-589833416749}" type="slidenum">
              <a:rPr lang="en-US" altLang="zh-CN" sz="1200"/>
              <a:pPr>
                <a:spcBef>
                  <a:spcPct val="0"/>
                </a:spcBef>
              </a:pPr>
              <a:t>43</a:t>
            </a:fld>
            <a:endParaRPr lang="en-US"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791167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FAD180F-6515-42B0-BC84-B397F788EAFE}" type="slidenum">
              <a:rPr lang="en-US" altLang="zh-CN" sz="1200"/>
              <a:pPr>
                <a:spcBef>
                  <a:spcPct val="0"/>
                </a:spcBef>
              </a:pPr>
              <a:t>44</a:t>
            </a:fld>
            <a:endParaRPr lang="en-US"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2378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2D3508B6-3E7A-45F9-9821-8147E028F1FD}" type="slidenum">
              <a:rPr lang="en-US" altLang="zh-CN" sz="1200"/>
              <a:pPr>
                <a:spcBef>
                  <a:spcPct val="0"/>
                </a:spcBef>
              </a:pPr>
              <a:t>45</a:t>
            </a:fld>
            <a:endParaRPr lang="en-US"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13741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F228736-727E-421A-A3AB-A719DB60C374}" type="slidenum">
              <a:rPr lang="en-US" altLang="zh-CN" sz="1200"/>
              <a:pPr>
                <a:spcBef>
                  <a:spcPct val="0"/>
                </a:spcBef>
              </a:pPr>
              <a:t>46</a:t>
            </a:fld>
            <a:endParaRPr lang="en-US" altLang="zh-CN"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56548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9F972377-80C8-4F12-A4BA-A52DAFA8A4F9}" type="slidenum">
              <a:rPr lang="en-US" altLang="zh-CN" sz="1200"/>
              <a:pPr>
                <a:spcBef>
                  <a:spcPct val="0"/>
                </a:spcBef>
              </a:pPr>
              <a:t>47</a:t>
            </a:fld>
            <a:endParaRPr lang="en-US"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563212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6C0B6D4-0001-4FAE-BD9C-80976777F0BE}" type="slidenum">
              <a:rPr lang="en-US" altLang="zh-CN" sz="1200"/>
              <a:pPr>
                <a:spcBef>
                  <a:spcPct val="0"/>
                </a:spcBef>
              </a:pPr>
              <a:t>48</a:t>
            </a:fld>
            <a:endParaRPr lang="en-US" altLang="zh-CN"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16765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5118E025-3540-4F51-8A6C-DFBB96300C61}" type="slidenum">
              <a:rPr lang="en-US" altLang="zh-CN" sz="1200"/>
              <a:pPr>
                <a:spcBef>
                  <a:spcPct val="0"/>
                </a:spcBef>
              </a:pPr>
              <a:t>49</a:t>
            </a:fld>
            <a:endParaRPr lang="en-US"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95600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84FA472C-37BB-483A-9E47-A58AE0624397}" type="slidenum">
              <a:rPr lang="en-US" altLang="zh-CN" sz="1200"/>
              <a:pPr>
                <a:spcBef>
                  <a:spcPct val="0"/>
                </a:spcBef>
              </a:pPr>
              <a:t>50</a:t>
            </a:fld>
            <a:endParaRPr lang="en-US"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3835138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FE98A1E-E30B-4847-8DB6-3EDFD1D81F5B}" type="slidenum">
              <a:rPr lang="en-US" altLang="zh-CN" sz="1200"/>
              <a:pPr>
                <a:spcBef>
                  <a:spcPct val="0"/>
                </a:spcBef>
              </a:pPr>
              <a:t>51</a:t>
            </a:fld>
            <a:endParaRPr lang="en-US"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841724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F2A0666-6F83-4A44-89AA-266F13E4B619}" type="slidenum">
              <a:rPr lang="en-US" altLang="zh-CN" sz="1200"/>
              <a:pPr>
                <a:spcBef>
                  <a:spcPct val="0"/>
                </a:spcBef>
              </a:pPr>
              <a:t>52</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122559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239007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3C871E2-F75B-439B-8F6D-55F09D14CDBC}" type="slidenum">
              <a:rPr lang="en-US" altLang="zh-CN" sz="1200"/>
              <a:pPr>
                <a:spcBef>
                  <a:spcPct val="0"/>
                </a:spcBef>
              </a:pPr>
              <a:t>53</a:t>
            </a:fld>
            <a:endParaRPr lang="en-US" altLang="zh-CN"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37371474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9AC76248-C7E2-4C83-B774-2EBA3169B400}" type="slidenum">
              <a:rPr lang="en-US" altLang="zh-CN" sz="1200"/>
              <a:pPr>
                <a:spcBef>
                  <a:spcPct val="0"/>
                </a:spcBef>
              </a:pPr>
              <a:t>54</a:t>
            </a:fld>
            <a:endParaRPr lang="en-US" altLang="zh-CN"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06172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E9758CF-7CF1-4455-BA1B-14990A44C032}" type="slidenum">
              <a:rPr lang="en-US" altLang="zh-CN" sz="1200"/>
              <a:pPr>
                <a:spcBef>
                  <a:spcPct val="0"/>
                </a:spcBef>
              </a:pPr>
              <a:t>55</a:t>
            </a:fld>
            <a:endParaRPr lang="en-US" altLang="zh-CN"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97353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03EE395-199A-4A37-86B1-FC8C644B6BE8}" type="slidenum">
              <a:rPr lang="en-US" altLang="zh-CN" sz="1200"/>
              <a:pPr>
                <a:spcBef>
                  <a:spcPct val="0"/>
                </a:spcBef>
              </a:pPr>
              <a:t>56</a:t>
            </a:fld>
            <a:endParaRPr lang="en-US" altLang="zh-CN"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4023700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A37C2BBE-AF68-4418-B5FE-9A57E1FB48C0}" type="slidenum">
              <a:rPr lang="en-US" altLang="zh-CN" sz="1200"/>
              <a:pPr>
                <a:spcBef>
                  <a:spcPct val="0"/>
                </a:spcBef>
              </a:pPr>
              <a:t>57</a:t>
            </a:fld>
            <a:endParaRPr lang="en-US" altLang="zh-C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28590767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FB6D702-6FFC-42EE-95C7-FD57CD42FBE1}" type="slidenum">
              <a:rPr lang="en-US" altLang="zh-CN" sz="1200"/>
              <a:pPr>
                <a:spcBef>
                  <a:spcPct val="0"/>
                </a:spcBef>
              </a:pPr>
              <a:t>58</a:t>
            </a:fld>
            <a:endParaRPr lang="en-US" altLang="zh-CN"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3820876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1C300477-4730-40D0-9B56-BF716140F412}" type="slidenum">
              <a:rPr lang="en-US" altLang="zh-CN" sz="1200"/>
              <a:pPr>
                <a:spcBef>
                  <a:spcPct val="0"/>
                </a:spcBef>
              </a:pPr>
              <a:t>59</a:t>
            </a:fld>
            <a:endParaRPr lang="en-US" altLang="zh-CN"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16060944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5462EFF-BBFB-4A98-962B-3BC3755C7AF7}" type="slidenum">
              <a:rPr lang="en-US" altLang="zh-CN" sz="1200"/>
              <a:pPr>
                <a:spcBef>
                  <a:spcPct val="0"/>
                </a:spcBef>
              </a:pPr>
              <a:t>60</a:t>
            </a:fld>
            <a:endParaRPr lang="en-US" altLang="zh-CN"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5525" y="4342939"/>
            <a:ext cx="5026951" cy="4116005"/>
          </a:xfrm>
          <a:noFill/>
        </p:spPr>
        <p:txBody>
          <a:bodyPr/>
          <a:lstStyle/>
          <a:p>
            <a:pPr eaLnBrk="1" hangingPunct="1"/>
            <a:endParaRPr lang="en-US" altLang="en-US" smtClean="0"/>
          </a:p>
        </p:txBody>
      </p:sp>
    </p:spTree>
    <p:extLst>
      <p:ext uri="{BB962C8B-B14F-4D97-AF65-F5344CB8AC3E}">
        <p14:creationId xmlns:p14="http://schemas.microsoft.com/office/powerpoint/2010/main" val="3812268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16DD8E97-DA0D-4349-8C00-3B36DD685997}" type="slidenum">
              <a:rPr lang="en-US" altLang="zh-CN" sz="1200"/>
              <a:pPr>
                <a:spcBef>
                  <a:spcPct val="0"/>
                </a:spcBef>
              </a:pPr>
              <a:t>61</a:t>
            </a:fld>
            <a:endParaRPr lang="en-US" altLang="zh-C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132288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EDB30DB-89F8-4032-9CFB-9AACC123DF0E}" type="slidenum">
              <a:rPr lang="en-US" altLang="zh-CN" sz="1200"/>
              <a:pPr>
                <a:spcBef>
                  <a:spcPct val="0"/>
                </a:spcBef>
              </a:pPr>
              <a:t>62</a:t>
            </a:fld>
            <a:endParaRPr lang="en-US" altLang="zh-CN" sz="1200"/>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xfrm>
            <a:off x="685494" y="4342939"/>
            <a:ext cx="5487013" cy="4114587"/>
          </a:xfrm>
          <a:noFill/>
        </p:spPr>
        <p:txBody>
          <a:bodyPr/>
          <a:lstStyle/>
          <a:p>
            <a:pPr eaLnBrk="1" hangingPunct="1"/>
            <a:endParaRPr lang="en-US" altLang="en-US" smtClean="0"/>
          </a:p>
        </p:txBody>
      </p:sp>
    </p:spTree>
    <p:extLst>
      <p:ext uri="{BB962C8B-B14F-4D97-AF65-F5344CB8AC3E}">
        <p14:creationId xmlns:p14="http://schemas.microsoft.com/office/powerpoint/2010/main" val="107633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EA786B4-D682-4335-95F3-AB27FBC5054E}" type="slidenum">
              <a:rPr lang="en-US" altLang="zh-CN" sz="1300"/>
              <a:pPr eaLnBrk="1" hangingPunct="1">
                <a:spcBef>
                  <a:spcPct val="0"/>
                </a:spcBef>
              </a:pPr>
              <a:t>8</a:t>
            </a:fld>
            <a:endParaRPr lang="en-US" altLang="zh-CN" sz="1300"/>
          </a:p>
        </p:txBody>
      </p:sp>
      <p:sp>
        <p:nvSpPr>
          <p:cNvPr id="29699" name="Rectangle 2"/>
          <p:cNvSpPr>
            <a:spLocks noGrp="1" noRot="1" noChangeAspect="1" noChangeArrowheads="1" noTextEdit="1"/>
          </p:cNvSpPr>
          <p:nvPr>
            <p:ph type="sldImg"/>
          </p:nvPr>
        </p:nvSpPr>
        <p:spPr>
          <a:xfrm>
            <a:off x="1144588" y="687388"/>
            <a:ext cx="4568825" cy="3427412"/>
          </a:xfrm>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878741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44730B3-BB99-4D5C-9D24-F998194E3509}" type="slidenum">
              <a:rPr lang="en-US" altLang="zh-CN" sz="1200"/>
              <a:pPr>
                <a:spcBef>
                  <a:spcPct val="0"/>
                </a:spcBef>
              </a:pPr>
              <a:t>63</a:t>
            </a:fld>
            <a:endParaRPr lang="en-US" altLang="zh-CN" sz="1200"/>
          </a:p>
        </p:txBody>
      </p:sp>
      <p:sp>
        <p:nvSpPr>
          <p:cNvPr id="88067" name="Rectangle 2"/>
          <p:cNvSpPr>
            <a:spLocks noGrp="1" noRot="1" noChangeAspect="1"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xfrm>
            <a:off x="685494" y="4342939"/>
            <a:ext cx="5487013" cy="4114587"/>
          </a:xfrm>
          <a:noFill/>
        </p:spPr>
        <p:txBody>
          <a:bodyPr/>
          <a:lstStyle/>
          <a:p>
            <a:pPr eaLnBrk="1" hangingPunct="1"/>
            <a:endParaRPr lang="en-US" altLang="en-US" smtClean="0"/>
          </a:p>
        </p:txBody>
      </p:sp>
    </p:spTree>
    <p:extLst>
      <p:ext uri="{BB962C8B-B14F-4D97-AF65-F5344CB8AC3E}">
        <p14:creationId xmlns:p14="http://schemas.microsoft.com/office/powerpoint/2010/main" val="34933003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A4E14BD3-B549-4454-90FB-4277AEC779EB}" type="slidenum">
              <a:rPr lang="en-US" altLang="zh-CN" sz="1200"/>
              <a:pPr>
                <a:spcBef>
                  <a:spcPct val="0"/>
                </a:spcBef>
              </a:pPr>
              <a:t>64</a:t>
            </a:fld>
            <a:endParaRPr lang="en-US" altLang="zh-CN" sz="1200"/>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xfrm>
            <a:off x="685494" y="4342939"/>
            <a:ext cx="5487013" cy="4114587"/>
          </a:xfrm>
          <a:noFill/>
        </p:spPr>
        <p:txBody>
          <a:bodyPr/>
          <a:lstStyle/>
          <a:p>
            <a:pPr eaLnBrk="1" hangingPunct="1"/>
            <a:endParaRPr lang="en-US" altLang="en-US" smtClean="0"/>
          </a:p>
        </p:txBody>
      </p:sp>
    </p:spTree>
    <p:extLst>
      <p:ext uri="{BB962C8B-B14F-4D97-AF65-F5344CB8AC3E}">
        <p14:creationId xmlns:p14="http://schemas.microsoft.com/office/powerpoint/2010/main" val="12344526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A2CF7E4-D4D2-4A65-9889-6BDF637F70BC}" type="slidenum">
              <a:rPr lang="en-US" altLang="zh-CN" sz="1200"/>
              <a:pPr>
                <a:spcBef>
                  <a:spcPct val="0"/>
                </a:spcBef>
              </a:pPr>
              <a:t>65</a:t>
            </a:fld>
            <a:endParaRPr lang="en-US" altLang="zh-CN" sz="1200"/>
          </a:p>
        </p:txBody>
      </p:sp>
      <p:sp>
        <p:nvSpPr>
          <p:cNvPr id="90115" name="Rectangle 2"/>
          <p:cNvSpPr>
            <a:spLocks noGrp="1" noRot="1" noChangeAspec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xfrm>
            <a:off x="685494" y="4342939"/>
            <a:ext cx="5487013" cy="4114587"/>
          </a:xfrm>
          <a:noFill/>
        </p:spPr>
        <p:txBody>
          <a:bodyPr/>
          <a:lstStyle/>
          <a:p>
            <a:pPr eaLnBrk="1" hangingPunct="1"/>
            <a:endParaRPr lang="en-US" altLang="en-US" smtClean="0"/>
          </a:p>
        </p:txBody>
      </p:sp>
    </p:spTree>
    <p:extLst>
      <p:ext uri="{BB962C8B-B14F-4D97-AF65-F5344CB8AC3E}">
        <p14:creationId xmlns:p14="http://schemas.microsoft.com/office/powerpoint/2010/main" val="699076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A2AA00CD-D5A1-4333-AE57-3839417ED9BB}" type="slidenum">
              <a:rPr lang="en-US" altLang="zh-CN" sz="1200"/>
              <a:pPr>
                <a:spcBef>
                  <a:spcPct val="0"/>
                </a:spcBef>
              </a:pPr>
              <a:t>66</a:t>
            </a:fld>
            <a:endParaRPr lang="en-US" altLang="zh-CN" sz="1200"/>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xfrm>
            <a:off x="685494" y="4342939"/>
            <a:ext cx="5487013" cy="4114587"/>
          </a:xfrm>
          <a:noFill/>
        </p:spPr>
        <p:txBody>
          <a:bodyPr/>
          <a:lstStyle/>
          <a:p>
            <a:pPr eaLnBrk="1" hangingPunct="1"/>
            <a:endParaRPr lang="en-US" altLang="en-US" smtClean="0"/>
          </a:p>
        </p:txBody>
      </p:sp>
    </p:spTree>
    <p:extLst>
      <p:ext uri="{BB962C8B-B14F-4D97-AF65-F5344CB8AC3E}">
        <p14:creationId xmlns:p14="http://schemas.microsoft.com/office/powerpoint/2010/main" val="2479008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D618016-E1A5-4230-9002-8676EEBF7EE2}" type="slidenum">
              <a:rPr lang="en-US" altLang="zh-CN" sz="1200"/>
              <a:pPr>
                <a:spcBef>
                  <a:spcPct val="0"/>
                </a:spcBef>
              </a:pPr>
              <a:t>67</a:t>
            </a:fld>
            <a:endParaRPr lang="en-US" altLang="zh-CN" sz="1200"/>
          </a:p>
        </p:txBody>
      </p:sp>
      <p:sp>
        <p:nvSpPr>
          <p:cNvPr id="92163" name="Rectangle 2"/>
          <p:cNvSpPr>
            <a:spLocks noGrp="1" noRot="1" noChangeAspect="1"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xfrm>
            <a:off x="685494" y="4342939"/>
            <a:ext cx="5487013" cy="4114587"/>
          </a:xfrm>
          <a:noFill/>
        </p:spPr>
        <p:txBody>
          <a:bodyPr/>
          <a:lstStyle/>
          <a:p>
            <a:pPr eaLnBrk="1" hangingPunct="1"/>
            <a:endParaRPr lang="en-US" altLang="en-US" smtClean="0"/>
          </a:p>
        </p:txBody>
      </p:sp>
    </p:spTree>
    <p:extLst>
      <p:ext uri="{BB962C8B-B14F-4D97-AF65-F5344CB8AC3E}">
        <p14:creationId xmlns:p14="http://schemas.microsoft.com/office/powerpoint/2010/main" val="10804819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68</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4891427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330653C3-FAD3-4EAC-BCBD-AF2A79975544}" type="slidenum">
              <a:rPr lang="en-US" altLang="zh-CN" sz="1200">
                <a:solidFill>
                  <a:prstClr val="black"/>
                </a:solidFill>
              </a:rPr>
              <a:pPr eaLnBrk="1" hangingPunct="1">
                <a:spcBef>
                  <a:spcPct val="0"/>
                </a:spcBef>
              </a:pPr>
              <a:t>69</a:t>
            </a:fld>
            <a:endParaRPr lang="en-US" altLang="zh-CN" sz="1200">
              <a:solidFill>
                <a:prstClr val="black"/>
              </a:solidFill>
            </a:endParaRPr>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2281676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80F512A8-D3B0-4528-8D89-C0C3236211C8}" type="slidenum">
              <a:rPr lang="en-US" altLang="zh-CN" sz="1200">
                <a:solidFill>
                  <a:prstClr val="black"/>
                </a:solidFill>
              </a:rPr>
              <a:pPr eaLnBrk="1" hangingPunct="1">
                <a:spcBef>
                  <a:spcPct val="0"/>
                </a:spcBef>
              </a:pPr>
              <a:t>70</a:t>
            </a:fld>
            <a:endParaRPr lang="en-US" altLang="zh-CN" sz="1200">
              <a:solidFill>
                <a:prstClr val="black"/>
              </a:solidFill>
            </a:endParaRPr>
          </a:p>
        </p:txBody>
      </p:sp>
      <p:sp>
        <p:nvSpPr>
          <p:cNvPr id="79875" name="Rectangle 2"/>
          <p:cNvSpPr>
            <a:spLocks noGrp="1" noRot="1" noChangeAspec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5785642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C4117B-35DC-414D-88DA-07C3E0D18BE2}" type="slidenum">
              <a:rPr lang="en-US" altLang="zh-CN" sz="1200">
                <a:solidFill>
                  <a:prstClr val="black"/>
                </a:solidFill>
              </a:rPr>
              <a:pPr eaLnBrk="1" hangingPunct="1">
                <a:spcBef>
                  <a:spcPct val="0"/>
                </a:spcBef>
              </a:pPr>
              <a:t>71</a:t>
            </a:fld>
            <a:endParaRPr lang="en-US" altLang="zh-CN" sz="1200">
              <a:solidFill>
                <a:prstClr val="black"/>
              </a:solidFill>
            </a:endParaRPr>
          </a:p>
        </p:txBody>
      </p:sp>
      <p:sp>
        <p:nvSpPr>
          <p:cNvPr id="80899" name="Rectangle 2"/>
          <p:cNvSpPr>
            <a:spLocks noGrp="1" noRot="1" noChangeAspect="1" noChangeArrowheads="1" noTextEdit="1"/>
          </p:cNvSpPr>
          <p:nvPr>
            <p:ph type="sldImg"/>
          </p:nvPr>
        </p:nvSpPr>
        <p:spPr>
          <a:xfrm>
            <a:off x="1143000" y="685800"/>
            <a:ext cx="4572000" cy="3429000"/>
          </a:xfrm>
          <a:ln/>
        </p:spPr>
      </p:sp>
      <p:sp>
        <p:nvSpPr>
          <p:cNvPr id="8090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3585926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3F4C404-92B8-4FEB-9F47-F95323CA8FAF}" type="slidenum">
              <a:rPr lang="en-US" altLang="zh-CN" sz="1200">
                <a:solidFill>
                  <a:prstClr val="black"/>
                </a:solidFill>
              </a:rPr>
              <a:pPr eaLnBrk="1" hangingPunct="1">
                <a:spcBef>
                  <a:spcPct val="0"/>
                </a:spcBef>
              </a:pPr>
              <a:t>72</a:t>
            </a:fld>
            <a:endParaRPr lang="en-US" altLang="zh-CN" sz="1200">
              <a:solidFill>
                <a:prstClr val="black"/>
              </a:solidFill>
            </a:endParaRPr>
          </a:p>
        </p:txBody>
      </p:sp>
      <p:sp>
        <p:nvSpPr>
          <p:cNvPr id="81923" name="Rectangle 2"/>
          <p:cNvSpPr>
            <a:spLocks noGrp="1" noRot="1" noChangeAspec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79504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2ABFD5A-CD63-4B8E-A4F7-8E68F8E96C7C}" type="slidenum">
              <a:rPr lang="en-US" altLang="zh-CN" sz="1300"/>
              <a:pPr eaLnBrk="1" hangingPunct="1">
                <a:spcBef>
                  <a:spcPct val="0"/>
                </a:spcBef>
              </a:pPr>
              <a:t>9</a:t>
            </a:fld>
            <a:endParaRPr lang="en-US" altLang="zh-CN" sz="1300"/>
          </a:p>
        </p:txBody>
      </p:sp>
      <p:sp>
        <p:nvSpPr>
          <p:cNvPr id="30723" name="Rectangle 2"/>
          <p:cNvSpPr>
            <a:spLocks noGrp="1" noRot="1" noChangeAspect="1" noChangeArrowheads="1" noTextEdit="1"/>
          </p:cNvSpPr>
          <p:nvPr>
            <p:ph type="sldImg"/>
          </p:nvPr>
        </p:nvSpPr>
        <p:spPr>
          <a:xfrm>
            <a:off x="1141413" y="682625"/>
            <a:ext cx="4575175" cy="3432175"/>
          </a:xfrm>
          <a:ln/>
        </p:spPr>
      </p:sp>
      <p:sp>
        <p:nvSpPr>
          <p:cNvPr id="30724" name="Rectangle 3"/>
          <p:cNvSpPr>
            <a:spLocks noGrp="1" noChangeArrowheads="1"/>
          </p:cNvSpPr>
          <p:nvPr>
            <p:ph type="body" idx="1"/>
          </p:nvPr>
        </p:nvSpPr>
        <p:spPr>
          <a:xfrm>
            <a:off x="685495" y="4342939"/>
            <a:ext cx="5487013" cy="4117423"/>
          </a:xfrm>
          <a:noFill/>
        </p:spPr>
        <p:txBody>
          <a:bodyPr/>
          <a:lstStyle/>
          <a:p>
            <a:pPr eaLnBrk="1" hangingPunct="1"/>
            <a:endParaRPr lang="en-US" altLang="en-US" smtClean="0"/>
          </a:p>
        </p:txBody>
      </p:sp>
    </p:spTree>
    <p:extLst>
      <p:ext uri="{BB962C8B-B14F-4D97-AF65-F5344CB8AC3E}">
        <p14:creationId xmlns:p14="http://schemas.microsoft.com/office/powerpoint/2010/main" val="26035210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A932015-33D7-4E58-B11F-6AE2847BF127}" type="slidenum">
              <a:rPr lang="en-US" altLang="zh-CN" sz="1200">
                <a:solidFill>
                  <a:prstClr val="black"/>
                </a:solidFill>
              </a:rPr>
              <a:pPr eaLnBrk="1" hangingPunct="1">
                <a:spcBef>
                  <a:spcPct val="0"/>
                </a:spcBef>
              </a:pPr>
              <a:t>73</a:t>
            </a:fld>
            <a:endParaRPr lang="en-US" altLang="zh-CN" sz="1200">
              <a:solidFill>
                <a:prstClr val="black"/>
              </a:solidFill>
            </a:endParaRPr>
          </a:p>
        </p:txBody>
      </p:sp>
      <p:sp>
        <p:nvSpPr>
          <p:cNvPr id="82947" name="Rectangle 2"/>
          <p:cNvSpPr>
            <a:spLocks noGrp="1" noRot="1" noChangeAspect="1" noChangeArrowheads="1" noTextEdit="1"/>
          </p:cNvSpPr>
          <p:nvPr>
            <p:ph type="sldImg"/>
          </p:nvPr>
        </p:nvSpPr>
        <p:spPr>
          <a:xfrm>
            <a:off x="1143000" y="685800"/>
            <a:ext cx="4572000" cy="3429000"/>
          </a:xfrm>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455364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3379EDC1-3E7D-4875-A9FE-BEAAD46B399E}" type="slidenum">
              <a:rPr lang="en-US" altLang="zh-CN" sz="1200">
                <a:solidFill>
                  <a:prstClr val="black"/>
                </a:solidFill>
              </a:rPr>
              <a:pPr eaLnBrk="1" hangingPunct="1">
                <a:spcBef>
                  <a:spcPct val="0"/>
                </a:spcBef>
              </a:pPr>
              <a:t>74</a:t>
            </a:fld>
            <a:endParaRPr lang="en-US" altLang="zh-CN" sz="1200">
              <a:solidFill>
                <a:prstClr val="black"/>
              </a:solidFill>
            </a:endParaRPr>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5589187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96DAC5E-8411-4C9E-89AC-4C331D2E783E}" type="slidenum">
              <a:rPr lang="en-US" altLang="zh-CN" sz="1200">
                <a:solidFill>
                  <a:prstClr val="black"/>
                </a:solidFill>
              </a:rPr>
              <a:pPr eaLnBrk="1" hangingPunct="1">
                <a:spcBef>
                  <a:spcPct val="0"/>
                </a:spcBef>
              </a:pPr>
              <a:t>75</a:t>
            </a:fld>
            <a:endParaRPr lang="en-US" altLang="zh-CN" sz="1200">
              <a:solidFill>
                <a:prstClr val="black"/>
              </a:solidFill>
            </a:endParaRPr>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6732507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EE7F1BA-AEE6-49CA-A048-23CE928619B1}" type="slidenum">
              <a:rPr lang="en-US" altLang="zh-CN" sz="1200">
                <a:solidFill>
                  <a:prstClr val="black"/>
                </a:solidFill>
              </a:rPr>
              <a:pPr eaLnBrk="1" hangingPunct="1">
                <a:spcBef>
                  <a:spcPct val="0"/>
                </a:spcBef>
              </a:pPr>
              <a:t>76</a:t>
            </a:fld>
            <a:endParaRPr lang="en-US" altLang="zh-CN" sz="1200">
              <a:solidFill>
                <a:prstClr val="black"/>
              </a:solidFill>
            </a:endParaRPr>
          </a:p>
        </p:txBody>
      </p:sp>
      <p:sp>
        <p:nvSpPr>
          <p:cNvPr id="86019" name="Rectangle 2"/>
          <p:cNvSpPr>
            <a:spLocks noGrp="1" noRot="1" noChangeAspec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0190041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A7CA86A0-F37C-4D18-999D-431E666F40DF}" type="slidenum">
              <a:rPr lang="en-US" altLang="zh-CN" sz="1200">
                <a:solidFill>
                  <a:prstClr val="black"/>
                </a:solidFill>
              </a:rPr>
              <a:pPr eaLnBrk="1" hangingPunct="1">
                <a:spcBef>
                  <a:spcPct val="0"/>
                </a:spcBef>
              </a:pPr>
              <a:t>77</a:t>
            </a:fld>
            <a:endParaRPr lang="en-US" altLang="zh-CN" sz="1200">
              <a:solidFill>
                <a:prstClr val="black"/>
              </a:solidFill>
            </a:endParaRPr>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2593317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64ED8C9A-66EE-4472-A9E8-FFF286289332}" type="slidenum">
              <a:rPr lang="en-US" altLang="zh-CN" sz="1200">
                <a:solidFill>
                  <a:prstClr val="black"/>
                </a:solidFill>
              </a:rPr>
              <a:pPr eaLnBrk="1" hangingPunct="1">
                <a:spcBef>
                  <a:spcPct val="0"/>
                </a:spcBef>
              </a:pPr>
              <a:t>78</a:t>
            </a:fld>
            <a:endParaRPr lang="en-US" altLang="zh-CN" sz="1200">
              <a:solidFill>
                <a:prstClr val="black"/>
              </a:solidFill>
            </a:endParaRPr>
          </a:p>
        </p:txBody>
      </p:sp>
      <p:sp>
        <p:nvSpPr>
          <p:cNvPr id="88067" name="Rectangle 2"/>
          <p:cNvSpPr>
            <a:spLocks noGrp="1" noRot="1" noChangeAspect="1"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7037137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FE886ECD-96E8-4AF3-9F51-6C7D0F3A98A0}" type="slidenum">
              <a:rPr lang="en-US" altLang="zh-CN" sz="1200">
                <a:solidFill>
                  <a:prstClr val="black"/>
                </a:solidFill>
              </a:rPr>
              <a:pPr eaLnBrk="1" hangingPunct="1">
                <a:spcBef>
                  <a:spcPct val="0"/>
                </a:spcBef>
              </a:pPr>
              <a:t>79</a:t>
            </a:fld>
            <a:endParaRPr lang="en-US" altLang="zh-CN" sz="1200">
              <a:solidFill>
                <a:prstClr val="black"/>
              </a:solidFill>
            </a:endParaRPr>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830950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B472CC47-37AA-407F-AC5A-24973D5A334C}" type="slidenum">
              <a:rPr lang="en-US" altLang="zh-CN" sz="1200">
                <a:solidFill>
                  <a:prstClr val="black"/>
                </a:solidFill>
              </a:rPr>
              <a:pPr eaLnBrk="1" hangingPunct="1">
                <a:spcBef>
                  <a:spcPct val="0"/>
                </a:spcBef>
              </a:pPr>
              <a:t>80</a:t>
            </a:fld>
            <a:endParaRPr lang="en-US" altLang="zh-CN" sz="1200">
              <a:solidFill>
                <a:prstClr val="black"/>
              </a:solidFill>
            </a:endParaRPr>
          </a:p>
        </p:txBody>
      </p:sp>
      <p:sp>
        <p:nvSpPr>
          <p:cNvPr id="90115" name="Rectangle 2"/>
          <p:cNvSpPr>
            <a:spLocks noGrp="1" noRot="1" noChangeAspec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503904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3D99894C-BB91-42FB-AE1B-D3E656FB435A}" type="slidenum">
              <a:rPr lang="en-US" altLang="zh-CN" sz="1200">
                <a:solidFill>
                  <a:prstClr val="black"/>
                </a:solidFill>
              </a:rPr>
              <a:pPr eaLnBrk="1" hangingPunct="1">
                <a:spcBef>
                  <a:spcPct val="0"/>
                </a:spcBef>
              </a:pPr>
              <a:t>81</a:t>
            </a:fld>
            <a:endParaRPr lang="en-US" altLang="zh-CN" sz="1200">
              <a:solidFill>
                <a:prstClr val="black"/>
              </a:solidFill>
            </a:endParaRPr>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0227688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95C1011-5C39-449D-89CA-0C968770CB6F}" type="slidenum">
              <a:rPr lang="en-US" altLang="zh-CN" sz="1200">
                <a:solidFill>
                  <a:prstClr val="black"/>
                </a:solidFill>
              </a:rPr>
              <a:pPr eaLnBrk="1" hangingPunct="1">
                <a:spcBef>
                  <a:spcPct val="0"/>
                </a:spcBef>
              </a:pPr>
              <a:t>82</a:t>
            </a:fld>
            <a:endParaRPr lang="en-US" altLang="zh-CN" sz="1200">
              <a:solidFill>
                <a:prstClr val="black"/>
              </a:solidFill>
            </a:endParaRPr>
          </a:p>
        </p:txBody>
      </p:sp>
      <p:sp>
        <p:nvSpPr>
          <p:cNvPr id="92163" name="Rectangle 2"/>
          <p:cNvSpPr>
            <a:spLocks noGrp="1" noRot="1" noChangeAspect="1"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14358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D385462-8E1F-4F5B-AF52-C0FE2177823D}" type="slidenum">
              <a:rPr lang="en-US" altLang="zh-CN" sz="1300"/>
              <a:pPr eaLnBrk="1" hangingPunct="1">
                <a:spcBef>
                  <a:spcPct val="0"/>
                </a:spcBef>
              </a:pPr>
              <a:t>10</a:t>
            </a:fld>
            <a:endParaRPr lang="en-US" altLang="zh-CN" sz="1300"/>
          </a:p>
        </p:txBody>
      </p:sp>
      <p:sp>
        <p:nvSpPr>
          <p:cNvPr id="31747" name="Rectangle 2"/>
          <p:cNvSpPr>
            <a:spLocks noGrp="1" noRot="1" noChangeAspect="1" noChangeArrowheads="1" noTextEdit="1"/>
          </p:cNvSpPr>
          <p:nvPr>
            <p:ph type="sldImg"/>
          </p:nvPr>
        </p:nvSpPr>
        <p:spPr>
          <a:xfrm>
            <a:off x="1144588" y="687388"/>
            <a:ext cx="4568825" cy="3427412"/>
          </a:xfrm>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672295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8D4CC283-1C29-4055-B919-827953E13C94}" type="slidenum">
              <a:rPr lang="en-US" altLang="zh-CN" sz="1200">
                <a:solidFill>
                  <a:prstClr val="black"/>
                </a:solidFill>
              </a:rPr>
              <a:pPr eaLnBrk="1" hangingPunct="1">
                <a:spcBef>
                  <a:spcPct val="0"/>
                </a:spcBef>
              </a:pPr>
              <a:t>83</a:t>
            </a:fld>
            <a:endParaRPr lang="en-US" altLang="zh-CN" sz="1200">
              <a:solidFill>
                <a:prstClr val="black"/>
              </a:solidFill>
            </a:endParaRPr>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6012132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2861F0A2-1B6F-4EDC-B95C-6AA8B3B3B2A6}" type="slidenum">
              <a:rPr lang="en-US" altLang="zh-CN" sz="1200">
                <a:solidFill>
                  <a:prstClr val="black"/>
                </a:solidFill>
              </a:rPr>
              <a:pPr eaLnBrk="1" hangingPunct="1">
                <a:spcBef>
                  <a:spcPct val="0"/>
                </a:spcBef>
              </a:pPr>
              <a:t>84</a:t>
            </a:fld>
            <a:endParaRPr lang="en-US" altLang="zh-CN" sz="1200">
              <a:solidFill>
                <a:prstClr val="black"/>
              </a:solidFill>
            </a:endParaRPr>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41977631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C0CA3CB3-9906-4434-914B-F4F8D43B0D82}" type="slidenum">
              <a:rPr lang="en-US" altLang="zh-CN" sz="1200">
                <a:solidFill>
                  <a:prstClr val="black"/>
                </a:solidFill>
              </a:rPr>
              <a:pPr eaLnBrk="1" hangingPunct="1">
                <a:spcBef>
                  <a:spcPct val="0"/>
                </a:spcBef>
              </a:pPr>
              <a:t>85</a:t>
            </a:fld>
            <a:endParaRPr lang="en-US" altLang="zh-CN" sz="1200">
              <a:solidFill>
                <a:prstClr val="black"/>
              </a:solidFill>
            </a:endParaRPr>
          </a:p>
        </p:txBody>
      </p:sp>
      <p:sp>
        <p:nvSpPr>
          <p:cNvPr id="95235" name="Rectangle 2"/>
          <p:cNvSpPr>
            <a:spLocks noGrp="1" noRot="1" noChangeAspect="1" noChangeArrowheads="1" noTextEdit="1"/>
          </p:cNvSpPr>
          <p:nvPr>
            <p:ph type="sldImg"/>
          </p:nvPr>
        </p:nvSpPr>
        <p:spPr>
          <a:xfrm>
            <a:off x="1143000" y="685800"/>
            <a:ext cx="4572000" cy="3429000"/>
          </a:xfrm>
          <a:ln/>
        </p:spPr>
      </p:sp>
      <p:sp>
        <p:nvSpPr>
          <p:cNvPr id="9523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6889042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BEC7A084-5A31-4151-8BB3-AAC00EAFB7F8}" type="slidenum">
              <a:rPr lang="en-US" altLang="zh-CN" sz="1200">
                <a:solidFill>
                  <a:prstClr val="black"/>
                </a:solidFill>
              </a:rPr>
              <a:pPr eaLnBrk="1" hangingPunct="1">
                <a:spcBef>
                  <a:spcPct val="0"/>
                </a:spcBef>
              </a:pPr>
              <a:t>86</a:t>
            </a:fld>
            <a:endParaRPr lang="en-US" altLang="zh-CN" sz="1200">
              <a:solidFill>
                <a:prstClr val="black"/>
              </a:solidFill>
            </a:endParaRPr>
          </a:p>
        </p:txBody>
      </p:sp>
      <p:sp>
        <p:nvSpPr>
          <p:cNvPr id="96259" name="Rectangle 2"/>
          <p:cNvSpPr>
            <a:spLocks noGrp="1" noRot="1" noChangeAspect="1" noChangeArrowheads="1" noTextEdit="1"/>
          </p:cNvSpPr>
          <p:nvPr>
            <p:ph type="sldImg"/>
          </p:nvPr>
        </p:nvSpPr>
        <p:spPr>
          <a:xfrm>
            <a:off x="1143000" y="685800"/>
            <a:ext cx="4572000" cy="3429000"/>
          </a:xfrm>
          <a:ln/>
        </p:spPr>
      </p:sp>
      <p:sp>
        <p:nvSpPr>
          <p:cNvPr id="9626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1444021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82A0BAB4-C488-4CC0-A87B-09770A31073A}" type="slidenum">
              <a:rPr lang="en-US" altLang="zh-CN" sz="1200">
                <a:solidFill>
                  <a:prstClr val="black"/>
                </a:solidFill>
              </a:rPr>
              <a:pPr eaLnBrk="1" hangingPunct="1">
                <a:spcBef>
                  <a:spcPct val="0"/>
                </a:spcBef>
              </a:pPr>
              <a:t>87</a:t>
            </a:fld>
            <a:endParaRPr lang="en-US" altLang="zh-CN" sz="1200">
              <a:solidFill>
                <a:prstClr val="black"/>
              </a:solidFill>
            </a:endParaRPr>
          </a:p>
        </p:txBody>
      </p:sp>
      <p:sp>
        <p:nvSpPr>
          <p:cNvPr id="97283" name="Rectangle 2"/>
          <p:cNvSpPr>
            <a:spLocks noGrp="1" noRot="1" noChangeAspect="1" noChangeArrowheads="1" noTextEdit="1"/>
          </p:cNvSpPr>
          <p:nvPr>
            <p:ph type="sldImg"/>
          </p:nvPr>
        </p:nvSpPr>
        <p:spPr>
          <a:xfrm>
            <a:off x="1143000" y="685800"/>
            <a:ext cx="4572000" cy="3429000"/>
          </a:xfrm>
          <a:ln/>
        </p:spPr>
      </p:sp>
      <p:sp>
        <p:nvSpPr>
          <p:cNvPr id="9728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7972119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9D97CA01-EA79-4099-A7F1-9F624ED341B6}" type="slidenum">
              <a:rPr lang="en-US" altLang="zh-CN" sz="1200">
                <a:solidFill>
                  <a:prstClr val="black"/>
                </a:solidFill>
              </a:rPr>
              <a:pPr eaLnBrk="1" hangingPunct="1">
                <a:spcBef>
                  <a:spcPct val="0"/>
                </a:spcBef>
              </a:pPr>
              <a:t>88</a:t>
            </a:fld>
            <a:endParaRPr lang="en-US" altLang="zh-CN" sz="1200">
              <a:solidFill>
                <a:prstClr val="black"/>
              </a:solidFill>
            </a:endParaRPr>
          </a:p>
        </p:txBody>
      </p:sp>
      <p:sp>
        <p:nvSpPr>
          <p:cNvPr id="98307" name="Rectangle 2"/>
          <p:cNvSpPr>
            <a:spLocks noGrp="1" noRot="1" noChangeAspect="1" noChangeArrowheads="1" noTextEdit="1"/>
          </p:cNvSpPr>
          <p:nvPr>
            <p:ph type="sldImg"/>
          </p:nvPr>
        </p:nvSpPr>
        <p:spPr>
          <a:xfrm>
            <a:off x="1143000" y="685800"/>
            <a:ext cx="4572000" cy="3429000"/>
          </a:xfrm>
          <a:ln/>
        </p:spPr>
      </p:sp>
      <p:sp>
        <p:nvSpPr>
          <p:cNvPr id="9830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300957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876749E-6986-4B49-B873-165D39E108F7}" type="slidenum">
              <a:rPr lang="en-US" altLang="zh-CN" sz="1200">
                <a:solidFill>
                  <a:prstClr val="black"/>
                </a:solidFill>
              </a:rPr>
              <a:pPr eaLnBrk="1" hangingPunct="1">
                <a:spcBef>
                  <a:spcPct val="0"/>
                </a:spcBef>
              </a:pPr>
              <a:t>89</a:t>
            </a:fld>
            <a:endParaRPr lang="en-US" altLang="zh-CN" sz="1200">
              <a:solidFill>
                <a:prstClr val="black"/>
              </a:solidFill>
            </a:endParaRPr>
          </a:p>
        </p:txBody>
      </p:sp>
      <p:sp>
        <p:nvSpPr>
          <p:cNvPr id="99331" name="Rectangle 2"/>
          <p:cNvSpPr>
            <a:spLocks noGrp="1" noRot="1" noChangeAspect="1" noChangeArrowheads="1" noTextEdit="1"/>
          </p:cNvSpPr>
          <p:nvPr>
            <p:ph type="sldImg"/>
          </p:nvPr>
        </p:nvSpPr>
        <p:spPr>
          <a:xfrm>
            <a:off x="1143000" y="685800"/>
            <a:ext cx="4572000" cy="3429000"/>
          </a:xfrm>
          <a:ln/>
        </p:spPr>
      </p:sp>
      <p:sp>
        <p:nvSpPr>
          <p:cNvPr id="9933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7324188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52E97DF2-F4A2-40A6-AE4A-0B840A3CF303}" type="slidenum">
              <a:rPr lang="en-US" altLang="zh-CN" sz="1200">
                <a:solidFill>
                  <a:prstClr val="black"/>
                </a:solidFill>
              </a:rPr>
              <a:pPr eaLnBrk="1" hangingPunct="1">
                <a:spcBef>
                  <a:spcPct val="0"/>
                </a:spcBef>
              </a:pPr>
              <a:t>90</a:t>
            </a:fld>
            <a:endParaRPr lang="en-US" altLang="zh-CN" sz="1200">
              <a:solidFill>
                <a:prstClr val="black"/>
              </a:solidFill>
            </a:endParaRPr>
          </a:p>
        </p:txBody>
      </p:sp>
      <p:sp>
        <p:nvSpPr>
          <p:cNvPr id="100355" name="Rectangle 2"/>
          <p:cNvSpPr>
            <a:spLocks noGrp="1" noRot="1" noChangeAspect="1" noChangeArrowheads="1" noTextEdit="1"/>
          </p:cNvSpPr>
          <p:nvPr>
            <p:ph type="sldImg"/>
          </p:nvPr>
        </p:nvSpPr>
        <p:spPr>
          <a:xfrm>
            <a:off x="1143000" y="685800"/>
            <a:ext cx="4572000" cy="3429000"/>
          </a:xfrm>
          <a:ln/>
        </p:spPr>
      </p:sp>
      <p:sp>
        <p:nvSpPr>
          <p:cNvPr id="10035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4579183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7D2FF375-816E-40E1-9B50-1AF7E3327244}" type="slidenum">
              <a:rPr lang="en-US" altLang="zh-CN" sz="1200">
                <a:solidFill>
                  <a:prstClr val="black"/>
                </a:solidFill>
              </a:rPr>
              <a:pPr eaLnBrk="1" hangingPunct="1">
                <a:spcBef>
                  <a:spcPct val="0"/>
                </a:spcBef>
              </a:pPr>
              <a:t>91</a:t>
            </a:fld>
            <a:endParaRPr lang="en-US" altLang="zh-CN" sz="1200">
              <a:solidFill>
                <a:prstClr val="black"/>
              </a:solidFill>
            </a:endParaRPr>
          </a:p>
        </p:txBody>
      </p:sp>
      <p:sp>
        <p:nvSpPr>
          <p:cNvPr id="101379" name="Rectangle 2"/>
          <p:cNvSpPr>
            <a:spLocks noGrp="1" noRot="1" noChangeAspect="1" noChangeArrowheads="1" noTextEdit="1"/>
          </p:cNvSpPr>
          <p:nvPr>
            <p:ph type="sldImg"/>
          </p:nvPr>
        </p:nvSpPr>
        <p:spPr>
          <a:xfrm>
            <a:off x="1143000" y="685800"/>
            <a:ext cx="4572000" cy="3429000"/>
          </a:xfrm>
          <a:ln/>
        </p:spPr>
      </p:sp>
      <p:sp>
        <p:nvSpPr>
          <p:cNvPr id="10138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8515574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A2F520D0-07B4-4925-A7E4-18386B7035F1}" type="slidenum">
              <a:rPr lang="en-US" altLang="zh-CN" sz="1200">
                <a:solidFill>
                  <a:prstClr val="black"/>
                </a:solidFill>
              </a:rPr>
              <a:pPr eaLnBrk="1" hangingPunct="1">
                <a:spcBef>
                  <a:spcPct val="0"/>
                </a:spcBef>
              </a:pPr>
              <a:t>92</a:t>
            </a:fld>
            <a:endParaRPr lang="en-US" altLang="zh-CN" sz="1200">
              <a:solidFill>
                <a:prstClr val="black"/>
              </a:solidFill>
            </a:endParaRPr>
          </a:p>
        </p:txBody>
      </p:sp>
      <p:sp>
        <p:nvSpPr>
          <p:cNvPr id="102403" name="Rectangle 2"/>
          <p:cNvSpPr>
            <a:spLocks noGrp="1" noRot="1" noChangeAspect="1" noChangeArrowheads="1" noTextEdit="1"/>
          </p:cNvSpPr>
          <p:nvPr>
            <p:ph type="sldImg"/>
          </p:nvPr>
        </p:nvSpPr>
        <p:spPr>
          <a:xfrm>
            <a:off x="1143000" y="685800"/>
            <a:ext cx="4572000" cy="3429000"/>
          </a:xfrm>
          <a:ln/>
        </p:spPr>
      </p:sp>
      <p:sp>
        <p:nvSpPr>
          <p:cNvPr id="10240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6779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AC9E239-55DD-4AB9-AF2E-A0E512060F42}" type="slidenum">
              <a:rPr lang="en-US" altLang="zh-CN" sz="1300"/>
              <a:pPr eaLnBrk="1" hangingPunct="1">
                <a:spcBef>
                  <a:spcPct val="0"/>
                </a:spcBef>
              </a:pPr>
              <a:t>11</a:t>
            </a:fld>
            <a:endParaRPr lang="en-US" altLang="zh-CN" sz="1300"/>
          </a:p>
        </p:txBody>
      </p:sp>
      <p:sp>
        <p:nvSpPr>
          <p:cNvPr id="32771" name="Rectangle 2"/>
          <p:cNvSpPr>
            <a:spLocks noGrp="1" noRot="1" noChangeAspect="1" noChangeArrowheads="1" noTextEdit="1"/>
          </p:cNvSpPr>
          <p:nvPr>
            <p:ph type="sldImg"/>
          </p:nvPr>
        </p:nvSpPr>
        <p:spPr>
          <a:xfrm>
            <a:off x="1141413" y="682625"/>
            <a:ext cx="4575175" cy="3432175"/>
          </a:xfrm>
          <a:ln/>
        </p:spPr>
      </p:sp>
      <p:sp>
        <p:nvSpPr>
          <p:cNvPr id="32772" name="Rectangle 3"/>
          <p:cNvSpPr>
            <a:spLocks noGrp="1" noChangeArrowheads="1"/>
          </p:cNvSpPr>
          <p:nvPr>
            <p:ph type="body" idx="1"/>
          </p:nvPr>
        </p:nvSpPr>
        <p:spPr>
          <a:xfrm>
            <a:off x="685495" y="4342939"/>
            <a:ext cx="5487013" cy="4117423"/>
          </a:xfrm>
          <a:noFill/>
        </p:spPr>
        <p:txBody>
          <a:bodyPr/>
          <a:lstStyle/>
          <a:p>
            <a:pPr eaLnBrk="1" hangingPunct="1"/>
            <a:endParaRPr lang="en-US" altLang="en-US" smtClean="0"/>
          </a:p>
        </p:txBody>
      </p:sp>
    </p:spTree>
    <p:extLst>
      <p:ext uri="{BB962C8B-B14F-4D97-AF65-F5344CB8AC3E}">
        <p14:creationId xmlns:p14="http://schemas.microsoft.com/office/powerpoint/2010/main" val="39658903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8EEC308-6ACE-42B6-A1A0-5D9888E1A7B9}" type="slidenum">
              <a:rPr lang="en-US" altLang="zh-CN" sz="1200">
                <a:solidFill>
                  <a:prstClr val="black"/>
                </a:solidFill>
              </a:rPr>
              <a:pPr eaLnBrk="1" hangingPunct="1">
                <a:spcBef>
                  <a:spcPct val="0"/>
                </a:spcBef>
              </a:pPr>
              <a:t>93</a:t>
            </a:fld>
            <a:endParaRPr lang="en-US" altLang="zh-CN" sz="1200">
              <a:solidFill>
                <a:prstClr val="black"/>
              </a:solidFill>
            </a:endParaRPr>
          </a:p>
        </p:txBody>
      </p:sp>
      <p:sp>
        <p:nvSpPr>
          <p:cNvPr id="103427" name="Rectangle 2"/>
          <p:cNvSpPr>
            <a:spLocks noGrp="1" noRot="1" noChangeAspect="1" noChangeArrowheads="1" noTextEdit="1"/>
          </p:cNvSpPr>
          <p:nvPr>
            <p:ph type="sldImg"/>
          </p:nvPr>
        </p:nvSpPr>
        <p:spPr>
          <a:xfrm>
            <a:off x="1143000" y="685800"/>
            <a:ext cx="4572000" cy="3429000"/>
          </a:xfrm>
          <a:ln/>
        </p:spPr>
      </p:sp>
      <p:sp>
        <p:nvSpPr>
          <p:cNvPr id="10342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6334947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662CF240-9BE8-4840-A2A8-3DAAE952812E}" type="slidenum">
              <a:rPr lang="en-US" altLang="zh-CN" sz="1200">
                <a:solidFill>
                  <a:prstClr val="black"/>
                </a:solidFill>
              </a:rPr>
              <a:pPr eaLnBrk="1" hangingPunct="1">
                <a:spcBef>
                  <a:spcPct val="0"/>
                </a:spcBef>
              </a:pPr>
              <a:t>94</a:t>
            </a:fld>
            <a:endParaRPr lang="en-US" altLang="zh-CN" sz="1200">
              <a:solidFill>
                <a:prstClr val="black"/>
              </a:solidFill>
            </a:endParaRPr>
          </a:p>
        </p:txBody>
      </p:sp>
      <p:sp>
        <p:nvSpPr>
          <p:cNvPr id="104451" name="Rectangle 2"/>
          <p:cNvSpPr>
            <a:spLocks noGrp="1" noRot="1" noChangeAspect="1" noChangeArrowheads="1" noTextEdit="1"/>
          </p:cNvSpPr>
          <p:nvPr>
            <p:ph type="sldImg"/>
          </p:nvPr>
        </p:nvSpPr>
        <p:spPr>
          <a:xfrm>
            <a:off x="1143000" y="685800"/>
            <a:ext cx="4572000" cy="3429000"/>
          </a:xfrm>
          <a:ln/>
        </p:spPr>
      </p:sp>
      <p:sp>
        <p:nvSpPr>
          <p:cNvPr id="1044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48164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20A24D4F-9DF8-4482-BB2F-89CAB2C87040}" type="slidenum">
              <a:rPr lang="en-US" altLang="zh-CN" sz="1200">
                <a:solidFill>
                  <a:prstClr val="black"/>
                </a:solidFill>
              </a:rPr>
              <a:pPr eaLnBrk="1" hangingPunct="1">
                <a:spcBef>
                  <a:spcPct val="0"/>
                </a:spcBef>
              </a:pPr>
              <a:t>95</a:t>
            </a:fld>
            <a:endParaRPr lang="en-US" altLang="zh-CN" sz="1200">
              <a:solidFill>
                <a:prstClr val="black"/>
              </a:solidFill>
            </a:endParaRPr>
          </a:p>
        </p:txBody>
      </p:sp>
      <p:sp>
        <p:nvSpPr>
          <p:cNvPr id="105475" name="Rectangle 2"/>
          <p:cNvSpPr>
            <a:spLocks noGrp="1" noRot="1" noChangeAspect="1" noChangeArrowheads="1" noTextEdit="1"/>
          </p:cNvSpPr>
          <p:nvPr>
            <p:ph type="sldImg"/>
          </p:nvPr>
        </p:nvSpPr>
        <p:spPr>
          <a:xfrm>
            <a:off x="1143000" y="685800"/>
            <a:ext cx="4572000" cy="3429000"/>
          </a:xfrm>
          <a:ln/>
        </p:spPr>
      </p:sp>
      <p:sp>
        <p:nvSpPr>
          <p:cNvPr id="10547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4604209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BD840E1E-A465-4E23-BC27-E8AEB6352E5A}" type="slidenum">
              <a:rPr lang="en-US" altLang="zh-CN" sz="1200">
                <a:solidFill>
                  <a:prstClr val="black"/>
                </a:solidFill>
              </a:rPr>
              <a:pPr eaLnBrk="1" hangingPunct="1">
                <a:spcBef>
                  <a:spcPct val="0"/>
                </a:spcBef>
              </a:pPr>
              <a:t>96</a:t>
            </a:fld>
            <a:endParaRPr lang="en-US" altLang="zh-CN" sz="1200">
              <a:solidFill>
                <a:prstClr val="black"/>
              </a:solidFill>
            </a:endParaRPr>
          </a:p>
        </p:txBody>
      </p:sp>
      <p:sp>
        <p:nvSpPr>
          <p:cNvPr id="106499" name="Rectangle 2"/>
          <p:cNvSpPr>
            <a:spLocks noGrp="1" noRot="1" noChangeAspect="1" noChangeArrowheads="1" noTextEdit="1"/>
          </p:cNvSpPr>
          <p:nvPr>
            <p:ph type="sldImg"/>
          </p:nvPr>
        </p:nvSpPr>
        <p:spPr>
          <a:xfrm>
            <a:off x="1143000" y="685800"/>
            <a:ext cx="4572000" cy="3429000"/>
          </a:xfrm>
          <a:ln/>
        </p:spPr>
      </p:sp>
      <p:sp>
        <p:nvSpPr>
          <p:cNvPr id="10650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32701744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24CEEB61-F12E-4F0A-B194-62984E671937}" type="slidenum">
              <a:rPr lang="en-US" altLang="zh-CN" sz="1200">
                <a:solidFill>
                  <a:prstClr val="black"/>
                </a:solidFill>
              </a:rPr>
              <a:pPr eaLnBrk="1" hangingPunct="1">
                <a:spcBef>
                  <a:spcPct val="0"/>
                </a:spcBef>
              </a:pPr>
              <a:t>97</a:t>
            </a:fld>
            <a:endParaRPr lang="en-US" altLang="zh-CN" sz="1200">
              <a:solidFill>
                <a:prstClr val="black"/>
              </a:solidFill>
            </a:endParaRPr>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78806658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D54062BF-6FBD-4E74-9238-DE66D7FA7F9F}" type="slidenum">
              <a:rPr lang="en-US" altLang="zh-CN" sz="1200">
                <a:solidFill>
                  <a:prstClr val="black"/>
                </a:solidFill>
              </a:rPr>
              <a:pPr eaLnBrk="1" hangingPunct="1">
                <a:spcBef>
                  <a:spcPct val="0"/>
                </a:spcBef>
              </a:pPr>
              <a:t>98</a:t>
            </a:fld>
            <a:endParaRPr lang="en-US" altLang="zh-CN" sz="1200">
              <a:solidFill>
                <a:prstClr val="black"/>
              </a:solidFill>
            </a:endParaRPr>
          </a:p>
        </p:txBody>
      </p:sp>
      <p:sp>
        <p:nvSpPr>
          <p:cNvPr id="108547" name="Rectangle 2"/>
          <p:cNvSpPr>
            <a:spLocks noGrp="1" noRot="1" noChangeAspect="1" noChangeArrowheads="1" noTextEdit="1"/>
          </p:cNvSpPr>
          <p:nvPr>
            <p:ph type="sldImg"/>
          </p:nvPr>
        </p:nvSpPr>
        <p:spPr>
          <a:xfrm>
            <a:off x="1143000" y="685800"/>
            <a:ext cx="4572000" cy="3429000"/>
          </a:xfrm>
          <a:ln/>
        </p:spPr>
      </p:sp>
      <p:sp>
        <p:nvSpPr>
          <p:cNvPr id="108548"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3454154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54DEC0CB-947B-4CC0-980E-85813E62CE0B}" type="slidenum">
              <a:rPr lang="en-US" altLang="zh-CN" sz="1200">
                <a:solidFill>
                  <a:prstClr val="black"/>
                </a:solidFill>
              </a:rPr>
              <a:pPr eaLnBrk="1" hangingPunct="1">
                <a:spcBef>
                  <a:spcPct val="0"/>
                </a:spcBef>
              </a:pPr>
              <a:t>99</a:t>
            </a:fld>
            <a:endParaRPr lang="en-US" altLang="zh-CN" sz="1200">
              <a:solidFill>
                <a:prstClr val="black"/>
              </a:solidFill>
            </a:endParaRPr>
          </a:p>
        </p:txBody>
      </p:sp>
      <p:sp>
        <p:nvSpPr>
          <p:cNvPr id="109571" name="Rectangle 2"/>
          <p:cNvSpPr>
            <a:spLocks noGrp="1" noRot="1" noChangeAspect="1" noChangeArrowheads="1" noTextEdit="1"/>
          </p:cNvSpPr>
          <p:nvPr>
            <p:ph type="sldImg"/>
          </p:nvPr>
        </p:nvSpPr>
        <p:spPr>
          <a:xfrm>
            <a:off x="1143000" y="685800"/>
            <a:ext cx="4572000" cy="3429000"/>
          </a:xfrm>
          <a:ln/>
        </p:spPr>
      </p:sp>
      <p:sp>
        <p:nvSpPr>
          <p:cNvPr id="109572"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659842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F559C6F7-2F9D-42ED-889A-B161796FDB90}" type="slidenum">
              <a:rPr lang="en-US" altLang="zh-CN" sz="1200">
                <a:solidFill>
                  <a:prstClr val="black"/>
                </a:solidFill>
              </a:rPr>
              <a:pPr eaLnBrk="1" hangingPunct="1">
                <a:spcBef>
                  <a:spcPct val="0"/>
                </a:spcBef>
              </a:pPr>
              <a:t>100</a:t>
            </a:fld>
            <a:endParaRPr lang="en-US" altLang="zh-CN" sz="1200">
              <a:solidFill>
                <a:prstClr val="black"/>
              </a:solidFill>
            </a:endParaRPr>
          </a:p>
        </p:txBody>
      </p:sp>
      <p:sp>
        <p:nvSpPr>
          <p:cNvPr id="110595" name="Rectangle 2"/>
          <p:cNvSpPr>
            <a:spLocks noGrp="1" noRot="1" noChangeAspect="1" noChangeArrowheads="1" noTextEdit="1"/>
          </p:cNvSpPr>
          <p:nvPr>
            <p:ph type="sldImg"/>
          </p:nvPr>
        </p:nvSpPr>
        <p:spPr>
          <a:xfrm>
            <a:off x="1143000" y="685800"/>
            <a:ext cx="4572000" cy="3429000"/>
          </a:xfrm>
          <a:ln/>
        </p:spPr>
      </p:sp>
      <p:sp>
        <p:nvSpPr>
          <p:cNvPr id="110596"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42425621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CA7441EE-33BD-407A-86D8-E33EC5E08DAB}" type="slidenum">
              <a:rPr lang="en-US" altLang="zh-CN" sz="1200">
                <a:solidFill>
                  <a:prstClr val="black"/>
                </a:solidFill>
              </a:rPr>
              <a:pPr eaLnBrk="1" hangingPunct="1">
                <a:spcBef>
                  <a:spcPct val="0"/>
                </a:spcBef>
              </a:pPr>
              <a:t>101</a:t>
            </a:fld>
            <a:endParaRPr lang="en-US" altLang="zh-CN" sz="1200">
              <a:solidFill>
                <a:prstClr val="black"/>
              </a:solidFill>
            </a:endParaRPr>
          </a:p>
        </p:txBody>
      </p:sp>
      <p:sp>
        <p:nvSpPr>
          <p:cNvPr id="111619" name="Rectangle 2"/>
          <p:cNvSpPr>
            <a:spLocks noGrp="1" noRot="1" noChangeAspect="1" noChangeArrowheads="1" noTextEdit="1"/>
          </p:cNvSpPr>
          <p:nvPr>
            <p:ph type="sldImg"/>
          </p:nvPr>
        </p:nvSpPr>
        <p:spPr>
          <a:xfrm>
            <a:off x="1143000" y="685800"/>
            <a:ext cx="4572000" cy="3429000"/>
          </a:xfrm>
          <a:ln/>
        </p:spPr>
      </p:sp>
      <p:sp>
        <p:nvSpPr>
          <p:cNvPr id="111620"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25261667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48B7E683-3F58-4ADE-B313-D5A844DBB73F}" type="slidenum">
              <a:rPr lang="en-US" altLang="zh-CN" sz="1200">
                <a:solidFill>
                  <a:prstClr val="black"/>
                </a:solidFill>
              </a:rPr>
              <a:pPr eaLnBrk="1" hangingPunct="1">
                <a:spcBef>
                  <a:spcPct val="0"/>
                </a:spcBef>
              </a:pPr>
              <a:t>102</a:t>
            </a:fld>
            <a:endParaRPr lang="en-US" altLang="zh-CN" sz="1200">
              <a:solidFill>
                <a:prstClr val="black"/>
              </a:solidFill>
            </a:endParaRPr>
          </a:p>
        </p:txBody>
      </p:sp>
      <p:sp>
        <p:nvSpPr>
          <p:cNvPr id="112643" name="Rectangle 2"/>
          <p:cNvSpPr>
            <a:spLocks noGrp="1" noRot="1" noChangeAspect="1" noChangeArrowheads="1" noTextEdit="1"/>
          </p:cNvSpPr>
          <p:nvPr>
            <p:ph type="sldImg"/>
          </p:nvPr>
        </p:nvSpPr>
        <p:spPr>
          <a:xfrm>
            <a:off x="1143000" y="685800"/>
            <a:ext cx="4572000" cy="3429000"/>
          </a:xfrm>
          <a:ln/>
        </p:spPr>
      </p:sp>
      <p:sp>
        <p:nvSpPr>
          <p:cNvPr id="112644" name="Rectangle 3"/>
          <p:cNvSpPr>
            <a:spLocks noGrp="1" noChangeArrowheads="1"/>
          </p:cNvSpPr>
          <p:nvPr>
            <p:ph type="body" idx="1"/>
          </p:nvPr>
        </p:nvSpPr>
        <p:spPr>
          <a:xfrm>
            <a:off x="915525" y="4342939"/>
            <a:ext cx="5026951" cy="4114587"/>
          </a:xfrm>
          <a:noFill/>
        </p:spPr>
        <p:txBody>
          <a:bodyPr/>
          <a:lstStyle/>
          <a:p>
            <a:pPr eaLnBrk="1" hangingPunct="1"/>
            <a:endParaRPr lang="en-US" altLang="en-US" smtClean="0"/>
          </a:p>
        </p:txBody>
      </p:sp>
    </p:spTree>
    <p:extLst>
      <p:ext uri="{BB962C8B-B14F-4D97-AF65-F5344CB8AC3E}">
        <p14:creationId xmlns:p14="http://schemas.microsoft.com/office/powerpoint/2010/main" val="101607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30261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03341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408737"/>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5888"/>
            <a:ext cx="6019800" cy="6408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87701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1143000"/>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341438"/>
            <a:ext cx="8229600" cy="5183187"/>
          </a:xfrm>
        </p:spPr>
        <p:txBody>
          <a:bodyPr/>
          <a:lstStyle/>
          <a:p>
            <a:pPr lvl="0"/>
            <a:endParaRPr lang="en-US" noProof="0" smtClean="0"/>
          </a:p>
        </p:txBody>
      </p:sp>
    </p:spTree>
    <p:extLst>
      <p:ext uri="{BB962C8B-B14F-4D97-AF65-F5344CB8AC3E}">
        <p14:creationId xmlns:p14="http://schemas.microsoft.com/office/powerpoint/2010/main" val="2368030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30580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1219200"/>
            <a:ext cx="40386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552740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229600" cy="762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914400"/>
            <a:ext cx="40386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48200" y="914400"/>
            <a:ext cx="40386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48200" y="3810000"/>
            <a:ext cx="40386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47995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76200"/>
            <a:ext cx="8229600" cy="762000"/>
          </a:xfrm>
        </p:spPr>
        <p:txBody>
          <a:bodyPr/>
          <a:lstStyle/>
          <a:p>
            <a:r>
              <a:rPr lang="zh-CN" altLang="en-US" smtClean="0"/>
              <a:t>单击此处编辑母版标题样式</a:t>
            </a:r>
            <a:endParaRPr lang="en-US"/>
          </a:p>
        </p:txBody>
      </p:sp>
      <p:sp>
        <p:nvSpPr>
          <p:cNvPr id="3" name="内容占位符 2"/>
          <p:cNvSpPr>
            <a:spLocks noGrp="1"/>
          </p:cNvSpPr>
          <p:nvPr>
            <p:ph sz="quarter" idx="1"/>
          </p:nvPr>
        </p:nvSpPr>
        <p:spPr>
          <a:xfrm>
            <a:off x="457200" y="914400"/>
            <a:ext cx="40386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48200" y="914400"/>
            <a:ext cx="40386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57200" y="3810000"/>
            <a:ext cx="40386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8200" y="3810000"/>
            <a:ext cx="4038600" cy="274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41121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7882020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132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92088"/>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908720"/>
            <a:ext cx="4038600" cy="56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908720"/>
            <a:ext cx="4038600" cy="56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5034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4811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52538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03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92487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667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1"/>
            <a:ext cx="8229600" cy="7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836712"/>
            <a:ext cx="8229600" cy="590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87154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7" r:id="rId14"/>
    <p:sldLayoutId id="2147483678" r:id="rId15"/>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3.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3.wmf"/><Relationship Id="rId3" Type="http://schemas.openxmlformats.org/officeDocument/2006/relationships/notesSlide" Target="../notesSlides/notesSlide70.xml"/><Relationship Id="rId7" Type="http://schemas.openxmlformats.org/officeDocument/2006/relationships/image" Target="../media/image30.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31.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p:txBody>
          <a:bodyPr/>
          <a:lstStyle/>
          <a:p>
            <a:r>
              <a:rPr lang="zh-CN" altLang="en-US" smtClean="0"/>
              <a:t>第</a:t>
            </a:r>
            <a:r>
              <a:rPr lang="en-US" altLang="zh-CN" smtClean="0"/>
              <a:t>3</a:t>
            </a:r>
            <a:r>
              <a:rPr lang="zh-CN" altLang="en-US" smtClean="0"/>
              <a:t>章 交互处理</a:t>
            </a:r>
            <a:endParaRPr lang="en-US" altLang="en-US" smtClean="0"/>
          </a:p>
        </p:txBody>
      </p:sp>
      <p:sp>
        <p:nvSpPr>
          <p:cNvPr id="3" name="内容占位符 2"/>
          <p:cNvSpPr>
            <a:spLocks noGrp="1"/>
          </p:cNvSpPr>
          <p:nvPr>
            <p:ph idx="1"/>
          </p:nvPr>
        </p:nvSpPr>
        <p:spPr/>
        <p:txBody>
          <a:bodyPr/>
          <a:lstStyle/>
          <a:p>
            <a:pPr marL="0" indent="0">
              <a:buNone/>
            </a:pPr>
            <a:r>
              <a:rPr lang="en-US" altLang="zh-CN" smtClean="0"/>
              <a:t>1 </a:t>
            </a:r>
            <a:r>
              <a:rPr lang="zh-CN" altLang="en-US" smtClean="0"/>
              <a:t>进程组织</a:t>
            </a:r>
            <a:endParaRPr lang="en-US" altLang="zh-CN" smtClean="0"/>
          </a:p>
          <a:p>
            <a:pPr marL="0" indent="0">
              <a:buNone/>
            </a:pPr>
            <a:r>
              <a:rPr lang="en-US" altLang="zh-CN" smtClean="0"/>
              <a:t>2 </a:t>
            </a:r>
            <a:r>
              <a:rPr lang="zh-CN" altLang="en-US" smtClean="0"/>
              <a:t>进程交互</a:t>
            </a:r>
          </a:p>
          <a:p>
            <a:pPr marL="0" indent="0">
              <a:buNone/>
            </a:pPr>
            <a:r>
              <a:rPr lang="en-US" altLang="zh-CN" smtClean="0"/>
              <a:t>3 </a:t>
            </a:r>
            <a:r>
              <a:rPr lang="zh-CN" altLang="en-US" smtClean="0"/>
              <a:t>进程协作</a:t>
            </a:r>
            <a:endParaRPr lang="zh-CN" altLang="en-GB" smtClean="0"/>
          </a:p>
          <a:p>
            <a:endParaRPr lang="en-US"/>
          </a:p>
        </p:txBody>
      </p:sp>
    </p:spTree>
    <p:extLst>
      <p:ext uri="{BB962C8B-B14F-4D97-AF65-F5344CB8AC3E}">
        <p14:creationId xmlns:p14="http://schemas.microsoft.com/office/powerpoint/2010/main" val="13180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1" end="1"/>
                                            </p:txEl>
                                          </p:spTgt>
                                        </p:tgtEl>
                                        <p:attrNameLst>
                                          <p:attrName>ppt_x</p:attrName>
                                          <p:attrName>ppt_y</p:attrName>
                                        </p:attrNameLst>
                                      </p:cBhvr>
                                    </p:animMotion>
                                    <p:animRot by="1500000">
                                      <p:cBhvr>
                                        <p:cTn id="7" dur="125" fill="hold">
                                          <p:stCondLst>
                                            <p:cond delay="0"/>
                                          </p:stCondLst>
                                        </p:cTn>
                                        <p:tgtEl>
                                          <p:spTgt spid="3">
                                            <p:txEl>
                                              <p:pRg st="1" end="1"/>
                                            </p:txEl>
                                          </p:spTgt>
                                        </p:tgtEl>
                                        <p:attrNameLst>
                                          <p:attrName>r</p:attrName>
                                        </p:attrNameLst>
                                      </p:cBhvr>
                                    </p:animRot>
                                    <p:animRot by="-1500000">
                                      <p:cBhvr>
                                        <p:cTn id="8" dur="125" fill="hold">
                                          <p:stCondLst>
                                            <p:cond delay="125"/>
                                          </p:stCondLst>
                                        </p:cTn>
                                        <p:tgtEl>
                                          <p:spTgt spid="3">
                                            <p:txEl>
                                              <p:pRg st="1" end="1"/>
                                            </p:txEl>
                                          </p:spTgt>
                                        </p:tgtEl>
                                        <p:attrNameLst>
                                          <p:attrName>r</p:attrName>
                                        </p:attrNameLst>
                                      </p:cBhvr>
                                    </p:animRot>
                                    <p:animRot by="-1500000">
                                      <p:cBhvr>
                                        <p:cTn id="9" dur="125" fill="hold">
                                          <p:stCondLst>
                                            <p:cond delay="250"/>
                                          </p:stCondLst>
                                        </p:cTn>
                                        <p:tgtEl>
                                          <p:spTgt spid="3">
                                            <p:txEl>
                                              <p:pRg st="1" end="1"/>
                                            </p:txEl>
                                          </p:spTgt>
                                        </p:tgtEl>
                                        <p:attrNameLst>
                                          <p:attrName>r</p:attrName>
                                        </p:attrNameLst>
                                      </p:cBhvr>
                                    </p:animRot>
                                    <p:animRot by="1500000">
                                      <p:cBhvr>
                                        <p:cTn id="10"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smtClean="0"/>
              <a:t>Anti-Entropy Model: Push versus Pull</a:t>
            </a:r>
          </a:p>
        </p:txBody>
      </p:sp>
      <p:sp>
        <p:nvSpPr>
          <p:cNvPr id="5123" name="Rectangle 3"/>
          <p:cNvSpPr>
            <a:spLocks noGrp="1" noChangeArrowheads="1"/>
          </p:cNvSpPr>
          <p:nvPr>
            <p:ph idx="1"/>
          </p:nvPr>
        </p:nvSpPr>
        <p:spPr/>
        <p:txBody>
          <a:bodyPr/>
          <a:lstStyle/>
          <a:p>
            <a:pPr eaLnBrk="1" hangingPunct="1">
              <a:lnSpc>
                <a:spcPct val="90000"/>
              </a:lnSpc>
            </a:pPr>
            <a:r>
              <a:rPr lang="en-US" altLang="zh-CN" sz="2800" smtClean="0"/>
              <a:t>Let </a:t>
            </a:r>
            <a:r>
              <a:rPr lang="en-US" altLang="zh-CN" sz="2800" i="1" smtClean="0"/>
              <a:t>p</a:t>
            </a:r>
            <a:r>
              <a:rPr lang="en-US" altLang="zh-CN" sz="2800" i="1" baseline="-25000" smtClean="0"/>
              <a:t>i</a:t>
            </a:r>
            <a:r>
              <a:rPr lang="en-US" altLang="zh-CN" sz="2800" i="1" smtClean="0"/>
              <a:t> </a:t>
            </a:r>
            <a:r>
              <a:rPr lang="en-US" altLang="zh-CN" sz="2800" smtClean="0"/>
              <a:t>be the probability of a site's remaining susceptible after the </a:t>
            </a:r>
            <a:r>
              <a:rPr lang="en-US" altLang="zh-CN" sz="2800" i="1" smtClean="0"/>
              <a:t>i-th</a:t>
            </a:r>
            <a:r>
              <a:rPr lang="en-US" altLang="zh-CN" sz="2800" smtClean="0"/>
              <a:t> round of anti-entropy. </a:t>
            </a:r>
          </a:p>
          <a:p>
            <a:pPr eaLnBrk="1" hangingPunct="1">
              <a:lnSpc>
                <a:spcPct val="90000"/>
              </a:lnSpc>
            </a:pPr>
            <a:r>
              <a:rPr lang="en-US" altLang="zh-CN" sz="2800" smtClean="0"/>
              <a:t>For </a:t>
            </a:r>
            <a:r>
              <a:rPr lang="en-US" altLang="zh-CN" sz="2800" i="1" smtClean="0"/>
              <a:t>pull, </a:t>
            </a:r>
            <a:r>
              <a:rPr lang="en-US" altLang="zh-CN" sz="2800" smtClean="0"/>
              <a:t>a site remains susceptible after the </a:t>
            </a:r>
            <a:r>
              <a:rPr lang="en-US" altLang="zh-CN" sz="2800" i="1" smtClean="0"/>
              <a:t>i+1st </a:t>
            </a:r>
            <a:r>
              <a:rPr lang="en-US" altLang="zh-CN" sz="2800" smtClean="0"/>
              <a:t>round if it was susceptible after the </a:t>
            </a:r>
            <a:r>
              <a:rPr lang="en-US" altLang="zh-CN" sz="2800" i="1" smtClean="0"/>
              <a:t>i-th </a:t>
            </a:r>
            <a:r>
              <a:rPr lang="en-US" altLang="zh-CN" sz="2800" smtClean="0"/>
              <a:t>round and it contacted a susceptible site in the </a:t>
            </a:r>
            <a:r>
              <a:rPr lang="en-US" altLang="zh-CN" sz="2800" i="1" smtClean="0"/>
              <a:t>i+1st</a:t>
            </a:r>
            <a:r>
              <a:rPr lang="en-US" altLang="zh-CN" sz="2800" smtClean="0"/>
              <a:t> round. Thus, </a:t>
            </a:r>
            <a:r>
              <a:rPr lang="en-US" altLang="zh-CN" sz="2800" i="1" smtClean="0"/>
              <a:t>p</a:t>
            </a:r>
            <a:r>
              <a:rPr lang="en-US" altLang="zh-CN" sz="2800" i="1" baseline="-25000" smtClean="0"/>
              <a:t>i+1</a:t>
            </a:r>
            <a:r>
              <a:rPr lang="en-US" altLang="zh-CN" sz="2800" i="1" smtClean="0"/>
              <a:t> = (p</a:t>
            </a:r>
            <a:r>
              <a:rPr lang="en-US" altLang="zh-CN" sz="2800" i="1" baseline="-25000" smtClean="0"/>
              <a:t>i</a:t>
            </a:r>
            <a:r>
              <a:rPr lang="en-US" altLang="zh-CN" sz="2800" i="1" smtClean="0"/>
              <a:t>)</a:t>
            </a:r>
            <a:r>
              <a:rPr lang="en-US" altLang="zh-CN" sz="2800" i="1" baseline="30000" smtClean="0"/>
              <a:t>2</a:t>
            </a:r>
          </a:p>
          <a:p>
            <a:pPr eaLnBrk="1" hangingPunct="1">
              <a:lnSpc>
                <a:spcPct val="90000"/>
              </a:lnSpc>
            </a:pPr>
            <a:r>
              <a:rPr lang="en-US" altLang="zh-CN" sz="2800" smtClean="0"/>
              <a:t>For </a:t>
            </a:r>
            <a:r>
              <a:rPr lang="en-US" altLang="zh-CN" sz="2800" i="1" smtClean="0"/>
              <a:t>push, </a:t>
            </a:r>
            <a:r>
              <a:rPr lang="en-US" altLang="zh-CN" sz="2800" smtClean="0"/>
              <a:t>a site remains susceptible after the </a:t>
            </a:r>
            <a:r>
              <a:rPr lang="en-US" altLang="zh-CN" sz="2800" i="1" smtClean="0"/>
              <a:t>i+1st</a:t>
            </a:r>
            <a:r>
              <a:rPr lang="en-US" altLang="zh-CN" sz="2800" smtClean="0"/>
              <a:t> round if it was susceptible after the </a:t>
            </a:r>
            <a:r>
              <a:rPr lang="en-US" altLang="zh-CN" sz="2800" i="1" smtClean="0"/>
              <a:t>i-th </a:t>
            </a:r>
            <a:r>
              <a:rPr lang="en-US" altLang="zh-CN" sz="2800" smtClean="0"/>
              <a:t>round and no infectious site chose to contact it in the </a:t>
            </a:r>
            <a:r>
              <a:rPr lang="en-US" altLang="zh-CN" sz="2800" i="1" smtClean="0"/>
              <a:t>i+1st</a:t>
            </a:r>
            <a:r>
              <a:rPr lang="en-US" altLang="zh-CN" sz="2800" smtClean="0"/>
              <a:t> round. Thus, </a:t>
            </a:r>
            <a:r>
              <a:rPr lang="en-US" altLang="zh-CN" sz="2800" i="1" smtClean="0"/>
              <a:t>p</a:t>
            </a:r>
            <a:r>
              <a:rPr lang="en-US" altLang="zh-CN" sz="2800" i="1" baseline="-25000" smtClean="0"/>
              <a:t>i+1</a:t>
            </a:r>
            <a:r>
              <a:rPr lang="en-US" altLang="zh-CN" sz="2800" i="1" smtClean="0"/>
              <a:t> = p</a:t>
            </a:r>
            <a:r>
              <a:rPr lang="en-US" altLang="zh-CN" sz="2800" i="1" baseline="-25000" smtClean="0"/>
              <a:t>i </a:t>
            </a:r>
            <a:r>
              <a:rPr lang="en-US" altLang="zh-CN" sz="2800" i="1" smtClean="0"/>
              <a:t>*(1-(1/n))</a:t>
            </a:r>
            <a:r>
              <a:rPr lang="en-US" altLang="zh-CN" sz="2800" i="1" baseline="30000" smtClean="0"/>
              <a:t>n(1-pi)      </a:t>
            </a:r>
            <a:r>
              <a:rPr lang="en-US" altLang="zh-CN" sz="2800" i="1" smtClean="0">
                <a:cs typeface="Arial" charset="0"/>
              </a:rPr>
              <a:t>≈ </a:t>
            </a:r>
            <a:r>
              <a:rPr lang="en-US" altLang="zh-CN" sz="2800" i="1" smtClean="0"/>
              <a:t>p</a:t>
            </a:r>
            <a:r>
              <a:rPr lang="en-US" altLang="zh-CN" sz="2800" i="1" baseline="-25000" smtClean="0"/>
              <a:t>i </a:t>
            </a:r>
            <a:r>
              <a:rPr lang="en-US" altLang="zh-CN" sz="2800" i="1" smtClean="0"/>
              <a:t>*e</a:t>
            </a:r>
            <a:r>
              <a:rPr lang="en-US" altLang="zh-CN" sz="2800" i="1" baseline="30000" smtClean="0"/>
              <a:t>-1</a:t>
            </a:r>
          </a:p>
          <a:p>
            <a:pPr eaLnBrk="1" hangingPunct="1">
              <a:lnSpc>
                <a:spcPct val="90000"/>
              </a:lnSpc>
            </a:pPr>
            <a:r>
              <a:rPr lang="en-US" altLang="zh-CN" sz="2800" smtClean="0"/>
              <a:t>Either pull or push-pull is greatly preferable to push</a:t>
            </a:r>
          </a:p>
        </p:txBody>
      </p:sp>
    </p:spTree>
    <p:extLst>
      <p:ext uri="{BB962C8B-B14F-4D97-AF65-F5344CB8AC3E}">
        <p14:creationId xmlns:p14="http://schemas.microsoft.com/office/powerpoint/2010/main" val="35412491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539750" y="1196975"/>
            <a:ext cx="7991475" cy="4656138"/>
          </a:xfrm>
        </p:spPr>
        <p:txBody>
          <a:bodyPr/>
          <a:lstStyle/>
          <a:p>
            <a:pPr eaLnBrk="1" hangingPunct="1"/>
            <a:r>
              <a:rPr lang="en-US" altLang="zh-TW" sz="2800" smtClean="0">
                <a:ea typeface="PMingLiU" pitchFamily="18" charset="-120"/>
              </a:rPr>
              <a:t>When a node forwards a RREQ, it sets up a </a:t>
            </a:r>
            <a:r>
              <a:rPr lang="en-US" altLang="zh-TW" sz="2800" b="1" smtClean="0">
                <a:ea typeface="PMingLiU" pitchFamily="18" charset="-120"/>
              </a:rPr>
              <a:t>reverse route entry</a:t>
            </a:r>
            <a:r>
              <a:rPr lang="en-US" altLang="zh-TW" sz="2800" smtClean="0">
                <a:solidFill>
                  <a:srgbClr val="FF0000"/>
                </a:solidFill>
                <a:ea typeface="PMingLiU" pitchFamily="18" charset="-120"/>
              </a:rPr>
              <a:t> </a:t>
            </a:r>
            <a:r>
              <a:rPr lang="en-US" altLang="zh-TW" sz="2800" smtClean="0">
                <a:ea typeface="PMingLiU" pitchFamily="18" charset="-120"/>
              </a:rPr>
              <a:t>for the source in its routing table. </a:t>
            </a:r>
          </a:p>
          <a:p>
            <a:pPr eaLnBrk="1" hangingPunct="1"/>
            <a:r>
              <a:rPr lang="en-US" altLang="zh-TW" sz="2800" smtClean="0">
                <a:ea typeface="PMingLiU" pitchFamily="18" charset="-120"/>
              </a:rPr>
              <a:t>This reverse route entry contains</a:t>
            </a:r>
            <a:endParaRPr lang="en-US" altLang="zh-TW" sz="2800" smtClean="0">
              <a:solidFill>
                <a:schemeClr val="accent2"/>
              </a:solidFill>
              <a:ea typeface="PMingLiU" pitchFamily="18" charset="-120"/>
            </a:endParaRPr>
          </a:p>
          <a:p>
            <a:pPr lvl="1" eaLnBrk="1" hangingPunct="1">
              <a:lnSpc>
                <a:spcPct val="95000"/>
              </a:lnSpc>
              <a:spcBef>
                <a:spcPct val="10000"/>
              </a:spcBef>
            </a:pPr>
            <a:r>
              <a:rPr lang="en-US" altLang="zh-TW" smtClean="0">
                <a:ea typeface="PMingLiU" pitchFamily="18" charset="-120"/>
              </a:rPr>
              <a:t>source node</a:t>
            </a:r>
          </a:p>
          <a:p>
            <a:pPr lvl="1" eaLnBrk="1" hangingPunct="1">
              <a:lnSpc>
                <a:spcPct val="95000"/>
              </a:lnSpc>
              <a:spcBef>
                <a:spcPct val="10000"/>
              </a:spcBef>
            </a:pPr>
            <a:r>
              <a:rPr lang="en-US" altLang="zh-TW" smtClean="0">
                <a:ea typeface="PMingLiU" pitchFamily="18" charset="-120"/>
              </a:rPr>
              <a:t>source sequence number (used to maintain freshness about reverse route to source)</a:t>
            </a:r>
          </a:p>
          <a:p>
            <a:pPr lvl="1" eaLnBrk="1" hangingPunct="1">
              <a:lnSpc>
                <a:spcPct val="95000"/>
              </a:lnSpc>
              <a:spcBef>
                <a:spcPct val="10000"/>
              </a:spcBef>
            </a:pPr>
            <a:r>
              <a:rPr lang="en-US" altLang="zh-TW" smtClean="0">
                <a:ea typeface="PMingLiU" pitchFamily="18" charset="-120"/>
              </a:rPr>
              <a:t>number of hops</a:t>
            </a:r>
          </a:p>
          <a:p>
            <a:pPr lvl="1" eaLnBrk="1" hangingPunct="1">
              <a:lnSpc>
                <a:spcPct val="95000"/>
              </a:lnSpc>
              <a:spcBef>
                <a:spcPct val="10000"/>
              </a:spcBef>
            </a:pPr>
            <a:r>
              <a:rPr lang="en-US" altLang="zh-TW" smtClean="0">
                <a:ea typeface="PMingLiU" pitchFamily="18" charset="-120"/>
              </a:rPr>
              <a:t>neighbor from which the RREQ was received</a:t>
            </a:r>
          </a:p>
        </p:txBody>
      </p:sp>
      <p:sp>
        <p:nvSpPr>
          <p:cNvPr id="38915" name="Rectangle 3"/>
          <p:cNvSpPr>
            <a:spLocks noChangeArrowheads="1"/>
          </p:cNvSpPr>
          <p:nvPr/>
        </p:nvSpPr>
        <p:spPr bwMode="auto">
          <a:xfrm>
            <a:off x="609600" y="2286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Reverse </a:t>
            </a:r>
            <a:r>
              <a:rPr lang="en-US" altLang="zh-CN" sz="4000" smtClean="0">
                <a:solidFill>
                  <a:srgbClr val="000000"/>
                </a:solidFill>
                <a:ea typeface="PMingLiU" pitchFamily="18" charset="-120"/>
              </a:rPr>
              <a:t>P</a:t>
            </a:r>
            <a:r>
              <a:rPr lang="en-US" altLang="zh-TW" sz="4000" smtClean="0">
                <a:solidFill>
                  <a:srgbClr val="000000"/>
                </a:solidFill>
                <a:ea typeface="PMingLiU" pitchFamily="18" charset="-120"/>
              </a:rPr>
              <a:t>ath </a:t>
            </a:r>
            <a:r>
              <a:rPr lang="en-US" altLang="zh-CN" sz="4000" smtClean="0">
                <a:solidFill>
                  <a:srgbClr val="000000"/>
                </a:solidFill>
                <a:ea typeface="PMingLiU" pitchFamily="18" charset="-120"/>
              </a:rPr>
              <a:t>S</a:t>
            </a:r>
            <a:r>
              <a:rPr lang="en-US" altLang="zh-TW" sz="4000" smtClean="0">
                <a:solidFill>
                  <a:srgbClr val="000000"/>
                </a:solidFill>
                <a:ea typeface="PMingLiU" pitchFamily="18" charset="-120"/>
              </a:rPr>
              <a:t>etup 	</a:t>
            </a:r>
          </a:p>
        </p:txBody>
      </p:sp>
    </p:spTree>
    <p:extLst>
      <p:ext uri="{BB962C8B-B14F-4D97-AF65-F5344CB8AC3E}">
        <p14:creationId xmlns:p14="http://schemas.microsoft.com/office/powerpoint/2010/main" val="16233491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15888"/>
            <a:ext cx="8229600" cy="990600"/>
          </a:xfrm>
        </p:spPr>
        <p:txBody>
          <a:bodyPr/>
          <a:lstStyle/>
          <a:p>
            <a:pPr eaLnBrk="1" hangingPunct="1"/>
            <a:r>
              <a:rPr lang="en-US" altLang="zh-TW" smtClean="0">
                <a:ea typeface="PMingLiU" pitchFamily="18" charset="-120"/>
              </a:rPr>
              <a:t>Example</a:t>
            </a:r>
            <a:r>
              <a:rPr lang="en-US" altLang="zh-CN" smtClean="0">
                <a:ea typeface="PMingLiU" pitchFamily="18" charset="-120"/>
              </a:rPr>
              <a:t>: Reverse Route Entry</a:t>
            </a:r>
            <a:endParaRPr lang="en-US" altLang="zh-TW" smtClean="0">
              <a:ea typeface="PMingLiU" pitchFamily="18" charset="-120"/>
            </a:endParaRPr>
          </a:p>
        </p:txBody>
      </p:sp>
      <p:graphicFrame>
        <p:nvGraphicFramePr>
          <p:cNvPr id="113667" name="Group 3"/>
          <p:cNvGraphicFramePr>
            <a:graphicFrameLocks noGrp="1"/>
          </p:cNvGraphicFramePr>
          <p:nvPr/>
        </p:nvGraphicFramePr>
        <p:xfrm>
          <a:off x="539750" y="2405063"/>
          <a:ext cx="8064500" cy="1384300"/>
        </p:xfrm>
        <a:graphic>
          <a:graphicData uri="http://schemas.openxmlformats.org/drawingml/2006/table">
            <a:tbl>
              <a:tblPr/>
              <a:tblGrid>
                <a:gridCol w="1741488"/>
                <a:gridCol w="2651125"/>
                <a:gridCol w="1655762"/>
                <a:gridCol w="2016125"/>
              </a:tblGrid>
              <a:tr h="8794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Source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PMingLiU" pitchFamily="18" charset="-120"/>
                        </a:rPr>
                        <a:t>Source </a:t>
                      </a:r>
                      <a:r>
                        <a:rPr kumimoji="0" lang="en-US" altLang="zh-TW" sz="2000" b="0" i="0" u="none" strike="noStrike" cap="none" normalizeH="0" baseline="0" smtClean="0">
                          <a:ln>
                            <a:noFill/>
                          </a:ln>
                          <a:solidFill>
                            <a:schemeClr val="tx1"/>
                          </a:solidFill>
                          <a:effectLst/>
                          <a:latin typeface="Arial" charset="0"/>
                          <a:ea typeface="PMingLiU" pitchFamily="18" charset="-120"/>
                        </a:rPr>
                        <a:t>Sequence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Number of hops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Neighbor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9956" name="Group 20"/>
          <p:cNvGrpSpPr>
            <a:grpSpLocks/>
          </p:cNvGrpSpPr>
          <p:nvPr/>
        </p:nvGrpSpPr>
        <p:grpSpPr bwMode="auto">
          <a:xfrm>
            <a:off x="4641850" y="1557338"/>
            <a:ext cx="3962400" cy="762000"/>
            <a:chOff x="1680" y="1584"/>
            <a:chExt cx="2496" cy="480"/>
          </a:xfrm>
        </p:grpSpPr>
        <p:sp>
          <p:nvSpPr>
            <p:cNvPr id="39983" name="Oval 21"/>
            <p:cNvSpPr>
              <a:spLocks noChangeArrowheads="1"/>
            </p:cNvSpPr>
            <p:nvPr/>
          </p:nvSpPr>
          <p:spPr bwMode="auto">
            <a:xfrm>
              <a:off x="1680"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39984" name="Oval 22"/>
            <p:cNvSpPr>
              <a:spLocks noChangeArrowheads="1"/>
            </p:cNvSpPr>
            <p:nvPr/>
          </p:nvSpPr>
          <p:spPr bwMode="auto">
            <a:xfrm>
              <a:off x="2736"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39985" name="Oval 23"/>
            <p:cNvSpPr>
              <a:spLocks noChangeArrowheads="1"/>
            </p:cNvSpPr>
            <p:nvPr/>
          </p:nvSpPr>
          <p:spPr bwMode="auto">
            <a:xfrm>
              <a:off x="3792"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39986" name="Line 24"/>
            <p:cNvSpPr>
              <a:spLocks noChangeShapeType="1"/>
            </p:cNvSpPr>
            <p:nvPr/>
          </p:nvSpPr>
          <p:spPr bwMode="auto">
            <a:xfrm>
              <a:off x="2064" y="1872"/>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39987" name="Line 25"/>
            <p:cNvSpPr>
              <a:spLocks noChangeShapeType="1"/>
            </p:cNvSpPr>
            <p:nvPr/>
          </p:nvSpPr>
          <p:spPr bwMode="auto">
            <a:xfrm>
              <a:off x="3120" y="187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39988" name="Text Box 26"/>
            <p:cNvSpPr txBox="1">
              <a:spLocks noChangeArrowheads="1"/>
            </p:cNvSpPr>
            <p:nvPr/>
          </p:nvSpPr>
          <p:spPr bwMode="auto">
            <a:xfrm>
              <a:off x="2064" y="15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400" smtClean="0">
                  <a:solidFill>
                    <a:srgbClr val="FF0000"/>
                  </a:solidFill>
                  <a:latin typeface="Comic Sans MS" pitchFamily="66" charset="0"/>
                  <a:ea typeface="PMingLiU" pitchFamily="18" charset="-120"/>
                </a:rPr>
                <a:t>RREQ</a:t>
              </a:r>
            </a:p>
          </p:txBody>
        </p:sp>
      </p:grpSp>
      <p:sp>
        <p:nvSpPr>
          <p:cNvPr id="39957" name="Text Box 27"/>
          <p:cNvSpPr txBox="1">
            <a:spLocks noChangeArrowheads="1"/>
          </p:cNvSpPr>
          <p:nvPr/>
        </p:nvSpPr>
        <p:spPr bwMode="auto">
          <a:xfrm>
            <a:off x="609600" y="1066800"/>
            <a:ext cx="4462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2400" smtClean="0">
                <a:solidFill>
                  <a:srgbClr val="000000"/>
                </a:solidFill>
              </a:rPr>
              <a:t>Reverse Route Entry at Node B</a:t>
            </a:r>
            <a:r>
              <a:rPr lang="en-US" altLang="zh-CN" sz="2400" smtClean="0">
                <a:solidFill>
                  <a:srgbClr val="000000"/>
                </a:solidFill>
              </a:rPr>
              <a:t>:</a:t>
            </a:r>
          </a:p>
        </p:txBody>
      </p:sp>
      <p:sp>
        <p:nvSpPr>
          <p:cNvPr id="39958" name="Text Box 28"/>
          <p:cNvSpPr txBox="1">
            <a:spLocks noChangeArrowheads="1"/>
          </p:cNvSpPr>
          <p:nvPr/>
        </p:nvSpPr>
        <p:spPr bwMode="auto">
          <a:xfrm>
            <a:off x="663575" y="3951288"/>
            <a:ext cx="455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2400" smtClean="0">
                <a:solidFill>
                  <a:srgbClr val="000000"/>
                </a:solidFill>
              </a:rPr>
              <a:t>Reverse Route Entry at Node C</a:t>
            </a:r>
            <a:r>
              <a:rPr lang="en-US" altLang="zh-CN" sz="2400" smtClean="0">
                <a:solidFill>
                  <a:srgbClr val="000000"/>
                </a:solidFill>
              </a:rPr>
              <a:t>:</a:t>
            </a:r>
          </a:p>
        </p:txBody>
      </p:sp>
      <p:grpSp>
        <p:nvGrpSpPr>
          <p:cNvPr id="39959" name="Group 29"/>
          <p:cNvGrpSpPr>
            <a:grpSpLocks/>
          </p:cNvGrpSpPr>
          <p:nvPr/>
        </p:nvGrpSpPr>
        <p:grpSpPr bwMode="auto">
          <a:xfrm>
            <a:off x="4641850" y="4179888"/>
            <a:ext cx="3962400" cy="762000"/>
            <a:chOff x="1680" y="1584"/>
            <a:chExt cx="2496" cy="480"/>
          </a:xfrm>
        </p:grpSpPr>
        <p:sp>
          <p:nvSpPr>
            <p:cNvPr id="39977" name="Oval 30"/>
            <p:cNvSpPr>
              <a:spLocks noChangeArrowheads="1"/>
            </p:cNvSpPr>
            <p:nvPr/>
          </p:nvSpPr>
          <p:spPr bwMode="auto">
            <a:xfrm>
              <a:off x="1680"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39978" name="Oval 31"/>
            <p:cNvSpPr>
              <a:spLocks noChangeArrowheads="1"/>
            </p:cNvSpPr>
            <p:nvPr/>
          </p:nvSpPr>
          <p:spPr bwMode="auto">
            <a:xfrm>
              <a:off x="2736"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39979" name="Oval 32"/>
            <p:cNvSpPr>
              <a:spLocks noChangeArrowheads="1"/>
            </p:cNvSpPr>
            <p:nvPr/>
          </p:nvSpPr>
          <p:spPr bwMode="auto">
            <a:xfrm>
              <a:off x="3792"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39980" name="Line 33"/>
            <p:cNvSpPr>
              <a:spLocks noChangeShapeType="1"/>
            </p:cNvSpPr>
            <p:nvPr/>
          </p:nvSpPr>
          <p:spPr bwMode="auto">
            <a:xfrm>
              <a:off x="3120" y="1872"/>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39981" name="Line 34"/>
            <p:cNvSpPr>
              <a:spLocks noChangeShapeType="1"/>
            </p:cNvSpPr>
            <p:nvPr/>
          </p:nvSpPr>
          <p:spPr bwMode="auto">
            <a:xfrm>
              <a:off x="2064" y="187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39982" name="Text Box 35"/>
            <p:cNvSpPr txBox="1">
              <a:spLocks noChangeArrowheads="1"/>
            </p:cNvSpPr>
            <p:nvPr/>
          </p:nvSpPr>
          <p:spPr bwMode="auto">
            <a:xfrm>
              <a:off x="3120" y="15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400" smtClean="0">
                  <a:solidFill>
                    <a:srgbClr val="FF0000"/>
                  </a:solidFill>
                  <a:latin typeface="Comic Sans MS" pitchFamily="66" charset="0"/>
                  <a:ea typeface="PMingLiU" pitchFamily="18" charset="-120"/>
                </a:rPr>
                <a:t>RREQ</a:t>
              </a:r>
            </a:p>
          </p:txBody>
        </p:sp>
      </p:grpSp>
      <p:graphicFrame>
        <p:nvGraphicFramePr>
          <p:cNvPr id="113700" name="Group 36"/>
          <p:cNvGraphicFramePr>
            <a:graphicFrameLocks noGrp="1"/>
          </p:cNvGraphicFramePr>
          <p:nvPr>
            <p:ph idx="1"/>
          </p:nvPr>
        </p:nvGraphicFramePr>
        <p:xfrm>
          <a:off x="457200" y="5164138"/>
          <a:ext cx="8229600" cy="1198562"/>
        </p:xfrm>
        <a:graphic>
          <a:graphicData uri="http://schemas.openxmlformats.org/drawingml/2006/table">
            <a:tbl>
              <a:tblPr/>
              <a:tblGrid>
                <a:gridCol w="1751013"/>
                <a:gridCol w="2689225"/>
                <a:gridCol w="1731962"/>
                <a:gridCol w="2057400"/>
              </a:tblGrid>
              <a:tr h="76199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Source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PMingLiU" pitchFamily="18" charset="-120"/>
                        </a:rPr>
                        <a:t>Source </a:t>
                      </a:r>
                      <a:r>
                        <a:rPr kumimoji="0" lang="en-US" altLang="zh-TW" sz="2000" b="0" i="0" u="none" strike="noStrike" cap="none" normalizeH="0" baseline="0" smtClean="0">
                          <a:ln>
                            <a:noFill/>
                          </a:ln>
                          <a:solidFill>
                            <a:schemeClr val="tx1"/>
                          </a:solidFill>
                          <a:effectLst/>
                          <a:latin typeface="Arial" charset="0"/>
                          <a:ea typeface="PMingLiU" pitchFamily="18" charset="-120"/>
                        </a:rPr>
                        <a:t>Sequence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Number of hops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Neighbor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409868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4988" y="158750"/>
            <a:ext cx="7947025" cy="1050925"/>
          </a:xfrm>
        </p:spPr>
        <p:txBody>
          <a:bodyPr/>
          <a:lstStyle/>
          <a:p>
            <a:pPr eaLnBrk="1" hangingPunct="1"/>
            <a:r>
              <a:rPr lang="en-US" altLang="zh-CN" smtClean="0">
                <a:ea typeface="PMingLiU" pitchFamily="18" charset="-120"/>
              </a:rPr>
              <a:t>Example: </a:t>
            </a:r>
            <a:r>
              <a:rPr lang="en-US" altLang="zh-TW" smtClean="0">
                <a:ea typeface="PMingLiU" pitchFamily="18" charset="-120"/>
              </a:rPr>
              <a:t>Path </a:t>
            </a:r>
            <a:r>
              <a:rPr lang="en-US" altLang="zh-CN" smtClean="0">
                <a:ea typeface="PMingLiU" pitchFamily="18" charset="-120"/>
              </a:rPr>
              <a:t>D</a:t>
            </a:r>
            <a:r>
              <a:rPr lang="en-US" altLang="zh-TW" smtClean="0">
                <a:ea typeface="PMingLiU" pitchFamily="18" charset="-120"/>
              </a:rPr>
              <a:t>iscovery</a:t>
            </a:r>
          </a:p>
        </p:txBody>
      </p:sp>
      <p:sp>
        <p:nvSpPr>
          <p:cNvPr id="40963" name="Oval 3"/>
          <p:cNvSpPr>
            <a:spLocks noChangeArrowheads="1"/>
          </p:cNvSpPr>
          <p:nvPr/>
        </p:nvSpPr>
        <p:spPr bwMode="auto">
          <a:xfrm>
            <a:off x="2209800" y="2895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0964"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0965" name="Oval 5"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0966" name="Oval 6"/>
          <p:cNvSpPr>
            <a:spLocks noChangeArrowheads="1"/>
          </p:cNvSpPr>
          <p:nvPr/>
        </p:nvSpPr>
        <p:spPr bwMode="auto">
          <a:xfrm>
            <a:off x="4114800" y="2362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0967"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0968"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0969"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0970"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0971" name="Oval 11"/>
          <p:cNvSpPr>
            <a:spLocks noChangeArrowheads="1"/>
          </p:cNvSpPr>
          <p:nvPr/>
        </p:nvSpPr>
        <p:spPr bwMode="auto">
          <a:xfrm>
            <a:off x="35052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0972" name="Oval 12"/>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0973"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0974"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0975" name="Line 15"/>
          <p:cNvSpPr>
            <a:spLocks noChangeShapeType="1"/>
          </p:cNvSpPr>
          <p:nvPr/>
        </p:nvSpPr>
        <p:spPr bwMode="auto">
          <a:xfrm flipV="1">
            <a:off x="1981200" y="3352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76" name="Line 16"/>
          <p:cNvSpPr>
            <a:spLocks noChangeShapeType="1"/>
          </p:cNvSpPr>
          <p:nvPr/>
        </p:nvSpPr>
        <p:spPr bwMode="auto">
          <a:xfrm flipV="1">
            <a:off x="2743200" y="2743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77" name="Line 17"/>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78" name="Line 18"/>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79" name="Line 19"/>
          <p:cNvSpPr>
            <a:spLocks noChangeShapeType="1"/>
          </p:cNvSpPr>
          <p:nvPr/>
        </p:nvSpPr>
        <p:spPr bwMode="auto">
          <a:xfrm flipH="1">
            <a:off x="3124200" y="3581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0" name="Line 20"/>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1" name="Line 21"/>
          <p:cNvSpPr>
            <a:spLocks noChangeShapeType="1"/>
          </p:cNvSpPr>
          <p:nvPr/>
        </p:nvSpPr>
        <p:spPr bwMode="auto">
          <a:xfrm>
            <a:off x="4724400" y="27432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2" name="Line 22"/>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3" name="Line 23"/>
          <p:cNvSpPr>
            <a:spLocks noChangeShapeType="1"/>
          </p:cNvSpPr>
          <p:nvPr/>
        </p:nvSpPr>
        <p:spPr bwMode="auto">
          <a:xfrm flipH="1">
            <a:off x="4191000" y="4114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4" name="Line 24"/>
          <p:cNvSpPr>
            <a:spLocks noChangeShapeType="1"/>
          </p:cNvSpPr>
          <p:nvPr/>
        </p:nvSpPr>
        <p:spPr bwMode="auto">
          <a:xfrm>
            <a:off x="4114800" y="3505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5" name="Line 25"/>
          <p:cNvSpPr>
            <a:spLocks noChangeShapeType="1"/>
          </p:cNvSpPr>
          <p:nvPr/>
        </p:nvSpPr>
        <p:spPr bwMode="auto">
          <a:xfrm>
            <a:off x="3200400" y="43434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6" name="Line 26"/>
          <p:cNvSpPr>
            <a:spLocks noChangeShapeType="1"/>
          </p:cNvSpPr>
          <p:nvPr/>
        </p:nvSpPr>
        <p:spPr bwMode="auto">
          <a:xfrm>
            <a:off x="5638800" y="32004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7" name="Line 27"/>
          <p:cNvSpPr>
            <a:spLocks noChangeShapeType="1"/>
          </p:cNvSpPr>
          <p:nvPr/>
        </p:nvSpPr>
        <p:spPr bwMode="auto">
          <a:xfrm>
            <a:off x="5105400" y="41148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8" name="Line 28"/>
          <p:cNvSpPr>
            <a:spLocks noChangeShapeType="1"/>
          </p:cNvSpPr>
          <p:nvPr/>
        </p:nvSpPr>
        <p:spPr bwMode="auto">
          <a:xfrm>
            <a:off x="6477000" y="37338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89" name="Line 29"/>
          <p:cNvSpPr>
            <a:spLocks noChangeShapeType="1"/>
          </p:cNvSpPr>
          <p:nvPr/>
        </p:nvSpPr>
        <p:spPr bwMode="auto">
          <a:xfrm flipH="1">
            <a:off x="6096000" y="4267200"/>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90" name="Line 30"/>
          <p:cNvSpPr>
            <a:spLocks noChangeShapeType="1"/>
          </p:cNvSpPr>
          <p:nvPr/>
        </p:nvSpPr>
        <p:spPr bwMode="auto">
          <a:xfrm flipH="1">
            <a:off x="3733800" y="25908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91" name="Line 31"/>
          <p:cNvSpPr>
            <a:spLocks noChangeShapeType="1"/>
          </p:cNvSpPr>
          <p:nvPr/>
        </p:nvSpPr>
        <p:spPr bwMode="auto">
          <a:xfrm>
            <a:off x="3505200" y="2895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92"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0993"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0994" name="Line 34"/>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95" name="Oval 35" descr="Water droplets"/>
          <p:cNvSpPr>
            <a:spLocks noChangeArrowheads="1"/>
          </p:cNvSpPr>
          <p:nvPr/>
        </p:nvSpPr>
        <p:spPr bwMode="auto">
          <a:xfrm>
            <a:off x="609600" y="5562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endParaRPr lang="zh-TW" altLang="en-US" sz="2000" b="1" smtClean="0">
              <a:solidFill>
                <a:srgbClr val="000000"/>
              </a:solidFill>
              <a:ea typeface="PMingLiU" pitchFamily="18" charset="-120"/>
            </a:endParaRPr>
          </a:p>
        </p:txBody>
      </p:sp>
      <p:sp>
        <p:nvSpPr>
          <p:cNvPr id="40996" name="Text Box 36"/>
          <p:cNvSpPr txBox="1">
            <a:spLocks noChangeArrowheads="1"/>
          </p:cNvSpPr>
          <p:nvPr/>
        </p:nvSpPr>
        <p:spPr bwMode="auto">
          <a:xfrm>
            <a:off x="1447800" y="5715000"/>
            <a:ext cx="694055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buFontTx/>
              <a:buNone/>
            </a:pPr>
            <a:r>
              <a:rPr lang="en-US" altLang="zh-TW" sz="2000" b="1" smtClean="0">
                <a:solidFill>
                  <a:srgbClr val="000000"/>
                </a:solidFill>
                <a:ea typeface="PMingLiU" pitchFamily="18" charset="-120"/>
              </a:rPr>
              <a:t>Represents a node that has received RREQ for D from S</a:t>
            </a:r>
          </a:p>
        </p:txBody>
      </p:sp>
      <p:sp>
        <p:nvSpPr>
          <p:cNvPr id="40997" name="Oval 37"/>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0998" name="Line 38"/>
          <p:cNvSpPr>
            <a:spLocks noChangeShapeType="1"/>
          </p:cNvSpPr>
          <p:nvPr/>
        </p:nvSpPr>
        <p:spPr bwMode="auto">
          <a:xfrm flipV="1">
            <a:off x="6553200" y="3352800"/>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0999" name="Oval 39"/>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1000" name="Line 40"/>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1001" name="Oval 41"/>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1002" name="Line 42"/>
          <p:cNvSpPr>
            <a:spLocks noChangeShapeType="1"/>
          </p:cNvSpPr>
          <p:nvPr/>
        </p:nvSpPr>
        <p:spPr bwMode="auto">
          <a:xfrm>
            <a:off x="75438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32213175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4988" y="230188"/>
            <a:ext cx="8074025" cy="1028700"/>
          </a:xfrm>
        </p:spPr>
        <p:txBody>
          <a:bodyPr/>
          <a:lstStyle/>
          <a:p>
            <a:pPr eaLnBrk="1" hangingPunct="1"/>
            <a:r>
              <a:rPr lang="en-US" altLang="zh-TW" smtClean="0">
                <a:ea typeface="PMingLiU" pitchFamily="18" charset="-120"/>
              </a:rPr>
              <a:t> </a:t>
            </a:r>
            <a:r>
              <a:rPr lang="en-US" altLang="zh-CN" smtClean="0">
                <a:ea typeface="PMingLiU" pitchFamily="18" charset="-120"/>
              </a:rPr>
              <a:t>Example: </a:t>
            </a:r>
            <a:r>
              <a:rPr lang="en-US" altLang="zh-TW" smtClean="0">
                <a:ea typeface="PMingLiU" pitchFamily="18" charset="-120"/>
              </a:rPr>
              <a:t>Path </a:t>
            </a:r>
            <a:r>
              <a:rPr lang="en-US" altLang="zh-CN" smtClean="0">
                <a:ea typeface="PMingLiU" pitchFamily="18" charset="-120"/>
              </a:rPr>
              <a:t>D</a:t>
            </a:r>
            <a:r>
              <a:rPr lang="en-US" altLang="zh-TW" smtClean="0">
                <a:ea typeface="PMingLiU" pitchFamily="18" charset="-120"/>
              </a:rPr>
              <a:t>iscovery</a:t>
            </a:r>
          </a:p>
        </p:txBody>
      </p:sp>
      <p:sp>
        <p:nvSpPr>
          <p:cNvPr id="41987" name="Oval 3"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1988"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1989" name="Oval 5"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1990" name="Oval 6"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1991"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1992"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1993"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1994"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1995" name="Oval 11"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1996" name="Oval 12"/>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1997"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1998"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1999" name="Line 15"/>
          <p:cNvSpPr>
            <a:spLocks noChangeShapeType="1"/>
          </p:cNvSpPr>
          <p:nvPr/>
        </p:nvSpPr>
        <p:spPr bwMode="auto">
          <a:xfrm flipV="1">
            <a:off x="1981200" y="3352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0" name="Line 16"/>
          <p:cNvSpPr>
            <a:spLocks noChangeShapeType="1"/>
          </p:cNvSpPr>
          <p:nvPr/>
        </p:nvSpPr>
        <p:spPr bwMode="auto">
          <a:xfrm flipV="1">
            <a:off x="2743200" y="2743200"/>
            <a:ext cx="4572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1" name="Line 17"/>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2" name="Line 18"/>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3" name="Line 19"/>
          <p:cNvSpPr>
            <a:spLocks noChangeShapeType="1"/>
          </p:cNvSpPr>
          <p:nvPr/>
        </p:nvSpPr>
        <p:spPr bwMode="auto">
          <a:xfrm flipH="1">
            <a:off x="3124200" y="3581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4" name="Line 20"/>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5" name="Line 21"/>
          <p:cNvSpPr>
            <a:spLocks noChangeShapeType="1"/>
          </p:cNvSpPr>
          <p:nvPr/>
        </p:nvSpPr>
        <p:spPr bwMode="auto">
          <a:xfrm>
            <a:off x="4724400" y="27432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6" name="Line 22"/>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7" name="Line 23"/>
          <p:cNvSpPr>
            <a:spLocks noChangeShapeType="1"/>
          </p:cNvSpPr>
          <p:nvPr/>
        </p:nvSpPr>
        <p:spPr bwMode="auto">
          <a:xfrm flipH="1">
            <a:off x="4191000" y="4114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8" name="Line 24"/>
          <p:cNvSpPr>
            <a:spLocks noChangeShapeType="1"/>
          </p:cNvSpPr>
          <p:nvPr/>
        </p:nvSpPr>
        <p:spPr bwMode="auto">
          <a:xfrm>
            <a:off x="4114800" y="3505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09" name="Line 25"/>
          <p:cNvSpPr>
            <a:spLocks noChangeShapeType="1"/>
          </p:cNvSpPr>
          <p:nvPr/>
        </p:nvSpPr>
        <p:spPr bwMode="auto">
          <a:xfrm>
            <a:off x="3200400" y="43434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0" name="Line 26"/>
          <p:cNvSpPr>
            <a:spLocks noChangeShapeType="1"/>
          </p:cNvSpPr>
          <p:nvPr/>
        </p:nvSpPr>
        <p:spPr bwMode="auto">
          <a:xfrm>
            <a:off x="5638800" y="32004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1" name="Line 27"/>
          <p:cNvSpPr>
            <a:spLocks noChangeShapeType="1"/>
          </p:cNvSpPr>
          <p:nvPr/>
        </p:nvSpPr>
        <p:spPr bwMode="auto">
          <a:xfrm>
            <a:off x="5105400" y="41148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2" name="Line 28"/>
          <p:cNvSpPr>
            <a:spLocks noChangeShapeType="1"/>
          </p:cNvSpPr>
          <p:nvPr/>
        </p:nvSpPr>
        <p:spPr bwMode="auto">
          <a:xfrm>
            <a:off x="6477000" y="37338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3" name="Line 29"/>
          <p:cNvSpPr>
            <a:spLocks noChangeShapeType="1"/>
          </p:cNvSpPr>
          <p:nvPr/>
        </p:nvSpPr>
        <p:spPr bwMode="auto">
          <a:xfrm flipH="1">
            <a:off x="6096000" y="4267200"/>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4" name="Line 30"/>
          <p:cNvSpPr>
            <a:spLocks noChangeShapeType="1"/>
          </p:cNvSpPr>
          <p:nvPr/>
        </p:nvSpPr>
        <p:spPr bwMode="auto">
          <a:xfrm flipH="1">
            <a:off x="3733800" y="2590800"/>
            <a:ext cx="381000" cy="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5" name="Line 31"/>
          <p:cNvSpPr>
            <a:spLocks noChangeShapeType="1"/>
          </p:cNvSpPr>
          <p:nvPr/>
        </p:nvSpPr>
        <p:spPr bwMode="auto">
          <a:xfrm>
            <a:off x="3505200" y="2895600"/>
            <a:ext cx="1524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6" name="Line 32"/>
          <p:cNvSpPr>
            <a:spLocks noChangeShapeType="1"/>
          </p:cNvSpPr>
          <p:nvPr/>
        </p:nvSpPr>
        <p:spPr bwMode="auto">
          <a:xfrm>
            <a:off x="990600" y="5715000"/>
            <a:ext cx="685800"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17" name="Text Box 33"/>
          <p:cNvSpPr txBox="1">
            <a:spLocks noChangeArrowheads="1"/>
          </p:cNvSpPr>
          <p:nvPr/>
        </p:nvSpPr>
        <p:spPr bwMode="auto">
          <a:xfrm>
            <a:off x="1752600" y="5486400"/>
            <a:ext cx="433228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buFontTx/>
              <a:buNone/>
            </a:pPr>
            <a:r>
              <a:rPr lang="en-US" altLang="zh-TW" sz="2000" b="1" smtClean="0">
                <a:solidFill>
                  <a:srgbClr val="000000"/>
                </a:solidFill>
                <a:ea typeface="PMingLiU" pitchFamily="18" charset="-120"/>
              </a:rPr>
              <a:t>Represents transmission of RREQ</a:t>
            </a:r>
          </a:p>
        </p:txBody>
      </p:sp>
      <p:sp>
        <p:nvSpPr>
          <p:cNvPr id="42018"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2019"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2020" name="Line 36"/>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21" name="Text Box 37"/>
          <p:cNvSpPr txBox="1">
            <a:spLocks noChangeArrowheads="1"/>
          </p:cNvSpPr>
          <p:nvPr/>
        </p:nvSpPr>
        <p:spPr bwMode="auto">
          <a:xfrm>
            <a:off x="755650" y="1484313"/>
            <a:ext cx="307657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Broadcast transmission</a:t>
            </a:r>
          </a:p>
        </p:txBody>
      </p:sp>
      <p:sp>
        <p:nvSpPr>
          <p:cNvPr id="42022" name="Freeform 38"/>
          <p:cNvSpPr>
            <a:spLocks/>
          </p:cNvSpPr>
          <p:nvPr/>
        </p:nvSpPr>
        <p:spPr bwMode="auto">
          <a:xfrm>
            <a:off x="1143000" y="1828800"/>
            <a:ext cx="1676400" cy="762000"/>
          </a:xfrm>
          <a:custGeom>
            <a:avLst/>
            <a:gdLst>
              <a:gd name="T0" fmla="*/ 0 w 1056"/>
              <a:gd name="T1" fmla="*/ 0 h 480"/>
              <a:gd name="T2" fmla="*/ 1693545000 w 1056"/>
              <a:gd name="T3" fmla="*/ 483870000 h 480"/>
              <a:gd name="T4" fmla="*/ 2147483647 w 1056"/>
              <a:gd name="T5" fmla="*/ 1209675000 h 480"/>
              <a:gd name="T6" fmla="*/ 0 60000 65536"/>
              <a:gd name="T7" fmla="*/ 0 60000 65536"/>
              <a:gd name="T8" fmla="*/ 0 60000 65536"/>
            </a:gdLst>
            <a:ahLst/>
            <a:cxnLst>
              <a:cxn ang="T6">
                <a:pos x="T0" y="T1"/>
              </a:cxn>
              <a:cxn ang="T7">
                <a:pos x="T2" y="T3"/>
              </a:cxn>
              <a:cxn ang="T8">
                <a:pos x="T4" y="T5"/>
              </a:cxn>
            </a:cxnLst>
            <a:rect l="0" t="0" r="r" b="b"/>
            <a:pathLst>
              <a:path w="1056" h="480">
                <a:moveTo>
                  <a:pt x="0" y="0"/>
                </a:moveTo>
                <a:cubicBezTo>
                  <a:pt x="248" y="56"/>
                  <a:pt x="496" y="112"/>
                  <a:pt x="672" y="192"/>
                </a:cubicBezTo>
                <a:cubicBezTo>
                  <a:pt x="848" y="272"/>
                  <a:pt x="984" y="424"/>
                  <a:pt x="1056" y="48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23" name="Oval 39"/>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2024" name="Line 40"/>
          <p:cNvSpPr>
            <a:spLocks noChangeShapeType="1"/>
          </p:cNvSpPr>
          <p:nvPr/>
        </p:nvSpPr>
        <p:spPr bwMode="auto">
          <a:xfrm flipV="1">
            <a:off x="6553200" y="3352800"/>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25" name="Oval 41"/>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2026" name="Line 42"/>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27" name="Oval 43"/>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2028" name="Line 44"/>
          <p:cNvSpPr>
            <a:spLocks noChangeShapeType="1"/>
          </p:cNvSpPr>
          <p:nvPr/>
        </p:nvSpPr>
        <p:spPr bwMode="auto">
          <a:xfrm>
            <a:off x="75438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2029" name="Text Box 45"/>
          <p:cNvSpPr txBox="1">
            <a:spLocks noChangeArrowheads="1"/>
          </p:cNvSpPr>
          <p:nvPr/>
        </p:nvSpPr>
        <p:spPr bwMode="auto">
          <a:xfrm>
            <a:off x="4251325" y="1935163"/>
            <a:ext cx="18415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endParaRPr lang="zh-TW" altLang="en-US" sz="2000" b="1" smtClean="0">
              <a:solidFill>
                <a:srgbClr val="000000"/>
              </a:solidFill>
              <a:ea typeface="PMingLiU" pitchFamily="18" charset="-120"/>
            </a:endParaRPr>
          </a:p>
        </p:txBody>
      </p:sp>
    </p:spTree>
    <p:extLst>
      <p:ext uri="{BB962C8B-B14F-4D97-AF65-F5344CB8AC3E}">
        <p14:creationId xmlns:p14="http://schemas.microsoft.com/office/powerpoint/2010/main" val="681009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228600"/>
            <a:ext cx="8964613" cy="1066800"/>
          </a:xfrm>
        </p:spPr>
        <p:txBody>
          <a:bodyPr/>
          <a:lstStyle/>
          <a:p>
            <a:pPr eaLnBrk="1" hangingPunct="1"/>
            <a:r>
              <a:rPr lang="en-US" altLang="zh-TW" sz="3800" smtClean="0">
                <a:ea typeface="PMingLiU" pitchFamily="18" charset="-120"/>
              </a:rPr>
              <a:t> </a:t>
            </a:r>
            <a:r>
              <a:rPr lang="en-US" altLang="zh-CN" smtClean="0">
                <a:ea typeface="PMingLiU" pitchFamily="18" charset="-120"/>
              </a:rPr>
              <a:t>Example: </a:t>
            </a:r>
            <a:r>
              <a:rPr lang="en-US" altLang="zh-TW" smtClean="0">
                <a:ea typeface="PMingLiU" pitchFamily="18" charset="-120"/>
              </a:rPr>
              <a:t>Path </a:t>
            </a:r>
            <a:r>
              <a:rPr lang="en-US" altLang="zh-CN" smtClean="0">
                <a:ea typeface="PMingLiU" pitchFamily="18" charset="-120"/>
              </a:rPr>
              <a:t>D</a:t>
            </a:r>
            <a:r>
              <a:rPr lang="en-US" altLang="zh-TW" smtClean="0">
                <a:ea typeface="PMingLiU" pitchFamily="18" charset="-120"/>
              </a:rPr>
              <a:t>iscovery and</a:t>
            </a:r>
            <a:r>
              <a:rPr lang="en-US" altLang="zh-CN" smtClean="0">
                <a:ea typeface="PMingLiU" pitchFamily="18" charset="-120"/>
              </a:rPr>
              <a:t> </a:t>
            </a:r>
            <a:r>
              <a:rPr lang="en-US" altLang="zh-TW" smtClean="0">
                <a:ea typeface="PMingLiU" pitchFamily="18" charset="-120"/>
              </a:rPr>
              <a:t>Reverse </a:t>
            </a:r>
            <a:r>
              <a:rPr lang="en-US" altLang="zh-CN" smtClean="0">
                <a:ea typeface="PMingLiU" pitchFamily="18" charset="-120"/>
              </a:rPr>
              <a:t>P</a:t>
            </a:r>
            <a:r>
              <a:rPr lang="en-US" altLang="zh-TW" smtClean="0">
                <a:ea typeface="PMingLiU" pitchFamily="18" charset="-120"/>
              </a:rPr>
              <a:t>ath </a:t>
            </a:r>
            <a:r>
              <a:rPr lang="en-US" altLang="zh-CN" smtClean="0">
                <a:ea typeface="PMingLiU" pitchFamily="18" charset="-120"/>
              </a:rPr>
              <a:t>S</a:t>
            </a:r>
            <a:r>
              <a:rPr lang="en-US" altLang="zh-TW" smtClean="0">
                <a:ea typeface="PMingLiU" pitchFamily="18" charset="-120"/>
              </a:rPr>
              <a:t>etup</a:t>
            </a:r>
          </a:p>
        </p:txBody>
      </p:sp>
      <p:sp>
        <p:nvSpPr>
          <p:cNvPr id="43011" name="Oval 3"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3012" name="Oval 4"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3013" name="Oval 5"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3014" name="Oval 6"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3015" name="Oval 7"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3016" name="Oval 8"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3017" name="Oval 9"/>
          <p:cNvSpPr>
            <a:spLocks noChangeArrowheads="1"/>
          </p:cNvSpPr>
          <p:nvPr/>
        </p:nvSpPr>
        <p:spPr bwMode="auto">
          <a:xfrm>
            <a:off x="5943600" y="3276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3018" name="Oval 10"/>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3019" name="Oval 11"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3020" name="Oval 12"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3021" name="Oval 13"/>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3022" name="Oval 14"/>
          <p:cNvSpPr>
            <a:spLocks noChangeArrowheads="1"/>
          </p:cNvSpPr>
          <p:nvPr/>
        </p:nvSpPr>
        <p:spPr bwMode="auto">
          <a:xfrm>
            <a:off x="5486400" y="41148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3023" name="Line 15"/>
          <p:cNvSpPr>
            <a:spLocks noChangeShapeType="1"/>
          </p:cNvSpPr>
          <p:nvPr/>
        </p:nvSpPr>
        <p:spPr bwMode="auto">
          <a:xfrm flipV="1">
            <a:off x="1981200" y="3352800"/>
            <a:ext cx="304800" cy="3048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24" name="Line 16"/>
          <p:cNvSpPr>
            <a:spLocks noChangeShapeType="1"/>
          </p:cNvSpPr>
          <p:nvPr/>
        </p:nvSpPr>
        <p:spPr bwMode="auto">
          <a:xfrm flipV="1">
            <a:off x="2743200" y="2743200"/>
            <a:ext cx="4572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25" name="Line 17"/>
          <p:cNvSpPr>
            <a:spLocks noChangeShapeType="1"/>
          </p:cNvSpPr>
          <p:nvPr/>
        </p:nvSpPr>
        <p:spPr bwMode="auto">
          <a:xfrm>
            <a:off x="2057400" y="3962400"/>
            <a:ext cx="6858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26" name="Line 18"/>
          <p:cNvSpPr>
            <a:spLocks noChangeShapeType="1"/>
          </p:cNvSpPr>
          <p:nvPr/>
        </p:nvSpPr>
        <p:spPr bwMode="auto">
          <a:xfrm>
            <a:off x="2667000" y="3429000"/>
            <a:ext cx="228600" cy="457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27" name="Line 19"/>
          <p:cNvSpPr>
            <a:spLocks noChangeShapeType="1"/>
          </p:cNvSpPr>
          <p:nvPr/>
        </p:nvSpPr>
        <p:spPr bwMode="auto">
          <a:xfrm flipH="1">
            <a:off x="3124200" y="3581400"/>
            <a:ext cx="533400" cy="3810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28" name="Line 20"/>
          <p:cNvSpPr>
            <a:spLocks noChangeShapeType="1"/>
          </p:cNvSpPr>
          <p:nvPr/>
        </p:nvSpPr>
        <p:spPr bwMode="auto">
          <a:xfrm flipH="1">
            <a:off x="3962400" y="2895600"/>
            <a:ext cx="2286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29" name="Line 21"/>
          <p:cNvSpPr>
            <a:spLocks noChangeShapeType="1"/>
          </p:cNvSpPr>
          <p:nvPr/>
        </p:nvSpPr>
        <p:spPr bwMode="auto">
          <a:xfrm>
            <a:off x="4724400" y="2743200"/>
            <a:ext cx="4572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0" name="Line 22"/>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1" name="Line 23"/>
          <p:cNvSpPr>
            <a:spLocks noChangeShapeType="1"/>
          </p:cNvSpPr>
          <p:nvPr/>
        </p:nvSpPr>
        <p:spPr bwMode="auto">
          <a:xfrm flipH="1">
            <a:off x="4191000" y="4114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2" name="Line 24"/>
          <p:cNvSpPr>
            <a:spLocks noChangeShapeType="1"/>
          </p:cNvSpPr>
          <p:nvPr/>
        </p:nvSpPr>
        <p:spPr bwMode="auto">
          <a:xfrm>
            <a:off x="4114800" y="3505200"/>
            <a:ext cx="4572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3" name="Line 25"/>
          <p:cNvSpPr>
            <a:spLocks noChangeShapeType="1"/>
          </p:cNvSpPr>
          <p:nvPr/>
        </p:nvSpPr>
        <p:spPr bwMode="auto">
          <a:xfrm>
            <a:off x="3200400" y="43434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4" name="Line 26"/>
          <p:cNvSpPr>
            <a:spLocks noChangeShapeType="1"/>
          </p:cNvSpPr>
          <p:nvPr/>
        </p:nvSpPr>
        <p:spPr bwMode="auto">
          <a:xfrm>
            <a:off x="5638800" y="32004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5" name="Line 27"/>
          <p:cNvSpPr>
            <a:spLocks noChangeShapeType="1"/>
          </p:cNvSpPr>
          <p:nvPr/>
        </p:nvSpPr>
        <p:spPr bwMode="auto">
          <a:xfrm>
            <a:off x="5105400" y="41148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6" name="Line 28"/>
          <p:cNvSpPr>
            <a:spLocks noChangeShapeType="1"/>
          </p:cNvSpPr>
          <p:nvPr/>
        </p:nvSpPr>
        <p:spPr bwMode="auto">
          <a:xfrm>
            <a:off x="6477000" y="37338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7" name="Line 29"/>
          <p:cNvSpPr>
            <a:spLocks noChangeShapeType="1"/>
          </p:cNvSpPr>
          <p:nvPr/>
        </p:nvSpPr>
        <p:spPr bwMode="auto">
          <a:xfrm flipH="1">
            <a:off x="6096000" y="4267200"/>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8" name="Line 30"/>
          <p:cNvSpPr>
            <a:spLocks noChangeShapeType="1"/>
          </p:cNvSpPr>
          <p:nvPr/>
        </p:nvSpPr>
        <p:spPr bwMode="auto">
          <a:xfrm flipH="1">
            <a:off x="3733800" y="2590800"/>
            <a:ext cx="381000"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39" name="Line 31"/>
          <p:cNvSpPr>
            <a:spLocks noChangeShapeType="1"/>
          </p:cNvSpPr>
          <p:nvPr/>
        </p:nvSpPr>
        <p:spPr bwMode="auto">
          <a:xfrm>
            <a:off x="3505200" y="2895600"/>
            <a:ext cx="1524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40" name="Line 32"/>
          <p:cNvSpPr>
            <a:spLocks noChangeShapeType="1"/>
          </p:cNvSpPr>
          <p:nvPr/>
        </p:nvSpPr>
        <p:spPr bwMode="auto">
          <a:xfrm flipH="1">
            <a:off x="4114800" y="2971800"/>
            <a:ext cx="2286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41" name="Text Box 33"/>
          <p:cNvSpPr txBox="1">
            <a:spLocks noChangeArrowheads="1"/>
          </p:cNvSpPr>
          <p:nvPr/>
        </p:nvSpPr>
        <p:spPr bwMode="auto">
          <a:xfrm>
            <a:off x="2971800" y="5715000"/>
            <a:ext cx="434657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buFontTx/>
              <a:buNone/>
            </a:pPr>
            <a:r>
              <a:rPr lang="zh-TW" altLang="en-US" sz="2000" b="1" smtClean="0">
                <a:solidFill>
                  <a:srgbClr val="000000"/>
                </a:solidFill>
                <a:ea typeface="PMingLiU" pitchFamily="18" charset="-120"/>
              </a:rPr>
              <a:t> </a:t>
            </a:r>
            <a:r>
              <a:rPr lang="en-US" altLang="zh-TW" sz="2000" b="1" smtClean="0">
                <a:solidFill>
                  <a:srgbClr val="000000"/>
                </a:solidFill>
                <a:ea typeface="PMingLiU" pitchFamily="18" charset="-120"/>
              </a:rPr>
              <a:t>Represents links on Reverse Path</a:t>
            </a:r>
          </a:p>
        </p:txBody>
      </p:sp>
      <p:sp>
        <p:nvSpPr>
          <p:cNvPr id="43042"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3043"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3044" name="Line 36"/>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45" name="Oval 37"/>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3046" name="Line 38"/>
          <p:cNvSpPr>
            <a:spLocks noChangeShapeType="1"/>
          </p:cNvSpPr>
          <p:nvPr/>
        </p:nvSpPr>
        <p:spPr bwMode="auto">
          <a:xfrm flipV="1">
            <a:off x="6553200" y="3352800"/>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47" name="Oval 39"/>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3048" name="Line 40"/>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49" name="Oval 41"/>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3050" name="Line 42"/>
          <p:cNvSpPr>
            <a:spLocks noChangeShapeType="1"/>
          </p:cNvSpPr>
          <p:nvPr/>
        </p:nvSpPr>
        <p:spPr bwMode="auto">
          <a:xfrm>
            <a:off x="75438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51" name="Line 43"/>
          <p:cNvSpPr>
            <a:spLocks noChangeShapeType="1"/>
          </p:cNvSpPr>
          <p:nvPr/>
        </p:nvSpPr>
        <p:spPr bwMode="auto">
          <a:xfrm flipH="1">
            <a:off x="3657600" y="2438400"/>
            <a:ext cx="533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52" name="Line 44"/>
          <p:cNvSpPr>
            <a:spLocks noChangeShapeType="1"/>
          </p:cNvSpPr>
          <p:nvPr/>
        </p:nvSpPr>
        <p:spPr bwMode="auto">
          <a:xfrm flipH="1">
            <a:off x="2286000" y="5943600"/>
            <a:ext cx="533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53" name="Line 45"/>
          <p:cNvSpPr>
            <a:spLocks noChangeShapeType="1"/>
          </p:cNvSpPr>
          <p:nvPr/>
        </p:nvSpPr>
        <p:spPr bwMode="auto">
          <a:xfrm>
            <a:off x="3657600" y="2819400"/>
            <a:ext cx="1524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3054" name="Line 46"/>
          <p:cNvSpPr>
            <a:spLocks noChangeShapeType="1"/>
          </p:cNvSpPr>
          <p:nvPr/>
        </p:nvSpPr>
        <p:spPr bwMode="auto">
          <a:xfrm flipV="1">
            <a:off x="2743200" y="2895600"/>
            <a:ext cx="4572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36847783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2"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4035" name="Oval 3"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4036" name="Oval 4"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4037" name="Oval 5"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4038" name="Oval 6"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4039" name="Oval 7"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4040" name="Oval 8" descr="Water droplets"/>
          <p:cNvSpPr>
            <a:spLocks noChangeArrowheads="1"/>
          </p:cNvSpPr>
          <p:nvPr/>
        </p:nvSpPr>
        <p:spPr bwMode="auto">
          <a:xfrm>
            <a:off x="5943600" y="32766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4041" name="Oval 9"/>
          <p:cNvSpPr>
            <a:spLocks noChangeArrowheads="1"/>
          </p:cNvSpPr>
          <p:nvPr/>
        </p:nvSpPr>
        <p:spPr bwMode="auto">
          <a:xfrm>
            <a:off x="6705600" y="3886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4042" name="Oval 10"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4043" name="Oval 11"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4044" name="Oval 12" descr="Water droplets"/>
          <p:cNvSpPr>
            <a:spLocks noChangeArrowheads="1"/>
          </p:cNvSpPr>
          <p:nvPr/>
        </p:nvSpPr>
        <p:spPr bwMode="auto">
          <a:xfrm>
            <a:off x="3733800" y="44196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4045" name="Oval 13" descr="Water droplets"/>
          <p:cNvSpPr>
            <a:spLocks noChangeArrowheads="1"/>
          </p:cNvSpPr>
          <p:nvPr/>
        </p:nvSpPr>
        <p:spPr bwMode="auto">
          <a:xfrm>
            <a:off x="5486400" y="41148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4046" name="Line 14"/>
          <p:cNvSpPr>
            <a:spLocks noChangeShapeType="1"/>
          </p:cNvSpPr>
          <p:nvPr/>
        </p:nvSpPr>
        <p:spPr bwMode="auto">
          <a:xfrm flipV="1">
            <a:off x="1981200" y="3352800"/>
            <a:ext cx="304800" cy="3048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47" name="Line 15"/>
          <p:cNvSpPr>
            <a:spLocks noChangeShapeType="1"/>
          </p:cNvSpPr>
          <p:nvPr/>
        </p:nvSpPr>
        <p:spPr bwMode="auto">
          <a:xfrm flipV="1">
            <a:off x="2743200" y="2743200"/>
            <a:ext cx="4572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48" name="Line 16"/>
          <p:cNvSpPr>
            <a:spLocks noChangeShapeType="1"/>
          </p:cNvSpPr>
          <p:nvPr/>
        </p:nvSpPr>
        <p:spPr bwMode="auto">
          <a:xfrm>
            <a:off x="2057400" y="3962400"/>
            <a:ext cx="685800" cy="76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49" name="Line 17"/>
          <p:cNvSpPr>
            <a:spLocks noChangeShapeType="1"/>
          </p:cNvSpPr>
          <p:nvPr/>
        </p:nvSpPr>
        <p:spPr bwMode="auto">
          <a:xfrm>
            <a:off x="2667000" y="3429000"/>
            <a:ext cx="228600" cy="457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0" name="Line 18"/>
          <p:cNvSpPr>
            <a:spLocks noChangeShapeType="1"/>
          </p:cNvSpPr>
          <p:nvPr/>
        </p:nvSpPr>
        <p:spPr bwMode="auto">
          <a:xfrm flipH="1">
            <a:off x="3124200" y="3581400"/>
            <a:ext cx="533400" cy="3810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1" name="Line 19"/>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2" name="Line 20"/>
          <p:cNvSpPr>
            <a:spLocks noChangeShapeType="1"/>
          </p:cNvSpPr>
          <p:nvPr/>
        </p:nvSpPr>
        <p:spPr bwMode="auto">
          <a:xfrm>
            <a:off x="4724400" y="2743200"/>
            <a:ext cx="457200" cy="1524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3" name="Line 21"/>
          <p:cNvSpPr>
            <a:spLocks noChangeShapeType="1"/>
          </p:cNvSpPr>
          <p:nvPr/>
        </p:nvSpPr>
        <p:spPr bwMode="auto">
          <a:xfrm flipH="1">
            <a:off x="5029200" y="3276600"/>
            <a:ext cx="228600" cy="3810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4" name="Line 22"/>
          <p:cNvSpPr>
            <a:spLocks noChangeShapeType="1"/>
          </p:cNvSpPr>
          <p:nvPr/>
        </p:nvSpPr>
        <p:spPr bwMode="auto">
          <a:xfrm flipH="1">
            <a:off x="4191000" y="4114800"/>
            <a:ext cx="457200" cy="3810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5" name="Line 23"/>
          <p:cNvSpPr>
            <a:spLocks noChangeShapeType="1"/>
          </p:cNvSpPr>
          <p:nvPr/>
        </p:nvSpPr>
        <p:spPr bwMode="auto">
          <a:xfrm>
            <a:off x="4114800" y="3505200"/>
            <a:ext cx="4572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6" name="Line 24"/>
          <p:cNvSpPr>
            <a:spLocks noChangeShapeType="1"/>
          </p:cNvSpPr>
          <p:nvPr/>
        </p:nvSpPr>
        <p:spPr bwMode="auto">
          <a:xfrm>
            <a:off x="3200400" y="4343400"/>
            <a:ext cx="5334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7" name="Line 25"/>
          <p:cNvSpPr>
            <a:spLocks noChangeShapeType="1"/>
          </p:cNvSpPr>
          <p:nvPr/>
        </p:nvSpPr>
        <p:spPr bwMode="auto">
          <a:xfrm>
            <a:off x="5638800" y="3200400"/>
            <a:ext cx="3810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8" name="Line 26"/>
          <p:cNvSpPr>
            <a:spLocks noChangeShapeType="1"/>
          </p:cNvSpPr>
          <p:nvPr/>
        </p:nvSpPr>
        <p:spPr bwMode="auto">
          <a:xfrm>
            <a:off x="5105400" y="4114800"/>
            <a:ext cx="3810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59" name="Line 27"/>
          <p:cNvSpPr>
            <a:spLocks noChangeShapeType="1"/>
          </p:cNvSpPr>
          <p:nvPr/>
        </p:nvSpPr>
        <p:spPr bwMode="auto">
          <a:xfrm>
            <a:off x="6477000" y="37338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0" name="Line 28"/>
          <p:cNvSpPr>
            <a:spLocks noChangeShapeType="1"/>
          </p:cNvSpPr>
          <p:nvPr/>
        </p:nvSpPr>
        <p:spPr bwMode="auto">
          <a:xfrm flipH="1">
            <a:off x="6096000" y="4267200"/>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1" name="Line 29"/>
          <p:cNvSpPr>
            <a:spLocks noChangeShapeType="1"/>
          </p:cNvSpPr>
          <p:nvPr/>
        </p:nvSpPr>
        <p:spPr bwMode="auto">
          <a:xfrm flipH="1">
            <a:off x="3733800" y="2590800"/>
            <a:ext cx="381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2" name="Line 30"/>
          <p:cNvSpPr>
            <a:spLocks noChangeShapeType="1"/>
          </p:cNvSpPr>
          <p:nvPr/>
        </p:nvSpPr>
        <p:spPr bwMode="auto">
          <a:xfrm>
            <a:off x="3505200" y="2895600"/>
            <a:ext cx="1524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3" name="Line 31"/>
          <p:cNvSpPr>
            <a:spLocks noChangeShapeType="1"/>
          </p:cNvSpPr>
          <p:nvPr/>
        </p:nvSpPr>
        <p:spPr bwMode="auto">
          <a:xfrm>
            <a:off x="1981200" y="4114800"/>
            <a:ext cx="685800" cy="76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4" name="Line 32"/>
          <p:cNvSpPr>
            <a:spLocks noChangeShapeType="1"/>
          </p:cNvSpPr>
          <p:nvPr/>
        </p:nvSpPr>
        <p:spPr bwMode="auto">
          <a:xfrm flipH="1">
            <a:off x="5105400" y="3352800"/>
            <a:ext cx="228600" cy="3810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5" name="Text Box 33"/>
          <p:cNvSpPr txBox="1">
            <a:spLocks noChangeArrowheads="1"/>
          </p:cNvSpPr>
          <p:nvPr/>
        </p:nvSpPr>
        <p:spPr bwMode="auto">
          <a:xfrm>
            <a:off x="762000" y="5257800"/>
            <a:ext cx="7602538" cy="10064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pPr>
            <a:r>
              <a:rPr lang="zh-TW" altLang="en-US" sz="2000" b="1" smtClean="0">
                <a:solidFill>
                  <a:srgbClr val="000000"/>
                </a:solidFill>
                <a:ea typeface="PMingLiU" pitchFamily="18" charset="-120"/>
              </a:rPr>
              <a:t> </a:t>
            </a:r>
            <a:r>
              <a:rPr lang="en-US" altLang="zh-TW" sz="2000" b="1" smtClean="0">
                <a:solidFill>
                  <a:srgbClr val="000000"/>
                </a:solidFill>
                <a:ea typeface="PMingLiU" pitchFamily="18" charset="-120"/>
              </a:rPr>
              <a:t>Node C receives RREQ from G and H, but does not forward</a:t>
            </a:r>
          </a:p>
          <a:p>
            <a:pPr fontAlgn="base">
              <a:spcBef>
                <a:spcPct val="0"/>
              </a:spcBef>
              <a:spcAft>
                <a:spcPct val="0"/>
              </a:spcAft>
              <a:buFontTx/>
              <a:buNone/>
            </a:pPr>
            <a:r>
              <a:rPr lang="en-US" altLang="zh-TW" sz="2000" b="1" smtClean="0">
                <a:solidFill>
                  <a:srgbClr val="000000"/>
                </a:solidFill>
                <a:ea typeface="PMingLiU" pitchFamily="18" charset="-120"/>
              </a:rPr>
              <a:t>   it again, because node C has </a:t>
            </a:r>
            <a:r>
              <a:rPr lang="en-US" altLang="zh-TW" sz="2000" b="1" smtClean="0">
                <a:solidFill>
                  <a:srgbClr val="333399"/>
                </a:solidFill>
                <a:ea typeface="PMingLiU" pitchFamily="18" charset="-120"/>
              </a:rPr>
              <a:t>already forwarded RREQ</a:t>
            </a:r>
            <a:r>
              <a:rPr lang="en-US" altLang="zh-TW" sz="2000" b="1" smtClean="0">
                <a:solidFill>
                  <a:srgbClr val="000000"/>
                </a:solidFill>
                <a:ea typeface="PMingLiU" pitchFamily="18" charset="-120"/>
              </a:rPr>
              <a:t> once</a:t>
            </a:r>
          </a:p>
          <a:p>
            <a:pPr fontAlgn="base">
              <a:spcBef>
                <a:spcPct val="0"/>
              </a:spcBef>
              <a:spcAft>
                <a:spcPct val="0"/>
              </a:spcAft>
              <a:buFontTx/>
              <a:buNone/>
            </a:pPr>
            <a:r>
              <a:rPr lang="en-US" altLang="zh-TW" sz="2000" b="1" smtClean="0">
                <a:solidFill>
                  <a:srgbClr val="000000"/>
                </a:solidFill>
                <a:ea typeface="PMingLiU" pitchFamily="18" charset="-120"/>
              </a:rPr>
              <a:t>   (i.e. same request ID).</a:t>
            </a:r>
          </a:p>
        </p:txBody>
      </p:sp>
      <p:sp>
        <p:nvSpPr>
          <p:cNvPr id="44066" name="Oval 34"/>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4067" name="Oval 35"/>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4068" name="Line 36"/>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69" name="Oval 37"/>
          <p:cNvSpPr>
            <a:spLocks noChangeArrowheads="1"/>
          </p:cNvSpPr>
          <p:nvPr/>
        </p:nvSpPr>
        <p:spPr bwMode="auto">
          <a:xfrm>
            <a:off x="69342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4070" name="Line 38"/>
          <p:cNvSpPr>
            <a:spLocks noChangeShapeType="1"/>
          </p:cNvSpPr>
          <p:nvPr/>
        </p:nvSpPr>
        <p:spPr bwMode="auto">
          <a:xfrm flipV="1">
            <a:off x="6553200" y="3352800"/>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1" name="Oval 39"/>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4072" name="Line 40"/>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3" name="Oval 41"/>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4074" name="Line 42"/>
          <p:cNvSpPr>
            <a:spLocks noChangeShapeType="1"/>
          </p:cNvSpPr>
          <p:nvPr/>
        </p:nvSpPr>
        <p:spPr bwMode="auto">
          <a:xfrm>
            <a:off x="75438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5" name="Line 43"/>
          <p:cNvSpPr>
            <a:spLocks noChangeShapeType="1"/>
          </p:cNvSpPr>
          <p:nvPr/>
        </p:nvSpPr>
        <p:spPr bwMode="auto">
          <a:xfrm flipV="1">
            <a:off x="2133600" y="3505200"/>
            <a:ext cx="304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6" name="Line 44"/>
          <p:cNvSpPr>
            <a:spLocks noChangeShapeType="1"/>
          </p:cNvSpPr>
          <p:nvPr/>
        </p:nvSpPr>
        <p:spPr bwMode="auto">
          <a:xfrm flipH="1">
            <a:off x="3200400" y="3657600"/>
            <a:ext cx="5334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7" name="Line 45"/>
          <p:cNvSpPr>
            <a:spLocks noChangeShapeType="1"/>
          </p:cNvSpPr>
          <p:nvPr/>
        </p:nvSpPr>
        <p:spPr bwMode="auto">
          <a:xfrm>
            <a:off x="4038600" y="3657600"/>
            <a:ext cx="4572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8" name="Line 46"/>
          <p:cNvSpPr>
            <a:spLocks noChangeShapeType="1"/>
          </p:cNvSpPr>
          <p:nvPr/>
        </p:nvSpPr>
        <p:spPr bwMode="auto">
          <a:xfrm>
            <a:off x="4572000" y="2895600"/>
            <a:ext cx="4572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4079" name="Rectangle 47"/>
          <p:cNvSpPr>
            <a:spLocks noGrp="1" noChangeArrowheads="1"/>
          </p:cNvSpPr>
          <p:nvPr>
            <p:ph type="title"/>
          </p:nvPr>
        </p:nvSpPr>
        <p:spPr>
          <a:xfrm>
            <a:off x="250825" y="152400"/>
            <a:ext cx="8713788" cy="1219200"/>
          </a:xfrm>
        </p:spPr>
        <p:txBody>
          <a:bodyPr/>
          <a:lstStyle/>
          <a:p>
            <a:pPr eaLnBrk="1" hangingPunct="1"/>
            <a:r>
              <a:rPr lang="en-US" altLang="zh-CN" smtClean="0">
                <a:ea typeface="PMingLiU" pitchFamily="18" charset="-120"/>
              </a:rPr>
              <a:t>Example: </a:t>
            </a:r>
            <a:r>
              <a:rPr lang="en-US" altLang="zh-TW" smtClean="0">
                <a:ea typeface="PMingLiU" pitchFamily="18" charset="-120"/>
              </a:rPr>
              <a:t>Path </a:t>
            </a:r>
            <a:r>
              <a:rPr lang="en-US" altLang="zh-CN" smtClean="0">
                <a:ea typeface="PMingLiU" pitchFamily="18" charset="-120"/>
              </a:rPr>
              <a:t>D</a:t>
            </a:r>
            <a:r>
              <a:rPr lang="en-US" altLang="zh-TW" smtClean="0">
                <a:ea typeface="PMingLiU" pitchFamily="18" charset="-120"/>
              </a:rPr>
              <a:t>iscovery and</a:t>
            </a:r>
            <a:r>
              <a:rPr lang="en-US" altLang="zh-CN" smtClean="0">
                <a:ea typeface="PMingLiU" pitchFamily="18" charset="-120"/>
              </a:rPr>
              <a:t> </a:t>
            </a:r>
            <a:r>
              <a:rPr lang="en-US" altLang="zh-TW" smtClean="0">
                <a:ea typeface="PMingLiU" pitchFamily="18" charset="-120"/>
              </a:rPr>
              <a:t>Reverse </a:t>
            </a:r>
            <a:r>
              <a:rPr lang="en-US" altLang="zh-CN" smtClean="0">
                <a:ea typeface="PMingLiU" pitchFamily="18" charset="-120"/>
              </a:rPr>
              <a:t>P</a:t>
            </a:r>
            <a:r>
              <a:rPr lang="en-US" altLang="zh-TW" smtClean="0">
                <a:ea typeface="PMingLiU" pitchFamily="18" charset="-120"/>
              </a:rPr>
              <a:t>ath </a:t>
            </a:r>
            <a:r>
              <a:rPr lang="en-US" altLang="zh-CN" smtClean="0">
                <a:ea typeface="PMingLiU" pitchFamily="18" charset="-120"/>
              </a:rPr>
              <a:t>S</a:t>
            </a:r>
            <a:r>
              <a:rPr lang="en-US" altLang="zh-TW" smtClean="0">
                <a:ea typeface="PMingLiU" pitchFamily="18" charset="-120"/>
              </a:rPr>
              <a:t>etup</a:t>
            </a:r>
            <a:endParaRPr lang="en-US" altLang="zh-CN" smtClean="0">
              <a:ea typeface="PMingLiU" pitchFamily="18" charset="-120"/>
            </a:endParaRPr>
          </a:p>
        </p:txBody>
      </p:sp>
    </p:spTree>
    <p:extLst>
      <p:ext uri="{BB962C8B-B14F-4D97-AF65-F5344CB8AC3E}">
        <p14:creationId xmlns:p14="http://schemas.microsoft.com/office/powerpoint/2010/main" val="10180601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2"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5059" name="Oval 3"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5060" name="Oval 4"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5061" name="Oval 5"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5062" name="Oval 6"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5063" name="Oval 7"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5064" name="Oval 8" descr="Water droplets"/>
          <p:cNvSpPr>
            <a:spLocks noChangeArrowheads="1"/>
          </p:cNvSpPr>
          <p:nvPr/>
        </p:nvSpPr>
        <p:spPr bwMode="auto">
          <a:xfrm>
            <a:off x="5943600" y="3276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5065" name="Oval 9" descr="Water droplets"/>
          <p:cNvSpPr>
            <a:spLocks noChangeArrowheads="1"/>
          </p:cNvSpPr>
          <p:nvPr/>
        </p:nvSpPr>
        <p:spPr bwMode="auto">
          <a:xfrm>
            <a:off x="6705600" y="38862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5066" name="Oval 10"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5067" name="Oval 11"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5068" name="Oval 12" descr="Water droplets"/>
          <p:cNvSpPr>
            <a:spLocks noChangeArrowheads="1"/>
          </p:cNvSpPr>
          <p:nvPr/>
        </p:nvSpPr>
        <p:spPr bwMode="auto">
          <a:xfrm>
            <a:off x="3733800" y="4419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5069" name="Oval 13" descr="Water droplets"/>
          <p:cNvSpPr>
            <a:spLocks noChangeArrowheads="1"/>
          </p:cNvSpPr>
          <p:nvPr/>
        </p:nvSpPr>
        <p:spPr bwMode="auto">
          <a:xfrm>
            <a:off x="5486400" y="4114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5070" name="Line 14"/>
          <p:cNvSpPr>
            <a:spLocks noChangeShapeType="1"/>
          </p:cNvSpPr>
          <p:nvPr/>
        </p:nvSpPr>
        <p:spPr bwMode="auto">
          <a:xfrm flipV="1">
            <a:off x="1981200" y="3352800"/>
            <a:ext cx="304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1" name="Line 15"/>
          <p:cNvSpPr>
            <a:spLocks noChangeShapeType="1"/>
          </p:cNvSpPr>
          <p:nvPr/>
        </p:nvSpPr>
        <p:spPr bwMode="auto">
          <a:xfrm flipV="1">
            <a:off x="2743200" y="2743200"/>
            <a:ext cx="4572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2" name="Line 16"/>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3" name="Line 17"/>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4" name="Line 18"/>
          <p:cNvSpPr>
            <a:spLocks noChangeShapeType="1"/>
          </p:cNvSpPr>
          <p:nvPr/>
        </p:nvSpPr>
        <p:spPr bwMode="auto">
          <a:xfrm flipH="1">
            <a:off x="3124200" y="3581400"/>
            <a:ext cx="5334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5" name="Line 19"/>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6" name="Line 20"/>
          <p:cNvSpPr>
            <a:spLocks noChangeShapeType="1"/>
          </p:cNvSpPr>
          <p:nvPr/>
        </p:nvSpPr>
        <p:spPr bwMode="auto">
          <a:xfrm>
            <a:off x="4724400" y="2743200"/>
            <a:ext cx="4572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7" name="Line 21"/>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8" name="Line 22"/>
          <p:cNvSpPr>
            <a:spLocks noChangeShapeType="1"/>
          </p:cNvSpPr>
          <p:nvPr/>
        </p:nvSpPr>
        <p:spPr bwMode="auto">
          <a:xfrm flipH="1">
            <a:off x="4191000" y="4114800"/>
            <a:ext cx="457200" cy="3810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79" name="Line 23"/>
          <p:cNvSpPr>
            <a:spLocks noChangeShapeType="1"/>
          </p:cNvSpPr>
          <p:nvPr/>
        </p:nvSpPr>
        <p:spPr bwMode="auto">
          <a:xfrm>
            <a:off x="4114800" y="3505200"/>
            <a:ext cx="4572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0" name="Line 24"/>
          <p:cNvSpPr>
            <a:spLocks noChangeShapeType="1"/>
          </p:cNvSpPr>
          <p:nvPr/>
        </p:nvSpPr>
        <p:spPr bwMode="auto">
          <a:xfrm>
            <a:off x="3200400" y="4343400"/>
            <a:ext cx="5334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1" name="Line 25"/>
          <p:cNvSpPr>
            <a:spLocks noChangeShapeType="1"/>
          </p:cNvSpPr>
          <p:nvPr/>
        </p:nvSpPr>
        <p:spPr bwMode="auto">
          <a:xfrm>
            <a:off x="5638800" y="3200400"/>
            <a:ext cx="381000" cy="1524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2" name="Line 26"/>
          <p:cNvSpPr>
            <a:spLocks noChangeShapeType="1"/>
          </p:cNvSpPr>
          <p:nvPr/>
        </p:nvSpPr>
        <p:spPr bwMode="auto">
          <a:xfrm>
            <a:off x="5105400" y="4114800"/>
            <a:ext cx="381000" cy="1524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3" name="Line 27"/>
          <p:cNvSpPr>
            <a:spLocks noChangeShapeType="1"/>
          </p:cNvSpPr>
          <p:nvPr/>
        </p:nvSpPr>
        <p:spPr bwMode="auto">
          <a:xfrm>
            <a:off x="6477000" y="3733800"/>
            <a:ext cx="3048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4" name="Line 28"/>
          <p:cNvSpPr>
            <a:spLocks noChangeShapeType="1"/>
          </p:cNvSpPr>
          <p:nvPr/>
        </p:nvSpPr>
        <p:spPr bwMode="auto">
          <a:xfrm flipH="1">
            <a:off x="6096000" y="4267200"/>
            <a:ext cx="609600" cy="76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5" name="Line 29"/>
          <p:cNvSpPr>
            <a:spLocks noChangeShapeType="1"/>
          </p:cNvSpPr>
          <p:nvPr/>
        </p:nvSpPr>
        <p:spPr bwMode="auto">
          <a:xfrm flipH="1">
            <a:off x="3733800" y="2590800"/>
            <a:ext cx="381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6" name="Line 30"/>
          <p:cNvSpPr>
            <a:spLocks noChangeShapeType="1"/>
          </p:cNvSpPr>
          <p:nvPr/>
        </p:nvSpPr>
        <p:spPr bwMode="auto">
          <a:xfrm>
            <a:off x="3505200" y="2895600"/>
            <a:ext cx="1524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87" name="Oval 31"/>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5088" name="Oval 32"/>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5089" name="Line 33"/>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0" name="Oval 34" descr="Water droplets"/>
          <p:cNvSpPr>
            <a:spLocks noChangeArrowheads="1"/>
          </p:cNvSpPr>
          <p:nvPr/>
        </p:nvSpPr>
        <p:spPr bwMode="auto">
          <a:xfrm>
            <a:off x="6934200" y="30480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5091" name="Line 35"/>
          <p:cNvSpPr>
            <a:spLocks noChangeShapeType="1"/>
          </p:cNvSpPr>
          <p:nvPr/>
        </p:nvSpPr>
        <p:spPr bwMode="auto">
          <a:xfrm flipV="1">
            <a:off x="6553200" y="3352800"/>
            <a:ext cx="381000" cy="76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2" name="Oval 36"/>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5093" name="Line 37"/>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4" name="Oval 38"/>
          <p:cNvSpPr>
            <a:spLocks noChangeArrowheads="1"/>
          </p:cNvSpPr>
          <p:nvPr/>
        </p:nvSpPr>
        <p:spPr bwMode="auto">
          <a:xfrm>
            <a:off x="7848600" y="3048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5095" name="Line 39"/>
          <p:cNvSpPr>
            <a:spLocks noChangeShapeType="1"/>
          </p:cNvSpPr>
          <p:nvPr/>
        </p:nvSpPr>
        <p:spPr bwMode="auto">
          <a:xfrm>
            <a:off x="75438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6" name="Line 40"/>
          <p:cNvSpPr>
            <a:spLocks noChangeShapeType="1"/>
          </p:cNvSpPr>
          <p:nvPr/>
        </p:nvSpPr>
        <p:spPr bwMode="auto">
          <a:xfrm flipH="1">
            <a:off x="4343400" y="4267200"/>
            <a:ext cx="4572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7" name="Line 41"/>
          <p:cNvSpPr>
            <a:spLocks noChangeShapeType="1"/>
          </p:cNvSpPr>
          <p:nvPr/>
        </p:nvSpPr>
        <p:spPr bwMode="auto">
          <a:xfrm>
            <a:off x="5562600" y="3352800"/>
            <a:ext cx="3810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8" name="Line 42"/>
          <p:cNvSpPr>
            <a:spLocks noChangeShapeType="1"/>
          </p:cNvSpPr>
          <p:nvPr/>
        </p:nvSpPr>
        <p:spPr bwMode="auto">
          <a:xfrm>
            <a:off x="5029200" y="4267200"/>
            <a:ext cx="3810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5099" name="Rectangle 43"/>
          <p:cNvSpPr>
            <a:spLocks noGrp="1" noChangeArrowheads="1"/>
          </p:cNvSpPr>
          <p:nvPr>
            <p:ph type="title"/>
          </p:nvPr>
        </p:nvSpPr>
        <p:spPr>
          <a:xfrm>
            <a:off x="228600" y="304800"/>
            <a:ext cx="8763000" cy="1295400"/>
          </a:xfrm>
          <a:noFill/>
        </p:spPr>
        <p:txBody>
          <a:bodyPr anchor="b"/>
          <a:lstStyle/>
          <a:p>
            <a:pPr eaLnBrk="1" hangingPunct="1"/>
            <a:r>
              <a:rPr lang="en-US" altLang="zh-CN" smtClean="0"/>
              <a:t>Example: </a:t>
            </a:r>
            <a:r>
              <a:rPr lang="en-US" altLang="zh-TW" smtClean="0"/>
              <a:t>Path </a:t>
            </a:r>
            <a:r>
              <a:rPr lang="en-US" altLang="zh-CN" smtClean="0"/>
              <a:t>D</a:t>
            </a:r>
            <a:r>
              <a:rPr lang="en-US" altLang="zh-TW" smtClean="0"/>
              <a:t>iscovery and</a:t>
            </a:r>
            <a:r>
              <a:rPr lang="en-US" altLang="zh-CN" smtClean="0"/>
              <a:t> </a:t>
            </a:r>
            <a:r>
              <a:rPr lang="en-US" altLang="zh-TW" smtClean="0"/>
              <a:t>Reverse </a:t>
            </a:r>
            <a:r>
              <a:rPr lang="en-US" altLang="zh-CN" smtClean="0"/>
              <a:t>P</a:t>
            </a:r>
            <a:r>
              <a:rPr lang="en-US" altLang="zh-TW" smtClean="0"/>
              <a:t>ath </a:t>
            </a:r>
            <a:r>
              <a:rPr lang="en-US" altLang="zh-CN" smtClean="0"/>
              <a:t>S</a:t>
            </a:r>
            <a:r>
              <a:rPr lang="en-US" altLang="zh-TW" smtClean="0"/>
              <a:t>etup</a:t>
            </a:r>
            <a:endParaRPr lang="en-US" altLang="zh-CN" smtClean="0"/>
          </a:p>
        </p:txBody>
      </p:sp>
      <p:sp>
        <p:nvSpPr>
          <p:cNvPr id="45100" name="Text Box 44"/>
          <p:cNvSpPr txBox="1">
            <a:spLocks noChangeArrowheads="1"/>
          </p:cNvSpPr>
          <p:nvPr/>
        </p:nvSpPr>
        <p:spPr bwMode="auto">
          <a:xfrm>
            <a:off x="755650" y="5661025"/>
            <a:ext cx="564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CN" sz="2000" b="1" smtClean="0">
                <a:solidFill>
                  <a:srgbClr val="000000"/>
                </a:solidFill>
              </a:rPr>
              <a:t>Some reverse paths will be removed </a:t>
            </a:r>
          </a:p>
          <a:p>
            <a:pPr eaLnBrk="1" fontAlgn="base" hangingPunct="1">
              <a:spcBef>
                <a:spcPct val="0"/>
              </a:spcBef>
              <a:spcAft>
                <a:spcPct val="0"/>
              </a:spcAft>
              <a:buFontTx/>
              <a:buNone/>
            </a:pPr>
            <a:r>
              <a:rPr lang="en-US" altLang="zh-CN" sz="2000" b="1" smtClean="0">
                <a:solidFill>
                  <a:srgbClr val="000000"/>
                </a:solidFill>
              </a:rPr>
              <a:t>according to Route Request Expiration Timer</a:t>
            </a:r>
          </a:p>
        </p:txBody>
      </p:sp>
    </p:spTree>
    <p:extLst>
      <p:ext uri="{BB962C8B-B14F-4D97-AF65-F5344CB8AC3E}">
        <p14:creationId xmlns:p14="http://schemas.microsoft.com/office/powerpoint/2010/main" val="29105917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2"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6083" name="Oval 3"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6084" name="Oval 4"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6085" name="Oval 5"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6086" name="Oval 6"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6087" name="Oval 7"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6088" name="Oval 8" descr="Water droplets"/>
          <p:cNvSpPr>
            <a:spLocks noChangeArrowheads="1"/>
          </p:cNvSpPr>
          <p:nvPr/>
        </p:nvSpPr>
        <p:spPr bwMode="auto">
          <a:xfrm>
            <a:off x="5943600" y="3276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6089" name="Oval 9" descr="Water droplets"/>
          <p:cNvSpPr>
            <a:spLocks noChangeArrowheads="1"/>
          </p:cNvSpPr>
          <p:nvPr/>
        </p:nvSpPr>
        <p:spPr bwMode="auto">
          <a:xfrm>
            <a:off x="6705600" y="3886200"/>
            <a:ext cx="609600" cy="609600"/>
          </a:xfrm>
          <a:prstGeom prst="ellipse">
            <a:avLst/>
          </a:prstGeom>
          <a:blipFill dpi="0" rotWithShape="0">
            <a:blip r:embed="rId3"/>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6090" name="Oval 10"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6091" name="Oval 11"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6092" name="Oval 12" descr="Water droplets"/>
          <p:cNvSpPr>
            <a:spLocks noChangeArrowheads="1"/>
          </p:cNvSpPr>
          <p:nvPr/>
        </p:nvSpPr>
        <p:spPr bwMode="auto">
          <a:xfrm>
            <a:off x="3733800" y="4419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6093" name="Oval 13" descr="Water droplets"/>
          <p:cNvSpPr>
            <a:spLocks noChangeArrowheads="1"/>
          </p:cNvSpPr>
          <p:nvPr/>
        </p:nvSpPr>
        <p:spPr bwMode="auto">
          <a:xfrm>
            <a:off x="5486400" y="4114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6094" name="Line 14"/>
          <p:cNvSpPr>
            <a:spLocks noChangeShapeType="1"/>
          </p:cNvSpPr>
          <p:nvPr/>
        </p:nvSpPr>
        <p:spPr bwMode="auto">
          <a:xfrm flipV="1">
            <a:off x="1981200" y="3352800"/>
            <a:ext cx="304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095" name="Line 15"/>
          <p:cNvSpPr>
            <a:spLocks noChangeShapeType="1"/>
          </p:cNvSpPr>
          <p:nvPr/>
        </p:nvSpPr>
        <p:spPr bwMode="auto">
          <a:xfrm flipV="1">
            <a:off x="2743200" y="2743200"/>
            <a:ext cx="4572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096" name="Line 16"/>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097" name="Line 17"/>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098" name="Line 18"/>
          <p:cNvSpPr>
            <a:spLocks noChangeShapeType="1"/>
          </p:cNvSpPr>
          <p:nvPr/>
        </p:nvSpPr>
        <p:spPr bwMode="auto">
          <a:xfrm flipH="1">
            <a:off x="3124200" y="3581400"/>
            <a:ext cx="5334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099" name="Line 19"/>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0" name="Line 20"/>
          <p:cNvSpPr>
            <a:spLocks noChangeShapeType="1"/>
          </p:cNvSpPr>
          <p:nvPr/>
        </p:nvSpPr>
        <p:spPr bwMode="auto">
          <a:xfrm>
            <a:off x="4724400" y="2743200"/>
            <a:ext cx="4572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1" name="Line 21"/>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2" name="Line 22"/>
          <p:cNvSpPr>
            <a:spLocks noChangeShapeType="1"/>
          </p:cNvSpPr>
          <p:nvPr/>
        </p:nvSpPr>
        <p:spPr bwMode="auto">
          <a:xfrm flipH="1">
            <a:off x="4191000" y="4114800"/>
            <a:ext cx="4572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3" name="Line 23"/>
          <p:cNvSpPr>
            <a:spLocks noChangeShapeType="1"/>
          </p:cNvSpPr>
          <p:nvPr/>
        </p:nvSpPr>
        <p:spPr bwMode="auto">
          <a:xfrm>
            <a:off x="4114800" y="3505200"/>
            <a:ext cx="4572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4" name="Line 24"/>
          <p:cNvSpPr>
            <a:spLocks noChangeShapeType="1"/>
          </p:cNvSpPr>
          <p:nvPr/>
        </p:nvSpPr>
        <p:spPr bwMode="auto">
          <a:xfrm>
            <a:off x="3200400" y="43434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5" name="Line 25"/>
          <p:cNvSpPr>
            <a:spLocks noChangeShapeType="1"/>
          </p:cNvSpPr>
          <p:nvPr/>
        </p:nvSpPr>
        <p:spPr bwMode="auto">
          <a:xfrm>
            <a:off x="5638800" y="3200400"/>
            <a:ext cx="3810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6" name="Line 26"/>
          <p:cNvSpPr>
            <a:spLocks noChangeShapeType="1"/>
          </p:cNvSpPr>
          <p:nvPr/>
        </p:nvSpPr>
        <p:spPr bwMode="auto">
          <a:xfrm>
            <a:off x="5105400" y="4114800"/>
            <a:ext cx="3810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7" name="Line 27"/>
          <p:cNvSpPr>
            <a:spLocks noChangeShapeType="1"/>
          </p:cNvSpPr>
          <p:nvPr/>
        </p:nvSpPr>
        <p:spPr bwMode="auto">
          <a:xfrm>
            <a:off x="6477000" y="3733800"/>
            <a:ext cx="3048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8" name="Line 28"/>
          <p:cNvSpPr>
            <a:spLocks noChangeShapeType="1"/>
          </p:cNvSpPr>
          <p:nvPr/>
        </p:nvSpPr>
        <p:spPr bwMode="auto">
          <a:xfrm flipH="1">
            <a:off x="6096000" y="4267200"/>
            <a:ext cx="609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09" name="Line 29"/>
          <p:cNvSpPr>
            <a:spLocks noChangeShapeType="1"/>
          </p:cNvSpPr>
          <p:nvPr/>
        </p:nvSpPr>
        <p:spPr bwMode="auto">
          <a:xfrm flipH="1">
            <a:off x="3733800" y="2590800"/>
            <a:ext cx="381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10" name="Line 30"/>
          <p:cNvSpPr>
            <a:spLocks noChangeShapeType="1"/>
          </p:cNvSpPr>
          <p:nvPr/>
        </p:nvSpPr>
        <p:spPr bwMode="auto">
          <a:xfrm>
            <a:off x="3505200" y="2895600"/>
            <a:ext cx="1524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11" name="Oval 31"/>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6112" name="Oval 32"/>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6113" name="Line 33"/>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14" name="Text Box 34"/>
          <p:cNvSpPr txBox="1">
            <a:spLocks noChangeArrowheads="1"/>
          </p:cNvSpPr>
          <p:nvPr/>
        </p:nvSpPr>
        <p:spPr bwMode="auto">
          <a:xfrm>
            <a:off x="1066800" y="5715000"/>
            <a:ext cx="6256338" cy="7016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pPr>
            <a:r>
              <a:rPr lang="zh-TW" altLang="en-US" sz="2000" b="1" smtClean="0">
                <a:solidFill>
                  <a:srgbClr val="000000"/>
                </a:solidFill>
                <a:ea typeface="PMingLiU" pitchFamily="18" charset="-120"/>
              </a:rPr>
              <a:t> </a:t>
            </a:r>
            <a:r>
              <a:rPr lang="en-US" altLang="zh-TW" sz="2000" b="1" smtClean="0">
                <a:solidFill>
                  <a:srgbClr val="000000"/>
                </a:solidFill>
                <a:ea typeface="PMingLiU" pitchFamily="18" charset="-120"/>
              </a:rPr>
              <a:t>Node D does not forward RREQ, because node D</a:t>
            </a:r>
          </a:p>
          <a:p>
            <a:pPr fontAlgn="base">
              <a:spcBef>
                <a:spcPct val="0"/>
              </a:spcBef>
              <a:spcAft>
                <a:spcPct val="0"/>
              </a:spcAft>
              <a:buFontTx/>
              <a:buNone/>
            </a:pPr>
            <a:r>
              <a:rPr lang="en-US" altLang="zh-TW" sz="2000" b="1" smtClean="0">
                <a:solidFill>
                  <a:srgbClr val="000000"/>
                </a:solidFill>
                <a:ea typeface="PMingLiU" pitchFamily="18" charset="-120"/>
              </a:rPr>
              <a:t>   is the </a:t>
            </a:r>
            <a:r>
              <a:rPr lang="en-US" altLang="zh-TW" sz="2000" b="1" smtClean="0">
                <a:solidFill>
                  <a:srgbClr val="333399"/>
                </a:solidFill>
                <a:ea typeface="PMingLiU" pitchFamily="18" charset="-120"/>
              </a:rPr>
              <a:t>intended target</a:t>
            </a:r>
            <a:r>
              <a:rPr lang="en-US" altLang="zh-TW" sz="2000" b="1" smtClean="0">
                <a:solidFill>
                  <a:srgbClr val="BBE0E3"/>
                </a:solidFill>
                <a:ea typeface="PMingLiU" pitchFamily="18" charset="-120"/>
              </a:rPr>
              <a:t> </a:t>
            </a:r>
            <a:r>
              <a:rPr lang="en-US" altLang="zh-TW" sz="2000" b="1" smtClean="0">
                <a:solidFill>
                  <a:srgbClr val="000000"/>
                </a:solidFill>
                <a:ea typeface="PMingLiU" pitchFamily="18" charset="-120"/>
              </a:rPr>
              <a:t>of the RREQ</a:t>
            </a:r>
          </a:p>
        </p:txBody>
      </p:sp>
      <p:sp>
        <p:nvSpPr>
          <p:cNvPr id="46115" name="Oval 35" descr="Water droplets"/>
          <p:cNvSpPr>
            <a:spLocks noChangeArrowheads="1"/>
          </p:cNvSpPr>
          <p:nvPr/>
        </p:nvSpPr>
        <p:spPr bwMode="auto">
          <a:xfrm>
            <a:off x="6934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6116" name="Line 36"/>
          <p:cNvSpPr>
            <a:spLocks noChangeShapeType="1"/>
          </p:cNvSpPr>
          <p:nvPr/>
        </p:nvSpPr>
        <p:spPr bwMode="auto">
          <a:xfrm flipV="1">
            <a:off x="6553200" y="3352800"/>
            <a:ext cx="381000" cy="76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17" name="Oval 37"/>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6118" name="Line 38"/>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19" name="Oval 39" descr="Water droplets"/>
          <p:cNvSpPr>
            <a:spLocks noChangeArrowheads="1"/>
          </p:cNvSpPr>
          <p:nvPr/>
        </p:nvSpPr>
        <p:spPr bwMode="auto">
          <a:xfrm>
            <a:off x="7848600" y="3048000"/>
            <a:ext cx="609600" cy="609600"/>
          </a:xfrm>
          <a:prstGeom prst="ellipse">
            <a:avLst/>
          </a:prstGeom>
          <a:blipFill dpi="0" rotWithShape="0">
            <a:blip r:embed="rId3"/>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6120" name="Line 40"/>
          <p:cNvSpPr>
            <a:spLocks noChangeShapeType="1"/>
          </p:cNvSpPr>
          <p:nvPr/>
        </p:nvSpPr>
        <p:spPr bwMode="auto">
          <a:xfrm>
            <a:off x="7543800" y="3352800"/>
            <a:ext cx="304800"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21" name="Line 41"/>
          <p:cNvSpPr>
            <a:spLocks noChangeShapeType="1"/>
          </p:cNvSpPr>
          <p:nvPr/>
        </p:nvSpPr>
        <p:spPr bwMode="auto">
          <a:xfrm flipV="1">
            <a:off x="6553200" y="3505200"/>
            <a:ext cx="381000" cy="762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6122" name="Rectangle 42"/>
          <p:cNvSpPr>
            <a:spLocks noGrp="1" noChangeArrowheads="1"/>
          </p:cNvSpPr>
          <p:nvPr>
            <p:ph type="title"/>
          </p:nvPr>
        </p:nvSpPr>
        <p:spPr>
          <a:xfrm>
            <a:off x="304800" y="152400"/>
            <a:ext cx="8664575" cy="1295400"/>
          </a:xfrm>
          <a:noFill/>
        </p:spPr>
        <p:txBody>
          <a:bodyPr anchor="b"/>
          <a:lstStyle/>
          <a:p>
            <a:pPr eaLnBrk="1" hangingPunct="1"/>
            <a:r>
              <a:rPr lang="en-US" altLang="zh-TW" sz="3800" smtClean="0">
                <a:ea typeface="PMingLiU" pitchFamily="18" charset="-120"/>
              </a:rPr>
              <a:t> </a:t>
            </a:r>
            <a:r>
              <a:rPr lang="en-US" altLang="zh-CN" smtClean="0">
                <a:ea typeface="PMingLiU" pitchFamily="18" charset="-120"/>
              </a:rPr>
              <a:t>Example: </a:t>
            </a:r>
            <a:r>
              <a:rPr lang="en-US" altLang="zh-TW" smtClean="0">
                <a:ea typeface="PMingLiU" pitchFamily="18" charset="-120"/>
              </a:rPr>
              <a:t>Path </a:t>
            </a:r>
            <a:r>
              <a:rPr lang="en-US" altLang="zh-CN" smtClean="0">
                <a:ea typeface="PMingLiU" pitchFamily="18" charset="-120"/>
              </a:rPr>
              <a:t>D</a:t>
            </a:r>
            <a:r>
              <a:rPr lang="en-US" altLang="zh-TW" smtClean="0">
                <a:ea typeface="PMingLiU" pitchFamily="18" charset="-120"/>
              </a:rPr>
              <a:t>iscovery and Reverse </a:t>
            </a:r>
            <a:r>
              <a:rPr lang="en-US" altLang="zh-CN" smtClean="0">
                <a:ea typeface="PMingLiU" pitchFamily="18" charset="-120"/>
              </a:rPr>
              <a:t>P</a:t>
            </a:r>
            <a:r>
              <a:rPr lang="en-US" altLang="zh-TW" smtClean="0">
                <a:ea typeface="PMingLiU" pitchFamily="18" charset="-120"/>
              </a:rPr>
              <a:t>ath </a:t>
            </a:r>
            <a:r>
              <a:rPr lang="en-US" altLang="zh-CN" smtClean="0">
                <a:ea typeface="PMingLiU" pitchFamily="18" charset="-120"/>
              </a:rPr>
              <a:t>S</a:t>
            </a:r>
            <a:r>
              <a:rPr lang="en-US" altLang="zh-TW" smtClean="0">
                <a:ea typeface="PMingLiU" pitchFamily="18" charset="-120"/>
              </a:rPr>
              <a:t>etup</a:t>
            </a:r>
          </a:p>
        </p:txBody>
      </p:sp>
    </p:spTree>
    <p:extLst>
      <p:ext uri="{BB962C8B-B14F-4D97-AF65-F5344CB8AC3E}">
        <p14:creationId xmlns:p14="http://schemas.microsoft.com/office/powerpoint/2010/main" val="35472490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4988" y="115888"/>
            <a:ext cx="8086725" cy="1143000"/>
          </a:xfrm>
        </p:spPr>
        <p:txBody>
          <a:bodyPr/>
          <a:lstStyle/>
          <a:p>
            <a:pPr eaLnBrk="1" hangingPunct="1"/>
            <a:r>
              <a:rPr lang="en-US" altLang="zh-CN" smtClean="0">
                <a:ea typeface="PMingLiU" pitchFamily="18" charset="-120"/>
              </a:rPr>
              <a:t>Example: </a:t>
            </a:r>
            <a:r>
              <a:rPr lang="en-US" altLang="zh-TW" smtClean="0">
                <a:ea typeface="PMingLiU" pitchFamily="18" charset="-120"/>
              </a:rPr>
              <a:t>Route Reply</a:t>
            </a:r>
          </a:p>
        </p:txBody>
      </p:sp>
      <p:sp>
        <p:nvSpPr>
          <p:cNvPr id="47107" name="Oval 3"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47108" name="Oval 4"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47109" name="Oval 5"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47110" name="Oval 6"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47111" name="Oval 7"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47112" name="Oval 8"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47113" name="Oval 9" descr="Water droplets"/>
          <p:cNvSpPr>
            <a:spLocks noChangeArrowheads="1"/>
          </p:cNvSpPr>
          <p:nvPr/>
        </p:nvSpPr>
        <p:spPr bwMode="auto">
          <a:xfrm>
            <a:off x="5943600" y="3276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47114" name="Oval 10" descr="Water droplets"/>
          <p:cNvSpPr>
            <a:spLocks noChangeArrowheads="1"/>
          </p:cNvSpPr>
          <p:nvPr/>
        </p:nvSpPr>
        <p:spPr bwMode="auto">
          <a:xfrm>
            <a:off x="6705600" y="3886200"/>
            <a:ext cx="609600" cy="609600"/>
          </a:xfrm>
          <a:prstGeom prst="ellipse">
            <a:avLst/>
          </a:prstGeom>
          <a:blipFill dpi="0" rotWithShape="0">
            <a:blip r:embed="rId3"/>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47115" name="Oval 11"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47116" name="Oval 12"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47117" name="Oval 13" descr="Water droplets"/>
          <p:cNvSpPr>
            <a:spLocks noChangeArrowheads="1"/>
          </p:cNvSpPr>
          <p:nvPr/>
        </p:nvSpPr>
        <p:spPr bwMode="auto">
          <a:xfrm>
            <a:off x="3733800" y="4419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47118" name="Oval 14" descr="Water droplets"/>
          <p:cNvSpPr>
            <a:spLocks noChangeArrowheads="1"/>
          </p:cNvSpPr>
          <p:nvPr/>
        </p:nvSpPr>
        <p:spPr bwMode="auto">
          <a:xfrm>
            <a:off x="5486400" y="4114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47119" name="Line 15"/>
          <p:cNvSpPr>
            <a:spLocks noChangeShapeType="1"/>
          </p:cNvSpPr>
          <p:nvPr/>
        </p:nvSpPr>
        <p:spPr bwMode="auto">
          <a:xfrm flipV="1">
            <a:off x="1981200" y="3352800"/>
            <a:ext cx="304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0" name="Line 16"/>
          <p:cNvSpPr>
            <a:spLocks noChangeShapeType="1"/>
          </p:cNvSpPr>
          <p:nvPr/>
        </p:nvSpPr>
        <p:spPr bwMode="auto">
          <a:xfrm flipV="1">
            <a:off x="2743200" y="2743200"/>
            <a:ext cx="4572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1" name="Line 17"/>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2" name="Line 18"/>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3" name="Line 19"/>
          <p:cNvSpPr>
            <a:spLocks noChangeShapeType="1"/>
          </p:cNvSpPr>
          <p:nvPr/>
        </p:nvSpPr>
        <p:spPr bwMode="auto">
          <a:xfrm flipH="1">
            <a:off x="3124200" y="3581400"/>
            <a:ext cx="5334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4" name="Line 20"/>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5" name="Line 21"/>
          <p:cNvSpPr>
            <a:spLocks noChangeShapeType="1"/>
          </p:cNvSpPr>
          <p:nvPr/>
        </p:nvSpPr>
        <p:spPr bwMode="auto">
          <a:xfrm>
            <a:off x="4724400" y="2743200"/>
            <a:ext cx="457200" cy="152400"/>
          </a:xfrm>
          <a:prstGeom prst="line">
            <a:avLst/>
          </a:prstGeom>
          <a:noFill/>
          <a:ln w="38100">
            <a:pattFill prst="dkUpDiag">
              <a:fgClr>
                <a:srgbClr val="A50021"/>
              </a:fgClr>
              <a:bgClr>
                <a:srgbClr val="FFFFFF"/>
              </a:bgClr>
            </a:patt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6" name="Line 22"/>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7" name="Line 23"/>
          <p:cNvSpPr>
            <a:spLocks noChangeShapeType="1"/>
          </p:cNvSpPr>
          <p:nvPr/>
        </p:nvSpPr>
        <p:spPr bwMode="auto">
          <a:xfrm flipH="1">
            <a:off x="4191000" y="4114800"/>
            <a:ext cx="4572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8" name="Line 24"/>
          <p:cNvSpPr>
            <a:spLocks noChangeShapeType="1"/>
          </p:cNvSpPr>
          <p:nvPr/>
        </p:nvSpPr>
        <p:spPr bwMode="auto">
          <a:xfrm>
            <a:off x="4114800" y="3505200"/>
            <a:ext cx="4572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29" name="Line 25"/>
          <p:cNvSpPr>
            <a:spLocks noChangeShapeType="1"/>
          </p:cNvSpPr>
          <p:nvPr/>
        </p:nvSpPr>
        <p:spPr bwMode="auto">
          <a:xfrm>
            <a:off x="3200400" y="43434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0" name="Line 26"/>
          <p:cNvSpPr>
            <a:spLocks noChangeShapeType="1"/>
          </p:cNvSpPr>
          <p:nvPr/>
        </p:nvSpPr>
        <p:spPr bwMode="auto">
          <a:xfrm>
            <a:off x="5638800" y="3200400"/>
            <a:ext cx="381000" cy="152400"/>
          </a:xfrm>
          <a:prstGeom prst="line">
            <a:avLst/>
          </a:prstGeom>
          <a:noFill/>
          <a:ln w="38100">
            <a:pattFill prst="dkUpDiag">
              <a:fgClr>
                <a:srgbClr val="A50021"/>
              </a:fgClr>
              <a:bgClr>
                <a:srgbClr val="FFFFFF"/>
              </a:bgClr>
            </a:patt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1" name="Line 27"/>
          <p:cNvSpPr>
            <a:spLocks noChangeShapeType="1"/>
          </p:cNvSpPr>
          <p:nvPr/>
        </p:nvSpPr>
        <p:spPr bwMode="auto">
          <a:xfrm>
            <a:off x="5105400" y="4114800"/>
            <a:ext cx="3810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2" name="Line 28"/>
          <p:cNvSpPr>
            <a:spLocks noChangeShapeType="1"/>
          </p:cNvSpPr>
          <p:nvPr/>
        </p:nvSpPr>
        <p:spPr bwMode="auto">
          <a:xfrm>
            <a:off x="6477000" y="3733800"/>
            <a:ext cx="304800" cy="228600"/>
          </a:xfrm>
          <a:prstGeom prst="line">
            <a:avLst/>
          </a:prstGeom>
          <a:noFill/>
          <a:ln w="38100">
            <a:pattFill prst="dkUpDiag">
              <a:fgClr>
                <a:srgbClr val="A50021"/>
              </a:fgClr>
              <a:bgClr>
                <a:srgbClr val="FFFFFF"/>
              </a:bgClr>
            </a:patt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3" name="Line 29"/>
          <p:cNvSpPr>
            <a:spLocks noChangeShapeType="1"/>
          </p:cNvSpPr>
          <p:nvPr/>
        </p:nvSpPr>
        <p:spPr bwMode="auto">
          <a:xfrm flipH="1">
            <a:off x="6096000" y="4267200"/>
            <a:ext cx="609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4" name="Line 30"/>
          <p:cNvSpPr>
            <a:spLocks noChangeShapeType="1"/>
          </p:cNvSpPr>
          <p:nvPr/>
        </p:nvSpPr>
        <p:spPr bwMode="auto">
          <a:xfrm flipH="1">
            <a:off x="3733800" y="2590800"/>
            <a:ext cx="381000" cy="0"/>
          </a:xfrm>
          <a:prstGeom prst="line">
            <a:avLst/>
          </a:prstGeom>
          <a:noFill/>
          <a:ln w="38100">
            <a:pattFill prst="dkUpDiag">
              <a:fgClr>
                <a:srgbClr val="A50021"/>
              </a:fgClr>
              <a:bgClr>
                <a:srgbClr val="FFFFFF"/>
              </a:bgClr>
            </a:patt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5" name="Line 31"/>
          <p:cNvSpPr>
            <a:spLocks noChangeShapeType="1"/>
          </p:cNvSpPr>
          <p:nvPr/>
        </p:nvSpPr>
        <p:spPr bwMode="auto">
          <a:xfrm>
            <a:off x="3505200" y="2895600"/>
            <a:ext cx="1524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6" name="Oval 32"/>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47137" name="Oval 33"/>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47138" name="Line 34"/>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39" name="Text Box 35"/>
          <p:cNvSpPr txBox="1">
            <a:spLocks noChangeArrowheads="1"/>
          </p:cNvSpPr>
          <p:nvPr/>
        </p:nvSpPr>
        <p:spPr bwMode="auto">
          <a:xfrm>
            <a:off x="2362200" y="5791200"/>
            <a:ext cx="515143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buFontTx/>
              <a:buNone/>
            </a:pPr>
            <a:r>
              <a:rPr lang="en-US" altLang="zh-TW" sz="2000" b="1" smtClean="0">
                <a:solidFill>
                  <a:srgbClr val="000000"/>
                </a:solidFill>
                <a:ea typeface="PMingLiU" pitchFamily="18" charset="-120"/>
              </a:rPr>
              <a:t>Represents links on path taken by RREP </a:t>
            </a:r>
          </a:p>
        </p:txBody>
      </p:sp>
      <p:sp>
        <p:nvSpPr>
          <p:cNvPr id="47140" name="Oval 36" descr="Water droplets"/>
          <p:cNvSpPr>
            <a:spLocks noChangeArrowheads="1"/>
          </p:cNvSpPr>
          <p:nvPr/>
        </p:nvSpPr>
        <p:spPr bwMode="auto">
          <a:xfrm>
            <a:off x="6934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47141" name="Oval 37"/>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47142" name="Line 38"/>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43" name="Oval 39" descr="Water droplets"/>
          <p:cNvSpPr>
            <a:spLocks noChangeArrowheads="1"/>
          </p:cNvSpPr>
          <p:nvPr/>
        </p:nvSpPr>
        <p:spPr bwMode="auto">
          <a:xfrm>
            <a:off x="78486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47144" name="Line 40"/>
          <p:cNvSpPr>
            <a:spLocks noChangeShapeType="1"/>
          </p:cNvSpPr>
          <p:nvPr/>
        </p:nvSpPr>
        <p:spPr bwMode="auto">
          <a:xfrm>
            <a:off x="7543800" y="3352800"/>
            <a:ext cx="30480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45" name="Line 41"/>
          <p:cNvSpPr>
            <a:spLocks noChangeShapeType="1"/>
          </p:cNvSpPr>
          <p:nvPr/>
        </p:nvSpPr>
        <p:spPr bwMode="auto">
          <a:xfrm flipV="1">
            <a:off x="6553200" y="3429000"/>
            <a:ext cx="381000" cy="762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47146" name="Line 42"/>
          <p:cNvSpPr>
            <a:spLocks noChangeShapeType="1"/>
          </p:cNvSpPr>
          <p:nvPr/>
        </p:nvSpPr>
        <p:spPr bwMode="auto">
          <a:xfrm flipH="1">
            <a:off x="1828800" y="6019800"/>
            <a:ext cx="381000" cy="0"/>
          </a:xfrm>
          <a:prstGeom prst="line">
            <a:avLst/>
          </a:prstGeom>
          <a:noFill/>
          <a:ln w="38100">
            <a:pattFill prst="dkUpDiag">
              <a:fgClr>
                <a:srgbClr val="A50021"/>
              </a:fgClr>
              <a:bgClr>
                <a:srgbClr val="FFFFFF"/>
              </a:bgClr>
            </a:patt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9158654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539750" y="1522413"/>
            <a:ext cx="8064500" cy="3351212"/>
          </a:xfrm>
        </p:spPr>
        <p:txBody>
          <a:bodyPr/>
          <a:lstStyle/>
          <a:p>
            <a:pPr eaLnBrk="1" hangingPunct="1"/>
            <a:r>
              <a:rPr lang="en-US" altLang="zh-CN" smtClean="0">
                <a:ea typeface="PMingLiU" pitchFamily="18" charset="-120"/>
              </a:rPr>
              <a:t>D</a:t>
            </a:r>
            <a:r>
              <a:rPr lang="en-US" altLang="zh-TW" smtClean="0">
                <a:ea typeface="PMingLiU" pitchFamily="18" charset="-120"/>
              </a:rPr>
              <a:t>estination sends the RREP, the RREP message contains</a:t>
            </a:r>
          </a:p>
          <a:p>
            <a:pPr lvl="1" eaLnBrk="1" hangingPunct="1"/>
            <a:r>
              <a:rPr lang="en-US" altLang="zh-TW" smtClean="0">
                <a:ea typeface="PMingLiU" pitchFamily="18" charset="-120"/>
              </a:rPr>
              <a:t>the destination</a:t>
            </a:r>
            <a:r>
              <a:rPr lang="en-US" altLang="zh-TW" smtClean="0">
                <a:latin typeface="Tahoma" pitchFamily="34" charset="0"/>
                <a:ea typeface="PMingLiU" pitchFamily="18" charset="-120"/>
              </a:rPr>
              <a:t>’</a:t>
            </a:r>
            <a:r>
              <a:rPr lang="en-US" altLang="zh-TW" smtClean="0">
                <a:ea typeface="PMingLiU" pitchFamily="18" charset="-120"/>
              </a:rPr>
              <a:t>s current sequence no.  </a:t>
            </a:r>
          </a:p>
          <a:p>
            <a:pPr lvl="1" eaLnBrk="1" hangingPunct="1"/>
            <a:r>
              <a:rPr lang="en-US" altLang="zh-TW" smtClean="0">
                <a:ea typeface="PMingLiU" pitchFamily="18" charset="-120"/>
              </a:rPr>
              <a:t>a hop count of zero</a:t>
            </a:r>
          </a:p>
          <a:p>
            <a:pPr lvl="1" eaLnBrk="1" hangingPunct="1"/>
            <a:r>
              <a:rPr lang="en-US" altLang="zh-TW" smtClean="0">
                <a:ea typeface="PMingLiU" pitchFamily="18" charset="-120"/>
              </a:rPr>
              <a:t>the length of time this route is valid</a:t>
            </a:r>
            <a:endParaRPr lang="en-US" altLang="zh-TW" sz="2200" smtClean="0">
              <a:ea typeface="PMingLiU" pitchFamily="18" charset="-120"/>
            </a:endParaRPr>
          </a:p>
        </p:txBody>
      </p:sp>
      <p:sp>
        <p:nvSpPr>
          <p:cNvPr id="48131" name="Rectangle 3"/>
          <p:cNvSpPr>
            <a:spLocks noGrp="1" noChangeArrowheads="1"/>
          </p:cNvSpPr>
          <p:nvPr>
            <p:ph type="title"/>
          </p:nvPr>
        </p:nvSpPr>
        <p:spPr>
          <a:xfrm>
            <a:off x="468313" y="304800"/>
            <a:ext cx="8135937" cy="863600"/>
          </a:xfrm>
          <a:noFill/>
        </p:spPr>
        <p:txBody>
          <a:bodyPr anchor="b"/>
          <a:lstStyle/>
          <a:p>
            <a:pPr eaLnBrk="1" hangingPunct="1"/>
            <a:r>
              <a:rPr lang="en-US" altLang="zh-CN" smtClean="0"/>
              <a:t>Step 2: Reach Destination</a:t>
            </a:r>
            <a:endParaRPr lang="en-US" altLang="zh-TW" smtClean="0"/>
          </a:p>
        </p:txBody>
      </p:sp>
    </p:spTree>
    <p:extLst>
      <p:ext uri="{BB962C8B-B14F-4D97-AF65-F5344CB8AC3E}">
        <p14:creationId xmlns:p14="http://schemas.microsoft.com/office/powerpoint/2010/main" val="150341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Gossiping - I</a:t>
            </a:r>
          </a:p>
        </p:txBody>
      </p:sp>
      <p:sp>
        <p:nvSpPr>
          <p:cNvPr id="6147" name="Rectangle 3"/>
          <p:cNvSpPr>
            <a:spLocks noGrp="1" noChangeArrowheads="1"/>
          </p:cNvSpPr>
          <p:nvPr>
            <p:ph type="body" idx="1"/>
          </p:nvPr>
        </p:nvSpPr>
        <p:spPr>
          <a:xfrm>
            <a:off x="457200" y="914400"/>
            <a:ext cx="8229600" cy="5715000"/>
          </a:xfrm>
        </p:spPr>
        <p:txBody>
          <a:bodyPr/>
          <a:lstStyle/>
          <a:p>
            <a:pPr eaLnBrk="1" hangingPunct="1">
              <a:lnSpc>
                <a:spcPct val="80000"/>
              </a:lnSpc>
            </a:pPr>
            <a:r>
              <a:rPr lang="en-US" altLang="zh-CN" i="1" smtClean="0"/>
              <a:t>n</a:t>
            </a:r>
            <a:r>
              <a:rPr lang="en-US" altLang="zh-CN" smtClean="0"/>
              <a:t> individuals, initially inactive (</a:t>
            </a:r>
            <a:r>
              <a:rPr lang="en-US" altLang="zh-CN" i="1" smtClean="0"/>
              <a:t>susceptible</a:t>
            </a:r>
            <a:r>
              <a:rPr lang="en-US" altLang="zh-CN" smtClean="0"/>
              <a:t>). </a:t>
            </a:r>
          </a:p>
          <a:p>
            <a:pPr eaLnBrk="1" hangingPunct="1">
              <a:lnSpc>
                <a:spcPct val="80000"/>
              </a:lnSpc>
            </a:pPr>
            <a:r>
              <a:rPr lang="en-US" altLang="zh-CN" smtClean="0"/>
              <a:t>We plant a rumor with one person who becomes active (</a:t>
            </a:r>
            <a:r>
              <a:rPr lang="en-US" altLang="zh-CN" i="1" smtClean="0"/>
              <a:t>infective</a:t>
            </a:r>
            <a:r>
              <a:rPr lang="en-US" altLang="zh-CN" smtClean="0"/>
              <a:t>), phoning other people at random and sharing the rumor</a:t>
            </a:r>
          </a:p>
          <a:p>
            <a:pPr eaLnBrk="1" hangingPunct="1">
              <a:lnSpc>
                <a:spcPct val="80000"/>
              </a:lnSpc>
            </a:pPr>
            <a:r>
              <a:rPr lang="en-US" altLang="zh-CN" smtClean="0"/>
              <a:t>Every person hearing the rumor also becomes active and likewise shares the rumor</a:t>
            </a:r>
          </a:p>
          <a:p>
            <a:pPr eaLnBrk="1" hangingPunct="1">
              <a:lnSpc>
                <a:spcPct val="80000"/>
              </a:lnSpc>
            </a:pPr>
            <a:r>
              <a:rPr lang="en-US" altLang="zh-CN" smtClean="0"/>
              <a:t>When an active individual makes an unnecessary phone call (the recipient already knows the rumor), then with probability </a:t>
            </a:r>
            <a:r>
              <a:rPr lang="en-US" altLang="zh-CN" i="1" smtClean="0">
                <a:solidFill>
                  <a:srgbClr val="0000CC"/>
                </a:solidFill>
              </a:rPr>
              <a:t>1/k</a:t>
            </a:r>
            <a:r>
              <a:rPr lang="en-US" altLang="zh-CN" i="1" smtClean="0"/>
              <a:t> </a:t>
            </a:r>
            <a:r>
              <a:rPr lang="en-US" altLang="zh-CN" smtClean="0"/>
              <a:t>the active individual loses interest in sharing the rumor </a:t>
            </a:r>
          </a:p>
          <a:p>
            <a:pPr lvl="1" eaLnBrk="1" hangingPunct="1">
              <a:lnSpc>
                <a:spcPct val="80000"/>
              </a:lnSpc>
            </a:pPr>
            <a:r>
              <a:rPr lang="en-US" altLang="zh-CN" smtClean="0"/>
              <a:t>the individual becomes </a:t>
            </a:r>
            <a:r>
              <a:rPr lang="en-US" altLang="zh-CN" i="1" smtClean="0"/>
              <a:t>removed</a:t>
            </a:r>
            <a:endParaRPr lang="en-US" altLang="zh-CN" smtClean="0"/>
          </a:p>
        </p:txBody>
      </p:sp>
    </p:spTree>
    <p:extLst>
      <p:ext uri="{BB962C8B-B14F-4D97-AF65-F5344CB8AC3E}">
        <p14:creationId xmlns:p14="http://schemas.microsoft.com/office/powerpoint/2010/main" val="31137994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80988" y="188913"/>
            <a:ext cx="8612187" cy="792162"/>
          </a:xfrm>
        </p:spPr>
        <p:txBody>
          <a:bodyPr/>
          <a:lstStyle/>
          <a:p>
            <a:pPr eaLnBrk="1" hangingPunct="1"/>
            <a:r>
              <a:rPr lang="en-US" altLang="zh-CN" smtClean="0"/>
              <a:t>Step 2: Get Recent Available Route </a:t>
            </a:r>
            <a:endParaRPr lang="en-US" altLang="zh-TW" smtClean="0"/>
          </a:p>
        </p:txBody>
      </p:sp>
      <p:sp>
        <p:nvSpPr>
          <p:cNvPr id="49155" name="Rectangle 3"/>
          <p:cNvSpPr>
            <a:spLocks noGrp="1" noChangeArrowheads="1"/>
          </p:cNvSpPr>
          <p:nvPr>
            <p:ph type="body" idx="1"/>
          </p:nvPr>
        </p:nvSpPr>
        <p:spPr>
          <a:xfrm>
            <a:off x="546100" y="1066800"/>
            <a:ext cx="8064500" cy="5602288"/>
          </a:xfrm>
        </p:spPr>
        <p:txBody>
          <a:bodyPr/>
          <a:lstStyle/>
          <a:p>
            <a:pPr eaLnBrk="1" hangingPunct="1">
              <a:lnSpc>
                <a:spcPct val="80000"/>
              </a:lnSpc>
            </a:pPr>
            <a:r>
              <a:rPr lang="en-US" altLang="zh-TW" sz="2800" smtClean="0">
                <a:ea typeface="PMingLiU" pitchFamily="18" charset="-120"/>
              </a:rPr>
              <a:t>An intermediate node (not the destination) may also send a RREP provided that it knows a more recent path than the one previously known to the source.</a:t>
            </a:r>
          </a:p>
          <a:p>
            <a:pPr lvl="1" eaLnBrk="1" hangingPunct="1">
              <a:lnSpc>
                <a:spcPct val="80000"/>
              </a:lnSpc>
            </a:pPr>
            <a:r>
              <a:rPr lang="en-US" altLang="zh-TW" sz="2400" smtClean="0">
                <a:ea typeface="PMingLiU" pitchFamily="18" charset="-120"/>
              </a:rPr>
              <a:t>To determine whether the path is more recent, </a:t>
            </a:r>
            <a:r>
              <a:rPr lang="en-US" altLang="zh-TW" sz="2400" i="1" smtClean="0">
                <a:ea typeface="PMingLiU" pitchFamily="18" charset="-120"/>
              </a:rPr>
              <a:t>destination sequence number</a:t>
            </a:r>
            <a:r>
              <a:rPr lang="en-US" altLang="zh-TW" sz="2400" smtClean="0">
                <a:ea typeface="PMingLiU" pitchFamily="18" charset="-120"/>
              </a:rPr>
              <a:t> is used.</a:t>
            </a:r>
          </a:p>
          <a:p>
            <a:pPr lvl="1" eaLnBrk="1" hangingPunct="1">
              <a:lnSpc>
                <a:spcPct val="80000"/>
              </a:lnSpc>
            </a:pPr>
            <a:r>
              <a:rPr lang="en-US" altLang="zh-TW" sz="2400" smtClean="0">
                <a:ea typeface="PMingLiU" pitchFamily="18" charset="-120"/>
              </a:rPr>
              <a:t>a path is more recent if the sequence no. in the routing table is larger than the destination sequence no. specified in RREQ.</a:t>
            </a:r>
            <a:endParaRPr lang="en-US" altLang="zh-CN" sz="2400" smtClean="0">
              <a:ea typeface="PMingLiU" pitchFamily="18" charset="-120"/>
            </a:endParaRPr>
          </a:p>
          <a:p>
            <a:pPr eaLnBrk="1" hangingPunct="1">
              <a:lnSpc>
                <a:spcPct val="80000"/>
              </a:lnSpc>
            </a:pPr>
            <a:r>
              <a:rPr lang="en-US" altLang="zh-TW" sz="2600" smtClean="0">
                <a:ea typeface="PMingLiU" pitchFamily="18" charset="-120"/>
              </a:rPr>
              <a:t>If an intermediate node sends the RREP, the RREP message contains</a:t>
            </a:r>
          </a:p>
          <a:p>
            <a:pPr lvl="1" eaLnBrk="1" hangingPunct="1">
              <a:lnSpc>
                <a:spcPct val="80000"/>
              </a:lnSpc>
            </a:pPr>
            <a:r>
              <a:rPr lang="en-US" altLang="zh-TW" sz="2400" smtClean="0">
                <a:ea typeface="PMingLiU" pitchFamily="18" charset="-120"/>
              </a:rPr>
              <a:t>its record of the destination sequence number</a:t>
            </a:r>
          </a:p>
          <a:p>
            <a:pPr lvl="1" eaLnBrk="1" hangingPunct="1">
              <a:lnSpc>
                <a:spcPct val="80000"/>
              </a:lnSpc>
            </a:pPr>
            <a:r>
              <a:rPr lang="en-US" altLang="zh-TW" sz="2400" smtClean="0">
                <a:ea typeface="PMingLiU" pitchFamily="18" charset="-120"/>
              </a:rPr>
              <a:t>a hop count equal to its distance from the destination</a:t>
            </a:r>
          </a:p>
          <a:p>
            <a:pPr lvl="1" eaLnBrk="1" hangingPunct="1">
              <a:lnSpc>
                <a:spcPct val="80000"/>
              </a:lnSpc>
            </a:pPr>
            <a:r>
              <a:rPr lang="en-US" altLang="zh-TW" sz="2400" smtClean="0">
                <a:ea typeface="PMingLiU" pitchFamily="18" charset="-120"/>
              </a:rPr>
              <a:t>the amount of time for which its route table entry for the destination will still be valid</a:t>
            </a:r>
          </a:p>
        </p:txBody>
      </p:sp>
    </p:spTree>
    <p:extLst>
      <p:ext uri="{BB962C8B-B14F-4D97-AF65-F5344CB8AC3E}">
        <p14:creationId xmlns:p14="http://schemas.microsoft.com/office/powerpoint/2010/main" val="95539390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57200" y="765175"/>
            <a:ext cx="8135938" cy="4495800"/>
          </a:xfrm>
        </p:spPr>
        <p:txBody>
          <a:bodyPr/>
          <a:lstStyle/>
          <a:p>
            <a:pPr eaLnBrk="1" hangingPunct="1">
              <a:lnSpc>
                <a:spcPct val="95000"/>
              </a:lnSpc>
            </a:pPr>
            <a:r>
              <a:rPr lang="en-US" altLang="zh-TW" sz="2800" smtClean="0">
                <a:ea typeface="PMingLiU" pitchFamily="18" charset="-120"/>
              </a:rPr>
              <a:t>Node propagates RREP back to source along the reverse path</a:t>
            </a:r>
          </a:p>
          <a:p>
            <a:pPr eaLnBrk="1" hangingPunct="1"/>
            <a:r>
              <a:rPr lang="en-US" altLang="zh-TW" sz="2800" smtClean="0">
                <a:ea typeface="PMingLiU" pitchFamily="18" charset="-120"/>
              </a:rPr>
              <a:t>Forward links are setup when RREP travels along the reverse path </a:t>
            </a:r>
          </a:p>
          <a:p>
            <a:pPr eaLnBrk="1" hangingPunct="1">
              <a:lnSpc>
                <a:spcPct val="95000"/>
              </a:lnSpc>
            </a:pPr>
            <a:r>
              <a:rPr lang="en-US" altLang="zh-TW" sz="2800" smtClean="0">
                <a:ea typeface="PMingLiU" pitchFamily="18" charset="-120"/>
              </a:rPr>
              <a:t>Updates information on reception of subsequent RREPs</a:t>
            </a:r>
          </a:p>
        </p:txBody>
      </p:sp>
      <p:sp>
        <p:nvSpPr>
          <p:cNvPr id="50179" name="Rectangle 3"/>
          <p:cNvSpPr>
            <a:spLocks noChangeArrowheads="1"/>
          </p:cNvSpPr>
          <p:nvPr/>
        </p:nvSpPr>
        <p:spPr bwMode="auto">
          <a:xfrm>
            <a:off x="457200" y="115888"/>
            <a:ext cx="80010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smtClean="0">
                <a:solidFill>
                  <a:srgbClr val="000000"/>
                </a:solidFill>
              </a:rPr>
              <a:t>Step3: Forward Path Setup </a:t>
            </a:r>
            <a:r>
              <a:rPr lang="en-US" altLang="zh-TW" sz="4000" smtClean="0">
                <a:solidFill>
                  <a:srgbClr val="000000"/>
                </a:solidFill>
                <a:ea typeface="PMingLiU" pitchFamily="18" charset="-120"/>
              </a:rPr>
              <a:t>	</a:t>
            </a:r>
          </a:p>
        </p:txBody>
      </p:sp>
      <p:sp>
        <p:nvSpPr>
          <p:cNvPr id="50180" name="Oval 4" descr="Water droplets"/>
          <p:cNvSpPr>
            <a:spLocks noChangeArrowheads="1"/>
          </p:cNvSpPr>
          <p:nvPr/>
        </p:nvSpPr>
        <p:spPr bwMode="auto">
          <a:xfrm>
            <a:off x="2819400" y="4343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50181" name="Oval 5" descr="Water droplets"/>
          <p:cNvSpPr>
            <a:spLocks noChangeArrowheads="1"/>
          </p:cNvSpPr>
          <p:nvPr/>
        </p:nvSpPr>
        <p:spPr bwMode="auto">
          <a:xfrm>
            <a:off x="2057400" y="5029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50182" name="Oval 6" descr="Water droplets"/>
          <p:cNvSpPr>
            <a:spLocks noChangeArrowheads="1"/>
          </p:cNvSpPr>
          <p:nvPr/>
        </p:nvSpPr>
        <p:spPr bwMode="auto">
          <a:xfrm>
            <a:off x="3733800" y="3733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50183" name="Oval 7" descr="Water droplets"/>
          <p:cNvSpPr>
            <a:spLocks noChangeArrowheads="1"/>
          </p:cNvSpPr>
          <p:nvPr/>
        </p:nvSpPr>
        <p:spPr bwMode="auto">
          <a:xfrm>
            <a:off x="4724400" y="3810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50184" name="Oval 8" descr="Water droplets"/>
          <p:cNvSpPr>
            <a:spLocks noChangeArrowheads="1"/>
          </p:cNvSpPr>
          <p:nvPr/>
        </p:nvSpPr>
        <p:spPr bwMode="auto">
          <a:xfrm>
            <a:off x="5715000" y="4191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50185" name="Oval 9" descr="Water droplets"/>
          <p:cNvSpPr>
            <a:spLocks noChangeArrowheads="1"/>
          </p:cNvSpPr>
          <p:nvPr/>
        </p:nvSpPr>
        <p:spPr bwMode="auto">
          <a:xfrm>
            <a:off x="3276600" y="5334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50186" name="Oval 10" descr="Water droplets"/>
          <p:cNvSpPr>
            <a:spLocks noChangeArrowheads="1"/>
          </p:cNvSpPr>
          <p:nvPr/>
        </p:nvSpPr>
        <p:spPr bwMode="auto">
          <a:xfrm>
            <a:off x="6553200" y="4724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50187" name="Oval 11" descr="Water droplets"/>
          <p:cNvSpPr>
            <a:spLocks noChangeArrowheads="1"/>
          </p:cNvSpPr>
          <p:nvPr/>
        </p:nvSpPr>
        <p:spPr bwMode="auto">
          <a:xfrm>
            <a:off x="7315200" y="5334000"/>
            <a:ext cx="609600" cy="609600"/>
          </a:xfrm>
          <a:prstGeom prst="ellipse">
            <a:avLst/>
          </a:prstGeom>
          <a:blipFill dpi="0" rotWithShape="0">
            <a:blip r:embed="rId3"/>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50188" name="Oval 12" descr="Water droplets"/>
          <p:cNvSpPr>
            <a:spLocks noChangeArrowheads="1"/>
          </p:cNvSpPr>
          <p:nvPr/>
        </p:nvSpPr>
        <p:spPr bwMode="auto">
          <a:xfrm>
            <a:off x="4114800" y="4495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50189" name="Oval 13" descr="Water droplets"/>
          <p:cNvSpPr>
            <a:spLocks noChangeArrowheads="1"/>
          </p:cNvSpPr>
          <p:nvPr/>
        </p:nvSpPr>
        <p:spPr bwMode="auto">
          <a:xfrm>
            <a:off x="5181600" y="5029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50190" name="Oval 14" descr="Water droplets"/>
          <p:cNvSpPr>
            <a:spLocks noChangeArrowheads="1"/>
          </p:cNvSpPr>
          <p:nvPr/>
        </p:nvSpPr>
        <p:spPr bwMode="auto">
          <a:xfrm>
            <a:off x="4343400" y="5867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50191" name="Oval 15" descr="Water droplets"/>
          <p:cNvSpPr>
            <a:spLocks noChangeArrowheads="1"/>
          </p:cNvSpPr>
          <p:nvPr/>
        </p:nvSpPr>
        <p:spPr bwMode="auto">
          <a:xfrm>
            <a:off x="6096000" y="5562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50192" name="Line 16"/>
          <p:cNvSpPr>
            <a:spLocks noChangeShapeType="1"/>
          </p:cNvSpPr>
          <p:nvPr/>
        </p:nvSpPr>
        <p:spPr bwMode="auto">
          <a:xfrm flipV="1">
            <a:off x="2590800" y="4800600"/>
            <a:ext cx="304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3" name="Line 17"/>
          <p:cNvSpPr>
            <a:spLocks noChangeShapeType="1"/>
          </p:cNvSpPr>
          <p:nvPr/>
        </p:nvSpPr>
        <p:spPr bwMode="auto">
          <a:xfrm flipV="1">
            <a:off x="3352800" y="4191000"/>
            <a:ext cx="4572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4" name="Line 18"/>
          <p:cNvSpPr>
            <a:spLocks noChangeShapeType="1"/>
          </p:cNvSpPr>
          <p:nvPr/>
        </p:nvSpPr>
        <p:spPr bwMode="auto">
          <a:xfrm>
            <a:off x="2667000" y="54102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5" name="Line 19"/>
          <p:cNvSpPr>
            <a:spLocks noChangeShapeType="1"/>
          </p:cNvSpPr>
          <p:nvPr/>
        </p:nvSpPr>
        <p:spPr bwMode="auto">
          <a:xfrm>
            <a:off x="3276600" y="4876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6" name="Line 20"/>
          <p:cNvSpPr>
            <a:spLocks noChangeShapeType="1"/>
          </p:cNvSpPr>
          <p:nvPr/>
        </p:nvSpPr>
        <p:spPr bwMode="auto">
          <a:xfrm flipH="1">
            <a:off x="3733800" y="5029200"/>
            <a:ext cx="5334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7" name="Line 21"/>
          <p:cNvSpPr>
            <a:spLocks noChangeShapeType="1"/>
          </p:cNvSpPr>
          <p:nvPr/>
        </p:nvSpPr>
        <p:spPr bwMode="auto">
          <a:xfrm flipH="1">
            <a:off x="4572000" y="4343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8" name="Line 22"/>
          <p:cNvSpPr>
            <a:spLocks noChangeShapeType="1"/>
          </p:cNvSpPr>
          <p:nvPr/>
        </p:nvSpPr>
        <p:spPr bwMode="auto">
          <a:xfrm>
            <a:off x="5334000" y="4191000"/>
            <a:ext cx="457200" cy="152400"/>
          </a:xfrm>
          <a:prstGeom prst="line">
            <a:avLst/>
          </a:prstGeom>
          <a:noFill/>
          <a:ln w="38100">
            <a:pattFill prst="dkUpDiag">
              <a:fgClr>
                <a:srgbClr val="A50021"/>
              </a:fgClr>
              <a:bgClr>
                <a:srgbClr val="FFFFFF"/>
              </a:bgClr>
            </a:patt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199" name="Line 23"/>
          <p:cNvSpPr>
            <a:spLocks noChangeShapeType="1"/>
          </p:cNvSpPr>
          <p:nvPr/>
        </p:nvSpPr>
        <p:spPr bwMode="auto">
          <a:xfrm flipH="1">
            <a:off x="5638800" y="47244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0" name="Line 24"/>
          <p:cNvSpPr>
            <a:spLocks noChangeShapeType="1"/>
          </p:cNvSpPr>
          <p:nvPr/>
        </p:nvSpPr>
        <p:spPr bwMode="auto">
          <a:xfrm flipH="1">
            <a:off x="4800600" y="5562600"/>
            <a:ext cx="4572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1" name="Line 25"/>
          <p:cNvSpPr>
            <a:spLocks noChangeShapeType="1"/>
          </p:cNvSpPr>
          <p:nvPr/>
        </p:nvSpPr>
        <p:spPr bwMode="auto">
          <a:xfrm>
            <a:off x="4724400" y="4953000"/>
            <a:ext cx="4572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2" name="Line 26"/>
          <p:cNvSpPr>
            <a:spLocks noChangeShapeType="1"/>
          </p:cNvSpPr>
          <p:nvPr/>
        </p:nvSpPr>
        <p:spPr bwMode="auto">
          <a:xfrm>
            <a:off x="3810000" y="57912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3" name="Line 27"/>
          <p:cNvSpPr>
            <a:spLocks noChangeShapeType="1"/>
          </p:cNvSpPr>
          <p:nvPr/>
        </p:nvSpPr>
        <p:spPr bwMode="auto">
          <a:xfrm>
            <a:off x="6248400" y="4648200"/>
            <a:ext cx="381000" cy="152400"/>
          </a:xfrm>
          <a:prstGeom prst="line">
            <a:avLst/>
          </a:prstGeom>
          <a:noFill/>
          <a:ln w="38100">
            <a:pattFill prst="dkUpDiag">
              <a:fgClr>
                <a:srgbClr val="A50021"/>
              </a:fgClr>
              <a:bgClr>
                <a:srgbClr val="FFFFFF"/>
              </a:bgClr>
            </a:patt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4" name="Line 28"/>
          <p:cNvSpPr>
            <a:spLocks noChangeShapeType="1"/>
          </p:cNvSpPr>
          <p:nvPr/>
        </p:nvSpPr>
        <p:spPr bwMode="auto">
          <a:xfrm>
            <a:off x="5715000" y="5562600"/>
            <a:ext cx="381000" cy="152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5" name="Line 29"/>
          <p:cNvSpPr>
            <a:spLocks noChangeShapeType="1"/>
          </p:cNvSpPr>
          <p:nvPr/>
        </p:nvSpPr>
        <p:spPr bwMode="auto">
          <a:xfrm>
            <a:off x="7086600" y="5181600"/>
            <a:ext cx="304800" cy="228600"/>
          </a:xfrm>
          <a:prstGeom prst="line">
            <a:avLst/>
          </a:prstGeom>
          <a:noFill/>
          <a:ln w="38100">
            <a:pattFill prst="dkUpDiag">
              <a:fgClr>
                <a:srgbClr val="A50021"/>
              </a:fgClr>
              <a:bgClr>
                <a:srgbClr val="FFFFFF"/>
              </a:bgClr>
            </a:patt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6" name="Line 30"/>
          <p:cNvSpPr>
            <a:spLocks noChangeShapeType="1"/>
          </p:cNvSpPr>
          <p:nvPr/>
        </p:nvSpPr>
        <p:spPr bwMode="auto">
          <a:xfrm flipH="1">
            <a:off x="6705600" y="5715000"/>
            <a:ext cx="609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7" name="Line 31"/>
          <p:cNvSpPr>
            <a:spLocks noChangeShapeType="1"/>
          </p:cNvSpPr>
          <p:nvPr/>
        </p:nvSpPr>
        <p:spPr bwMode="auto">
          <a:xfrm flipH="1">
            <a:off x="4343400" y="4038600"/>
            <a:ext cx="381000" cy="0"/>
          </a:xfrm>
          <a:prstGeom prst="line">
            <a:avLst/>
          </a:prstGeom>
          <a:noFill/>
          <a:ln w="38100">
            <a:pattFill prst="dkUpDiag">
              <a:fgClr>
                <a:srgbClr val="A50021"/>
              </a:fgClr>
              <a:bgClr>
                <a:srgbClr val="FFFFFF"/>
              </a:bgClr>
            </a:patt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8" name="Line 32"/>
          <p:cNvSpPr>
            <a:spLocks noChangeShapeType="1"/>
          </p:cNvSpPr>
          <p:nvPr/>
        </p:nvSpPr>
        <p:spPr bwMode="auto">
          <a:xfrm>
            <a:off x="4114800" y="4343400"/>
            <a:ext cx="152400" cy="228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09" name="Oval 33"/>
          <p:cNvSpPr>
            <a:spLocks noChangeArrowheads="1"/>
          </p:cNvSpPr>
          <p:nvPr/>
        </p:nvSpPr>
        <p:spPr bwMode="auto">
          <a:xfrm>
            <a:off x="7924800" y="37338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50210" name="Oval 34"/>
          <p:cNvSpPr>
            <a:spLocks noChangeArrowheads="1"/>
          </p:cNvSpPr>
          <p:nvPr/>
        </p:nvSpPr>
        <p:spPr bwMode="auto">
          <a:xfrm>
            <a:off x="8305800" y="3124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50211" name="Line 35"/>
          <p:cNvSpPr>
            <a:spLocks noChangeShapeType="1"/>
          </p:cNvSpPr>
          <p:nvPr/>
        </p:nvSpPr>
        <p:spPr bwMode="auto">
          <a:xfrm flipH="1">
            <a:off x="8458200" y="37338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12" name="Oval 36" descr="Water droplets"/>
          <p:cNvSpPr>
            <a:spLocks noChangeArrowheads="1"/>
          </p:cNvSpPr>
          <p:nvPr/>
        </p:nvSpPr>
        <p:spPr bwMode="auto">
          <a:xfrm>
            <a:off x="7543800" y="4495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50213" name="Oval 37"/>
          <p:cNvSpPr>
            <a:spLocks noChangeArrowheads="1"/>
          </p:cNvSpPr>
          <p:nvPr/>
        </p:nvSpPr>
        <p:spPr bwMode="auto">
          <a:xfrm>
            <a:off x="8001000" y="5867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50214" name="Line 38"/>
          <p:cNvSpPr>
            <a:spLocks noChangeShapeType="1"/>
          </p:cNvSpPr>
          <p:nvPr/>
        </p:nvSpPr>
        <p:spPr bwMode="auto">
          <a:xfrm>
            <a:off x="7848600" y="58674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15" name="Oval 39" descr="Water droplets"/>
          <p:cNvSpPr>
            <a:spLocks noChangeArrowheads="1"/>
          </p:cNvSpPr>
          <p:nvPr/>
        </p:nvSpPr>
        <p:spPr bwMode="auto">
          <a:xfrm>
            <a:off x="8458200" y="4495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50216" name="Line 40"/>
          <p:cNvSpPr>
            <a:spLocks noChangeShapeType="1"/>
          </p:cNvSpPr>
          <p:nvPr/>
        </p:nvSpPr>
        <p:spPr bwMode="auto">
          <a:xfrm>
            <a:off x="8153400" y="4800600"/>
            <a:ext cx="30480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17" name="Line 41"/>
          <p:cNvSpPr>
            <a:spLocks noChangeShapeType="1"/>
          </p:cNvSpPr>
          <p:nvPr/>
        </p:nvSpPr>
        <p:spPr bwMode="auto">
          <a:xfrm flipV="1">
            <a:off x="7162800" y="4876800"/>
            <a:ext cx="381000" cy="762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18" name="Freeform 42"/>
          <p:cNvSpPr>
            <a:spLocks/>
          </p:cNvSpPr>
          <p:nvPr/>
        </p:nvSpPr>
        <p:spPr bwMode="auto">
          <a:xfrm>
            <a:off x="4191000" y="3581400"/>
            <a:ext cx="609600" cy="228600"/>
          </a:xfrm>
          <a:custGeom>
            <a:avLst/>
            <a:gdLst>
              <a:gd name="T0" fmla="*/ 0 w 384"/>
              <a:gd name="T1" fmla="*/ 362902500 h 144"/>
              <a:gd name="T2" fmla="*/ 362902500 w 384"/>
              <a:gd name="T3" fmla="*/ 0 h 144"/>
              <a:gd name="T4" fmla="*/ 967740000 w 384"/>
              <a:gd name="T5" fmla="*/ 36290250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40" y="72"/>
                  <a:pt x="80" y="0"/>
                  <a:pt x="144" y="0"/>
                </a:cubicBezTo>
                <a:cubicBezTo>
                  <a:pt x="208" y="0"/>
                  <a:pt x="344" y="120"/>
                  <a:pt x="384" y="14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19" name="Freeform 43"/>
          <p:cNvSpPr>
            <a:spLocks/>
          </p:cNvSpPr>
          <p:nvPr/>
        </p:nvSpPr>
        <p:spPr bwMode="auto">
          <a:xfrm>
            <a:off x="5257800" y="3683000"/>
            <a:ext cx="609600" cy="508000"/>
          </a:xfrm>
          <a:custGeom>
            <a:avLst/>
            <a:gdLst>
              <a:gd name="T0" fmla="*/ 0 w 384"/>
              <a:gd name="T1" fmla="*/ 322580000 h 320"/>
              <a:gd name="T2" fmla="*/ 604837500 w 384"/>
              <a:gd name="T3" fmla="*/ 80645000 h 320"/>
              <a:gd name="T4" fmla="*/ 967740000 w 384"/>
              <a:gd name="T5" fmla="*/ 806450000 h 320"/>
              <a:gd name="T6" fmla="*/ 0 60000 65536"/>
              <a:gd name="T7" fmla="*/ 0 60000 65536"/>
              <a:gd name="T8" fmla="*/ 0 60000 65536"/>
            </a:gdLst>
            <a:ahLst/>
            <a:cxnLst>
              <a:cxn ang="T6">
                <a:pos x="T0" y="T1"/>
              </a:cxn>
              <a:cxn ang="T7">
                <a:pos x="T2" y="T3"/>
              </a:cxn>
              <a:cxn ang="T8">
                <a:pos x="T4" y="T5"/>
              </a:cxn>
            </a:cxnLst>
            <a:rect l="0" t="0" r="r" b="b"/>
            <a:pathLst>
              <a:path w="384" h="320">
                <a:moveTo>
                  <a:pt x="0" y="128"/>
                </a:moveTo>
                <a:cubicBezTo>
                  <a:pt x="88" y="64"/>
                  <a:pt x="176" y="0"/>
                  <a:pt x="240" y="32"/>
                </a:cubicBezTo>
                <a:cubicBezTo>
                  <a:pt x="304" y="64"/>
                  <a:pt x="360" y="272"/>
                  <a:pt x="384" y="32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20" name="Freeform 44"/>
          <p:cNvSpPr>
            <a:spLocks/>
          </p:cNvSpPr>
          <p:nvPr/>
        </p:nvSpPr>
        <p:spPr bwMode="auto">
          <a:xfrm>
            <a:off x="6172200" y="4038600"/>
            <a:ext cx="685800" cy="685800"/>
          </a:xfrm>
          <a:custGeom>
            <a:avLst/>
            <a:gdLst>
              <a:gd name="T0" fmla="*/ 0 w 432"/>
              <a:gd name="T1" fmla="*/ 362902500 h 432"/>
              <a:gd name="T2" fmla="*/ 604837500 w 432"/>
              <a:gd name="T3" fmla="*/ 120967500 h 432"/>
              <a:gd name="T4" fmla="*/ 1088707500 w 432"/>
              <a:gd name="T5" fmla="*/ 1088707500 h 432"/>
              <a:gd name="T6" fmla="*/ 0 60000 65536"/>
              <a:gd name="T7" fmla="*/ 0 60000 65536"/>
              <a:gd name="T8" fmla="*/ 0 60000 65536"/>
            </a:gdLst>
            <a:ahLst/>
            <a:cxnLst>
              <a:cxn ang="T6">
                <a:pos x="T0" y="T1"/>
              </a:cxn>
              <a:cxn ang="T7">
                <a:pos x="T2" y="T3"/>
              </a:cxn>
              <a:cxn ang="T8">
                <a:pos x="T4" y="T5"/>
              </a:cxn>
            </a:cxnLst>
            <a:rect l="0" t="0" r="r" b="b"/>
            <a:pathLst>
              <a:path w="432" h="432">
                <a:moveTo>
                  <a:pt x="0" y="144"/>
                </a:moveTo>
                <a:cubicBezTo>
                  <a:pt x="84" y="72"/>
                  <a:pt x="168" y="0"/>
                  <a:pt x="240" y="48"/>
                </a:cubicBezTo>
                <a:cubicBezTo>
                  <a:pt x="312" y="96"/>
                  <a:pt x="372" y="264"/>
                  <a:pt x="432" y="432"/>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21" name="Freeform 45"/>
          <p:cNvSpPr>
            <a:spLocks/>
          </p:cNvSpPr>
          <p:nvPr/>
        </p:nvSpPr>
        <p:spPr bwMode="auto">
          <a:xfrm>
            <a:off x="7162800" y="5029200"/>
            <a:ext cx="457200" cy="304800"/>
          </a:xfrm>
          <a:custGeom>
            <a:avLst/>
            <a:gdLst>
              <a:gd name="T0" fmla="*/ 0 w 288"/>
              <a:gd name="T1" fmla="*/ 0 h 192"/>
              <a:gd name="T2" fmla="*/ 604837500 w 288"/>
              <a:gd name="T3" fmla="*/ 120967500 h 192"/>
              <a:gd name="T4" fmla="*/ 725805000 w 288"/>
              <a:gd name="T5" fmla="*/ 483870000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cubicBezTo>
                  <a:pt x="96" y="8"/>
                  <a:pt x="192" y="16"/>
                  <a:pt x="240" y="48"/>
                </a:cubicBezTo>
                <a:cubicBezTo>
                  <a:pt x="288" y="80"/>
                  <a:pt x="288" y="136"/>
                  <a:pt x="288" y="192"/>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22" name="Freeform 46"/>
          <p:cNvSpPr>
            <a:spLocks/>
          </p:cNvSpPr>
          <p:nvPr/>
        </p:nvSpPr>
        <p:spPr bwMode="auto">
          <a:xfrm>
            <a:off x="533400" y="6096000"/>
            <a:ext cx="609600" cy="228600"/>
          </a:xfrm>
          <a:custGeom>
            <a:avLst/>
            <a:gdLst>
              <a:gd name="T0" fmla="*/ 0 w 384"/>
              <a:gd name="T1" fmla="*/ 362902500 h 144"/>
              <a:gd name="T2" fmla="*/ 362902500 w 384"/>
              <a:gd name="T3" fmla="*/ 0 h 144"/>
              <a:gd name="T4" fmla="*/ 967740000 w 384"/>
              <a:gd name="T5" fmla="*/ 36290250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40" y="72"/>
                  <a:pt x="80" y="0"/>
                  <a:pt x="144" y="0"/>
                </a:cubicBezTo>
                <a:cubicBezTo>
                  <a:pt x="208" y="0"/>
                  <a:pt x="344" y="120"/>
                  <a:pt x="384" y="14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0223" name="Text Box 47"/>
          <p:cNvSpPr txBox="1">
            <a:spLocks noChangeArrowheads="1"/>
          </p:cNvSpPr>
          <p:nvPr/>
        </p:nvSpPr>
        <p:spPr bwMode="auto">
          <a:xfrm>
            <a:off x="152400" y="6461125"/>
            <a:ext cx="472440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buFontTx/>
              <a:buNone/>
            </a:pPr>
            <a:r>
              <a:rPr lang="en-US" altLang="zh-TW" sz="2000" b="1" smtClean="0">
                <a:solidFill>
                  <a:srgbClr val="000000"/>
                </a:solidFill>
                <a:ea typeface="PMingLiU" pitchFamily="18" charset="-120"/>
              </a:rPr>
              <a:t>Represents a link on the forward path</a:t>
            </a:r>
          </a:p>
        </p:txBody>
      </p:sp>
    </p:spTree>
    <p:extLst>
      <p:ext uri="{BB962C8B-B14F-4D97-AF65-F5344CB8AC3E}">
        <p14:creationId xmlns:p14="http://schemas.microsoft.com/office/powerpoint/2010/main" val="41482376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1188" y="1196975"/>
            <a:ext cx="4494212" cy="574675"/>
          </a:xfrm>
        </p:spPr>
        <p:txBody>
          <a:bodyPr/>
          <a:lstStyle/>
          <a:p>
            <a:pPr algn="l" eaLnBrk="1" hangingPunct="1"/>
            <a:r>
              <a:rPr lang="en-US" altLang="zh-TW" sz="2400" smtClean="0">
                <a:ea typeface="PMingLiU" pitchFamily="18" charset="-120"/>
              </a:rPr>
              <a:t>Forward Route Entry at Node B</a:t>
            </a:r>
          </a:p>
        </p:txBody>
      </p:sp>
      <p:grpSp>
        <p:nvGrpSpPr>
          <p:cNvPr id="51203" name="Group 3"/>
          <p:cNvGrpSpPr>
            <a:grpSpLocks/>
          </p:cNvGrpSpPr>
          <p:nvPr/>
        </p:nvGrpSpPr>
        <p:grpSpPr bwMode="auto">
          <a:xfrm>
            <a:off x="4787900" y="1484313"/>
            <a:ext cx="3962400" cy="762000"/>
            <a:chOff x="1680" y="1584"/>
            <a:chExt cx="2496" cy="480"/>
          </a:xfrm>
        </p:grpSpPr>
        <p:sp>
          <p:nvSpPr>
            <p:cNvPr id="51247" name="Oval 4"/>
            <p:cNvSpPr>
              <a:spLocks noChangeArrowheads="1"/>
            </p:cNvSpPr>
            <p:nvPr/>
          </p:nvSpPr>
          <p:spPr bwMode="auto">
            <a:xfrm>
              <a:off x="1680"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51248" name="Oval 5"/>
            <p:cNvSpPr>
              <a:spLocks noChangeArrowheads="1"/>
            </p:cNvSpPr>
            <p:nvPr/>
          </p:nvSpPr>
          <p:spPr bwMode="auto">
            <a:xfrm>
              <a:off x="2736"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51249" name="Oval 6"/>
            <p:cNvSpPr>
              <a:spLocks noChangeArrowheads="1"/>
            </p:cNvSpPr>
            <p:nvPr/>
          </p:nvSpPr>
          <p:spPr bwMode="auto">
            <a:xfrm>
              <a:off x="3792"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51250" name="Line 7"/>
            <p:cNvSpPr>
              <a:spLocks noChangeShapeType="1"/>
            </p:cNvSpPr>
            <p:nvPr/>
          </p:nvSpPr>
          <p:spPr bwMode="auto">
            <a:xfrm>
              <a:off x="3120" y="1872"/>
              <a:ext cx="672"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1251" name="Line 8"/>
            <p:cNvSpPr>
              <a:spLocks noChangeShapeType="1"/>
            </p:cNvSpPr>
            <p:nvPr/>
          </p:nvSpPr>
          <p:spPr bwMode="auto">
            <a:xfrm>
              <a:off x="2064" y="187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1252" name="Text Box 9"/>
            <p:cNvSpPr txBox="1">
              <a:spLocks noChangeArrowheads="1"/>
            </p:cNvSpPr>
            <p:nvPr/>
          </p:nvSpPr>
          <p:spPr bwMode="auto">
            <a:xfrm>
              <a:off x="3120" y="15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400" smtClean="0">
                  <a:solidFill>
                    <a:srgbClr val="333399"/>
                  </a:solidFill>
                  <a:latin typeface="Comic Sans MS" pitchFamily="66" charset="0"/>
                  <a:ea typeface="PMingLiU" pitchFamily="18" charset="-120"/>
                </a:rPr>
                <a:t>RREP</a:t>
              </a:r>
            </a:p>
          </p:txBody>
        </p:sp>
      </p:grpSp>
      <p:graphicFrame>
        <p:nvGraphicFramePr>
          <p:cNvPr id="136202" name="Group 10"/>
          <p:cNvGraphicFramePr>
            <a:graphicFrameLocks noGrp="1"/>
          </p:cNvGraphicFramePr>
          <p:nvPr/>
        </p:nvGraphicFramePr>
        <p:xfrm>
          <a:off x="611188" y="2349500"/>
          <a:ext cx="7570787" cy="1600200"/>
        </p:xfrm>
        <a:graphic>
          <a:graphicData uri="http://schemas.openxmlformats.org/drawingml/2006/table">
            <a:tbl>
              <a:tblPr/>
              <a:tblGrid>
                <a:gridCol w="1657350"/>
                <a:gridCol w="2590800"/>
                <a:gridCol w="1468437"/>
                <a:gridCol w="1854200"/>
              </a:tblGrid>
              <a:tr h="10160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Destination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charset="0"/>
                          <a:ea typeface="宋体" pitchFamily="2" charset="-122"/>
                        </a:rPr>
                        <a:t>D</a:t>
                      </a:r>
                      <a:r>
                        <a:rPr kumimoji="1" lang="en-US" altLang="zh-TW" sz="2400" b="0" i="0" u="none" strike="noStrike" cap="none" normalizeH="0" baseline="0" smtClean="0">
                          <a:ln>
                            <a:noFill/>
                          </a:ln>
                          <a:solidFill>
                            <a:schemeClr val="tx1"/>
                          </a:solidFill>
                          <a:effectLst/>
                          <a:latin typeface="Arial" charset="0"/>
                          <a:ea typeface="宋体" pitchFamily="2" charset="-122"/>
                        </a:rPr>
                        <a:t>estination </a:t>
                      </a:r>
                      <a:r>
                        <a:rPr kumimoji="0" lang="en-US" altLang="zh-TW" sz="2000" b="0" i="0" u="none" strike="noStrike" cap="none" normalizeH="0" baseline="0" smtClean="0">
                          <a:ln>
                            <a:noFill/>
                          </a:ln>
                          <a:solidFill>
                            <a:schemeClr val="tx1"/>
                          </a:solidFill>
                          <a:effectLst/>
                          <a:latin typeface="Arial" charset="0"/>
                          <a:ea typeface="PMingLiU" pitchFamily="18" charset="-120"/>
                        </a:rPr>
                        <a:t>Sequence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Number of hops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Neighbor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21" name="Rectangle 27"/>
          <p:cNvSpPr>
            <a:spLocks noChangeArrowheads="1"/>
          </p:cNvSpPr>
          <p:nvPr/>
        </p:nvSpPr>
        <p:spPr bwMode="auto">
          <a:xfrm>
            <a:off x="611188" y="260350"/>
            <a:ext cx="7937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Example: Forward Route Entry</a:t>
            </a:r>
          </a:p>
        </p:txBody>
      </p:sp>
      <p:sp>
        <p:nvSpPr>
          <p:cNvPr id="51222" name="Rectangle 28"/>
          <p:cNvSpPr>
            <a:spLocks noChangeArrowheads="1"/>
          </p:cNvSpPr>
          <p:nvPr/>
        </p:nvSpPr>
        <p:spPr bwMode="auto">
          <a:xfrm>
            <a:off x="468313" y="4076700"/>
            <a:ext cx="45608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2400" smtClean="0">
                <a:solidFill>
                  <a:srgbClr val="000000"/>
                </a:solidFill>
                <a:ea typeface="PMingLiU" pitchFamily="18" charset="-120"/>
              </a:rPr>
              <a:t>Forward Route Entry at Node </a:t>
            </a:r>
            <a:r>
              <a:rPr lang="en-US" altLang="zh-CN" sz="2400" smtClean="0">
                <a:solidFill>
                  <a:srgbClr val="000000"/>
                </a:solidFill>
                <a:ea typeface="PMingLiU" pitchFamily="18" charset="-120"/>
              </a:rPr>
              <a:t>A</a:t>
            </a:r>
            <a:endParaRPr lang="en-US" altLang="zh-TW" sz="2400" smtClean="0">
              <a:solidFill>
                <a:srgbClr val="000000"/>
              </a:solidFill>
              <a:ea typeface="PMingLiU" pitchFamily="18" charset="-120"/>
            </a:endParaRPr>
          </a:p>
        </p:txBody>
      </p:sp>
      <p:grpSp>
        <p:nvGrpSpPr>
          <p:cNvPr id="51223" name="Group 29"/>
          <p:cNvGrpSpPr>
            <a:grpSpLocks/>
          </p:cNvGrpSpPr>
          <p:nvPr/>
        </p:nvGrpSpPr>
        <p:grpSpPr bwMode="auto">
          <a:xfrm>
            <a:off x="4787900" y="4005263"/>
            <a:ext cx="3962400" cy="838200"/>
            <a:chOff x="1680" y="1536"/>
            <a:chExt cx="2496" cy="528"/>
          </a:xfrm>
        </p:grpSpPr>
        <p:sp>
          <p:nvSpPr>
            <p:cNvPr id="51241" name="Oval 30"/>
            <p:cNvSpPr>
              <a:spLocks noChangeArrowheads="1"/>
            </p:cNvSpPr>
            <p:nvPr/>
          </p:nvSpPr>
          <p:spPr bwMode="auto">
            <a:xfrm>
              <a:off x="1680"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51242" name="Oval 31"/>
            <p:cNvSpPr>
              <a:spLocks noChangeArrowheads="1"/>
            </p:cNvSpPr>
            <p:nvPr/>
          </p:nvSpPr>
          <p:spPr bwMode="auto">
            <a:xfrm>
              <a:off x="2736"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51243" name="Oval 32"/>
            <p:cNvSpPr>
              <a:spLocks noChangeArrowheads="1"/>
            </p:cNvSpPr>
            <p:nvPr/>
          </p:nvSpPr>
          <p:spPr bwMode="auto">
            <a:xfrm>
              <a:off x="3792" y="1680"/>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51244" name="Line 33"/>
            <p:cNvSpPr>
              <a:spLocks noChangeShapeType="1"/>
            </p:cNvSpPr>
            <p:nvPr/>
          </p:nvSpPr>
          <p:spPr bwMode="auto">
            <a:xfrm>
              <a:off x="2064" y="1872"/>
              <a:ext cx="672"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1245" name="Line 34"/>
            <p:cNvSpPr>
              <a:spLocks noChangeShapeType="1"/>
            </p:cNvSpPr>
            <p:nvPr/>
          </p:nvSpPr>
          <p:spPr bwMode="auto">
            <a:xfrm>
              <a:off x="3120" y="187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1246" name="Text Box 35"/>
            <p:cNvSpPr txBox="1">
              <a:spLocks noChangeArrowheads="1"/>
            </p:cNvSpPr>
            <p:nvPr/>
          </p:nvSpPr>
          <p:spPr bwMode="auto">
            <a:xfrm>
              <a:off x="2112" y="153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400" smtClean="0">
                  <a:solidFill>
                    <a:srgbClr val="333399"/>
                  </a:solidFill>
                  <a:latin typeface="Comic Sans MS" pitchFamily="66" charset="0"/>
                  <a:ea typeface="PMingLiU" pitchFamily="18" charset="-120"/>
                </a:rPr>
                <a:t>RREP</a:t>
              </a:r>
            </a:p>
          </p:txBody>
        </p:sp>
      </p:grpSp>
      <p:graphicFrame>
        <p:nvGraphicFramePr>
          <p:cNvPr id="136228" name="Group 36"/>
          <p:cNvGraphicFramePr>
            <a:graphicFrameLocks noGrp="1"/>
          </p:cNvGraphicFramePr>
          <p:nvPr>
            <p:ph idx="1"/>
          </p:nvPr>
        </p:nvGraphicFramePr>
        <p:xfrm>
          <a:off x="611188" y="4786313"/>
          <a:ext cx="7561262" cy="1436687"/>
        </p:xfrm>
        <a:graphic>
          <a:graphicData uri="http://schemas.openxmlformats.org/drawingml/2006/table">
            <a:tbl>
              <a:tblPr/>
              <a:tblGrid>
                <a:gridCol w="1657350"/>
                <a:gridCol w="2590800"/>
                <a:gridCol w="1512887"/>
                <a:gridCol w="1800225"/>
              </a:tblGrid>
              <a:tr h="912812">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Destination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Arial" charset="0"/>
                          <a:ea typeface="宋体" pitchFamily="2" charset="-122"/>
                        </a:rPr>
                        <a:t>D</a:t>
                      </a:r>
                      <a:r>
                        <a:rPr kumimoji="1" lang="en-US" altLang="zh-TW" sz="2000" b="0" i="0" u="none" strike="noStrike" cap="none" normalizeH="0" baseline="0" smtClean="0">
                          <a:ln>
                            <a:noFill/>
                          </a:ln>
                          <a:solidFill>
                            <a:schemeClr val="tx1"/>
                          </a:solidFill>
                          <a:effectLst/>
                          <a:latin typeface="Arial" charset="0"/>
                          <a:ea typeface="宋体" pitchFamily="2" charset="-122"/>
                        </a:rPr>
                        <a:t>estination </a:t>
                      </a:r>
                      <a:r>
                        <a:rPr kumimoji="0" lang="en-US" altLang="zh-TW" sz="2000" b="0" i="0" u="none" strike="noStrike" cap="none" normalizeH="0" baseline="0" smtClean="0">
                          <a:ln>
                            <a:noFill/>
                          </a:ln>
                          <a:solidFill>
                            <a:schemeClr val="tx1"/>
                          </a:solidFill>
                          <a:effectLst/>
                          <a:latin typeface="Arial" charset="0"/>
                          <a:ea typeface="PMingLiU" pitchFamily="18" charset="-120"/>
                        </a:rPr>
                        <a:t>Sequence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Number of hops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Neighbor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Arial" charset="0"/>
                          <a:ea typeface="PMingLiU"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PMingLiU" pitchFamily="18" charset="-120"/>
                        </a:rPr>
                        <a:t>2</a:t>
                      </a:r>
                      <a:endParaRPr kumimoji="0" lang="en-US" altLang="zh-TW" sz="2000" b="0" i="0" u="none" strike="noStrike" cap="none" normalizeH="0" baseline="0" smtClean="0">
                        <a:ln>
                          <a:noFill/>
                        </a:ln>
                        <a:solidFill>
                          <a:schemeClr val="tx1"/>
                        </a:solidFill>
                        <a:effectLst/>
                        <a:latin typeface="Arial"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PMingLiU" pitchFamily="18" charset="-120"/>
                        </a:rPr>
                        <a:t>B</a:t>
                      </a:r>
                      <a:endParaRPr kumimoji="0" lang="en-US" altLang="zh-TW" sz="2000" b="0" i="0" u="none" strike="noStrike" cap="none" normalizeH="0" baseline="0" smtClean="0">
                        <a:ln>
                          <a:noFill/>
                        </a:ln>
                        <a:solidFill>
                          <a:schemeClr val="tx1"/>
                        </a:solidFill>
                        <a:effectLst/>
                        <a:latin typeface="Arial"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914438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4988" y="115888"/>
            <a:ext cx="8086725" cy="1143000"/>
          </a:xfrm>
        </p:spPr>
        <p:txBody>
          <a:bodyPr/>
          <a:lstStyle/>
          <a:p>
            <a:pPr eaLnBrk="1" hangingPunct="1"/>
            <a:r>
              <a:rPr lang="en-US" altLang="zh-CN" smtClean="0">
                <a:ea typeface="PMingLiU" pitchFamily="18" charset="-120"/>
              </a:rPr>
              <a:t>Step 4: </a:t>
            </a:r>
            <a:r>
              <a:rPr lang="en-US" altLang="zh-TW" smtClean="0">
                <a:ea typeface="PMingLiU" pitchFamily="18" charset="-120"/>
              </a:rPr>
              <a:t>Data Delivery</a:t>
            </a:r>
          </a:p>
        </p:txBody>
      </p:sp>
      <p:sp>
        <p:nvSpPr>
          <p:cNvPr id="52227" name="Oval 3" descr="Water droplets"/>
          <p:cNvSpPr>
            <a:spLocks noChangeArrowheads="1"/>
          </p:cNvSpPr>
          <p:nvPr/>
        </p:nvSpPr>
        <p:spPr bwMode="auto">
          <a:xfrm>
            <a:off x="2209800" y="2895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52228" name="Oval 4" descr="Water droplets"/>
          <p:cNvSpPr>
            <a:spLocks noChangeArrowheads="1"/>
          </p:cNvSpPr>
          <p:nvPr/>
        </p:nvSpPr>
        <p:spPr bwMode="auto">
          <a:xfrm>
            <a:off x="14478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52229" name="Oval 5" descr="Water droplets"/>
          <p:cNvSpPr>
            <a:spLocks noChangeArrowheads="1"/>
          </p:cNvSpPr>
          <p:nvPr/>
        </p:nvSpPr>
        <p:spPr bwMode="auto">
          <a:xfrm>
            <a:off x="3124200" y="2286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52230" name="Oval 6" descr="Water droplets"/>
          <p:cNvSpPr>
            <a:spLocks noChangeArrowheads="1"/>
          </p:cNvSpPr>
          <p:nvPr/>
        </p:nvSpPr>
        <p:spPr bwMode="auto">
          <a:xfrm>
            <a:off x="4114800" y="2362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52231" name="Oval 7" descr="Water droplets"/>
          <p:cNvSpPr>
            <a:spLocks noChangeArrowheads="1"/>
          </p:cNvSpPr>
          <p:nvPr/>
        </p:nvSpPr>
        <p:spPr bwMode="auto">
          <a:xfrm>
            <a:off x="5105400" y="2743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52232" name="Oval 8" descr="Water droplets"/>
          <p:cNvSpPr>
            <a:spLocks noChangeArrowheads="1"/>
          </p:cNvSpPr>
          <p:nvPr/>
        </p:nvSpPr>
        <p:spPr bwMode="auto">
          <a:xfrm>
            <a:off x="2667000" y="38862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52233" name="Oval 9" descr="Water droplets"/>
          <p:cNvSpPr>
            <a:spLocks noChangeArrowheads="1"/>
          </p:cNvSpPr>
          <p:nvPr/>
        </p:nvSpPr>
        <p:spPr bwMode="auto">
          <a:xfrm>
            <a:off x="5943600" y="3276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52234" name="Oval 10" descr="Water droplets"/>
          <p:cNvSpPr>
            <a:spLocks noChangeArrowheads="1"/>
          </p:cNvSpPr>
          <p:nvPr/>
        </p:nvSpPr>
        <p:spPr bwMode="auto">
          <a:xfrm>
            <a:off x="6705600" y="3886200"/>
            <a:ext cx="609600" cy="609600"/>
          </a:xfrm>
          <a:prstGeom prst="ellipse">
            <a:avLst/>
          </a:prstGeom>
          <a:blipFill dpi="0" rotWithShape="0">
            <a:blip r:embed="rId3"/>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52235" name="Oval 11" descr="Water droplets"/>
          <p:cNvSpPr>
            <a:spLocks noChangeArrowheads="1"/>
          </p:cNvSpPr>
          <p:nvPr/>
        </p:nvSpPr>
        <p:spPr bwMode="auto">
          <a:xfrm>
            <a:off x="3505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52236" name="Oval 12" descr="Water droplets"/>
          <p:cNvSpPr>
            <a:spLocks noChangeArrowheads="1"/>
          </p:cNvSpPr>
          <p:nvPr/>
        </p:nvSpPr>
        <p:spPr bwMode="auto">
          <a:xfrm>
            <a:off x="4572000" y="3581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52237" name="Oval 13" descr="Water droplets"/>
          <p:cNvSpPr>
            <a:spLocks noChangeArrowheads="1"/>
          </p:cNvSpPr>
          <p:nvPr/>
        </p:nvSpPr>
        <p:spPr bwMode="auto">
          <a:xfrm>
            <a:off x="3733800" y="44196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52238" name="Oval 14" descr="Water droplets"/>
          <p:cNvSpPr>
            <a:spLocks noChangeArrowheads="1"/>
          </p:cNvSpPr>
          <p:nvPr/>
        </p:nvSpPr>
        <p:spPr bwMode="auto">
          <a:xfrm>
            <a:off x="5486400" y="41148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52239" name="Line 15"/>
          <p:cNvSpPr>
            <a:spLocks noChangeShapeType="1"/>
          </p:cNvSpPr>
          <p:nvPr/>
        </p:nvSpPr>
        <p:spPr bwMode="auto">
          <a:xfrm flipV="1">
            <a:off x="1981200" y="3352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0" name="Line 16"/>
          <p:cNvSpPr>
            <a:spLocks noChangeShapeType="1"/>
          </p:cNvSpPr>
          <p:nvPr/>
        </p:nvSpPr>
        <p:spPr bwMode="auto">
          <a:xfrm flipV="1">
            <a:off x="2743200" y="2743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1" name="Line 17"/>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2" name="Line 18"/>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3" name="Line 19"/>
          <p:cNvSpPr>
            <a:spLocks noChangeShapeType="1"/>
          </p:cNvSpPr>
          <p:nvPr/>
        </p:nvSpPr>
        <p:spPr bwMode="auto">
          <a:xfrm flipH="1">
            <a:off x="3124200" y="3581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4" name="Line 20"/>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5" name="Line 21"/>
          <p:cNvSpPr>
            <a:spLocks noChangeShapeType="1"/>
          </p:cNvSpPr>
          <p:nvPr/>
        </p:nvSpPr>
        <p:spPr bwMode="auto">
          <a:xfrm flipH="1">
            <a:off x="5029200" y="3276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6" name="Line 22"/>
          <p:cNvSpPr>
            <a:spLocks noChangeShapeType="1"/>
          </p:cNvSpPr>
          <p:nvPr/>
        </p:nvSpPr>
        <p:spPr bwMode="auto">
          <a:xfrm flipH="1">
            <a:off x="4191000" y="4114800"/>
            <a:ext cx="457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7" name="Line 23"/>
          <p:cNvSpPr>
            <a:spLocks noChangeShapeType="1"/>
          </p:cNvSpPr>
          <p:nvPr/>
        </p:nvSpPr>
        <p:spPr bwMode="auto">
          <a:xfrm>
            <a:off x="4114800" y="3505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8" name="Line 24"/>
          <p:cNvSpPr>
            <a:spLocks noChangeShapeType="1"/>
          </p:cNvSpPr>
          <p:nvPr/>
        </p:nvSpPr>
        <p:spPr bwMode="auto">
          <a:xfrm>
            <a:off x="3200400" y="43434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49" name="Line 25"/>
          <p:cNvSpPr>
            <a:spLocks noChangeShapeType="1"/>
          </p:cNvSpPr>
          <p:nvPr/>
        </p:nvSpPr>
        <p:spPr bwMode="auto">
          <a:xfrm>
            <a:off x="5105400" y="41148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50" name="Line 26"/>
          <p:cNvSpPr>
            <a:spLocks noChangeShapeType="1"/>
          </p:cNvSpPr>
          <p:nvPr/>
        </p:nvSpPr>
        <p:spPr bwMode="auto">
          <a:xfrm flipH="1">
            <a:off x="6096000" y="4267200"/>
            <a:ext cx="609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51" name="Line 27"/>
          <p:cNvSpPr>
            <a:spLocks noChangeShapeType="1"/>
          </p:cNvSpPr>
          <p:nvPr/>
        </p:nvSpPr>
        <p:spPr bwMode="auto">
          <a:xfrm>
            <a:off x="3505200" y="2895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52" name="Oval 28"/>
          <p:cNvSpPr>
            <a:spLocks noChangeArrowheads="1"/>
          </p:cNvSpPr>
          <p:nvPr/>
        </p:nvSpPr>
        <p:spPr bwMode="auto">
          <a:xfrm>
            <a:off x="7162800" y="1905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52253" name="Oval 29"/>
          <p:cNvSpPr>
            <a:spLocks noChangeArrowheads="1"/>
          </p:cNvSpPr>
          <p:nvPr/>
        </p:nvSpPr>
        <p:spPr bwMode="auto">
          <a:xfrm>
            <a:off x="7467600" y="114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52254" name="Line 30"/>
          <p:cNvSpPr>
            <a:spLocks noChangeShapeType="1"/>
          </p:cNvSpPr>
          <p:nvPr/>
        </p:nvSpPr>
        <p:spPr bwMode="auto">
          <a:xfrm flipH="1">
            <a:off x="7543800" y="1752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55" name="Oval 31" descr="Water droplets"/>
          <p:cNvSpPr>
            <a:spLocks noChangeArrowheads="1"/>
          </p:cNvSpPr>
          <p:nvPr/>
        </p:nvSpPr>
        <p:spPr bwMode="auto">
          <a:xfrm>
            <a:off x="69342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52256" name="Line 32"/>
          <p:cNvSpPr>
            <a:spLocks noChangeShapeType="1"/>
          </p:cNvSpPr>
          <p:nvPr/>
        </p:nvSpPr>
        <p:spPr bwMode="auto">
          <a:xfrm flipV="1">
            <a:off x="6553200" y="3352800"/>
            <a:ext cx="3810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57" name="Oval 33"/>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52258" name="Line 34"/>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59" name="Oval 35" descr="Water droplets"/>
          <p:cNvSpPr>
            <a:spLocks noChangeArrowheads="1"/>
          </p:cNvSpPr>
          <p:nvPr/>
        </p:nvSpPr>
        <p:spPr bwMode="auto">
          <a:xfrm>
            <a:off x="7848600" y="30480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52260" name="Line 36"/>
          <p:cNvSpPr>
            <a:spLocks noChangeShapeType="1"/>
          </p:cNvSpPr>
          <p:nvPr/>
        </p:nvSpPr>
        <p:spPr bwMode="auto">
          <a:xfrm>
            <a:off x="7543800" y="33528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61" name="Text Box 37"/>
          <p:cNvSpPr txBox="1">
            <a:spLocks noChangeArrowheads="1"/>
          </p:cNvSpPr>
          <p:nvPr/>
        </p:nvSpPr>
        <p:spPr bwMode="auto">
          <a:xfrm>
            <a:off x="609600" y="5410200"/>
            <a:ext cx="7391400" cy="7016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fontAlgn="base">
              <a:spcBef>
                <a:spcPct val="0"/>
              </a:spcBef>
              <a:spcAft>
                <a:spcPct val="0"/>
              </a:spcAft>
              <a:buFontTx/>
              <a:buNone/>
            </a:pPr>
            <a:r>
              <a:rPr lang="en-US" altLang="zh-TW" sz="2000" b="1" smtClean="0">
                <a:solidFill>
                  <a:srgbClr val="000000"/>
                </a:solidFill>
                <a:ea typeface="PMingLiU" pitchFamily="18" charset="-120"/>
              </a:rPr>
              <a:t>Forward route entr</a:t>
            </a:r>
            <a:r>
              <a:rPr lang="en-US" altLang="zh-CN" sz="2000" b="1" smtClean="0">
                <a:solidFill>
                  <a:srgbClr val="000000"/>
                </a:solidFill>
                <a:ea typeface="PMingLiU" pitchFamily="18" charset="-120"/>
              </a:rPr>
              <a:t>ies</a:t>
            </a:r>
            <a:r>
              <a:rPr lang="en-US" altLang="zh-TW" sz="2000" b="1" smtClean="0">
                <a:solidFill>
                  <a:srgbClr val="000000"/>
                </a:solidFill>
                <a:ea typeface="PMingLiU" pitchFamily="18" charset="-120"/>
              </a:rPr>
              <a:t> in routing tables are used to forward data packet.   Route is </a:t>
            </a:r>
            <a:r>
              <a:rPr lang="en-US" altLang="zh-TW" sz="2000" b="1" i="1" smtClean="0">
                <a:solidFill>
                  <a:srgbClr val="FF0000"/>
                </a:solidFill>
                <a:ea typeface="PMingLiU" pitchFamily="18" charset="-120"/>
              </a:rPr>
              <a:t>not</a:t>
            </a:r>
            <a:r>
              <a:rPr lang="en-US" altLang="zh-TW" sz="2000" b="1" smtClean="0">
                <a:solidFill>
                  <a:srgbClr val="000000"/>
                </a:solidFill>
                <a:ea typeface="PMingLiU" pitchFamily="18" charset="-120"/>
              </a:rPr>
              <a:t> included in packet header.</a:t>
            </a:r>
          </a:p>
        </p:txBody>
      </p:sp>
      <p:sp>
        <p:nvSpPr>
          <p:cNvPr id="52262" name="Text Box 38"/>
          <p:cNvSpPr txBox="1">
            <a:spLocks noChangeArrowheads="1"/>
          </p:cNvSpPr>
          <p:nvPr/>
        </p:nvSpPr>
        <p:spPr bwMode="auto">
          <a:xfrm>
            <a:off x="3581400" y="1752600"/>
            <a:ext cx="89217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DATA</a:t>
            </a:r>
          </a:p>
        </p:txBody>
      </p:sp>
      <p:sp>
        <p:nvSpPr>
          <p:cNvPr id="52263" name="Freeform 39"/>
          <p:cNvSpPr>
            <a:spLocks/>
          </p:cNvSpPr>
          <p:nvPr/>
        </p:nvSpPr>
        <p:spPr bwMode="auto">
          <a:xfrm>
            <a:off x="3657600" y="2133600"/>
            <a:ext cx="609600" cy="228600"/>
          </a:xfrm>
          <a:custGeom>
            <a:avLst/>
            <a:gdLst>
              <a:gd name="T0" fmla="*/ 0 w 384"/>
              <a:gd name="T1" fmla="*/ 362902500 h 144"/>
              <a:gd name="T2" fmla="*/ 362902500 w 384"/>
              <a:gd name="T3" fmla="*/ 0 h 144"/>
              <a:gd name="T4" fmla="*/ 967740000 w 384"/>
              <a:gd name="T5" fmla="*/ 36290250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40" y="72"/>
                  <a:pt x="80" y="0"/>
                  <a:pt x="144" y="0"/>
                </a:cubicBezTo>
                <a:cubicBezTo>
                  <a:pt x="208" y="0"/>
                  <a:pt x="344" y="120"/>
                  <a:pt x="384" y="14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64" name="Freeform 40"/>
          <p:cNvSpPr>
            <a:spLocks/>
          </p:cNvSpPr>
          <p:nvPr/>
        </p:nvSpPr>
        <p:spPr bwMode="auto">
          <a:xfrm>
            <a:off x="4648200" y="2235200"/>
            <a:ext cx="609600" cy="508000"/>
          </a:xfrm>
          <a:custGeom>
            <a:avLst/>
            <a:gdLst>
              <a:gd name="T0" fmla="*/ 0 w 384"/>
              <a:gd name="T1" fmla="*/ 322580000 h 320"/>
              <a:gd name="T2" fmla="*/ 604837500 w 384"/>
              <a:gd name="T3" fmla="*/ 80645000 h 320"/>
              <a:gd name="T4" fmla="*/ 967740000 w 384"/>
              <a:gd name="T5" fmla="*/ 806450000 h 320"/>
              <a:gd name="T6" fmla="*/ 0 60000 65536"/>
              <a:gd name="T7" fmla="*/ 0 60000 65536"/>
              <a:gd name="T8" fmla="*/ 0 60000 65536"/>
            </a:gdLst>
            <a:ahLst/>
            <a:cxnLst>
              <a:cxn ang="T6">
                <a:pos x="T0" y="T1"/>
              </a:cxn>
              <a:cxn ang="T7">
                <a:pos x="T2" y="T3"/>
              </a:cxn>
              <a:cxn ang="T8">
                <a:pos x="T4" y="T5"/>
              </a:cxn>
            </a:cxnLst>
            <a:rect l="0" t="0" r="r" b="b"/>
            <a:pathLst>
              <a:path w="384" h="320">
                <a:moveTo>
                  <a:pt x="0" y="128"/>
                </a:moveTo>
                <a:cubicBezTo>
                  <a:pt x="88" y="64"/>
                  <a:pt x="176" y="0"/>
                  <a:pt x="240" y="32"/>
                </a:cubicBezTo>
                <a:cubicBezTo>
                  <a:pt x="304" y="64"/>
                  <a:pt x="360" y="272"/>
                  <a:pt x="384" y="32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65" name="Freeform 41"/>
          <p:cNvSpPr>
            <a:spLocks/>
          </p:cNvSpPr>
          <p:nvPr/>
        </p:nvSpPr>
        <p:spPr bwMode="auto">
          <a:xfrm>
            <a:off x="5562600" y="2590800"/>
            <a:ext cx="685800" cy="685800"/>
          </a:xfrm>
          <a:custGeom>
            <a:avLst/>
            <a:gdLst>
              <a:gd name="T0" fmla="*/ 0 w 432"/>
              <a:gd name="T1" fmla="*/ 362902500 h 432"/>
              <a:gd name="T2" fmla="*/ 604837500 w 432"/>
              <a:gd name="T3" fmla="*/ 120967500 h 432"/>
              <a:gd name="T4" fmla="*/ 1088707500 w 432"/>
              <a:gd name="T5" fmla="*/ 1088707500 h 432"/>
              <a:gd name="T6" fmla="*/ 0 60000 65536"/>
              <a:gd name="T7" fmla="*/ 0 60000 65536"/>
              <a:gd name="T8" fmla="*/ 0 60000 65536"/>
            </a:gdLst>
            <a:ahLst/>
            <a:cxnLst>
              <a:cxn ang="T6">
                <a:pos x="T0" y="T1"/>
              </a:cxn>
              <a:cxn ang="T7">
                <a:pos x="T2" y="T3"/>
              </a:cxn>
              <a:cxn ang="T8">
                <a:pos x="T4" y="T5"/>
              </a:cxn>
            </a:cxnLst>
            <a:rect l="0" t="0" r="r" b="b"/>
            <a:pathLst>
              <a:path w="432" h="432">
                <a:moveTo>
                  <a:pt x="0" y="144"/>
                </a:moveTo>
                <a:cubicBezTo>
                  <a:pt x="84" y="72"/>
                  <a:pt x="168" y="0"/>
                  <a:pt x="240" y="48"/>
                </a:cubicBezTo>
                <a:cubicBezTo>
                  <a:pt x="312" y="96"/>
                  <a:pt x="372" y="264"/>
                  <a:pt x="432" y="432"/>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52266" name="Freeform 42"/>
          <p:cNvSpPr>
            <a:spLocks/>
          </p:cNvSpPr>
          <p:nvPr/>
        </p:nvSpPr>
        <p:spPr bwMode="auto">
          <a:xfrm>
            <a:off x="6553200" y="3581400"/>
            <a:ext cx="457200" cy="304800"/>
          </a:xfrm>
          <a:custGeom>
            <a:avLst/>
            <a:gdLst>
              <a:gd name="T0" fmla="*/ 0 w 288"/>
              <a:gd name="T1" fmla="*/ 0 h 192"/>
              <a:gd name="T2" fmla="*/ 604837500 w 288"/>
              <a:gd name="T3" fmla="*/ 120967500 h 192"/>
              <a:gd name="T4" fmla="*/ 725805000 w 288"/>
              <a:gd name="T5" fmla="*/ 483870000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cubicBezTo>
                  <a:pt x="96" y="8"/>
                  <a:pt x="192" y="16"/>
                  <a:pt x="240" y="48"/>
                </a:cubicBezTo>
                <a:cubicBezTo>
                  <a:pt x="288" y="80"/>
                  <a:pt x="288" y="136"/>
                  <a:pt x="288" y="192"/>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26867194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539750" y="1125538"/>
            <a:ext cx="8064500" cy="5227637"/>
          </a:xfrm>
        </p:spPr>
        <p:txBody>
          <a:bodyPr/>
          <a:lstStyle/>
          <a:p>
            <a:pPr eaLnBrk="1" hangingPunct="1">
              <a:lnSpc>
                <a:spcPct val="75000"/>
              </a:lnSpc>
            </a:pPr>
            <a:r>
              <a:rPr lang="en-US" altLang="zh-TW" sz="2800" smtClean="0">
                <a:solidFill>
                  <a:schemeClr val="tx2"/>
                </a:solidFill>
                <a:ea typeface="PMingLiU" pitchFamily="18" charset="-120"/>
              </a:rPr>
              <a:t>Route Request Expiration Timer</a:t>
            </a:r>
            <a:r>
              <a:rPr lang="en-US" altLang="zh-TW" sz="2800" smtClean="0">
                <a:ea typeface="PMingLiU" pitchFamily="18" charset="-120"/>
              </a:rPr>
              <a:t> for purging reverse paths which do not lie on source-destination route</a:t>
            </a:r>
          </a:p>
          <a:p>
            <a:pPr lvl="1" eaLnBrk="1" hangingPunct="1">
              <a:lnSpc>
                <a:spcPct val="75000"/>
              </a:lnSpc>
              <a:spcBef>
                <a:spcPct val="30000"/>
              </a:spcBef>
            </a:pPr>
            <a:r>
              <a:rPr lang="en-US" altLang="zh-TW" smtClean="0">
                <a:ea typeface="PMingLiU" pitchFamily="18" charset="-120"/>
              </a:rPr>
              <a:t>timeout should be long enough to allow RREP to come back</a:t>
            </a:r>
            <a:endParaRPr lang="en-US" altLang="zh-TW" sz="2500" smtClean="0">
              <a:ea typeface="PMingLiU" pitchFamily="18" charset="-120"/>
            </a:endParaRPr>
          </a:p>
          <a:p>
            <a:pPr eaLnBrk="1" hangingPunct="1">
              <a:lnSpc>
                <a:spcPct val="75000"/>
              </a:lnSpc>
              <a:spcBef>
                <a:spcPct val="30000"/>
              </a:spcBef>
            </a:pPr>
            <a:r>
              <a:rPr lang="en-US" altLang="zh-TW" sz="2800" smtClean="0">
                <a:solidFill>
                  <a:schemeClr val="tx2"/>
                </a:solidFill>
                <a:ea typeface="PMingLiU" pitchFamily="18" charset="-120"/>
              </a:rPr>
              <a:t>Route Caching Time</a:t>
            </a:r>
            <a:r>
              <a:rPr lang="en-US" altLang="zh-CN" sz="2800" smtClean="0">
                <a:solidFill>
                  <a:schemeClr val="tx2"/>
                </a:solidFill>
                <a:ea typeface="PMingLiU" pitchFamily="18" charset="-120"/>
              </a:rPr>
              <a:t>r</a:t>
            </a:r>
            <a:r>
              <a:rPr lang="en-US" altLang="zh-TW" sz="2800" smtClean="0">
                <a:ea typeface="PMingLiU" pitchFamily="18" charset="-120"/>
              </a:rPr>
              <a:t> (time after which the route is considered invalid) for purging inactive route</a:t>
            </a:r>
          </a:p>
          <a:p>
            <a:pPr lvl="1" eaLnBrk="1" hangingPunct="1">
              <a:lnSpc>
                <a:spcPct val="75000"/>
              </a:lnSpc>
              <a:spcBef>
                <a:spcPct val="30000"/>
              </a:spcBef>
            </a:pPr>
            <a:r>
              <a:rPr lang="en-US" altLang="zh-TW" smtClean="0">
                <a:ea typeface="PMingLiU" pitchFamily="18" charset="-120"/>
              </a:rPr>
              <a:t>if no data being sent using a particular routing table entry,  that entry will be deleted from the routing table (even if the route may actually still be valid)</a:t>
            </a:r>
            <a:endParaRPr lang="en-US" altLang="zh-TW" sz="2500" smtClean="0">
              <a:ea typeface="PMingLiU" pitchFamily="18" charset="-120"/>
            </a:endParaRPr>
          </a:p>
          <a:p>
            <a:pPr eaLnBrk="1" hangingPunct="1">
              <a:lnSpc>
                <a:spcPct val="75000"/>
              </a:lnSpc>
              <a:spcBef>
                <a:spcPct val="30000"/>
              </a:spcBef>
            </a:pPr>
            <a:r>
              <a:rPr lang="en-US" altLang="zh-TW" sz="2800" smtClean="0">
                <a:solidFill>
                  <a:schemeClr val="tx2"/>
                </a:solidFill>
                <a:ea typeface="PMingLiU" pitchFamily="18" charset="-120"/>
              </a:rPr>
              <a:t>Active_timeout Period</a:t>
            </a:r>
            <a:r>
              <a:rPr lang="en-US" altLang="zh-TW" sz="2800" smtClean="0">
                <a:ea typeface="PMingLiU" pitchFamily="18" charset="-120"/>
              </a:rPr>
              <a:t> used to determine if neighboring node is active</a:t>
            </a:r>
          </a:p>
        </p:txBody>
      </p:sp>
      <p:sp>
        <p:nvSpPr>
          <p:cNvPr id="53251" name="Rectangle 3"/>
          <p:cNvSpPr>
            <a:spLocks noChangeArrowheads="1"/>
          </p:cNvSpPr>
          <p:nvPr/>
        </p:nvSpPr>
        <p:spPr bwMode="auto">
          <a:xfrm>
            <a:off x="533400" y="228600"/>
            <a:ext cx="80010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smtClean="0">
                <a:solidFill>
                  <a:srgbClr val="000000"/>
                </a:solidFill>
              </a:rPr>
              <a:t>Parameters for Protocol </a:t>
            </a:r>
            <a:r>
              <a:rPr lang="en-US" altLang="zh-TW" sz="4000" smtClean="0">
                <a:solidFill>
                  <a:srgbClr val="000000"/>
                </a:solidFill>
                <a:ea typeface="PMingLiU" pitchFamily="18" charset="-120"/>
              </a:rPr>
              <a:t> 	</a:t>
            </a:r>
          </a:p>
        </p:txBody>
      </p:sp>
    </p:spTree>
    <p:extLst>
      <p:ext uri="{BB962C8B-B14F-4D97-AF65-F5344CB8AC3E}">
        <p14:creationId xmlns:p14="http://schemas.microsoft.com/office/powerpoint/2010/main" val="242221342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611188" y="1268413"/>
            <a:ext cx="7991475" cy="4716462"/>
          </a:xfrm>
        </p:spPr>
        <p:txBody>
          <a:bodyPr/>
          <a:lstStyle/>
          <a:p>
            <a:pPr eaLnBrk="1" hangingPunct="1"/>
            <a:r>
              <a:rPr lang="en-US" altLang="zh-TW" sz="2800" smtClean="0">
                <a:ea typeface="PMingLiU" pitchFamily="18" charset="-120"/>
              </a:rPr>
              <a:t>When destination node or intermediate node moves, a special RREP is sent</a:t>
            </a:r>
            <a:r>
              <a:rPr lang="en-US" altLang="zh-CN" sz="2800" smtClean="0">
                <a:ea typeface="PMingLiU" pitchFamily="18" charset="-120"/>
              </a:rPr>
              <a:t> to the affected source nodes</a:t>
            </a:r>
            <a:r>
              <a:rPr lang="en-US" altLang="zh-TW" sz="2800" smtClean="0">
                <a:ea typeface="PMingLiU" pitchFamily="18" charset="-120"/>
              </a:rPr>
              <a:t> </a:t>
            </a:r>
          </a:p>
          <a:p>
            <a:pPr eaLnBrk="1" hangingPunct="1"/>
            <a:r>
              <a:rPr lang="en-US" altLang="zh-TW" sz="2800" smtClean="0">
                <a:ea typeface="PMingLiU" pitchFamily="18" charset="-120"/>
              </a:rPr>
              <a:t>When next hop becomes unreachable</a:t>
            </a:r>
            <a:r>
              <a:rPr lang="en-US" altLang="zh-CN" sz="2800" smtClean="0">
                <a:ea typeface="PMingLiU" pitchFamily="18" charset="-120"/>
              </a:rPr>
              <a:t>,</a:t>
            </a:r>
            <a:r>
              <a:rPr lang="en-US" altLang="zh-TW" sz="2800" smtClean="0">
                <a:ea typeface="PMingLiU" pitchFamily="18" charset="-120"/>
              </a:rPr>
              <a:t> the upstream node sends </a:t>
            </a:r>
            <a:r>
              <a:rPr lang="en-US" altLang="zh-CN" sz="2800" smtClean="0">
                <a:ea typeface="PMingLiU" pitchFamily="18" charset="-120"/>
              </a:rPr>
              <a:t>an unsolicited </a:t>
            </a:r>
            <a:r>
              <a:rPr lang="en-US" altLang="zh-TW" sz="2800" smtClean="0">
                <a:ea typeface="PMingLiU" pitchFamily="18" charset="-120"/>
              </a:rPr>
              <a:t>RREP with increased sequence number and hop cnt </a:t>
            </a:r>
            <a:r>
              <a:rPr lang="en-US" altLang="zh-TW" sz="3400" b="1" smtClean="0">
                <a:ea typeface="PMingLiU" pitchFamily="18" charset="-120"/>
                <a:sym typeface="Symbol" pitchFamily="18" charset="2"/>
              </a:rPr>
              <a:t></a:t>
            </a:r>
            <a:r>
              <a:rPr lang="en-US" altLang="zh-TW" sz="2800" smtClean="0">
                <a:ea typeface="PMingLiU" pitchFamily="18" charset="-120"/>
              </a:rPr>
              <a:t> </a:t>
            </a:r>
            <a:r>
              <a:rPr lang="en-US" altLang="zh-CN" sz="2800" smtClean="0">
                <a:ea typeface="PMingLiU" pitchFamily="18" charset="-120"/>
              </a:rPr>
              <a:t>to all active upstream neighbors</a:t>
            </a:r>
            <a:endParaRPr lang="en-US" altLang="zh-TW" sz="2800" b="1" smtClean="0">
              <a:ea typeface="PMingLiU" pitchFamily="18" charset="-120"/>
              <a:sym typeface="Symbol" pitchFamily="18" charset="2"/>
            </a:endParaRPr>
          </a:p>
          <a:p>
            <a:pPr eaLnBrk="1" hangingPunct="1"/>
            <a:r>
              <a:rPr lang="en-US" altLang="zh-TW" sz="2800" smtClean="0">
                <a:ea typeface="PMingLiU" pitchFamily="18" charset="-120"/>
              </a:rPr>
              <a:t>Source may restart route discovery process on receipt of RREP if the route is still needed</a:t>
            </a:r>
          </a:p>
        </p:txBody>
      </p:sp>
      <p:sp>
        <p:nvSpPr>
          <p:cNvPr id="54275" name="Rectangle 3"/>
          <p:cNvSpPr>
            <a:spLocks noChangeArrowheads="1"/>
          </p:cNvSpPr>
          <p:nvPr/>
        </p:nvSpPr>
        <p:spPr bwMode="auto">
          <a:xfrm>
            <a:off x="609600" y="2286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Path Maintenance 	</a:t>
            </a:r>
          </a:p>
        </p:txBody>
      </p:sp>
    </p:spTree>
    <p:extLst>
      <p:ext uri="{BB962C8B-B14F-4D97-AF65-F5344CB8AC3E}">
        <p14:creationId xmlns:p14="http://schemas.microsoft.com/office/powerpoint/2010/main" val="354848503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539750" y="1341438"/>
            <a:ext cx="8147050" cy="5068887"/>
          </a:xfrm>
        </p:spPr>
        <p:txBody>
          <a:bodyPr/>
          <a:lstStyle/>
          <a:p>
            <a:pPr eaLnBrk="1" hangingPunct="1"/>
            <a:r>
              <a:rPr lang="en-US" altLang="zh-TW" sz="2800" smtClean="0">
                <a:ea typeface="PMingLiU" pitchFamily="18" charset="-120"/>
              </a:rPr>
              <a:t>Node learn</a:t>
            </a:r>
            <a:r>
              <a:rPr lang="en-US" altLang="zh-CN" sz="2800" smtClean="0">
                <a:ea typeface="PMingLiU" pitchFamily="18" charset="-120"/>
              </a:rPr>
              <a:t>s</a:t>
            </a:r>
            <a:r>
              <a:rPr lang="en-US" altLang="zh-TW" sz="2800" smtClean="0">
                <a:ea typeface="PMingLiU" pitchFamily="18" charset="-120"/>
              </a:rPr>
              <a:t> of their neighbors in the following ways:</a:t>
            </a:r>
          </a:p>
          <a:p>
            <a:pPr lvl="1" eaLnBrk="1" hangingPunct="1"/>
            <a:r>
              <a:rPr lang="en-US" altLang="zh-TW" smtClean="0">
                <a:ea typeface="PMingLiU" pitchFamily="18" charset="-120"/>
              </a:rPr>
              <a:t>on receipt of broadcast message</a:t>
            </a:r>
          </a:p>
          <a:p>
            <a:pPr lvl="1" eaLnBrk="1" hangingPunct="1"/>
            <a:r>
              <a:rPr lang="en-US" altLang="zh-TW" smtClean="0">
                <a:ea typeface="PMingLiU" pitchFamily="18" charset="-120"/>
              </a:rPr>
              <a:t>on receipt of hello message: neighbor nodes in an </a:t>
            </a:r>
            <a:r>
              <a:rPr lang="en-US" altLang="zh-TW" i="1" smtClean="0">
                <a:ea typeface="PMingLiU" pitchFamily="18" charset="-120"/>
              </a:rPr>
              <a:t>active</a:t>
            </a:r>
            <a:r>
              <a:rPr lang="en-US" altLang="zh-TW" smtClean="0">
                <a:ea typeface="PMingLiU" pitchFamily="18" charset="-120"/>
              </a:rPr>
              <a:t> path are required to periodically send </a:t>
            </a:r>
            <a:r>
              <a:rPr lang="en-US" altLang="zh-TW" smtClean="0">
                <a:latin typeface="Tahoma" pitchFamily="34" charset="0"/>
                <a:ea typeface="PMingLiU" pitchFamily="18" charset="-120"/>
              </a:rPr>
              <a:t>“</a:t>
            </a:r>
            <a:r>
              <a:rPr lang="en-US" altLang="zh-TW" smtClean="0">
                <a:ea typeface="PMingLiU" pitchFamily="18" charset="-120"/>
              </a:rPr>
              <a:t>hello</a:t>
            </a:r>
            <a:r>
              <a:rPr lang="en-US" altLang="zh-TW" smtClean="0">
                <a:latin typeface="Tahoma" pitchFamily="34" charset="0"/>
                <a:ea typeface="PMingLiU" pitchFamily="18" charset="-120"/>
              </a:rPr>
              <a:t>”</a:t>
            </a:r>
            <a:r>
              <a:rPr lang="en-US" altLang="zh-TW" smtClean="0">
                <a:ea typeface="PMingLiU" pitchFamily="18" charset="-120"/>
              </a:rPr>
              <a:t> messages </a:t>
            </a:r>
          </a:p>
          <a:p>
            <a:pPr lvl="2" eaLnBrk="1" hangingPunct="1"/>
            <a:r>
              <a:rPr lang="en-US" altLang="zh-TW" sz="2800" smtClean="0">
                <a:ea typeface="PMingLiU" pitchFamily="18" charset="-120"/>
              </a:rPr>
              <a:t>Absence of hello message is used as an indication of link failure</a:t>
            </a:r>
            <a:endParaRPr lang="en-US" altLang="zh-CN" sz="2800" smtClean="0">
              <a:ea typeface="PMingLiU" pitchFamily="18" charset="-120"/>
            </a:endParaRPr>
          </a:p>
          <a:p>
            <a:pPr eaLnBrk="1" hangingPunct="1"/>
            <a:r>
              <a:rPr lang="en-US" altLang="zh-CN" sz="2800" smtClean="0">
                <a:ea typeface="PMingLiU" pitchFamily="18" charset="-120"/>
              </a:rPr>
              <a:t>Ensure that only nodes with bidirectional connectivity are considered to be neighbors</a:t>
            </a:r>
            <a:endParaRPr lang="en-US" altLang="zh-TW" sz="2800" smtClean="0">
              <a:ea typeface="PMingLiU" pitchFamily="18" charset="-120"/>
            </a:endParaRPr>
          </a:p>
        </p:txBody>
      </p:sp>
      <p:sp>
        <p:nvSpPr>
          <p:cNvPr id="55299" name="Rectangle 3"/>
          <p:cNvSpPr>
            <a:spLocks noChangeArrowheads="1"/>
          </p:cNvSpPr>
          <p:nvPr/>
        </p:nvSpPr>
        <p:spPr bwMode="auto">
          <a:xfrm>
            <a:off x="152400" y="228600"/>
            <a:ext cx="8763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Local </a:t>
            </a:r>
            <a:r>
              <a:rPr lang="en-US" altLang="zh-CN" sz="4000" smtClean="0">
                <a:solidFill>
                  <a:srgbClr val="000000"/>
                </a:solidFill>
                <a:ea typeface="PMingLiU" pitchFamily="18" charset="-120"/>
              </a:rPr>
              <a:t>C</a:t>
            </a:r>
            <a:r>
              <a:rPr lang="en-US" altLang="zh-TW" sz="4000" smtClean="0">
                <a:solidFill>
                  <a:srgbClr val="000000"/>
                </a:solidFill>
                <a:ea typeface="PMingLiU" pitchFamily="18" charset="-120"/>
              </a:rPr>
              <a:t>onnectivity </a:t>
            </a:r>
            <a:r>
              <a:rPr lang="en-US" altLang="zh-CN" sz="4000" smtClean="0">
                <a:solidFill>
                  <a:srgbClr val="000000"/>
                </a:solidFill>
                <a:ea typeface="PMingLiU" pitchFamily="18" charset="-120"/>
              </a:rPr>
              <a:t>M</a:t>
            </a:r>
            <a:r>
              <a:rPr lang="en-US" altLang="zh-TW" sz="4000" smtClean="0">
                <a:solidFill>
                  <a:srgbClr val="000000"/>
                </a:solidFill>
                <a:ea typeface="PMingLiU" pitchFamily="18" charset="-120"/>
              </a:rPr>
              <a:t>anagement</a:t>
            </a:r>
          </a:p>
        </p:txBody>
      </p:sp>
    </p:spTree>
    <p:extLst>
      <p:ext uri="{BB962C8B-B14F-4D97-AF65-F5344CB8AC3E}">
        <p14:creationId xmlns:p14="http://schemas.microsoft.com/office/powerpoint/2010/main" val="239455471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15888"/>
            <a:ext cx="8229600" cy="865187"/>
          </a:xfrm>
        </p:spPr>
        <p:txBody>
          <a:bodyPr/>
          <a:lstStyle/>
          <a:p>
            <a:pPr eaLnBrk="1" hangingPunct="1"/>
            <a:r>
              <a:rPr lang="en-US" altLang="zh-CN" smtClean="0"/>
              <a:t>Proof of the loop-free property</a:t>
            </a:r>
          </a:p>
        </p:txBody>
      </p:sp>
      <p:sp>
        <p:nvSpPr>
          <p:cNvPr id="56323" name="Rectangle 3"/>
          <p:cNvSpPr>
            <a:spLocks noGrp="1" noChangeArrowheads="1"/>
          </p:cNvSpPr>
          <p:nvPr>
            <p:ph type="body" idx="1"/>
          </p:nvPr>
        </p:nvSpPr>
        <p:spPr>
          <a:xfrm>
            <a:off x="539750" y="1052513"/>
            <a:ext cx="8229600" cy="5543550"/>
          </a:xfrm>
        </p:spPr>
        <p:txBody>
          <a:bodyPr/>
          <a:lstStyle/>
          <a:p>
            <a:pPr eaLnBrk="1" hangingPunct="1">
              <a:lnSpc>
                <a:spcPct val="90000"/>
              </a:lnSpc>
            </a:pPr>
            <a:r>
              <a:rPr lang="en-US" altLang="zh-CN" sz="2400" smtClean="0"/>
              <a:t>Suppose that there is a loop in a route to a destination Z, and that node X</a:t>
            </a:r>
            <a:r>
              <a:rPr lang="en-US" altLang="zh-CN" sz="2400" baseline="-25000" smtClean="0"/>
              <a:t>i</a:t>
            </a:r>
            <a:r>
              <a:rPr lang="en-US" altLang="zh-CN" sz="2400" smtClean="0"/>
              <a:t> (i=1,2,…n) are the nodes in the loop</a:t>
            </a:r>
          </a:p>
          <a:p>
            <a:pPr eaLnBrk="1" hangingPunct="1">
              <a:lnSpc>
                <a:spcPct val="90000"/>
              </a:lnSpc>
            </a:pPr>
            <a:r>
              <a:rPr lang="en-US" altLang="zh-CN" sz="2400" smtClean="0"/>
              <a:t>Let X</a:t>
            </a:r>
            <a:r>
              <a:rPr lang="en-US" altLang="zh-CN" sz="2400" baseline="-25000" smtClean="0"/>
              <a:t>i </a:t>
            </a:r>
            <a:r>
              <a:rPr lang="en-US" altLang="zh-CN" sz="2400" smtClean="0">
                <a:sym typeface="Wingdings" pitchFamily="2" charset="2"/>
              </a:rPr>
              <a:t> X</a:t>
            </a:r>
            <a:r>
              <a:rPr lang="en-US" altLang="zh-CN" sz="2400" baseline="-25000" smtClean="0">
                <a:sym typeface="Wingdings" pitchFamily="2" charset="2"/>
              </a:rPr>
              <a:t>j</a:t>
            </a:r>
            <a:r>
              <a:rPr lang="en-US" altLang="zh-CN" sz="2400" smtClean="0">
                <a:sym typeface="Wingdings" pitchFamily="2" charset="2"/>
              </a:rPr>
              <a:t> denote that in the routing table entry of X</a:t>
            </a:r>
            <a:r>
              <a:rPr lang="en-US" altLang="zh-CN" sz="2400" baseline="-25000" smtClean="0">
                <a:sym typeface="Wingdings" pitchFamily="2" charset="2"/>
              </a:rPr>
              <a:t>i</a:t>
            </a:r>
            <a:r>
              <a:rPr lang="en-US" altLang="zh-CN" sz="2400" smtClean="0">
                <a:sym typeface="Wingdings" pitchFamily="2" charset="2"/>
              </a:rPr>
              <a:t> for Z, node X</a:t>
            </a:r>
            <a:r>
              <a:rPr lang="en-US" altLang="zh-CN" sz="2400" baseline="-25000" smtClean="0">
                <a:sym typeface="Wingdings" pitchFamily="2" charset="2"/>
              </a:rPr>
              <a:t>j</a:t>
            </a:r>
            <a:r>
              <a:rPr lang="en-US" altLang="zh-CN" sz="2400" smtClean="0">
                <a:sym typeface="Wingdings" pitchFamily="2" charset="2"/>
              </a:rPr>
              <a:t> is the next hop to Z, let T</a:t>
            </a:r>
            <a:r>
              <a:rPr lang="en-US" altLang="zh-CN" sz="2400" baseline="-25000" smtClean="0">
                <a:sym typeface="Wingdings" pitchFamily="2" charset="2"/>
              </a:rPr>
              <a:t>i</a:t>
            </a:r>
            <a:r>
              <a:rPr lang="en-US" altLang="zh-CN" sz="2400" smtClean="0">
                <a:sym typeface="Wingdings" pitchFamily="2" charset="2"/>
              </a:rPr>
              <a:t>, M</a:t>
            </a:r>
            <a:r>
              <a:rPr lang="en-US" altLang="zh-CN" sz="2400" baseline="-25000" smtClean="0">
                <a:sym typeface="Wingdings" pitchFamily="2" charset="2"/>
              </a:rPr>
              <a:t>i</a:t>
            </a:r>
            <a:r>
              <a:rPr lang="en-US" altLang="zh-CN" sz="2400" smtClean="0">
                <a:sym typeface="Wingdings" pitchFamily="2" charset="2"/>
              </a:rPr>
              <a:t> be the des_sequence_#, hop number for the route entry at X</a:t>
            </a:r>
            <a:r>
              <a:rPr lang="en-US" altLang="zh-CN" sz="2400" baseline="-25000" smtClean="0">
                <a:sym typeface="Wingdings" pitchFamily="2" charset="2"/>
              </a:rPr>
              <a:t>i </a:t>
            </a:r>
            <a:r>
              <a:rPr lang="en-US" altLang="zh-CN" sz="2400" smtClean="0">
                <a:sym typeface="Wingdings" pitchFamily="2" charset="2"/>
              </a:rPr>
              <a:t>for Z</a:t>
            </a:r>
          </a:p>
          <a:p>
            <a:pPr eaLnBrk="1" hangingPunct="1">
              <a:lnSpc>
                <a:spcPct val="90000"/>
              </a:lnSpc>
            </a:pPr>
            <a:r>
              <a:rPr lang="en-US" altLang="zh-CN" sz="2400" smtClean="0">
                <a:sym typeface="Wingdings" pitchFamily="2" charset="2"/>
              </a:rPr>
              <a:t>For each X</a:t>
            </a:r>
            <a:r>
              <a:rPr lang="en-US" altLang="zh-CN" sz="2400" baseline="-25000" smtClean="0">
                <a:sym typeface="Wingdings" pitchFamily="2" charset="2"/>
              </a:rPr>
              <a:t>i</a:t>
            </a:r>
            <a:r>
              <a:rPr lang="en-US" altLang="zh-CN" sz="2400" smtClean="0">
                <a:sym typeface="Wingdings" pitchFamily="2" charset="2"/>
              </a:rPr>
              <a:t>, X</a:t>
            </a:r>
            <a:r>
              <a:rPr lang="en-US" altLang="zh-CN" sz="2400" baseline="-25000" smtClean="0">
                <a:sym typeface="Wingdings" pitchFamily="2" charset="2"/>
              </a:rPr>
              <a:t>i</a:t>
            </a:r>
            <a:r>
              <a:rPr lang="en-US" altLang="zh-CN" sz="2400" smtClean="0">
                <a:sym typeface="Wingdings" pitchFamily="2" charset="2"/>
              </a:rPr>
              <a:t>  X</a:t>
            </a:r>
            <a:r>
              <a:rPr lang="en-US" altLang="zh-CN" sz="2400" baseline="-25000" smtClean="0">
                <a:sym typeface="Wingdings" pitchFamily="2" charset="2"/>
              </a:rPr>
              <a:t>i+1</a:t>
            </a:r>
            <a:r>
              <a:rPr lang="en-US" altLang="zh-CN" sz="2400" smtClean="0">
                <a:sym typeface="Wingdings" pitchFamily="2" charset="2"/>
              </a:rPr>
              <a:t> </a:t>
            </a:r>
            <a:r>
              <a:rPr lang="en-US" altLang="zh-CN" sz="2400" smtClean="0"/>
              <a:t>(i=1,2,…n)</a:t>
            </a:r>
            <a:r>
              <a:rPr lang="en-US" altLang="zh-CN" sz="2400" smtClean="0">
                <a:sym typeface="Wingdings" pitchFamily="2" charset="2"/>
              </a:rPr>
              <a:t>, and X</a:t>
            </a:r>
            <a:r>
              <a:rPr lang="en-US" altLang="zh-CN" sz="2400" baseline="-25000" smtClean="0">
                <a:sym typeface="Wingdings" pitchFamily="2" charset="2"/>
              </a:rPr>
              <a:t>n</a:t>
            </a:r>
            <a:r>
              <a:rPr lang="en-US" altLang="zh-CN" sz="2400" smtClean="0">
                <a:sym typeface="Wingdings" pitchFamily="2" charset="2"/>
              </a:rPr>
              <a:t>  X</a:t>
            </a:r>
            <a:r>
              <a:rPr lang="en-US" altLang="zh-CN" sz="2400" baseline="-25000" smtClean="0">
                <a:sym typeface="Wingdings" pitchFamily="2" charset="2"/>
              </a:rPr>
              <a:t>1</a:t>
            </a:r>
          </a:p>
          <a:p>
            <a:pPr eaLnBrk="1" hangingPunct="1">
              <a:lnSpc>
                <a:spcPct val="90000"/>
              </a:lnSpc>
            </a:pPr>
            <a:r>
              <a:rPr lang="en-US" altLang="zh-CN" sz="2400" smtClean="0">
                <a:sym typeface="Wingdings" pitchFamily="2" charset="2"/>
              </a:rPr>
              <a:t>Following the algorithm, T</a:t>
            </a:r>
            <a:r>
              <a:rPr lang="en-US" altLang="zh-CN" sz="2400" baseline="-25000" smtClean="0">
                <a:sym typeface="Wingdings" pitchFamily="2" charset="2"/>
              </a:rPr>
              <a:t>i</a:t>
            </a:r>
            <a:r>
              <a:rPr lang="en-US" altLang="zh-CN" sz="2400" smtClean="0">
                <a:sym typeface="Wingdings" pitchFamily="2" charset="2"/>
              </a:rPr>
              <a:t>&lt;=T</a:t>
            </a:r>
            <a:r>
              <a:rPr lang="en-US" altLang="zh-CN" sz="2400" baseline="-25000" smtClean="0">
                <a:sym typeface="Wingdings" pitchFamily="2" charset="2"/>
              </a:rPr>
              <a:t>i+1</a:t>
            </a:r>
            <a:r>
              <a:rPr lang="en-US" altLang="zh-CN" sz="2400" smtClean="0">
                <a:sym typeface="Wingdings" pitchFamily="2" charset="2"/>
              </a:rPr>
              <a:t> whenever X</a:t>
            </a:r>
            <a:r>
              <a:rPr lang="en-US" altLang="zh-CN" sz="2400" baseline="-25000" smtClean="0">
                <a:sym typeface="Wingdings" pitchFamily="2" charset="2"/>
              </a:rPr>
              <a:t>i</a:t>
            </a:r>
            <a:r>
              <a:rPr lang="en-US" altLang="zh-CN" sz="2400" smtClean="0">
                <a:sym typeface="Wingdings" pitchFamily="2" charset="2"/>
              </a:rPr>
              <a:t>  X</a:t>
            </a:r>
            <a:r>
              <a:rPr lang="en-US" altLang="zh-CN" sz="2400" baseline="-25000" smtClean="0">
                <a:sym typeface="Wingdings" pitchFamily="2" charset="2"/>
              </a:rPr>
              <a:t>i+1</a:t>
            </a:r>
          </a:p>
          <a:p>
            <a:pPr eaLnBrk="1" hangingPunct="1">
              <a:lnSpc>
                <a:spcPct val="90000"/>
              </a:lnSpc>
            </a:pPr>
            <a:r>
              <a:rPr lang="en-US" altLang="zh-CN" sz="2400" smtClean="0">
                <a:sym typeface="Wingdings" pitchFamily="2" charset="2"/>
              </a:rPr>
              <a:t>T</a:t>
            </a:r>
            <a:r>
              <a:rPr lang="en-US" altLang="zh-CN" sz="2400" baseline="-25000" smtClean="0">
                <a:sym typeface="Wingdings" pitchFamily="2" charset="2"/>
              </a:rPr>
              <a:t>1</a:t>
            </a:r>
            <a:r>
              <a:rPr lang="en-US" altLang="zh-CN" sz="2400" smtClean="0">
                <a:sym typeface="Wingdings" pitchFamily="2" charset="2"/>
              </a:rPr>
              <a:t>&lt;=T</a:t>
            </a:r>
            <a:r>
              <a:rPr lang="en-US" altLang="zh-CN" sz="2400" baseline="-25000" smtClean="0">
                <a:sym typeface="Wingdings" pitchFamily="2" charset="2"/>
              </a:rPr>
              <a:t>2</a:t>
            </a:r>
            <a:r>
              <a:rPr lang="en-US" altLang="zh-CN" sz="2400" smtClean="0">
                <a:sym typeface="Wingdings" pitchFamily="2" charset="2"/>
              </a:rPr>
              <a:t>&lt;=…&lt;=T</a:t>
            </a:r>
            <a:r>
              <a:rPr lang="en-US" altLang="zh-CN" sz="2400" baseline="-25000" smtClean="0">
                <a:sym typeface="Wingdings" pitchFamily="2" charset="2"/>
              </a:rPr>
              <a:t>n</a:t>
            </a:r>
            <a:r>
              <a:rPr lang="en-US" altLang="zh-CN" sz="2400" smtClean="0">
                <a:sym typeface="Wingdings" pitchFamily="2" charset="2"/>
              </a:rPr>
              <a:t>&lt;=T</a:t>
            </a:r>
            <a:r>
              <a:rPr lang="en-US" altLang="zh-CN" sz="2400" baseline="-25000" smtClean="0">
                <a:sym typeface="Wingdings" pitchFamily="2" charset="2"/>
              </a:rPr>
              <a:t>1</a:t>
            </a:r>
            <a:r>
              <a:rPr lang="en-US" altLang="zh-CN" sz="2400" smtClean="0">
                <a:sym typeface="Wingdings" pitchFamily="2" charset="2"/>
              </a:rPr>
              <a:t>  des_sequence_# are same for every X</a:t>
            </a:r>
            <a:r>
              <a:rPr lang="en-US" altLang="zh-CN" sz="2400" baseline="-25000" smtClean="0">
                <a:sym typeface="Wingdings" pitchFamily="2" charset="2"/>
              </a:rPr>
              <a:t>i</a:t>
            </a:r>
            <a:r>
              <a:rPr lang="en-US" altLang="zh-CN" sz="2400" smtClean="0">
                <a:sym typeface="Wingdings" pitchFamily="2" charset="2"/>
              </a:rPr>
              <a:t> in the loop</a:t>
            </a:r>
          </a:p>
          <a:p>
            <a:pPr eaLnBrk="1" hangingPunct="1">
              <a:lnSpc>
                <a:spcPct val="90000"/>
              </a:lnSpc>
            </a:pPr>
            <a:r>
              <a:rPr lang="en-US" altLang="zh-CN" sz="2400" smtClean="0">
                <a:sym typeface="Wingdings" pitchFamily="2" charset="2"/>
              </a:rPr>
              <a:t>Following the algorithm, X</a:t>
            </a:r>
            <a:r>
              <a:rPr lang="en-US" altLang="zh-CN" sz="2400" baseline="-25000" smtClean="0">
                <a:sym typeface="Wingdings" pitchFamily="2" charset="2"/>
              </a:rPr>
              <a:t>i</a:t>
            </a:r>
            <a:r>
              <a:rPr lang="en-US" altLang="zh-CN" sz="2400" smtClean="0">
                <a:sym typeface="Wingdings" pitchFamily="2" charset="2"/>
              </a:rPr>
              <a:t>  X</a:t>
            </a:r>
            <a:r>
              <a:rPr lang="en-US" altLang="zh-CN" sz="2400" baseline="-25000" smtClean="0">
                <a:sym typeface="Wingdings" pitchFamily="2" charset="2"/>
              </a:rPr>
              <a:t>i+1</a:t>
            </a:r>
            <a:r>
              <a:rPr lang="en-US" altLang="zh-CN" sz="2400" smtClean="0">
                <a:sym typeface="Wingdings" pitchFamily="2" charset="2"/>
              </a:rPr>
              <a:t>  only if M</a:t>
            </a:r>
            <a:r>
              <a:rPr lang="en-US" altLang="zh-CN" sz="2400" baseline="-25000" smtClean="0">
                <a:sym typeface="Wingdings" pitchFamily="2" charset="2"/>
              </a:rPr>
              <a:t>i </a:t>
            </a:r>
            <a:r>
              <a:rPr lang="en-US" altLang="zh-CN" sz="2400" smtClean="0">
                <a:sym typeface="Wingdings" pitchFamily="2" charset="2"/>
              </a:rPr>
              <a:t>= M</a:t>
            </a:r>
            <a:r>
              <a:rPr lang="en-US" altLang="zh-CN" sz="2400" baseline="-25000" smtClean="0">
                <a:sym typeface="Wingdings" pitchFamily="2" charset="2"/>
              </a:rPr>
              <a:t>i+1 </a:t>
            </a:r>
            <a:r>
              <a:rPr lang="en-US" altLang="zh-CN" sz="2400" smtClean="0">
                <a:sym typeface="Wingdings" pitchFamily="2" charset="2"/>
              </a:rPr>
              <a:t>+ 1</a:t>
            </a:r>
          </a:p>
          <a:p>
            <a:pPr eaLnBrk="1" hangingPunct="1">
              <a:lnSpc>
                <a:spcPct val="90000"/>
              </a:lnSpc>
            </a:pPr>
            <a:r>
              <a:rPr lang="en-US" altLang="zh-CN" sz="2400" smtClean="0">
                <a:sym typeface="Wingdings" pitchFamily="2" charset="2"/>
              </a:rPr>
              <a:t> M</a:t>
            </a:r>
            <a:r>
              <a:rPr lang="en-US" altLang="zh-CN" sz="2400" baseline="-25000" smtClean="0">
                <a:sym typeface="Wingdings" pitchFamily="2" charset="2"/>
              </a:rPr>
              <a:t>1</a:t>
            </a:r>
            <a:r>
              <a:rPr lang="en-US" altLang="zh-CN" sz="2400" smtClean="0">
                <a:sym typeface="Wingdings" pitchFamily="2" charset="2"/>
              </a:rPr>
              <a:t>=M</a:t>
            </a:r>
            <a:r>
              <a:rPr lang="en-US" altLang="zh-CN" sz="2400" baseline="-25000" smtClean="0">
                <a:sym typeface="Wingdings" pitchFamily="2" charset="2"/>
              </a:rPr>
              <a:t>n</a:t>
            </a:r>
            <a:r>
              <a:rPr lang="en-US" altLang="zh-CN" sz="2400" smtClean="0">
                <a:sym typeface="Wingdings" pitchFamily="2" charset="2"/>
              </a:rPr>
              <a:t>+(n-1)                                                        (*)</a:t>
            </a:r>
          </a:p>
          <a:p>
            <a:pPr eaLnBrk="1" hangingPunct="1">
              <a:lnSpc>
                <a:spcPct val="90000"/>
              </a:lnSpc>
            </a:pPr>
            <a:r>
              <a:rPr lang="en-US" altLang="zh-CN" sz="2400" smtClean="0">
                <a:sym typeface="Wingdings" pitchFamily="2" charset="2"/>
              </a:rPr>
              <a:t>Because X</a:t>
            </a:r>
            <a:r>
              <a:rPr lang="en-US" altLang="zh-CN" sz="2400" baseline="-25000" smtClean="0">
                <a:sym typeface="Wingdings" pitchFamily="2" charset="2"/>
              </a:rPr>
              <a:t>n </a:t>
            </a:r>
            <a:r>
              <a:rPr lang="en-US" altLang="zh-CN" sz="2400" smtClean="0">
                <a:sym typeface="Wingdings" pitchFamily="2" charset="2"/>
              </a:rPr>
              <a:t> X</a:t>
            </a:r>
            <a:r>
              <a:rPr lang="en-US" altLang="zh-CN" sz="2400" baseline="-25000" smtClean="0">
                <a:sym typeface="Wingdings" pitchFamily="2" charset="2"/>
              </a:rPr>
              <a:t>1</a:t>
            </a:r>
            <a:r>
              <a:rPr lang="en-US" altLang="zh-CN" sz="2400" smtClean="0">
                <a:sym typeface="Wingdings" pitchFamily="2" charset="2"/>
              </a:rPr>
              <a:t>, M</a:t>
            </a:r>
            <a:r>
              <a:rPr lang="en-US" altLang="zh-CN" sz="2400" baseline="-25000" smtClean="0">
                <a:sym typeface="Wingdings" pitchFamily="2" charset="2"/>
              </a:rPr>
              <a:t>n</a:t>
            </a:r>
            <a:r>
              <a:rPr lang="en-US" altLang="zh-CN" sz="2400" smtClean="0">
                <a:sym typeface="Wingdings" pitchFamily="2" charset="2"/>
              </a:rPr>
              <a:t> = M</a:t>
            </a:r>
            <a:r>
              <a:rPr lang="en-US" altLang="zh-CN" sz="2400" baseline="-25000" smtClean="0">
                <a:sym typeface="Wingdings" pitchFamily="2" charset="2"/>
              </a:rPr>
              <a:t>1</a:t>
            </a:r>
            <a:r>
              <a:rPr lang="en-US" altLang="zh-CN" sz="2400" smtClean="0">
                <a:sym typeface="Wingdings" pitchFamily="2" charset="2"/>
              </a:rPr>
              <a:t>+1</a:t>
            </a:r>
          </a:p>
          <a:p>
            <a:pPr eaLnBrk="1" hangingPunct="1">
              <a:lnSpc>
                <a:spcPct val="90000"/>
              </a:lnSpc>
            </a:pPr>
            <a:r>
              <a:rPr lang="en-US" altLang="zh-CN" sz="2400" smtClean="0">
                <a:sym typeface="Wingdings" pitchFamily="2" charset="2"/>
              </a:rPr>
              <a:t>As a result, n=0; this is a contradiction</a:t>
            </a:r>
          </a:p>
        </p:txBody>
      </p:sp>
    </p:spTree>
    <p:extLst>
      <p:ext uri="{BB962C8B-B14F-4D97-AF65-F5344CB8AC3E}">
        <p14:creationId xmlns:p14="http://schemas.microsoft.com/office/powerpoint/2010/main" val="282276124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References (1. &amp;&amp; 2.)</a:t>
            </a:r>
            <a:endParaRPr lang="en-US"/>
          </a:p>
        </p:txBody>
      </p:sp>
      <p:sp>
        <p:nvSpPr>
          <p:cNvPr id="3" name="内容占位符 2"/>
          <p:cNvSpPr>
            <a:spLocks noGrp="1"/>
          </p:cNvSpPr>
          <p:nvPr>
            <p:ph idx="1"/>
          </p:nvPr>
        </p:nvSpPr>
        <p:spPr/>
        <p:txBody>
          <a:bodyPr>
            <a:normAutofit fontScale="85000" lnSpcReduction="20000"/>
          </a:bodyPr>
          <a:lstStyle/>
          <a:p>
            <a:r>
              <a:rPr lang="en-US"/>
              <a:t>Alan Demers, et. al., Epidemic Algorithms for Replicated Database Maintenance, ACM PODC, 1987</a:t>
            </a:r>
          </a:p>
          <a:p>
            <a:r>
              <a:rPr lang="en-US"/>
              <a:t>Patrick T. Eugster, et.al., Epidemic information dissemination in distributed systems, IEEE Computer, May 2004</a:t>
            </a:r>
          </a:p>
          <a:p>
            <a:r>
              <a:rPr lang="en-US"/>
              <a:t>Jinu Kurian and Kamil Sarac, A Survey on the Design, Applications, and Enhancements of Application-Layer Overlay Networks, ACM Computing Surveys, Vol. 43, No. 1, November 2010</a:t>
            </a:r>
          </a:p>
          <a:p>
            <a:r>
              <a:rPr lang="en-US"/>
              <a:t>Miguel Castro, et. al., Scribe: A Large-Scale and Decentralized Application-Level Multicast Infrastructure, IEEE Journal on Selected Areas in Communications, Vol. 20, No. 8, October 2002</a:t>
            </a:r>
          </a:p>
          <a:p>
            <a:r>
              <a:rPr lang="en-US"/>
              <a:t>CDK5, Chapter 10 and 20</a:t>
            </a:r>
          </a:p>
          <a:p>
            <a:endParaRPr lang="en-US"/>
          </a:p>
        </p:txBody>
      </p:sp>
    </p:spTree>
    <p:extLst>
      <p:ext uri="{BB962C8B-B14F-4D97-AF65-F5344CB8AC3E}">
        <p14:creationId xmlns:p14="http://schemas.microsoft.com/office/powerpoint/2010/main" val="196043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4400" smtClean="0"/>
              <a:t>Gossiping - II</a:t>
            </a:r>
          </a:p>
        </p:txBody>
      </p:sp>
      <p:sp>
        <p:nvSpPr>
          <p:cNvPr id="7171" name="Rectangle 3"/>
          <p:cNvSpPr>
            <a:spLocks noGrp="1" noChangeArrowheads="1"/>
          </p:cNvSpPr>
          <p:nvPr>
            <p:ph type="body" sz="half" idx="1"/>
          </p:nvPr>
        </p:nvSpPr>
        <p:spPr>
          <a:xfrm>
            <a:off x="304800" y="914400"/>
            <a:ext cx="5105400" cy="5638800"/>
          </a:xfrm>
        </p:spPr>
        <p:txBody>
          <a:bodyPr>
            <a:normAutofit lnSpcReduction="10000"/>
          </a:bodyPr>
          <a:lstStyle/>
          <a:p>
            <a:pPr eaLnBrk="1" hangingPunct="1">
              <a:lnSpc>
                <a:spcPct val="90000"/>
              </a:lnSpc>
            </a:pPr>
            <a:r>
              <a:rPr lang="en-US" altLang="zh-CN" sz="2800"/>
              <a:t>L</a:t>
            </a:r>
            <a:r>
              <a:rPr lang="en-US" altLang="zh-CN" sz="2800" smtClean="0"/>
              <a:t>et </a:t>
            </a:r>
            <a:r>
              <a:rPr lang="en-US" altLang="zh-CN" sz="2800" i="1" smtClean="0"/>
              <a:t>s</a:t>
            </a:r>
            <a:r>
              <a:rPr lang="en-US" altLang="zh-CN" sz="2800" smtClean="0"/>
              <a:t>, </a:t>
            </a:r>
            <a:r>
              <a:rPr lang="en-US" altLang="zh-CN" sz="2800" i="1" smtClean="0"/>
              <a:t>i</a:t>
            </a:r>
            <a:r>
              <a:rPr lang="en-US" altLang="zh-CN" sz="2800" smtClean="0"/>
              <a:t>, and </a:t>
            </a:r>
            <a:r>
              <a:rPr lang="en-US" altLang="zh-CN" sz="2800" i="1" smtClean="0"/>
              <a:t>r</a:t>
            </a:r>
            <a:r>
              <a:rPr lang="en-US" altLang="zh-CN" sz="2800" smtClean="0"/>
              <a:t> represent the fraction of individuals susceptible, infective, and removed, respectively, so that s + i + r = 1</a:t>
            </a:r>
          </a:p>
          <a:p>
            <a:pPr eaLnBrk="1" hangingPunct="1">
              <a:lnSpc>
                <a:spcPct val="90000"/>
              </a:lnSpc>
            </a:pPr>
            <a:r>
              <a:rPr lang="en-US" altLang="zh-CN" sz="2800" smtClean="0"/>
              <a:t>The function </a:t>
            </a:r>
            <a:r>
              <a:rPr lang="en-US" altLang="zh-CN" sz="2800" i="1" smtClean="0"/>
              <a:t>i(s) </a:t>
            </a:r>
            <a:r>
              <a:rPr lang="en-US" altLang="zh-CN" sz="2800" smtClean="0"/>
              <a:t>is zero when s=e </a:t>
            </a:r>
            <a:r>
              <a:rPr lang="en-US" altLang="zh-CN" sz="2800" baseline="30000" smtClean="0"/>
              <a:t>–(k+1)(1-s)</a:t>
            </a:r>
            <a:r>
              <a:rPr lang="en-US" altLang="en-US" sz="2800" smtClean="0"/>
              <a:t> : S decreases exponentially with k</a:t>
            </a:r>
            <a:endParaRPr lang="en-US" altLang="zh-CN" sz="2800" smtClean="0"/>
          </a:p>
          <a:p>
            <a:pPr eaLnBrk="1" hangingPunct="1">
              <a:lnSpc>
                <a:spcPct val="90000"/>
              </a:lnSpc>
            </a:pPr>
            <a:r>
              <a:rPr lang="en-US" altLang="zh-CN" sz="2800" smtClean="0"/>
              <a:t>Gossiping cannot guarantee that all nodes will actually be updated </a:t>
            </a:r>
          </a:p>
          <a:p>
            <a:pPr lvl="1" eaLnBrk="1" hangingPunct="1">
              <a:lnSpc>
                <a:spcPct val="90000"/>
              </a:lnSpc>
            </a:pPr>
            <a:r>
              <a:rPr lang="en-US" altLang="zh-CN" smtClean="0"/>
              <a:t>If k=3, s&lt;=0.02</a:t>
            </a:r>
          </a:p>
          <a:p>
            <a:pPr lvl="1" eaLnBrk="1" hangingPunct="1">
              <a:lnSpc>
                <a:spcPct val="90000"/>
              </a:lnSpc>
            </a:pPr>
            <a:r>
              <a:rPr lang="en-US" altLang="zh-CN" smtClean="0"/>
              <a:t>If k=4, s&lt;  0.007</a:t>
            </a:r>
          </a:p>
        </p:txBody>
      </p:sp>
      <p:graphicFrame>
        <p:nvGraphicFramePr>
          <p:cNvPr id="7172" name="Object 20"/>
          <p:cNvGraphicFramePr>
            <a:graphicFrameLocks noGrp="1" noChangeAspect="1"/>
          </p:cNvGraphicFramePr>
          <p:nvPr>
            <p:ph sz="quarter" idx="2"/>
          </p:nvPr>
        </p:nvGraphicFramePr>
        <p:xfrm>
          <a:off x="7307263" y="600075"/>
          <a:ext cx="1098550" cy="847725"/>
        </p:xfrm>
        <a:graphic>
          <a:graphicData uri="http://schemas.openxmlformats.org/presentationml/2006/ole">
            <mc:AlternateContent xmlns:mc="http://schemas.openxmlformats.org/markup-compatibility/2006">
              <mc:Choice xmlns:v="urn:schemas-microsoft-com:vml" Requires="v">
                <p:oleObj spid="_x0000_s3134" name="Equation" r:id="rId4" imgW="481787" imgH="329607" progId="Equation.DSMT4">
                  <p:embed/>
                </p:oleObj>
              </mc:Choice>
              <mc:Fallback>
                <p:oleObj name="Equation" r:id="rId4" imgW="481787" imgH="3296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263" y="600075"/>
                        <a:ext cx="10985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11"/>
          <p:cNvSpPr txBox="1">
            <a:spLocks noChangeArrowheads="1"/>
          </p:cNvSpPr>
          <p:nvPr/>
        </p:nvSpPr>
        <p:spPr bwMode="auto">
          <a:xfrm>
            <a:off x="2041525" y="27654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7174"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7175" name="Rectangle 16"/>
          <p:cNvSpPr>
            <a:spLocks noChangeArrowheads="1"/>
          </p:cNvSpPr>
          <p:nvPr/>
        </p:nvSpPr>
        <p:spPr bwMode="auto">
          <a:xfrm>
            <a:off x="0" y="33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7176" name="Object 24"/>
          <p:cNvGraphicFramePr>
            <a:graphicFrameLocks noGrp="1" noChangeAspect="1"/>
          </p:cNvGraphicFramePr>
          <p:nvPr>
            <p:ph sz="quarter" idx="3"/>
          </p:nvPr>
        </p:nvGraphicFramePr>
        <p:xfrm>
          <a:off x="6477000" y="1438275"/>
          <a:ext cx="2170113" cy="847725"/>
        </p:xfrm>
        <a:graphic>
          <a:graphicData uri="http://schemas.openxmlformats.org/presentationml/2006/ole">
            <mc:AlternateContent xmlns:mc="http://schemas.openxmlformats.org/markup-compatibility/2006">
              <mc:Choice xmlns:v="urn:schemas-microsoft-com:vml" Requires="v">
                <p:oleObj spid="_x0000_s3135" name="Equation" r:id="rId6" imgW="950990" imgH="329607" progId="Equation.DSMT4">
                  <p:embed/>
                </p:oleObj>
              </mc:Choice>
              <mc:Fallback>
                <p:oleObj name="Equation" r:id="rId6" imgW="950990" imgH="3296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1438275"/>
                        <a:ext cx="21701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26"/>
          <p:cNvGraphicFramePr>
            <a:graphicFrameLocks noChangeAspect="1"/>
          </p:cNvGraphicFramePr>
          <p:nvPr/>
        </p:nvGraphicFramePr>
        <p:xfrm>
          <a:off x="5638800" y="3505200"/>
          <a:ext cx="3155950" cy="847725"/>
        </p:xfrm>
        <a:graphic>
          <a:graphicData uri="http://schemas.openxmlformats.org/presentationml/2006/ole">
            <mc:AlternateContent xmlns:mc="http://schemas.openxmlformats.org/markup-compatibility/2006">
              <mc:Choice xmlns:v="urn:schemas-microsoft-com:vml" Requires="v">
                <p:oleObj spid="_x0000_s3136" name="Equation" r:id="rId8" imgW="1382082" imgH="329607" progId="Equation.DSMT4">
                  <p:embed/>
                </p:oleObj>
              </mc:Choice>
              <mc:Fallback>
                <p:oleObj name="Equation" r:id="rId8" imgW="1382082" imgH="32960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505200"/>
                        <a:ext cx="31559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graphicFrame>
        <p:nvGraphicFramePr>
          <p:cNvPr id="7179" name="对象 2"/>
          <p:cNvGraphicFramePr>
            <a:graphicFrameLocks noChangeAspect="1"/>
          </p:cNvGraphicFramePr>
          <p:nvPr/>
        </p:nvGraphicFramePr>
        <p:xfrm>
          <a:off x="5943600" y="2438400"/>
          <a:ext cx="2641600" cy="968375"/>
        </p:xfrm>
        <a:graphic>
          <a:graphicData uri="http://schemas.openxmlformats.org/presentationml/2006/ole">
            <mc:AlternateContent xmlns:mc="http://schemas.openxmlformats.org/markup-compatibility/2006">
              <mc:Choice xmlns:v="urn:schemas-microsoft-com:vml" Requires="v">
                <p:oleObj spid="_x0000_s3137" name="Equation" r:id="rId10" imgW="889000" imgH="330200" progId="Equation.DSMT4">
                  <p:embed/>
                </p:oleObj>
              </mc:Choice>
              <mc:Fallback>
                <p:oleObj name="Equation" r:id="rId10" imgW="889000" imgH="330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2438400"/>
                        <a:ext cx="2641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0" name="TextBox 3"/>
          <p:cNvSpPr txBox="1">
            <a:spLocks noChangeArrowheads="1"/>
          </p:cNvSpPr>
          <p:nvPr/>
        </p:nvSpPr>
        <p:spPr bwMode="auto">
          <a:xfrm>
            <a:off x="5486400" y="4611688"/>
            <a:ext cx="36576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en-US" sz="2800"/>
              <a:t>Increasing k is an effective way of insuring that almost everybody hears the rumor</a:t>
            </a:r>
            <a:r>
              <a:rPr lang="en-US" altLang="zh-CN" sz="2800"/>
              <a:t> </a:t>
            </a:r>
            <a:endParaRPr lang="en-US" altLang="en-US" sz="1800"/>
          </a:p>
        </p:txBody>
      </p:sp>
    </p:spTree>
    <p:extLst>
      <p:ext uri="{BB962C8B-B14F-4D97-AF65-F5344CB8AC3E}">
        <p14:creationId xmlns:p14="http://schemas.microsoft.com/office/powerpoint/2010/main" val="67050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z="4400" smtClean="0"/>
              <a:t>Gossiping - III</a:t>
            </a:r>
          </a:p>
        </p:txBody>
      </p:sp>
      <p:sp>
        <p:nvSpPr>
          <p:cNvPr id="8195" name="Rectangle 3"/>
          <p:cNvSpPr>
            <a:spLocks noGrp="1" noChangeArrowheads="1"/>
          </p:cNvSpPr>
          <p:nvPr>
            <p:ph type="body" idx="1"/>
          </p:nvPr>
        </p:nvSpPr>
        <p:spPr/>
        <p:txBody>
          <a:bodyPr>
            <a:normAutofit fontScale="85000" lnSpcReduction="10000"/>
          </a:bodyPr>
          <a:lstStyle/>
          <a:p>
            <a:pPr eaLnBrk="1" hangingPunct="1"/>
            <a:r>
              <a:rPr lang="en-US" altLang="zh-CN" smtClean="0"/>
              <a:t>Side-effect: spreading the deletion of a data item is hard. </a:t>
            </a:r>
          </a:p>
          <a:p>
            <a:pPr eaLnBrk="1" hangingPunct="1"/>
            <a:r>
              <a:rPr lang="en-US" altLang="zh-CN" smtClean="0"/>
              <a:t>Cause: the deleted data are interpreted as updates on something the server did not have before.</a:t>
            </a:r>
          </a:p>
          <a:p>
            <a:pPr eaLnBrk="1" hangingPunct="1"/>
            <a:r>
              <a:rPr lang="en-US" altLang="zh-CN" smtClean="0"/>
              <a:t>Solution: introduce and spread death certificates. Death certificates need to be cleaned up regularly. </a:t>
            </a:r>
          </a:p>
          <a:p>
            <a:pPr lvl="0"/>
            <a:endParaRPr lang="en-US" smtClean="0"/>
          </a:p>
          <a:p>
            <a:pPr lvl="0"/>
            <a:r>
              <a:rPr lang="en-US" smtClean="0"/>
              <a:t>Parameters in epidemic dissemination :  </a:t>
            </a:r>
            <a:endParaRPr lang="en-US"/>
          </a:p>
          <a:p>
            <a:pPr lvl="1"/>
            <a:r>
              <a:rPr lang="en-US"/>
              <a:t>n: the size of a system </a:t>
            </a:r>
          </a:p>
          <a:p>
            <a:pPr lvl="1"/>
            <a:r>
              <a:rPr lang="en-US"/>
              <a:t>b: the capacity of message </a:t>
            </a:r>
            <a:r>
              <a:rPr lang="en-US" smtClean="0"/>
              <a:t>buffer </a:t>
            </a:r>
            <a:endParaRPr lang="en-US"/>
          </a:p>
          <a:p>
            <a:pPr lvl="1"/>
            <a:r>
              <a:rPr lang="en-US"/>
              <a:t>t: the times of message </a:t>
            </a:r>
            <a:r>
              <a:rPr lang="en-US" smtClean="0"/>
              <a:t>forwarding</a:t>
            </a:r>
            <a:endParaRPr lang="en-US"/>
          </a:p>
          <a:p>
            <a:pPr lvl="1"/>
            <a:r>
              <a:rPr lang="en-US"/>
              <a:t>f: the size of processes selected randomly for forwarding messages  </a:t>
            </a:r>
          </a:p>
          <a:p>
            <a:pPr eaLnBrk="1" hangingPunct="1"/>
            <a:endParaRPr lang="en-US" altLang="zh-CN" smtClean="0"/>
          </a:p>
        </p:txBody>
      </p:sp>
    </p:spTree>
    <p:extLst>
      <p:ext uri="{BB962C8B-B14F-4D97-AF65-F5344CB8AC3E}">
        <p14:creationId xmlns:p14="http://schemas.microsoft.com/office/powerpoint/2010/main" val="1971487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smtClean="0">
              <a:solidFill>
                <a:srgbClr val="000000"/>
              </a:solidFill>
              <a:latin typeface="Times New Roman" pitchFamily="18" charset="0"/>
            </a:endParaRPr>
          </a:p>
        </p:txBody>
      </p:sp>
      <p:sp>
        <p:nvSpPr>
          <p:cNvPr id="56324" name="Rectangle 4"/>
          <p:cNvSpPr>
            <a:spLocks noChangeArrowheads="1"/>
          </p:cNvSpPr>
          <p:nvPr/>
        </p:nvSpPr>
        <p:spPr bwMode="auto">
          <a:xfrm>
            <a:off x="1187624" y="2514600"/>
            <a:ext cx="795637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a:solidFill>
                  <a:srgbClr val="99FFCC"/>
                </a:solidFill>
              </a:rPr>
              <a:t>2. P2P Routing</a:t>
            </a:r>
            <a:endParaRPr lang="en-US" altLang="zh-CN" sz="4000" smtClean="0">
              <a:solidFill>
                <a:srgbClr val="99FFCC"/>
              </a:solidFill>
              <a:ea typeface="新细明体" pitchFamily="2" charset="-122"/>
            </a:endParaRPr>
          </a:p>
        </p:txBody>
      </p:sp>
    </p:spTree>
    <p:extLst>
      <p:ext uri="{BB962C8B-B14F-4D97-AF65-F5344CB8AC3E}">
        <p14:creationId xmlns:p14="http://schemas.microsoft.com/office/powerpoint/2010/main" val="40818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smtClean="0"/>
              <a:t>P2P Lookup/Routing</a:t>
            </a:r>
            <a:endParaRPr lang="en-US" altLang="zh-CN" smtClean="0"/>
          </a:p>
        </p:txBody>
      </p:sp>
      <p:sp>
        <p:nvSpPr>
          <p:cNvPr id="3075" name="Rectangle 3"/>
          <p:cNvSpPr>
            <a:spLocks noGrp="1" noChangeArrowheads="1"/>
          </p:cNvSpPr>
          <p:nvPr>
            <p:ph type="body" idx="1"/>
          </p:nvPr>
        </p:nvSpPr>
        <p:spPr/>
        <p:txBody>
          <a:bodyPr>
            <a:normAutofit fontScale="85000" lnSpcReduction="20000"/>
          </a:bodyPr>
          <a:lstStyle/>
          <a:p>
            <a:r>
              <a:rPr lang="en-US" altLang="zh-CN" smtClean="0"/>
              <a:t>Functional requirements:</a:t>
            </a:r>
          </a:p>
          <a:p>
            <a:pPr lvl="1"/>
            <a:r>
              <a:rPr lang="en-US" altLang="zh-CN" smtClean="0"/>
              <a:t>Locate and communicate with any individual resource</a:t>
            </a:r>
          </a:p>
          <a:p>
            <a:pPr lvl="1"/>
            <a:r>
              <a:rPr lang="en-US" altLang="zh-CN" smtClean="0"/>
              <a:t>Add new resources or remove them at will</a:t>
            </a:r>
          </a:p>
          <a:p>
            <a:pPr lvl="1"/>
            <a:r>
              <a:rPr lang="en-US" altLang="zh-CN" smtClean="0"/>
              <a:t>Add hosts or remove them at will</a:t>
            </a:r>
          </a:p>
          <a:p>
            <a:pPr lvl="1"/>
            <a:r>
              <a:rPr lang="en-US" altLang="zh-CN" smtClean="0"/>
              <a:t>Provide simple APIs to store and find data</a:t>
            </a:r>
          </a:p>
          <a:p>
            <a:pPr lvl="2"/>
            <a:r>
              <a:rPr lang="en-US" altLang="zh-CN" sz="2800" smtClean="0"/>
              <a:t>Typical DHT interface: put(key, value),  get(key) </a:t>
            </a:r>
            <a:r>
              <a:rPr lang="en-US" altLang="zh-CN" sz="2800" smtClean="0">
                <a:sym typeface="Wingdings" pitchFamily="2" charset="2"/>
              </a:rPr>
              <a:t></a:t>
            </a:r>
            <a:r>
              <a:rPr lang="en-US" altLang="zh-CN" sz="2800" smtClean="0"/>
              <a:t> value</a:t>
            </a:r>
          </a:p>
          <a:p>
            <a:r>
              <a:rPr lang="en-US" altLang="zh-CN" smtClean="0"/>
              <a:t>Non-functional requirements:</a:t>
            </a:r>
          </a:p>
          <a:p>
            <a:pPr lvl="1"/>
            <a:r>
              <a:rPr lang="en-US" altLang="zh-CN" smtClean="0"/>
              <a:t>Global scalability</a:t>
            </a:r>
          </a:p>
          <a:p>
            <a:pPr lvl="1"/>
            <a:r>
              <a:rPr lang="en-US" altLang="zh-CN" smtClean="0"/>
              <a:t>Load balancing</a:t>
            </a:r>
          </a:p>
          <a:p>
            <a:pPr lvl="1"/>
            <a:r>
              <a:rPr lang="en-US" altLang="zh-CN" smtClean="0"/>
              <a:t>Accommodating to highly dynamic host availability </a:t>
            </a:r>
          </a:p>
          <a:p>
            <a:pPr lvl="1"/>
            <a:r>
              <a:rPr lang="en-US" altLang="zh-CN" smtClean="0"/>
              <a:t>Optimization for local interactions between neighboring peers</a:t>
            </a:r>
          </a:p>
          <a:p>
            <a:pPr lvl="1"/>
            <a:r>
              <a:rPr lang="en-US" altLang="zh-CN" smtClean="0"/>
              <a:t>Security of data in an environment with heterogeneous trust</a:t>
            </a:r>
          </a:p>
          <a:p>
            <a:pPr lvl="1"/>
            <a:r>
              <a:rPr lang="en-US" altLang="zh-CN" smtClean="0"/>
              <a:t>Anonymity, deniability and resistance to censorship</a:t>
            </a:r>
            <a:endParaRPr lang="en-US" altLang="zh-CN" smtClean="0"/>
          </a:p>
        </p:txBody>
      </p:sp>
    </p:spTree>
    <p:extLst>
      <p:ext uri="{BB962C8B-B14F-4D97-AF65-F5344CB8AC3E}">
        <p14:creationId xmlns:p14="http://schemas.microsoft.com/office/powerpoint/2010/main" val="2089766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Pastry</a:t>
            </a:r>
          </a:p>
        </p:txBody>
      </p:sp>
      <p:sp>
        <p:nvSpPr>
          <p:cNvPr id="10243" name="Rectangle 3"/>
          <p:cNvSpPr>
            <a:spLocks noGrp="1" noChangeArrowheads="1"/>
          </p:cNvSpPr>
          <p:nvPr>
            <p:ph type="body" idx="1"/>
          </p:nvPr>
        </p:nvSpPr>
        <p:spPr/>
        <p:txBody>
          <a:bodyPr/>
          <a:lstStyle/>
          <a:p>
            <a:pPr eaLnBrk="1" hangingPunct="1">
              <a:lnSpc>
                <a:spcPct val="90000"/>
              </a:lnSpc>
            </a:pPr>
            <a:r>
              <a:rPr lang="zh-CN" altLang="en-US" smtClean="0"/>
              <a:t>所有节点和对象都被分配了一个</a:t>
            </a:r>
            <a:r>
              <a:rPr lang="en-US" altLang="zh-CN" smtClean="0"/>
              <a:t>128</a:t>
            </a:r>
            <a:r>
              <a:rPr lang="zh-CN" altLang="en-US" smtClean="0"/>
              <a:t>位的</a:t>
            </a:r>
            <a:r>
              <a:rPr lang="en-US" altLang="zh-CN" smtClean="0"/>
              <a:t>GUID(Globally Unique IDentifiers)</a:t>
            </a:r>
            <a:r>
              <a:rPr lang="zh-CN" altLang="en-US" smtClean="0"/>
              <a:t>值</a:t>
            </a:r>
            <a:r>
              <a:rPr lang="en-US" altLang="zh-CN" smtClean="0"/>
              <a:t>(</a:t>
            </a:r>
            <a:r>
              <a:rPr lang="zh-CN" altLang="en-US" smtClean="0"/>
              <a:t>用</a:t>
            </a:r>
            <a:r>
              <a:rPr lang="en-US" altLang="zh-CN" smtClean="0"/>
              <a:t>16</a:t>
            </a:r>
            <a:r>
              <a:rPr lang="zh-CN" altLang="en-US" smtClean="0"/>
              <a:t>进制表示</a:t>
            </a:r>
            <a:r>
              <a:rPr lang="en-US" altLang="zh-CN" smtClean="0"/>
              <a:t>)</a:t>
            </a:r>
            <a:r>
              <a:rPr lang="zh-CN" altLang="en-US" smtClean="0"/>
              <a:t>，它随机分布在区间</a:t>
            </a:r>
            <a:r>
              <a:rPr lang="en-US" altLang="zh-CN" smtClean="0"/>
              <a:t>[0, 2</a:t>
            </a:r>
            <a:r>
              <a:rPr lang="en-US" altLang="zh-CN" baseline="30000" smtClean="0"/>
              <a:t>128</a:t>
            </a:r>
            <a:r>
              <a:rPr lang="en-US" altLang="zh-CN" smtClean="0"/>
              <a:t> - 1]</a:t>
            </a:r>
          </a:p>
          <a:p>
            <a:pPr eaLnBrk="1" hangingPunct="1">
              <a:lnSpc>
                <a:spcPct val="90000"/>
              </a:lnSpc>
            </a:pPr>
            <a:r>
              <a:rPr lang="zh-CN" altLang="en-US" smtClean="0"/>
              <a:t>每个活节点都保存一个叶子集合</a:t>
            </a:r>
            <a:r>
              <a:rPr lang="en-US" altLang="zh-CN" smtClean="0"/>
              <a:t>(leaf set)</a:t>
            </a:r>
            <a:r>
              <a:rPr lang="zh-CN" altLang="en-US" smtClean="0"/>
              <a:t>，叶子集合是一个大小为</a:t>
            </a:r>
            <a:r>
              <a:rPr lang="en-US" altLang="zh-CN" smtClean="0"/>
              <a:t>2</a:t>
            </a:r>
            <a:r>
              <a:rPr lang="en-US" altLang="zh-CN" i="1" smtClean="0"/>
              <a:t>l</a:t>
            </a:r>
            <a:r>
              <a:rPr lang="zh-CN" altLang="en-US" smtClean="0"/>
              <a:t>的向量</a:t>
            </a:r>
            <a:r>
              <a:rPr lang="en-US" altLang="zh-CN" i="1" smtClean="0"/>
              <a:t>L</a:t>
            </a:r>
            <a:r>
              <a:rPr lang="zh-CN" altLang="en-US" smtClean="0"/>
              <a:t>， </a:t>
            </a:r>
            <a:r>
              <a:rPr lang="en-US" altLang="zh-CN" smtClean="0"/>
              <a:t>L</a:t>
            </a:r>
            <a:r>
              <a:rPr lang="zh-CN" altLang="en-US" smtClean="0"/>
              <a:t>包含有和当前节点</a:t>
            </a:r>
            <a:r>
              <a:rPr lang="en-US" altLang="zh-CN" smtClean="0"/>
              <a:t>GUID</a:t>
            </a:r>
            <a:r>
              <a:rPr lang="zh-CN" altLang="en-US" smtClean="0"/>
              <a:t>相邻的</a:t>
            </a:r>
            <a:r>
              <a:rPr lang="en-US" altLang="zh-CN" smtClean="0"/>
              <a:t>2</a:t>
            </a:r>
            <a:r>
              <a:rPr lang="en-US" altLang="zh-CN" i="1" smtClean="0"/>
              <a:t>l</a:t>
            </a:r>
            <a:r>
              <a:rPr lang="zh-CN" altLang="en-US" smtClean="0"/>
              <a:t>个</a:t>
            </a:r>
            <a:r>
              <a:rPr lang="en-US" altLang="zh-CN" smtClean="0"/>
              <a:t>(l</a:t>
            </a:r>
            <a:r>
              <a:rPr lang="zh-CN" altLang="en-US" smtClean="0"/>
              <a:t>个大于，</a:t>
            </a:r>
            <a:r>
              <a:rPr lang="en-US" altLang="zh-CN" smtClean="0"/>
              <a:t>l</a:t>
            </a:r>
            <a:r>
              <a:rPr lang="zh-CN" altLang="en-US" smtClean="0"/>
              <a:t>个小于</a:t>
            </a:r>
            <a:r>
              <a:rPr lang="en-US" altLang="zh-CN" smtClean="0"/>
              <a:t>)</a:t>
            </a:r>
            <a:r>
              <a:rPr lang="zh-CN" altLang="en-US" smtClean="0"/>
              <a:t>其他节点的</a:t>
            </a:r>
            <a:r>
              <a:rPr lang="en-US" altLang="zh-CN" smtClean="0"/>
              <a:t>GUID</a:t>
            </a:r>
            <a:r>
              <a:rPr lang="zh-CN" altLang="en-US" smtClean="0"/>
              <a:t>和节点</a:t>
            </a:r>
            <a:r>
              <a:rPr lang="en-US" altLang="zh-CN" smtClean="0"/>
              <a:t>IP</a:t>
            </a:r>
            <a:r>
              <a:rPr lang="zh-CN" altLang="en-US" smtClean="0"/>
              <a:t>地址</a:t>
            </a:r>
          </a:p>
          <a:p>
            <a:pPr eaLnBrk="1" hangingPunct="1">
              <a:lnSpc>
                <a:spcPct val="90000"/>
              </a:lnSpc>
            </a:pPr>
            <a:endParaRPr lang="zh-CN" altLang="en-US" smtClean="0"/>
          </a:p>
          <a:p>
            <a:pPr eaLnBrk="1" hangingPunct="1">
              <a:lnSpc>
                <a:spcPct val="90000"/>
              </a:lnSpc>
            </a:pPr>
            <a:r>
              <a:rPr lang="zh-CN" altLang="en-US" smtClean="0"/>
              <a:t>在一个具有</a:t>
            </a:r>
            <a:r>
              <a:rPr lang="en-US" altLang="zh-CN" smtClean="0"/>
              <a:t>N</a:t>
            </a:r>
            <a:r>
              <a:rPr lang="zh-CN" altLang="en-US" smtClean="0"/>
              <a:t>个节点参与的网络中，</a:t>
            </a:r>
            <a:r>
              <a:rPr lang="en-US" altLang="zh-CN" smtClean="0"/>
              <a:t>Pastry</a:t>
            </a:r>
            <a:r>
              <a:rPr lang="zh-CN" altLang="en-US" smtClean="0"/>
              <a:t>路由算法能够在</a:t>
            </a:r>
            <a:r>
              <a:rPr lang="en-US" altLang="zh-CN" smtClean="0"/>
              <a:t>O(log N)</a:t>
            </a:r>
            <a:r>
              <a:rPr lang="zh-CN" altLang="en-US" smtClean="0"/>
              <a:t>步内正确地将消息路由到任何</a:t>
            </a:r>
            <a:r>
              <a:rPr lang="en-US" altLang="zh-CN" smtClean="0"/>
              <a:t>GUID</a:t>
            </a:r>
            <a:r>
              <a:rPr lang="zh-CN" altLang="en-US" smtClean="0"/>
              <a:t>对应的地址上</a:t>
            </a:r>
          </a:p>
        </p:txBody>
      </p:sp>
    </p:spTree>
    <p:extLst>
      <p:ext uri="{BB962C8B-B14F-4D97-AF65-F5344CB8AC3E}">
        <p14:creationId xmlns:p14="http://schemas.microsoft.com/office/powerpoint/2010/main" val="678555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0" y="76200"/>
            <a:ext cx="9144000" cy="762000"/>
          </a:xfrm>
        </p:spPr>
        <p:txBody>
          <a:bodyPr rIns="116994"/>
          <a:lstStyle/>
          <a:p>
            <a:pPr marL="39688"/>
            <a:r>
              <a:rPr lang="en-US" altLang="zh-CN" sz="3200" smtClean="0"/>
              <a:t>Circular routing alone is correct but inefficient	</a:t>
            </a:r>
            <a:r>
              <a:rPr lang="en-US" altLang="zh-CN" sz="3600" smtClean="0"/>
              <a:t/>
            </a:r>
            <a:br>
              <a:rPr lang="en-US" altLang="zh-CN" sz="3600" smtClean="0"/>
            </a:br>
            <a:endParaRPr lang="en-US" altLang="zh-CN" sz="900" smtClean="0">
              <a:solidFill>
                <a:schemeClr val="tx1"/>
              </a:solidFill>
            </a:endParaRPr>
          </a:p>
        </p:txBody>
      </p:sp>
      <p:sp>
        <p:nvSpPr>
          <p:cNvPr id="11267" name="Rectangle 4"/>
          <p:cNvSpPr>
            <a:spLocks/>
          </p:cNvSpPr>
          <p:nvPr/>
        </p:nvSpPr>
        <p:spPr bwMode="auto">
          <a:xfrm>
            <a:off x="5334000" y="990600"/>
            <a:ext cx="3657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8" bIns="0"/>
          <a:lstStyle>
            <a:lvl1pPr marL="39688"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cs typeface="Arial" charset="0"/>
                <a:sym typeface="Arial" charset="0"/>
              </a:rPr>
              <a:t>The dots depict live nodes. The space is considered as circular: node 0 is adjacent to node (2</a:t>
            </a:r>
            <a:r>
              <a:rPr lang="en-US" altLang="zh-CN" sz="2400" baseline="30000">
                <a:cs typeface="Arial" charset="0"/>
                <a:sym typeface="Arial" charset="0"/>
              </a:rPr>
              <a:t>128</a:t>
            </a:r>
            <a:r>
              <a:rPr lang="en-US" altLang="zh-CN" sz="2400">
                <a:cs typeface="Arial" charset="0"/>
                <a:sym typeface="Arial" charset="0"/>
              </a:rPr>
              <a:t>-1). The diagram illustrates the routing of a message from node </a:t>
            </a:r>
            <a:r>
              <a:rPr lang="en-US" altLang="zh-CN" sz="2400" u="sng">
                <a:cs typeface="Arial" charset="0"/>
                <a:sym typeface="Arial" charset="0"/>
              </a:rPr>
              <a:t>65A1FC</a:t>
            </a:r>
            <a:r>
              <a:rPr lang="en-US" altLang="zh-CN" sz="2400">
                <a:cs typeface="Arial" charset="0"/>
                <a:sym typeface="Arial" charset="0"/>
              </a:rPr>
              <a:t> to </a:t>
            </a:r>
            <a:r>
              <a:rPr lang="en-US" altLang="zh-CN" sz="2400" u="sng">
                <a:cs typeface="Arial" charset="0"/>
                <a:sym typeface="Arial" charset="0"/>
              </a:rPr>
              <a:t>D46A1C</a:t>
            </a:r>
            <a:r>
              <a:rPr lang="en-US" altLang="zh-CN" sz="2400">
                <a:cs typeface="Arial" charset="0"/>
                <a:sym typeface="Arial" charset="0"/>
              </a:rPr>
              <a:t> using leaf set information alone, assuming leaf sets of size 8 (l = 4). This is a degenerate type of routing that would scale very poorly; it is not used in practice. </a:t>
            </a:r>
          </a:p>
        </p:txBody>
      </p:sp>
      <p:pic>
        <p:nvPicPr>
          <p:cNvPr id="112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6213"/>
            <a:ext cx="49403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a:cxnSpLocks noChangeShapeType="1"/>
          </p:cNvCxnSpPr>
          <p:nvPr/>
        </p:nvCxnSpPr>
        <p:spPr bwMode="auto">
          <a:xfrm>
            <a:off x="228600" y="5867400"/>
            <a:ext cx="99060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2895600" y="3200400"/>
            <a:ext cx="99060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522617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Routing table R in Pastry</a:t>
            </a:r>
          </a:p>
        </p:txBody>
      </p:sp>
      <p:sp>
        <p:nvSpPr>
          <p:cNvPr id="12291" name="Rectangle 3"/>
          <p:cNvSpPr>
            <a:spLocks noGrp="1" noChangeArrowheads="1"/>
          </p:cNvSpPr>
          <p:nvPr>
            <p:ph type="body" idx="1"/>
          </p:nvPr>
        </p:nvSpPr>
        <p:spPr/>
        <p:txBody>
          <a:bodyPr/>
          <a:lstStyle/>
          <a:p>
            <a:pPr eaLnBrk="1" hangingPunct="1"/>
            <a:r>
              <a:rPr lang="zh-CN" altLang="en-US" sz="2400" smtClean="0"/>
              <a:t>路由表：路由表的行数和一个</a:t>
            </a:r>
            <a:r>
              <a:rPr lang="en-US" altLang="zh-CN" sz="2400" smtClean="0"/>
              <a:t>GUID</a:t>
            </a:r>
            <a:r>
              <a:rPr lang="zh-CN" altLang="en-US" sz="2400" smtClean="0"/>
              <a:t>的</a:t>
            </a:r>
            <a:r>
              <a:rPr lang="en-US" altLang="zh-CN" sz="2400" smtClean="0"/>
              <a:t>16</a:t>
            </a:r>
            <a:r>
              <a:rPr lang="zh-CN" altLang="en-US" sz="2400" smtClean="0"/>
              <a:t>进制表示的位数相同，因此，路由表有</a:t>
            </a:r>
            <a:r>
              <a:rPr lang="en-US" altLang="zh-CN" sz="2400" smtClean="0"/>
              <a:t>128/4</a:t>
            </a:r>
            <a:r>
              <a:rPr lang="zh-CN" altLang="en-US" sz="2400" smtClean="0"/>
              <a:t>＝</a:t>
            </a:r>
            <a:r>
              <a:rPr lang="en-US" altLang="zh-CN" sz="2400" smtClean="0"/>
              <a:t>32</a:t>
            </a:r>
            <a:r>
              <a:rPr lang="zh-CN" altLang="en-US" sz="2400" smtClean="0"/>
              <a:t>行</a:t>
            </a:r>
          </a:p>
        </p:txBody>
      </p:sp>
      <p:pic>
        <p:nvPicPr>
          <p:cNvPr id="12292" name="Picture 4"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65288"/>
            <a:ext cx="8015288"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46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76200"/>
            <a:ext cx="8763000" cy="762000"/>
          </a:xfrm>
        </p:spPr>
        <p:txBody>
          <a:bodyPr/>
          <a:lstStyle/>
          <a:p>
            <a:pPr eaLnBrk="1" hangingPunct="1"/>
            <a:r>
              <a:rPr lang="en-US" altLang="zh-CN" sz="3600" smtClean="0"/>
              <a:t>Routing process at any node A to node D</a:t>
            </a:r>
          </a:p>
        </p:txBody>
      </p:sp>
      <p:pic>
        <p:nvPicPr>
          <p:cNvPr id="133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75" y="1065213"/>
            <a:ext cx="9223375" cy="5106987"/>
          </a:xfrm>
          <a:noFill/>
        </p:spPr>
      </p:pic>
      <p:sp>
        <p:nvSpPr>
          <p:cNvPr id="13316" name="Text Box 4"/>
          <p:cNvSpPr txBox="1">
            <a:spLocks noChangeArrowheads="1"/>
          </p:cNvSpPr>
          <p:nvPr/>
        </p:nvSpPr>
        <p:spPr bwMode="auto">
          <a:xfrm>
            <a:off x="1905000" y="3657600"/>
            <a:ext cx="228600"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sym typeface="Symbol" pitchFamily="18" charset="2"/>
              </a:rPr>
              <a:t></a:t>
            </a:r>
          </a:p>
        </p:txBody>
      </p:sp>
      <p:sp>
        <p:nvSpPr>
          <p:cNvPr id="13317" name="Text Box 5"/>
          <p:cNvSpPr txBox="1">
            <a:spLocks noChangeArrowheads="1"/>
          </p:cNvSpPr>
          <p:nvPr/>
        </p:nvSpPr>
        <p:spPr bwMode="auto">
          <a:xfrm>
            <a:off x="8001000" y="4572000"/>
            <a:ext cx="228600"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i="1"/>
              <a:t>p</a:t>
            </a:r>
          </a:p>
        </p:txBody>
      </p:sp>
    </p:spTree>
    <p:extLst>
      <p:ext uri="{BB962C8B-B14F-4D97-AF65-F5344CB8AC3E}">
        <p14:creationId xmlns:p14="http://schemas.microsoft.com/office/powerpoint/2010/main" val="1083442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smtClean="0"/>
              <a:t>进程间交互</a:t>
            </a:r>
            <a:endParaRPr lang="en-US" altLang="en-US" smtClean="0"/>
          </a:p>
        </p:txBody>
      </p:sp>
      <p:sp>
        <p:nvSpPr>
          <p:cNvPr id="3075" name="内容占位符 2"/>
          <p:cNvSpPr>
            <a:spLocks noGrp="1"/>
          </p:cNvSpPr>
          <p:nvPr>
            <p:ph idx="1"/>
          </p:nvPr>
        </p:nvSpPr>
        <p:spPr/>
        <p:txBody>
          <a:bodyPr/>
          <a:lstStyle/>
          <a:p>
            <a:r>
              <a:rPr lang="zh-CN" altLang="en-US" smtClean="0"/>
              <a:t>操作系统：</a:t>
            </a:r>
            <a:endParaRPr lang="en-US" altLang="zh-CN" smtClean="0"/>
          </a:p>
          <a:p>
            <a:pPr lvl="1"/>
            <a:r>
              <a:rPr lang="en-US" altLang="zh-CN" smtClean="0"/>
              <a:t>(</a:t>
            </a:r>
            <a:r>
              <a:rPr lang="zh-CN" altLang="en-US" smtClean="0"/>
              <a:t>单机内</a:t>
            </a:r>
            <a:r>
              <a:rPr lang="en-US" altLang="zh-CN" smtClean="0"/>
              <a:t>) </a:t>
            </a:r>
            <a:r>
              <a:rPr lang="zh-CN" altLang="en-US" smtClean="0"/>
              <a:t>进程间通信</a:t>
            </a:r>
            <a:r>
              <a:rPr lang="en-US" altLang="zh-CN" smtClean="0"/>
              <a:t>(IPC) </a:t>
            </a:r>
            <a:r>
              <a:rPr lang="zh-CN" altLang="en-US" smtClean="0"/>
              <a:t>机制：</a:t>
            </a:r>
            <a:r>
              <a:rPr lang="en-US" altLang="zh-CN" smtClean="0"/>
              <a:t>Named Pipe, Signal, Semaphore, Shared Memory</a:t>
            </a:r>
          </a:p>
          <a:p>
            <a:pPr lvl="1"/>
            <a:r>
              <a:rPr lang="en-US" altLang="zh-CN" smtClean="0"/>
              <a:t>(</a:t>
            </a:r>
            <a:r>
              <a:rPr lang="zh-CN" altLang="en-US" smtClean="0"/>
              <a:t>多机间</a:t>
            </a:r>
            <a:r>
              <a:rPr lang="en-US" altLang="zh-CN" smtClean="0"/>
              <a:t>) </a:t>
            </a:r>
            <a:r>
              <a:rPr lang="zh-CN" altLang="en-US" smtClean="0"/>
              <a:t>基于套接字</a:t>
            </a:r>
            <a:r>
              <a:rPr lang="en-US" altLang="zh-CN" smtClean="0"/>
              <a:t>(Socket)</a:t>
            </a:r>
            <a:r>
              <a:rPr lang="zh-CN" altLang="en-US" smtClean="0"/>
              <a:t>的</a:t>
            </a:r>
            <a:r>
              <a:rPr lang="en-US" altLang="zh-CN" smtClean="0"/>
              <a:t>IPC</a:t>
            </a:r>
            <a:r>
              <a:rPr lang="zh-CN" altLang="en-US" smtClean="0"/>
              <a:t>机制</a:t>
            </a:r>
            <a:endParaRPr lang="en-US" altLang="zh-CN" smtClean="0"/>
          </a:p>
          <a:p>
            <a:pPr lvl="1"/>
            <a:endParaRPr lang="en-US" altLang="zh-CN" smtClean="0"/>
          </a:p>
          <a:p>
            <a:r>
              <a:rPr lang="zh-CN" altLang="en-US" smtClean="0"/>
              <a:t>分布式系统中的数据传递：</a:t>
            </a:r>
            <a:endParaRPr lang="en-US" altLang="zh-CN" smtClean="0"/>
          </a:p>
          <a:p>
            <a:pPr lvl="1"/>
            <a:r>
              <a:rPr lang="zh-CN" altLang="en-US" smtClean="0"/>
              <a:t>点对点方式</a:t>
            </a:r>
            <a:endParaRPr lang="en-US" altLang="zh-CN" smtClean="0"/>
          </a:p>
          <a:p>
            <a:pPr lvl="1"/>
            <a:r>
              <a:rPr lang="zh-CN" altLang="en-US" smtClean="0"/>
              <a:t>应用层多播</a:t>
            </a:r>
            <a:r>
              <a:rPr lang="en-US" altLang="zh-CN" smtClean="0"/>
              <a:t>/</a:t>
            </a:r>
            <a:r>
              <a:rPr lang="zh-CN" altLang="en-US" smtClean="0"/>
              <a:t>组播方式</a:t>
            </a:r>
            <a:endParaRPr lang="en-US" altLang="zh-CN" smtClean="0"/>
          </a:p>
          <a:p>
            <a:pPr lvl="1"/>
            <a:r>
              <a:rPr lang="zh-CN" altLang="en-US" smtClean="0"/>
              <a:t>应用层广播方式</a:t>
            </a:r>
            <a:endParaRPr lang="en-US" altLang="en-US" smtClean="0"/>
          </a:p>
        </p:txBody>
      </p:sp>
    </p:spTree>
    <p:extLst>
      <p:ext uri="{BB962C8B-B14F-4D97-AF65-F5344CB8AC3E}">
        <p14:creationId xmlns:p14="http://schemas.microsoft.com/office/powerpoint/2010/main" val="2437389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4800" y="0"/>
            <a:ext cx="8610600" cy="6858000"/>
          </a:xfrm>
        </p:spPr>
        <p:txBody>
          <a:bodyPr/>
          <a:lstStyle/>
          <a:p>
            <a:pPr eaLnBrk="1" hangingPunct="1">
              <a:lnSpc>
                <a:spcPct val="90000"/>
              </a:lnSpc>
            </a:pPr>
            <a:r>
              <a:rPr lang="zh-CN" altLang="en-US" sz="2200" smtClean="0"/>
              <a:t>节点加入：假设新节点的</a:t>
            </a:r>
            <a:r>
              <a:rPr lang="en-US" altLang="zh-CN" sz="2200" smtClean="0"/>
              <a:t>GUID</a:t>
            </a:r>
            <a:r>
              <a:rPr lang="zh-CN" altLang="en-US" sz="2200" smtClean="0"/>
              <a:t>是</a:t>
            </a:r>
            <a:r>
              <a:rPr lang="en-US" altLang="zh-CN" sz="2200" i="1" smtClean="0"/>
              <a:t>X</a:t>
            </a:r>
            <a:r>
              <a:rPr lang="zh-CN" altLang="en-US" sz="2200" smtClean="0"/>
              <a:t>，并且它所联系的附近节点的</a:t>
            </a:r>
            <a:r>
              <a:rPr lang="en-US" altLang="zh-CN" sz="2200" smtClean="0"/>
              <a:t>GUID</a:t>
            </a:r>
            <a:r>
              <a:rPr lang="zh-CN" altLang="en-US" sz="2200" smtClean="0"/>
              <a:t>为</a:t>
            </a:r>
            <a:r>
              <a:rPr lang="en-US" altLang="zh-CN" sz="2200" smtClean="0"/>
              <a:t>A</a:t>
            </a:r>
          </a:p>
          <a:p>
            <a:pPr eaLnBrk="1" hangingPunct="1">
              <a:lnSpc>
                <a:spcPct val="90000"/>
              </a:lnSpc>
            </a:pPr>
            <a:r>
              <a:rPr lang="zh-CN" altLang="en-US" sz="2200" smtClean="0"/>
              <a:t>节点</a:t>
            </a:r>
            <a:r>
              <a:rPr lang="en-US" altLang="zh-CN" sz="2200" smtClean="0"/>
              <a:t>X</a:t>
            </a:r>
            <a:r>
              <a:rPr lang="zh-CN" altLang="en-US" sz="2200" smtClean="0"/>
              <a:t>发送一个专门的连接请求消息给节点</a:t>
            </a:r>
            <a:r>
              <a:rPr lang="en-US" altLang="zh-CN" sz="2200" smtClean="0"/>
              <a:t>A</a:t>
            </a:r>
            <a:r>
              <a:rPr lang="zh-CN" altLang="en-US" sz="2200" smtClean="0"/>
              <a:t>，并且这个消息的目标地址被设为</a:t>
            </a:r>
            <a:r>
              <a:rPr lang="en-US" altLang="zh-CN" sz="2200" smtClean="0"/>
              <a:t>X</a:t>
            </a:r>
            <a:r>
              <a:rPr lang="zh-CN" altLang="en-US" sz="2200" smtClean="0"/>
              <a:t>。这样，节点</a:t>
            </a:r>
            <a:r>
              <a:rPr lang="en-US" altLang="zh-CN" sz="2200" smtClean="0"/>
              <a:t>A</a:t>
            </a:r>
            <a:r>
              <a:rPr lang="zh-CN" altLang="en-US" sz="2200" smtClean="0"/>
              <a:t>按正常的方式通过</a:t>
            </a:r>
            <a:r>
              <a:rPr lang="en-US" altLang="zh-CN" sz="2200" smtClean="0"/>
              <a:t>Pastry</a:t>
            </a:r>
            <a:r>
              <a:rPr lang="zh-CN" altLang="en-US" sz="2200" smtClean="0"/>
              <a:t>分发这个消息，假设路由连接消息路途上的节点有</a:t>
            </a:r>
            <a:r>
              <a:rPr lang="en-US" altLang="zh-CN" sz="2200" smtClean="0"/>
              <a:t>B</a:t>
            </a:r>
            <a:r>
              <a:rPr lang="zh-CN" altLang="en-US" sz="2200" smtClean="0"/>
              <a:t>，</a:t>
            </a:r>
            <a:r>
              <a:rPr lang="en-US" altLang="zh-CN" sz="2200" smtClean="0"/>
              <a:t>C</a:t>
            </a:r>
            <a:r>
              <a:rPr lang="zh-CN" altLang="en-US" sz="2200" smtClean="0"/>
              <a:t>。</a:t>
            </a:r>
            <a:r>
              <a:rPr lang="en-US" altLang="zh-CN" sz="2200" smtClean="0"/>
              <a:t>Pastry</a:t>
            </a:r>
            <a:r>
              <a:rPr lang="zh-CN" altLang="en-US" sz="2200" smtClean="0"/>
              <a:t>将会把这个连接请求消息发送到那些已经存在于系统中并且与</a:t>
            </a:r>
            <a:r>
              <a:rPr lang="en-US" altLang="zh-CN" sz="2200" smtClean="0"/>
              <a:t>X</a:t>
            </a:r>
            <a:r>
              <a:rPr lang="zh-CN" altLang="en-US" sz="2200" smtClean="0"/>
              <a:t>接近的节点上去；我们不妨把这些节点称为</a:t>
            </a:r>
            <a:r>
              <a:rPr lang="en-US" altLang="zh-CN" sz="2200" smtClean="0"/>
              <a:t>Z</a:t>
            </a:r>
          </a:p>
          <a:p>
            <a:pPr eaLnBrk="1" hangingPunct="1">
              <a:lnSpc>
                <a:spcPct val="90000"/>
              </a:lnSpc>
            </a:pPr>
            <a:r>
              <a:rPr lang="en-US" altLang="zh-CN" sz="2200" smtClean="0"/>
              <a:t>X</a:t>
            </a:r>
            <a:r>
              <a:rPr lang="zh-CN" altLang="en-US" sz="2200" smtClean="0"/>
              <a:t>的路由表：</a:t>
            </a:r>
            <a:r>
              <a:rPr lang="en-US" altLang="zh-CN" sz="2200" smtClean="0"/>
              <a:t>A</a:t>
            </a:r>
            <a:r>
              <a:rPr lang="zh-CN" altLang="en-US" sz="2200" smtClean="0"/>
              <a:t>是</a:t>
            </a:r>
            <a:r>
              <a:rPr lang="en-US" altLang="zh-CN" sz="2200" smtClean="0"/>
              <a:t>X</a:t>
            </a:r>
            <a:r>
              <a:rPr lang="zh-CN" altLang="en-US" sz="2200" smtClean="0"/>
              <a:t>的一个邻居节点，从而节点</a:t>
            </a:r>
            <a:r>
              <a:rPr lang="en-US" altLang="zh-CN" sz="2200" smtClean="0"/>
              <a:t>A</a:t>
            </a:r>
            <a:r>
              <a:rPr lang="zh-CN" altLang="en-US" sz="2200" smtClean="0"/>
              <a:t>的路由表的第一行将是节点</a:t>
            </a:r>
            <a:r>
              <a:rPr lang="en-US" altLang="zh-CN" sz="2200" smtClean="0"/>
              <a:t>X</a:t>
            </a:r>
            <a:r>
              <a:rPr lang="zh-CN" altLang="en-US" sz="2200" smtClean="0"/>
              <a:t>路由表的第一行</a:t>
            </a:r>
            <a:r>
              <a:rPr lang="en-US" altLang="zh-CN" sz="2200" smtClean="0"/>
              <a:t>(X0)</a:t>
            </a:r>
            <a:r>
              <a:rPr lang="zh-CN" altLang="en-US" sz="2200" smtClean="0"/>
              <a:t>的首选。另一方面，对于节点</a:t>
            </a:r>
            <a:r>
              <a:rPr lang="en-US" altLang="zh-CN" sz="2200" smtClean="0"/>
              <a:t>X</a:t>
            </a:r>
            <a:r>
              <a:rPr lang="zh-CN" altLang="en-US" sz="2200" smtClean="0"/>
              <a:t>路由表的第二行</a:t>
            </a:r>
            <a:r>
              <a:rPr lang="en-US" altLang="zh-CN" sz="2200" smtClean="0"/>
              <a:t>(X1)</a:t>
            </a:r>
            <a:r>
              <a:rPr lang="zh-CN" altLang="en-US" sz="2200" smtClean="0"/>
              <a:t>来说，节点</a:t>
            </a:r>
            <a:r>
              <a:rPr lang="en-US" altLang="zh-CN" sz="2200" smtClean="0"/>
              <a:t>A</a:t>
            </a:r>
            <a:r>
              <a:rPr lang="zh-CN" altLang="en-US" sz="2200" smtClean="0"/>
              <a:t>的路由表可能与</a:t>
            </a:r>
            <a:r>
              <a:rPr lang="en-US" altLang="zh-CN" sz="2200" smtClean="0"/>
              <a:t>X1</a:t>
            </a:r>
            <a:r>
              <a:rPr lang="zh-CN" altLang="en-US" sz="2200" smtClean="0"/>
              <a:t>是不相关的了，因为节点</a:t>
            </a:r>
            <a:r>
              <a:rPr lang="en-US" altLang="zh-CN" sz="2200" smtClean="0"/>
              <a:t>X</a:t>
            </a:r>
            <a:r>
              <a:rPr lang="zh-CN" altLang="en-US" sz="2200" smtClean="0"/>
              <a:t>的</a:t>
            </a:r>
            <a:r>
              <a:rPr lang="en-US" altLang="zh-CN" sz="2200" smtClean="0"/>
              <a:t>GUID</a:t>
            </a:r>
            <a:r>
              <a:rPr lang="zh-CN" altLang="en-US" sz="2200" smtClean="0"/>
              <a:t>和节点</a:t>
            </a:r>
            <a:r>
              <a:rPr lang="en-US" altLang="zh-CN" sz="2200" smtClean="0"/>
              <a:t>A</a:t>
            </a:r>
            <a:r>
              <a:rPr lang="zh-CN" altLang="en-US" sz="2200" smtClean="0"/>
              <a:t>的</a:t>
            </a:r>
            <a:r>
              <a:rPr lang="en-US" altLang="zh-CN" sz="2200" smtClean="0"/>
              <a:t>GUID</a:t>
            </a:r>
            <a:r>
              <a:rPr lang="zh-CN" altLang="en-US" sz="2200" smtClean="0"/>
              <a:t>它们的十六进制形式的第一位并不相同。不过，路由算法可以确保节点</a:t>
            </a:r>
            <a:r>
              <a:rPr lang="en-US" altLang="zh-CN" sz="2200" smtClean="0"/>
              <a:t>X</a:t>
            </a:r>
            <a:r>
              <a:rPr lang="zh-CN" altLang="en-US" sz="2200" smtClean="0"/>
              <a:t>的</a:t>
            </a:r>
            <a:r>
              <a:rPr lang="en-US" altLang="zh-CN" sz="2200" smtClean="0"/>
              <a:t>GUID</a:t>
            </a:r>
            <a:r>
              <a:rPr lang="zh-CN" altLang="en-US" sz="2200" smtClean="0"/>
              <a:t>和节点</a:t>
            </a:r>
            <a:r>
              <a:rPr lang="en-US" altLang="zh-CN" sz="2200" smtClean="0"/>
              <a:t>B</a:t>
            </a:r>
            <a:r>
              <a:rPr lang="zh-CN" altLang="en-US" sz="2200" smtClean="0"/>
              <a:t>的</a:t>
            </a:r>
            <a:r>
              <a:rPr lang="en-US" altLang="zh-CN" sz="2200" smtClean="0"/>
              <a:t>GUID</a:t>
            </a:r>
            <a:r>
              <a:rPr lang="zh-CN" altLang="en-US" sz="2200" smtClean="0"/>
              <a:t>的第一位是相同的，这也意味着，节点</a:t>
            </a:r>
            <a:r>
              <a:rPr lang="en-US" altLang="zh-CN" sz="2200" smtClean="0"/>
              <a:t>B</a:t>
            </a:r>
            <a:r>
              <a:rPr lang="zh-CN" altLang="en-US" sz="2200" smtClean="0"/>
              <a:t>路由表的第二行</a:t>
            </a:r>
            <a:r>
              <a:rPr lang="en-US" altLang="zh-CN" sz="2200" smtClean="0"/>
              <a:t>(B1)</a:t>
            </a:r>
            <a:r>
              <a:rPr lang="zh-CN" altLang="en-US" sz="2200" smtClean="0"/>
              <a:t>对于</a:t>
            </a:r>
            <a:r>
              <a:rPr lang="en-US" altLang="zh-CN" sz="2200" smtClean="0"/>
              <a:t>X1(</a:t>
            </a:r>
            <a:r>
              <a:rPr lang="zh-CN" altLang="en-US" sz="2200" smtClean="0"/>
              <a:t>节点</a:t>
            </a:r>
            <a:r>
              <a:rPr lang="en-US" altLang="zh-CN" sz="2200" smtClean="0"/>
              <a:t>X</a:t>
            </a:r>
            <a:r>
              <a:rPr lang="zh-CN" altLang="en-US" sz="2200" smtClean="0"/>
              <a:t>路由表的第二行</a:t>
            </a:r>
            <a:r>
              <a:rPr lang="en-US" altLang="zh-CN" sz="2200" smtClean="0"/>
              <a:t>)</a:t>
            </a:r>
            <a:r>
              <a:rPr lang="zh-CN" altLang="en-US" sz="2200" smtClean="0"/>
              <a:t>来说是合适的首选。相似的，节点</a:t>
            </a:r>
            <a:r>
              <a:rPr lang="en-US" altLang="zh-CN" sz="2200" smtClean="0"/>
              <a:t>C</a:t>
            </a:r>
            <a:r>
              <a:rPr lang="zh-CN" altLang="en-US" sz="2200" smtClean="0"/>
              <a:t>路由表的第三行</a:t>
            </a:r>
            <a:r>
              <a:rPr lang="en-US" altLang="zh-CN" sz="2200" smtClean="0"/>
              <a:t>(C2)</a:t>
            </a:r>
            <a:r>
              <a:rPr lang="zh-CN" altLang="en-US" sz="2200" smtClean="0"/>
              <a:t>对于节点</a:t>
            </a:r>
            <a:r>
              <a:rPr lang="en-US" altLang="zh-CN" sz="2200" smtClean="0"/>
              <a:t>X</a:t>
            </a:r>
            <a:r>
              <a:rPr lang="zh-CN" altLang="en-US" sz="2200" smtClean="0"/>
              <a:t>路由表的第三行</a:t>
            </a:r>
            <a:r>
              <a:rPr lang="en-US" altLang="zh-CN" sz="2200" smtClean="0"/>
              <a:t>(X2)</a:t>
            </a:r>
            <a:r>
              <a:rPr lang="zh-CN" altLang="en-US" sz="2200" smtClean="0"/>
              <a:t>来说是合适的首选，其他的以此类推</a:t>
            </a:r>
          </a:p>
          <a:p>
            <a:pPr eaLnBrk="1" hangingPunct="1">
              <a:lnSpc>
                <a:spcPct val="80000"/>
              </a:lnSpc>
            </a:pPr>
            <a:r>
              <a:rPr lang="en-US" altLang="zh-CN" sz="2200" smtClean="0"/>
              <a:t>X</a:t>
            </a:r>
            <a:r>
              <a:rPr lang="zh-CN" altLang="en-US" sz="2200" smtClean="0"/>
              <a:t>的叶子集合：既然节点</a:t>
            </a:r>
            <a:r>
              <a:rPr lang="en-US" altLang="zh-CN" sz="2200" smtClean="0"/>
              <a:t>Z</a:t>
            </a:r>
            <a:r>
              <a:rPr lang="zh-CN" altLang="en-US" sz="2200" smtClean="0"/>
              <a:t>的</a:t>
            </a:r>
            <a:r>
              <a:rPr lang="en-US" altLang="zh-CN" sz="2200" smtClean="0"/>
              <a:t>GUID</a:t>
            </a:r>
            <a:r>
              <a:rPr lang="zh-CN" altLang="en-US" sz="2200" smtClean="0"/>
              <a:t>从数值上接近节点</a:t>
            </a:r>
            <a:r>
              <a:rPr lang="en-US" altLang="zh-CN" sz="2200" smtClean="0"/>
              <a:t>X</a:t>
            </a:r>
            <a:r>
              <a:rPr lang="zh-CN" altLang="en-US" sz="2200" smtClean="0"/>
              <a:t>的</a:t>
            </a:r>
            <a:r>
              <a:rPr lang="en-US" altLang="zh-CN" sz="2200" smtClean="0"/>
              <a:t>GUID</a:t>
            </a:r>
            <a:r>
              <a:rPr lang="zh-CN" altLang="en-US" sz="2200" smtClean="0"/>
              <a:t>，那么</a:t>
            </a:r>
            <a:r>
              <a:rPr lang="en-US" altLang="zh-CN" sz="2200" smtClean="0"/>
              <a:t>X</a:t>
            </a:r>
            <a:r>
              <a:rPr lang="zh-CN" altLang="en-US" sz="2200" smtClean="0"/>
              <a:t>的叶子集合应该和</a:t>
            </a:r>
            <a:r>
              <a:rPr lang="en-US" altLang="zh-CN" sz="2200" smtClean="0"/>
              <a:t>Z</a:t>
            </a:r>
            <a:r>
              <a:rPr lang="zh-CN" altLang="en-US" sz="2200" smtClean="0"/>
              <a:t>的叶子集合是相似的。事实上，理想化的</a:t>
            </a:r>
            <a:r>
              <a:rPr lang="en-US" altLang="zh-CN" sz="2200" smtClean="0"/>
              <a:t>X</a:t>
            </a:r>
            <a:r>
              <a:rPr lang="zh-CN" altLang="en-US" sz="2200" smtClean="0"/>
              <a:t>的叶子集合与</a:t>
            </a:r>
            <a:r>
              <a:rPr lang="en-US" altLang="zh-CN" sz="2200" smtClean="0"/>
              <a:t>Z</a:t>
            </a:r>
            <a:r>
              <a:rPr lang="zh-CN" altLang="en-US" sz="2200" smtClean="0"/>
              <a:t>的叶子集合只有一个成员不同。因此</a:t>
            </a:r>
            <a:r>
              <a:rPr lang="en-US" altLang="zh-CN" sz="2200" smtClean="0"/>
              <a:t>Z</a:t>
            </a:r>
            <a:r>
              <a:rPr lang="zh-CN" altLang="en-US" sz="2200" smtClean="0"/>
              <a:t>的叶子集合对于</a:t>
            </a:r>
            <a:r>
              <a:rPr lang="en-US" altLang="zh-CN" sz="2200" smtClean="0"/>
              <a:t>X</a:t>
            </a:r>
            <a:r>
              <a:rPr lang="zh-CN" altLang="en-US" sz="2200" smtClean="0"/>
              <a:t>来说是一个足够好的近似 </a:t>
            </a:r>
          </a:p>
          <a:p>
            <a:pPr eaLnBrk="1" hangingPunct="1">
              <a:lnSpc>
                <a:spcPct val="80000"/>
              </a:lnSpc>
            </a:pPr>
            <a:r>
              <a:rPr lang="en-US" altLang="zh-CN" sz="2200" smtClean="0"/>
              <a:t>X</a:t>
            </a:r>
            <a:r>
              <a:rPr lang="zh-CN" altLang="en-US" sz="2200" smtClean="0"/>
              <a:t>将路由表和叶子集合的信息发送给路由表和叶子集合中的所有节点，相关节点接收到</a:t>
            </a:r>
            <a:r>
              <a:rPr lang="en-US" altLang="zh-CN" sz="2200" smtClean="0"/>
              <a:t>X</a:t>
            </a:r>
            <a:r>
              <a:rPr lang="zh-CN" altLang="en-US" sz="2200" smtClean="0"/>
              <a:t>的信息，然后调整它们的路由表或叶子集合</a:t>
            </a:r>
          </a:p>
        </p:txBody>
      </p:sp>
    </p:spTree>
    <p:extLst>
      <p:ext uri="{BB962C8B-B14F-4D97-AF65-F5344CB8AC3E}">
        <p14:creationId xmlns:p14="http://schemas.microsoft.com/office/powerpoint/2010/main" val="3184905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81000" y="228600"/>
            <a:ext cx="8229600" cy="6553200"/>
          </a:xfrm>
        </p:spPr>
        <p:txBody>
          <a:bodyPr/>
          <a:lstStyle/>
          <a:p>
            <a:pPr eaLnBrk="1" hangingPunct="1"/>
            <a:r>
              <a:rPr lang="zh-CN" altLang="en-US" sz="2400" smtClean="0"/>
              <a:t>节点失效：当某个节点发现有节点失效时，为了修复自身的叶子集合</a:t>
            </a:r>
            <a:r>
              <a:rPr lang="en-US" altLang="zh-CN" sz="2400" smtClean="0"/>
              <a:t>L</a:t>
            </a:r>
            <a:r>
              <a:rPr lang="zh-CN" altLang="en-US" sz="2400" smtClean="0"/>
              <a:t>，它找到靠近失效节点的某个活节点，然后从这个邻居节点中获得它叶子集合</a:t>
            </a:r>
            <a:r>
              <a:rPr lang="en-US" altLang="zh-CN" sz="2400" smtClean="0"/>
              <a:t>L’</a:t>
            </a:r>
            <a:r>
              <a:rPr lang="zh-CN" altLang="en-US" sz="2400" smtClean="0"/>
              <a:t>的一份拷贝，</a:t>
            </a:r>
            <a:r>
              <a:rPr lang="en-US" altLang="zh-CN" sz="2400" smtClean="0"/>
              <a:t>L’</a:t>
            </a:r>
            <a:r>
              <a:rPr lang="zh-CN" altLang="en-US" sz="2400" smtClean="0"/>
              <a:t>中包含一部分与</a:t>
            </a:r>
            <a:r>
              <a:rPr lang="en-US" altLang="zh-CN" sz="2400" smtClean="0"/>
              <a:t>L</a:t>
            </a:r>
            <a:r>
              <a:rPr lang="zh-CN" altLang="en-US" sz="2400" smtClean="0"/>
              <a:t>重叠的</a:t>
            </a:r>
            <a:r>
              <a:rPr lang="en-US" altLang="zh-CN" sz="2400" smtClean="0"/>
              <a:t>GUID</a:t>
            </a:r>
            <a:r>
              <a:rPr lang="zh-CN" altLang="en-US" sz="2400" smtClean="0"/>
              <a:t>，其中有一个合适的代替失效节点的节点。别的相邻节点也会收到有节点失效的通知，然后这些节点执行上述类似的操作，以修复它们的叶子集合。这个修复过程能够保证节点的叶子集合可以得到修复，除非节点中的</a:t>
            </a:r>
            <a:r>
              <a:rPr lang="en-US" altLang="zh-CN" sz="2400" i="1" smtClean="0"/>
              <a:t>l</a:t>
            </a:r>
            <a:r>
              <a:rPr lang="zh-CN" altLang="en-US" sz="2400" smtClean="0"/>
              <a:t>个连续的相邻节点同时失效</a:t>
            </a:r>
          </a:p>
          <a:p>
            <a:pPr eaLnBrk="1" hangingPunct="1"/>
            <a:r>
              <a:rPr lang="zh-CN" altLang="en-US" sz="2400" smtClean="0"/>
              <a:t>对路由表的修复基于“一旦发现”机制。即使一些路由表项不再有效，消息的路由仍能继续进行：如果路由失败，那么将使用路由表同一行的其他项</a:t>
            </a:r>
          </a:p>
          <a:p>
            <a:pPr eaLnBrk="1" hangingPunct="1"/>
            <a:r>
              <a:rPr lang="zh-CN" altLang="en-US" sz="2400" smtClean="0"/>
              <a:t>使用一个简单的闲聊</a:t>
            </a:r>
            <a:r>
              <a:rPr lang="en-US" altLang="zh-CN" sz="2400" smtClean="0"/>
              <a:t>(gossip)</a:t>
            </a:r>
            <a:r>
              <a:rPr lang="zh-CN" altLang="en-US" sz="2400" smtClean="0"/>
              <a:t>协议来定期在节点之间交换路由表信息，从而修复路由表失效的项，并避免地域特性的缓慢退化。闲聊协议每隔</a:t>
            </a:r>
            <a:r>
              <a:rPr lang="en-US" altLang="zh-CN" sz="2400" smtClean="0"/>
              <a:t>20</a:t>
            </a:r>
            <a:r>
              <a:rPr lang="zh-CN" altLang="en-US" sz="2400" smtClean="0"/>
              <a:t>分钟运行一次</a:t>
            </a:r>
          </a:p>
          <a:p>
            <a:pPr eaLnBrk="1" hangingPunct="1"/>
            <a:r>
              <a:rPr lang="zh-CN" altLang="en-US" sz="2400" smtClean="0"/>
              <a:t>性能</a:t>
            </a:r>
            <a:r>
              <a:rPr lang="en-US" altLang="zh-CN" sz="2400" smtClean="0"/>
              <a:t>(Pastry</a:t>
            </a:r>
            <a:r>
              <a:rPr lang="zh-CN" altLang="en-US" sz="2400" smtClean="0"/>
              <a:t>的可靠版本</a:t>
            </a:r>
            <a:r>
              <a:rPr lang="en-US" altLang="zh-CN" sz="2400" smtClean="0"/>
              <a:t>MSPastry)</a:t>
            </a:r>
            <a:r>
              <a:rPr lang="zh-CN" altLang="en-US" sz="2400" smtClean="0"/>
              <a:t>：</a:t>
            </a:r>
            <a:r>
              <a:rPr lang="en-US" altLang="zh-CN" sz="2400" smtClean="0"/>
              <a:t>RDP (Relative Delay Penalty)</a:t>
            </a:r>
            <a:r>
              <a:rPr lang="zh-CN" altLang="en-US" sz="2400" smtClean="0"/>
              <a:t>值在网络消息丢失率为</a:t>
            </a:r>
            <a:r>
              <a:rPr lang="en-US" altLang="zh-CN" sz="2400" smtClean="0"/>
              <a:t>0</a:t>
            </a:r>
            <a:r>
              <a:rPr lang="zh-CN" altLang="en-US" sz="2400" smtClean="0"/>
              <a:t>％情况下约为</a:t>
            </a:r>
            <a:r>
              <a:rPr lang="en-US" altLang="zh-CN" sz="2400" smtClean="0"/>
              <a:t>1.8</a:t>
            </a:r>
            <a:r>
              <a:rPr lang="zh-CN" altLang="en-US" sz="2400" smtClean="0"/>
              <a:t>，在网络消息丢失率为</a:t>
            </a:r>
            <a:r>
              <a:rPr lang="en-US" altLang="zh-CN" sz="2400" smtClean="0"/>
              <a:t>5</a:t>
            </a:r>
            <a:r>
              <a:rPr lang="zh-CN" altLang="en-US" sz="2400" smtClean="0"/>
              <a:t>％情况下约为</a:t>
            </a:r>
            <a:r>
              <a:rPr lang="en-US" altLang="zh-CN" sz="2400" smtClean="0"/>
              <a:t>2.2</a:t>
            </a:r>
          </a:p>
        </p:txBody>
      </p:sp>
    </p:spTree>
    <p:extLst>
      <p:ext uri="{BB962C8B-B14F-4D97-AF65-F5344CB8AC3E}">
        <p14:creationId xmlns:p14="http://schemas.microsoft.com/office/powerpoint/2010/main" val="2861928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smtClean="0">
              <a:solidFill>
                <a:srgbClr val="000000"/>
              </a:solidFill>
              <a:latin typeface="Times New Roman" pitchFamily="18" charset="0"/>
            </a:endParaRPr>
          </a:p>
        </p:txBody>
      </p:sp>
      <p:sp>
        <p:nvSpPr>
          <p:cNvPr id="56324" name="Rectangle 4"/>
          <p:cNvSpPr>
            <a:spLocks noChangeArrowheads="1"/>
          </p:cNvSpPr>
          <p:nvPr/>
        </p:nvSpPr>
        <p:spPr bwMode="auto">
          <a:xfrm>
            <a:off x="1187624" y="2514600"/>
            <a:ext cx="795637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a:solidFill>
                  <a:srgbClr val="99FFCC"/>
                </a:solidFill>
              </a:rPr>
              <a:t>3</a:t>
            </a:r>
            <a:r>
              <a:rPr lang="en-US" altLang="zh-CN" sz="4000" smtClean="0">
                <a:solidFill>
                  <a:srgbClr val="99FFCC"/>
                </a:solidFill>
              </a:rPr>
              <a:t>. </a:t>
            </a:r>
            <a:r>
              <a:rPr lang="en-US" altLang="zh-CN" sz="4000">
                <a:solidFill>
                  <a:srgbClr val="99FFCC"/>
                </a:solidFill>
              </a:rPr>
              <a:t>Application Layer Multicasting</a:t>
            </a:r>
            <a:endParaRPr lang="en-US" altLang="zh-CN" sz="4000" smtClean="0">
              <a:solidFill>
                <a:srgbClr val="99FFCC"/>
              </a:solidFill>
              <a:ea typeface="新细明体" pitchFamily="2" charset="-122"/>
            </a:endParaRPr>
          </a:p>
        </p:txBody>
      </p:sp>
    </p:spTree>
    <p:extLst>
      <p:ext uri="{BB962C8B-B14F-4D97-AF65-F5344CB8AC3E}">
        <p14:creationId xmlns:p14="http://schemas.microsoft.com/office/powerpoint/2010/main" val="3934713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Application Layer Multicasting </a:t>
            </a:r>
          </a:p>
        </p:txBody>
      </p:sp>
      <p:sp>
        <p:nvSpPr>
          <p:cNvPr id="14339" name="Rectangle 3"/>
          <p:cNvSpPr>
            <a:spLocks noGrp="1" noChangeArrowheads="1"/>
          </p:cNvSpPr>
          <p:nvPr>
            <p:ph type="body" idx="1"/>
          </p:nvPr>
        </p:nvSpPr>
        <p:spPr/>
        <p:txBody>
          <a:bodyPr/>
          <a:lstStyle/>
          <a:p>
            <a:pPr eaLnBrk="1" hangingPunct="1"/>
            <a:r>
              <a:rPr lang="en-US" altLang="zh-CN" sz="2800" smtClean="0"/>
              <a:t>The crucial design issue is the construction of the overlay network</a:t>
            </a:r>
          </a:p>
          <a:p>
            <a:pPr lvl="1" eaLnBrk="1" hangingPunct="1"/>
            <a:r>
              <a:rPr lang="en-US" altLang="zh-CN" sz="2400" smtClean="0"/>
              <a:t>Nodes are organized into a tree or a mesh network</a:t>
            </a:r>
          </a:p>
          <a:p>
            <a:pPr eaLnBrk="1" hangingPunct="1"/>
            <a:r>
              <a:rPr lang="en-US" altLang="zh-CN" sz="2800" smtClean="0"/>
              <a:t>Metrics: link stress, stretch, tree cost</a:t>
            </a:r>
          </a:p>
          <a:p>
            <a:pPr lvl="1" eaLnBrk="1" hangingPunct="1"/>
            <a:r>
              <a:rPr lang="en-US" altLang="zh-CN" sz="2400" smtClean="0"/>
              <a:t>Link stress: it counts how often a packet crosses the same link. </a:t>
            </a:r>
          </a:p>
          <a:p>
            <a:pPr lvl="1" eaLnBrk="1" hangingPunct="1"/>
            <a:r>
              <a:rPr lang="en-US" altLang="zh-CN" sz="2400" smtClean="0"/>
              <a:t>Stretch, Relative Delay Penalty (RDP): it measures the ratio in the delay between two nodes in the overlay, and the delay that those two nodes would experience in the underlying network. </a:t>
            </a:r>
          </a:p>
          <a:p>
            <a:pPr lvl="1" eaLnBrk="1" hangingPunct="1"/>
            <a:r>
              <a:rPr lang="en-US" altLang="zh-CN" sz="2400" smtClean="0"/>
              <a:t>Tree cost: it is generally related to minimizing the aggregated link costs </a:t>
            </a:r>
          </a:p>
          <a:p>
            <a:pPr eaLnBrk="1" hangingPunct="1"/>
            <a:r>
              <a:rPr lang="en-US" altLang="zh-CN" sz="2800" smtClean="0"/>
              <a:t>Examples: ESM (End System Multicast),</a:t>
            </a:r>
            <a:r>
              <a:rPr lang="en-US" altLang="zh-CN" sz="2800"/>
              <a:t> </a:t>
            </a:r>
            <a:r>
              <a:rPr lang="en-US" altLang="zh-CN" sz="2800" smtClean="0"/>
              <a:t>Scribe </a:t>
            </a:r>
          </a:p>
        </p:txBody>
      </p:sp>
    </p:spTree>
    <p:extLst>
      <p:ext uri="{BB962C8B-B14F-4D97-AF65-F5344CB8AC3E}">
        <p14:creationId xmlns:p14="http://schemas.microsoft.com/office/powerpoint/2010/main" val="534243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ESM (End System Multicast)</a:t>
            </a:r>
          </a:p>
        </p:txBody>
      </p:sp>
      <p:sp>
        <p:nvSpPr>
          <p:cNvPr id="22531" name="Rectangle 3"/>
          <p:cNvSpPr>
            <a:spLocks noGrp="1" noChangeArrowheads="1"/>
          </p:cNvSpPr>
          <p:nvPr>
            <p:ph type="body" idx="1"/>
          </p:nvPr>
        </p:nvSpPr>
        <p:spPr>
          <a:xfrm>
            <a:off x="457200" y="914400"/>
            <a:ext cx="8229600" cy="5791200"/>
          </a:xfrm>
        </p:spPr>
        <p:txBody>
          <a:bodyPr/>
          <a:lstStyle/>
          <a:p>
            <a:pPr eaLnBrk="1" hangingPunct="1">
              <a:lnSpc>
                <a:spcPct val="80000"/>
              </a:lnSpc>
            </a:pPr>
            <a:r>
              <a:rPr lang="en-US" altLang="zh-CN" sz="2400" smtClean="0"/>
              <a:t>Goal: </a:t>
            </a:r>
          </a:p>
          <a:p>
            <a:pPr lvl="1" eaLnBrk="1" hangingPunct="1">
              <a:lnSpc>
                <a:spcPct val="80000"/>
              </a:lnSpc>
            </a:pPr>
            <a:r>
              <a:rPr lang="en-US" altLang="zh-CN" sz="2400" smtClean="0"/>
              <a:t>To provide the real-time multicasting of video over the Internet </a:t>
            </a:r>
          </a:p>
          <a:p>
            <a:pPr lvl="1" eaLnBrk="1" hangingPunct="1">
              <a:lnSpc>
                <a:spcPct val="80000"/>
              </a:lnSpc>
            </a:pPr>
            <a:r>
              <a:rPr lang="en-US" altLang="zh-CN" sz="2400" smtClean="0"/>
              <a:t>To seek resilience to change through self-organization, e.g. to deal gracefully with dynamic joining and leaving by nodes, failure of nodes and changes in the configuration and performance of the underlying network.</a:t>
            </a:r>
          </a:p>
          <a:p>
            <a:pPr eaLnBrk="1" hangingPunct="1">
              <a:lnSpc>
                <a:spcPct val="80000"/>
              </a:lnSpc>
            </a:pPr>
            <a:r>
              <a:rPr lang="en-US" altLang="zh-CN" sz="2400" smtClean="0"/>
              <a:t>Solution: constructing a tree for each video stream, rooted in the source of that particular stream</a:t>
            </a:r>
          </a:p>
          <a:p>
            <a:pPr eaLnBrk="1" hangingPunct="1">
              <a:lnSpc>
                <a:spcPct val="80000"/>
              </a:lnSpc>
            </a:pPr>
            <a:r>
              <a:rPr lang="en-US" altLang="zh-CN" sz="2400" smtClean="0"/>
              <a:t>Key elements: </a:t>
            </a:r>
          </a:p>
          <a:p>
            <a:pPr lvl="1" eaLnBrk="1" hangingPunct="1">
              <a:lnSpc>
                <a:spcPct val="80000"/>
              </a:lnSpc>
            </a:pPr>
            <a:r>
              <a:rPr lang="en-US" altLang="zh-CN" sz="2400" smtClean="0"/>
              <a:t>how to maintain membership information: gossip protocol; </a:t>
            </a:r>
          </a:p>
          <a:p>
            <a:pPr lvl="1" eaLnBrk="1" hangingPunct="1">
              <a:lnSpc>
                <a:spcPct val="80000"/>
              </a:lnSpc>
            </a:pPr>
            <a:r>
              <a:rPr lang="en-US" altLang="zh-CN" sz="2400" smtClean="0"/>
              <a:t>how to deal with new peers joining the tree;</a:t>
            </a:r>
          </a:p>
          <a:p>
            <a:pPr lvl="1" eaLnBrk="1" hangingPunct="1">
              <a:lnSpc>
                <a:spcPct val="80000"/>
              </a:lnSpc>
            </a:pPr>
            <a:r>
              <a:rPr lang="en-US" altLang="zh-CN" sz="2400" smtClean="0"/>
              <a:t>how to deal with peers leaving the tree (whether gracefully or through failure);</a:t>
            </a:r>
          </a:p>
          <a:p>
            <a:pPr lvl="1" eaLnBrk="1" hangingPunct="1">
              <a:lnSpc>
                <a:spcPct val="80000"/>
              </a:lnSpc>
            </a:pPr>
            <a:r>
              <a:rPr lang="en-US" altLang="zh-CN" sz="2400" smtClean="0"/>
              <a:t>how to adapt the tree structures for performance.</a:t>
            </a:r>
          </a:p>
        </p:txBody>
      </p:sp>
    </p:spTree>
    <p:extLst>
      <p:ext uri="{BB962C8B-B14F-4D97-AF65-F5344CB8AC3E}">
        <p14:creationId xmlns:p14="http://schemas.microsoft.com/office/powerpoint/2010/main" val="3457068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4"/>
          <p:cNvSpPr>
            <a:spLocks noChangeArrowheads="1"/>
          </p:cNvSpPr>
          <p:nvPr/>
        </p:nvSpPr>
        <p:spPr bwMode="auto">
          <a:xfrm>
            <a:off x="8229600" y="46624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5" name="Oval 5"/>
          <p:cNvSpPr>
            <a:spLocks noChangeArrowheads="1"/>
          </p:cNvSpPr>
          <p:nvPr/>
        </p:nvSpPr>
        <p:spPr bwMode="auto">
          <a:xfrm>
            <a:off x="86106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6" name="Oval 6"/>
          <p:cNvSpPr>
            <a:spLocks noChangeArrowheads="1"/>
          </p:cNvSpPr>
          <p:nvPr/>
        </p:nvSpPr>
        <p:spPr bwMode="auto">
          <a:xfrm>
            <a:off x="77724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7" name="Oval 7"/>
          <p:cNvSpPr>
            <a:spLocks noChangeArrowheads="1"/>
          </p:cNvSpPr>
          <p:nvPr/>
        </p:nvSpPr>
        <p:spPr bwMode="auto">
          <a:xfrm>
            <a:off x="7848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8" name="Oval 8"/>
          <p:cNvSpPr>
            <a:spLocks noChangeArrowheads="1"/>
          </p:cNvSpPr>
          <p:nvPr/>
        </p:nvSpPr>
        <p:spPr bwMode="auto">
          <a:xfrm>
            <a:off x="8610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9" name="Oval 10"/>
          <p:cNvSpPr>
            <a:spLocks noChangeArrowheads="1"/>
          </p:cNvSpPr>
          <p:nvPr/>
        </p:nvSpPr>
        <p:spPr bwMode="auto">
          <a:xfrm>
            <a:off x="68580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60" name="Oval 11"/>
          <p:cNvSpPr>
            <a:spLocks noChangeArrowheads="1"/>
          </p:cNvSpPr>
          <p:nvPr/>
        </p:nvSpPr>
        <p:spPr bwMode="auto">
          <a:xfrm>
            <a:off x="73152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61" name="Line 12"/>
          <p:cNvSpPr>
            <a:spLocks noChangeShapeType="1"/>
          </p:cNvSpPr>
          <p:nvPr/>
        </p:nvSpPr>
        <p:spPr bwMode="auto">
          <a:xfrm flipH="1">
            <a:off x="8077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13"/>
          <p:cNvSpPr>
            <a:spLocks noChangeShapeType="1"/>
          </p:cNvSpPr>
          <p:nvPr/>
        </p:nvSpPr>
        <p:spPr bwMode="auto">
          <a:xfrm flipH="1">
            <a:off x="7086600" y="5715000"/>
            <a:ext cx="6858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14"/>
          <p:cNvSpPr>
            <a:spLocks noChangeShapeType="1"/>
          </p:cNvSpPr>
          <p:nvPr/>
        </p:nvSpPr>
        <p:spPr bwMode="auto">
          <a:xfrm flipH="1">
            <a:off x="7543800" y="5791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Line 15"/>
          <p:cNvSpPr>
            <a:spLocks noChangeShapeType="1"/>
          </p:cNvSpPr>
          <p:nvPr/>
        </p:nvSpPr>
        <p:spPr bwMode="auto">
          <a:xfrm>
            <a:off x="7924800" y="5791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Line 16"/>
          <p:cNvSpPr>
            <a:spLocks noChangeShapeType="1"/>
          </p:cNvSpPr>
          <p:nvPr/>
        </p:nvSpPr>
        <p:spPr bwMode="auto">
          <a:xfrm>
            <a:off x="8458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6" name="Line 17"/>
          <p:cNvSpPr>
            <a:spLocks noChangeShapeType="1"/>
          </p:cNvSpPr>
          <p:nvPr/>
        </p:nvSpPr>
        <p:spPr bwMode="auto">
          <a:xfrm>
            <a:off x="8839200" y="580548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7" name="Text Box 18"/>
          <p:cNvSpPr txBox="1">
            <a:spLocks noChangeArrowheads="1"/>
          </p:cNvSpPr>
          <p:nvPr/>
        </p:nvSpPr>
        <p:spPr bwMode="auto">
          <a:xfrm>
            <a:off x="8229600" y="460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S</a:t>
            </a:r>
          </a:p>
        </p:txBody>
      </p:sp>
      <p:sp>
        <p:nvSpPr>
          <p:cNvPr id="23568" name="Text Box 20"/>
          <p:cNvSpPr txBox="1">
            <a:spLocks noChangeArrowheads="1"/>
          </p:cNvSpPr>
          <p:nvPr/>
        </p:nvSpPr>
        <p:spPr bwMode="auto">
          <a:xfrm>
            <a:off x="8655050" y="543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E</a:t>
            </a:r>
          </a:p>
        </p:txBody>
      </p:sp>
      <p:sp>
        <p:nvSpPr>
          <p:cNvPr id="23569" name="Text Box 21"/>
          <p:cNvSpPr txBox="1">
            <a:spLocks noChangeArrowheads="1"/>
          </p:cNvSpPr>
          <p:nvPr/>
        </p:nvSpPr>
        <p:spPr bwMode="auto">
          <a:xfrm>
            <a:off x="68580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B</a:t>
            </a:r>
          </a:p>
        </p:txBody>
      </p:sp>
      <p:sp>
        <p:nvSpPr>
          <p:cNvPr id="23570" name="Text Box 22"/>
          <p:cNvSpPr txBox="1">
            <a:spLocks noChangeArrowheads="1"/>
          </p:cNvSpPr>
          <p:nvPr/>
        </p:nvSpPr>
        <p:spPr bwMode="auto">
          <a:xfrm>
            <a:off x="734695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C</a:t>
            </a:r>
          </a:p>
        </p:txBody>
      </p:sp>
      <p:sp>
        <p:nvSpPr>
          <p:cNvPr id="23571" name="Text Box 23"/>
          <p:cNvSpPr txBox="1">
            <a:spLocks noChangeArrowheads="1"/>
          </p:cNvSpPr>
          <p:nvPr/>
        </p:nvSpPr>
        <p:spPr bwMode="auto">
          <a:xfrm>
            <a:off x="78486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D</a:t>
            </a:r>
          </a:p>
        </p:txBody>
      </p:sp>
      <p:sp>
        <p:nvSpPr>
          <p:cNvPr id="23572" name="Text Box 24"/>
          <p:cNvSpPr txBox="1">
            <a:spLocks noChangeArrowheads="1"/>
          </p:cNvSpPr>
          <p:nvPr/>
        </p:nvSpPr>
        <p:spPr bwMode="auto">
          <a:xfrm>
            <a:off x="8610600" y="63531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F</a:t>
            </a:r>
          </a:p>
        </p:txBody>
      </p:sp>
      <p:sp>
        <p:nvSpPr>
          <p:cNvPr id="23573" name="Rectangle 2"/>
          <p:cNvSpPr>
            <a:spLocks noGrp="1" noChangeArrowheads="1"/>
          </p:cNvSpPr>
          <p:nvPr>
            <p:ph type="title"/>
          </p:nvPr>
        </p:nvSpPr>
        <p:spPr/>
        <p:txBody>
          <a:bodyPr/>
          <a:lstStyle/>
          <a:p>
            <a:r>
              <a:rPr lang="en-US" altLang="zh-CN" smtClean="0"/>
              <a:t>Joining a tree</a:t>
            </a:r>
          </a:p>
        </p:txBody>
      </p:sp>
      <p:sp>
        <p:nvSpPr>
          <p:cNvPr id="23574" name="Rectangle 3"/>
          <p:cNvSpPr>
            <a:spLocks noGrp="1" noChangeArrowheads="1"/>
          </p:cNvSpPr>
          <p:nvPr>
            <p:ph idx="1"/>
          </p:nvPr>
        </p:nvSpPr>
        <p:spPr/>
        <p:txBody>
          <a:bodyPr>
            <a:normAutofit fontScale="77500" lnSpcReduction="20000"/>
          </a:bodyPr>
          <a:lstStyle/>
          <a:p>
            <a:r>
              <a:rPr lang="en-US" altLang="zh-CN" smtClean="0"/>
              <a:t>A new node that wants to join contacts the source node (the root of the tree) and is given a randomly selected set of nodes taken from the group view maintained by the source. The new node must select an appropriate parent from this set. </a:t>
            </a:r>
          </a:p>
          <a:p>
            <a:r>
              <a:rPr lang="en-US" altLang="zh-CN" smtClean="0"/>
              <a:t>Step 1: The new node probes the set of members provided by the source and collects the following information on each candidate:</a:t>
            </a:r>
          </a:p>
          <a:p>
            <a:pPr lvl="1"/>
            <a:r>
              <a:rPr lang="en-US" altLang="zh-CN" smtClean="0"/>
              <a:t>the performance that node is currently receiving in terms of the throughput and latency from the source;</a:t>
            </a:r>
          </a:p>
          <a:p>
            <a:pPr lvl="1"/>
            <a:r>
              <a:rPr lang="en-US" altLang="zh-CN" smtClean="0"/>
              <a:t>the saturation of that node in terms of the number of children it already supports.</a:t>
            </a:r>
          </a:p>
          <a:p>
            <a:r>
              <a:rPr lang="en-US" altLang="zh-CN" smtClean="0"/>
              <a:t>Step 2: The new node eliminates candidates that it deems saturated and then calculates the service it can expect from each of the other candidates in terms of throughput and delay.</a:t>
            </a:r>
          </a:p>
          <a:p>
            <a:pPr lvl="1"/>
            <a:r>
              <a:rPr lang="en-US" altLang="zh-CN" smtClean="0"/>
              <a:t>node selection is based on throughput </a:t>
            </a:r>
          </a:p>
          <a:p>
            <a:pPr lvl="1"/>
            <a:r>
              <a:rPr lang="en-US" altLang="zh-CN" smtClean="0"/>
              <a:t>and then delay</a:t>
            </a:r>
          </a:p>
        </p:txBody>
      </p:sp>
      <p:sp>
        <p:nvSpPr>
          <p:cNvPr id="23575" name="Text Box 27"/>
          <p:cNvSpPr txBox="1">
            <a:spLocks noChangeArrowheads="1"/>
          </p:cNvSpPr>
          <p:nvPr/>
        </p:nvSpPr>
        <p:spPr bwMode="auto">
          <a:xfrm>
            <a:off x="7772400" y="5486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A</a:t>
            </a:r>
          </a:p>
        </p:txBody>
      </p:sp>
      <p:sp>
        <p:nvSpPr>
          <p:cNvPr id="31772" name="Oval 28"/>
          <p:cNvSpPr>
            <a:spLocks noChangeArrowheads="1"/>
          </p:cNvSpPr>
          <p:nvPr/>
        </p:nvSpPr>
        <p:spPr bwMode="auto">
          <a:xfrm>
            <a:off x="8229600" y="6172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31773" name="Text Box 29"/>
          <p:cNvSpPr txBox="1">
            <a:spLocks noChangeArrowheads="1"/>
          </p:cNvSpPr>
          <p:nvPr/>
        </p:nvSpPr>
        <p:spPr bwMode="auto">
          <a:xfrm>
            <a:off x="8229600" y="6172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G</a:t>
            </a:r>
          </a:p>
        </p:txBody>
      </p:sp>
      <p:sp>
        <p:nvSpPr>
          <p:cNvPr id="31774" name="Line 30"/>
          <p:cNvSpPr>
            <a:spLocks noChangeShapeType="1"/>
          </p:cNvSpPr>
          <p:nvPr/>
        </p:nvSpPr>
        <p:spPr bwMode="auto">
          <a:xfrm flipV="1">
            <a:off x="8458200" y="579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69741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72"/>
                                        </p:tgtEl>
                                        <p:attrNameLst>
                                          <p:attrName>style.visibility</p:attrName>
                                        </p:attrNameLst>
                                      </p:cBhvr>
                                      <p:to>
                                        <p:strVal val="visible"/>
                                      </p:to>
                                    </p:set>
                                    <p:animEffect transition="in" filter="blinds(horizontal)">
                                      <p:cBhvr>
                                        <p:cTn id="7" dur="500"/>
                                        <p:tgtEl>
                                          <p:spTgt spid="317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73"/>
                                        </p:tgtEl>
                                        <p:attrNameLst>
                                          <p:attrName>style.visibility</p:attrName>
                                        </p:attrNameLst>
                                      </p:cBhvr>
                                      <p:to>
                                        <p:strVal val="visible"/>
                                      </p:to>
                                    </p:set>
                                    <p:animEffect transition="in" filter="blinds(horizontal)">
                                      <p:cBhvr>
                                        <p:cTn id="10" dur="500"/>
                                        <p:tgtEl>
                                          <p:spTgt spid="317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774"/>
                                        </p:tgtEl>
                                        <p:attrNameLst>
                                          <p:attrName>style.visibility</p:attrName>
                                        </p:attrNameLst>
                                      </p:cBhvr>
                                      <p:to>
                                        <p:strVal val="visible"/>
                                      </p:to>
                                    </p:set>
                                    <p:animEffect transition="in" filter="blinds(horizontal)">
                                      <p:cBhvr>
                                        <p:cTn id="13" dur="500"/>
                                        <p:tgtEl>
                                          <p:spTgt spid="31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2" grpId="0" animBg="1"/>
      <p:bldP spid="31773" grpId="0"/>
      <p:bldP spid="317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Dealing with nodes leaving </a:t>
            </a:r>
          </a:p>
        </p:txBody>
      </p:sp>
      <p:sp>
        <p:nvSpPr>
          <p:cNvPr id="24579" name="Rectangle 3"/>
          <p:cNvSpPr>
            <a:spLocks noGrp="1" noChangeArrowheads="1"/>
          </p:cNvSpPr>
          <p:nvPr>
            <p:ph idx="1"/>
          </p:nvPr>
        </p:nvSpPr>
        <p:spPr>
          <a:xfrm>
            <a:off x="457200" y="981075"/>
            <a:ext cx="8229600" cy="5372100"/>
          </a:xfrm>
        </p:spPr>
        <p:txBody>
          <a:bodyPr>
            <a:normAutofit fontScale="92500" lnSpcReduction="20000"/>
          </a:bodyPr>
          <a:lstStyle/>
          <a:p>
            <a:r>
              <a:rPr lang="en-US" altLang="zh-CN" smtClean="0"/>
              <a:t>Members can leave a tree either through (a) an explicit leave request or through (b) failure.</a:t>
            </a:r>
          </a:p>
          <a:p>
            <a:pPr lvl="1"/>
            <a:r>
              <a:rPr lang="en-US" altLang="zh-CN" smtClean="0"/>
              <a:t>(a) The leaving member notifies children that it is leaving and is then expected to keep forwarding data for a period to avoid disruption of service further down the tree. </a:t>
            </a:r>
          </a:p>
          <a:p>
            <a:pPr lvl="1"/>
            <a:r>
              <a:rPr lang="en-US" altLang="zh-CN" smtClean="0"/>
              <a:t>(b) Members periodically send alive messages to their children and failure is detected when these messages are not received.</a:t>
            </a:r>
          </a:p>
          <a:p>
            <a:r>
              <a:rPr lang="en-US" altLang="zh-CN" smtClean="0"/>
              <a:t>All the children must invoke the parent selection procedure, with extra checks carried out to ensure candidates are not already descendants of the given nodes.</a:t>
            </a:r>
          </a:p>
        </p:txBody>
      </p:sp>
      <p:sp>
        <p:nvSpPr>
          <p:cNvPr id="24580" name="Oval 25"/>
          <p:cNvSpPr>
            <a:spLocks noChangeArrowheads="1"/>
          </p:cNvSpPr>
          <p:nvPr/>
        </p:nvSpPr>
        <p:spPr bwMode="auto">
          <a:xfrm>
            <a:off x="8229600" y="46624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33818" name="Oval 26"/>
          <p:cNvSpPr>
            <a:spLocks noChangeArrowheads="1"/>
          </p:cNvSpPr>
          <p:nvPr/>
        </p:nvSpPr>
        <p:spPr bwMode="auto">
          <a:xfrm>
            <a:off x="86106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2" name="Oval 27"/>
          <p:cNvSpPr>
            <a:spLocks noChangeArrowheads="1"/>
          </p:cNvSpPr>
          <p:nvPr/>
        </p:nvSpPr>
        <p:spPr bwMode="auto">
          <a:xfrm>
            <a:off x="77724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3" name="Oval 28"/>
          <p:cNvSpPr>
            <a:spLocks noChangeArrowheads="1"/>
          </p:cNvSpPr>
          <p:nvPr/>
        </p:nvSpPr>
        <p:spPr bwMode="auto">
          <a:xfrm>
            <a:off x="7848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4" name="Oval 29"/>
          <p:cNvSpPr>
            <a:spLocks noChangeArrowheads="1"/>
          </p:cNvSpPr>
          <p:nvPr/>
        </p:nvSpPr>
        <p:spPr bwMode="auto">
          <a:xfrm>
            <a:off x="8610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5" name="Oval 30"/>
          <p:cNvSpPr>
            <a:spLocks noChangeArrowheads="1"/>
          </p:cNvSpPr>
          <p:nvPr/>
        </p:nvSpPr>
        <p:spPr bwMode="auto">
          <a:xfrm>
            <a:off x="68580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6" name="Oval 31"/>
          <p:cNvSpPr>
            <a:spLocks noChangeArrowheads="1"/>
          </p:cNvSpPr>
          <p:nvPr/>
        </p:nvSpPr>
        <p:spPr bwMode="auto">
          <a:xfrm>
            <a:off x="73152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7" name="Line 32"/>
          <p:cNvSpPr>
            <a:spLocks noChangeShapeType="1"/>
          </p:cNvSpPr>
          <p:nvPr/>
        </p:nvSpPr>
        <p:spPr bwMode="auto">
          <a:xfrm flipH="1">
            <a:off x="8077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Line 33"/>
          <p:cNvSpPr>
            <a:spLocks noChangeShapeType="1"/>
          </p:cNvSpPr>
          <p:nvPr/>
        </p:nvSpPr>
        <p:spPr bwMode="auto">
          <a:xfrm flipH="1">
            <a:off x="7086600" y="5715000"/>
            <a:ext cx="6858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9" name="Line 34"/>
          <p:cNvSpPr>
            <a:spLocks noChangeShapeType="1"/>
          </p:cNvSpPr>
          <p:nvPr/>
        </p:nvSpPr>
        <p:spPr bwMode="auto">
          <a:xfrm flipH="1">
            <a:off x="7543800" y="5791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Line 35"/>
          <p:cNvSpPr>
            <a:spLocks noChangeShapeType="1"/>
          </p:cNvSpPr>
          <p:nvPr/>
        </p:nvSpPr>
        <p:spPr bwMode="auto">
          <a:xfrm>
            <a:off x="7924800" y="5791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8" name="Line 36"/>
          <p:cNvSpPr>
            <a:spLocks noChangeShapeType="1"/>
          </p:cNvSpPr>
          <p:nvPr/>
        </p:nvSpPr>
        <p:spPr bwMode="auto">
          <a:xfrm>
            <a:off x="8458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9" name="Line 37"/>
          <p:cNvSpPr>
            <a:spLocks noChangeShapeType="1"/>
          </p:cNvSpPr>
          <p:nvPr/>
        </p:nvSpPr>
        <p:spPr bwMode="auto">
          <a:xfrm>
            <a:off x="8839200" y="580548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Text Box 38"/>
          <p:cNvSpPr txBox="1">
            <a:spLocks noChangeArrowheads="1"/>
          </p:cNvSpPr>
          <p:nvPr/>
        </p:nvSpPr>
        <p:spPr bwMode="auto">
          <a:xfrm>
            <a:off x="8229600" y="460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S</a:t>
            </a:r>
          </a:p>
        </p:txBody>
      </p:sp>
      <p:sp>
        <p:nvSpPr>
          <p:cNvPr id="33831" name="Text Box 39"/>
          <p:cNvSpPr txBox="1">
            <a:spLocks noChangeArrowheads="1"/>
          </p:cNvSpPr>
          <p:nvPr/>
        </p:nvSpPr>
        <p:spPr bwMode="auto">
          <a:xfrm>
            <a:off x="8655050" y="543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E</a:t>
            </a:r>
          </a:p>
        </p:txBody>
      </p:sp>
      <p:sp>
        <p:nvSpPr>
          <p:cNvPr id="24595" name="Text Box 40"/>
          <p:cNvSpPr txBox="1">
            <a:spLocks noChangeArrowheads="1"/>
          </p:cNvSpPr>
          <p:nvPr/>
        </p:nvSpPr>
        <p:spPr bwMode="auto">
          <a:xfrm>
            <a:off x="68580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B</a:t>
            </a:r>
          </a:p>
        </p:txBody>
      </p:sp>
      <p:sp>
        <p:nvSpPr>
          <p:cNvPr id="24596" name="Text Box 41"/>
          <p:cNvSpPr txBox="1">
            <a:spLocks noChangeArrowheads="1"/>
          </p:cNvSpPr>
          <p:nvPr/>
        </p:nvSpPr>
        <p:spPr bwMode="auto">
          <a:xfrm>
            <a:off x="734695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C</a:t>
            </a:r>
          </a:p>
        </p:txBody>
      </p:sp>
      <p:sp>
        <p:nvSpPr>
          <p:cNvPr id="24597" name="Text Box 42"/>
          <p:cNvSpPr txBox="1">
            <a:spLocks noChangeArrowheads="1"/>
          </p:cNvSpPr>
          <p:nvPr/>
        </p:nvSpPr>
        <p:spPr bwMode="auto">
          <a:xfrm>
            <a:off x="78486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D</a:t>
            </a:r>
          </a:p>
        </p:txBody>
      </p:sp>
      <p:sp>
        <p:nvSpPr>
          <p:cNvPr id="24598" name="Text Box 43"/>
          <p:cNvSpPr txBox="1">
            <a:spLocks noChangeArrowheads="1"/>
          </p:cNvSpPr>
          <p:nvPr/>
        </p:nvSpPr>
        <p:spPr bwMode="auto">
          <a:xfrm>
            <a:off x="8610600" y="63531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F</a:t>
            </a:r>
          </a:p>
        </p:txBody>
      </p:sp>
      <p:sp>
        <p:nvSpPr>
          <p:cNvPr id="24599" name="Text Box 44"/>
          <p:cNvSpPr txBox="1">
            <a:spLocks noChangeArrowheads="1"/>
          </p:cNvSpPr>
          <p:nvPr/>
        </p:nvSpPr>
        <p:spPr bwMode="auto">
          <a:xfrm>
            <a:off x="7772400" y="5486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A</a:t>
            </a:r>
          </a:p>
        </p:txBody>
      </p:sp>
      <p:sp>
        <p:nvSpPr>
          <p:cNvPr id="24600" name="Oval 45"/>
          <p:cNvSpPr>
            <a:spLocks noChangeArrowheads="1"/>
          </p:cNvSpPr>
          <p:nvPr/>
        </p:nvSpPr>
        <p:spPr bwMode="auto">
          <a:xfrm>
            <a:off x="8229600" y="6172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601" name="Text Box 46"/>
          <p:cNvSpPr txBox="1">
            <a:spLocks noChangeArrowheads="1"/>
          </p:cNvSpPr>
          <p:nvPr/>
        </p:nvSpPr>
        <p:spPr bwMode="auto">
          <a:xfrm>
            <a:off x="8229600" y="6172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G</a:t>
            </a:r>
          </a:p>
        </p:txBody>
      </p:sp>
      <p:sp>
        <p:nvSpPr>
          <p:cNvPr id="33839" name="Line 47"/>
          <p:cNvSpPr>
            <a:spLocks noChangeShapeType="1"/>
          </p:cNvSpPr>
          <p:nvPr/>
        </p:nvSpPr>
        <p:spPr bwMode="auto">
          <a:xfrm flipV="1">
            <a:off x="8458200" y="579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5950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3818"/>
                                        </p:tgtEl>
                                      </p:cBhvr>
                                    </p:animEffect>
                                    <p:set>
                                      <p:cBhvr>
                                        <p:cTn id="7" dur="1" fill="hold">
                                          <p:stCondLst>
                                            <p:cond delay="499"/>
                                          </p:stCondLst>
                                        </p:cTn>
                                        <p:tgtEl>
                                          <p:spTgt spid="3381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3831"/>
                                        </p:tgtEl>
                                      </p:cBhvr>
                                    </p:animEffect>
                                    <p:set>
                                      <p:cBhvr>
                                        <p:cTn id="10" dur="1" fill="hold">
                                          <p:stCondLst>
                                            <p:cond delay="499"/>
                                          </p:stCondLst>
                                        </p:cTn>
                                        <p:tgtEl>
                                          <p:spTgt spid="33831"/>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33828"/>
                                        </p:tgtEl>
                                      </p:cBhvr>
                                    </p:animEffect>
                                    <p:set>
                                      <p:cBhvr>
                                        <p:cTn id="13" dur="1" fill="hold">
                                          <p:stCondLst>
                                            <p:cond delay="499"/>
                                          </p:stCondLst>
                                        </p:cTn>
                                        <p:tgtEl>
                                          <p:spTgt spid="33828"/>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33839"/>
                                        </p:tgtEl>
                                      </p:cBhvr>
                                    </p:animEffect>
                                    <p:set>
                                      <p:cBhvr>
                                        <p:cTn id="16" dur="1" fill="hold">
                                          <p:stCondLst>
                                            <p:cond delay="499"/>
                                          </p:stCondLst>
                                        </p:cTn>
                                        <p:tgtEl>
                                          <p:spTgt spid="33839"/>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33829"/>
                                        </p:tgtEl>
                                      </p:cBhvr>
                                    </p:animEffect>
                                    <p:set>
                                      <p:cBhvr>
                                        <p:cTn id="19" dur="1" fill="hold">
                                          <p:stCondLst>
                                            <p:cond delay="499"/>
                                          </p:stCondLst>
                                        </p:cTn>
                                        <p:tgtEl>
                                          <p:spTgt spid="338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8" grpId="0" animBg="1"/>
      <p:bldP spid="33828" grpId="0" animBg="1"/>
      <p:bldP spid="33829" grpId="0" animBg="1"/>
      <p:bldP spid="33831" grpId="0"/>
      <p:bldP spid="338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Performance-aware adaptation </a:t>
            </a:r>
          </a:p>
        </p:txBody>
      </p:sp>
      <p:sp>
        <p:nvSpPr>
          <p:cNvPr id="25603" name="Rectangle 3"/>
          <p:cNvSpPr>
            <a:spLocks noGrp="1" noChangeArrowheads="1"/>
          </p:cNvSpPr>
          <p:nvPr>
            <p:ph type="body" idx="1"/>
          </p:nvPr>
        </p:nvSpPr>
        <p:spPr/>
        <p:txBody>
          <a:bodyPr/>
          <a:lstStyle/>
          <a:p>
            <a:pPr eaLnBrk="1" hangingPunct="1">
              <a:lnSpc>
                <a:spcPct val="90000"/>
              </a:lnSpc>
            </a:pPr>
            <a:r>
              <a:rPr lang="en-US" altLang="zh-CN" sz="2800" smtClean="0"/>
              <a:t>Each node continually monitors the service it is getting from its parent node. Adaptation is triggered if the detected rate drops significantly below the expected rate from the source. To avoid thrashing, a node must wait for a particular period, known as the detection time, before electing to adapt.</a:t>
            </a:r>
          </a:p>
          <a:p>
            <a:pPr eaLnBrk="1" hangingPunct="1">
              <a:lnSpc>
                <a:spcPct val="90000"/>
              </a:lnSpc>
            </a:pPr>
            <a:r>
              <a:rPr lang="en-US" altLang="zh-CN" sz="2800" smtClean="0"/>
              <a:t>Once a decision is made to adapt, the node will invoke the parent selection algorithm to determine a new, more optimal parent. In this way, the tree construction is constantly re-evaluated and will self-organize to optimize overall performance.</a:t>
            </a:r>
          </a:p>
        </p:txBody>
      </p:sp>
      <p:sp>
        <p:nvSpPr>
          <p:cNvPr id="25604" name="Oval 49"/>
          <p:cNvSpPr>
            <a:spLocks noChangeArrowheads="1"/>
          </p:cNvSpPr>
          <p:nvPr/>
        </p:nvSpPr>
        <p:spPr bwMode="auto">
          <a:xfrm>
            <a:off x="8229600" y="46624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5" name="Oval 50"/>
          <p:cNvSpPr>
            <a:spLocks noChangeArrowheads="1"/>
          </p:cNvSpPr>
          <p:nvPr/>
        </p:nvSpPr>
        <p:spPr bwMode="auto">
          <a:xfrm>
            <a:off x="86106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6" name="Oval 51"/>
          <p:cNvSpPr>
            <a:spLocks noChangeArrowheads="1"/>
          </p:cNvSpPr>
          <p:nvPr/>
        </p:nvSpPr>
        <p:spPr bwMode="auto">
          <a:xfrm>
            <a:off x="77724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7" name="Oval 52"/>
          <p:cNvSpPr>
            <a:spLocks noChangeArrowheads="1"/>
          </p:cNvSpPr>
          <p:nvPr/>
        </p:nvSpPr>
        <p:spPr bwMode="auto">
          <a:xfrm>
            <a:off x="7848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8" name="Oval 53"/>
          <p:cNvSpPr>
            <a:spLocks noChangeArrowheads="1"/>
          </p:cNvSpPr>
          <p:nvPr/>
        </p:nvSpPr>
        <p:spPr bwMode="auto">
          <a:xfrm>
            <a:off x="8610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9" name="Oval 54"/>
          <p:cNvSpPr>
            <a:spLocks noChangeArrowheads="1"/>
          </p:cNvSpPr>
          <p:nvPr/>
        </p:nvSpPr>
        <p:spPr bwMode="auto">
          <a:xfrm>
            <a:off x="68580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10" name="Oval 55"/>
          <p:cNvSpPr>
            <a:spLocks noChangeArrowheads="1"/>
          </p:cNvSpPr>
          <p:nvPr/>
        </p:nvSpPr>
        <p:spPr bwMode="auto">
          <a:xfrm>
            <a:off x="73152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11" name="Line 56"/>
          <p:cNvSpPr>
            <a:spLocks noChangeShapeType="1"/>
          </p:cNvSpPr>
          <p:nvPr/>
        </p:nvSpPr>
        <p:spPr bwMode="auto">
          <a:xfrm flipH="1">
            <a:off x="8077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57"/>
          <p:cNvSpPr>
            <a:spLocks noChangeShapeType="1"/>
          </p:cNvSpPr>
          <p:nvPr/>
        </p:nvSpPr>
        <p:spPr bwMode="auto">
          <a:xfrm flipH="1">
            <a:off x="7086600" y="5715000"/>
            <a:ext cx="6858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8" name="Line 58"/>
          <p:cNvSpPr>
            <a:spLocks noChangeShapeType="1"/>
          </p:cNvSpPr>
          <p:nvPr/>
        </p:nvSpPr>
        <p:spPr bwMode="auto">
          <a:xfrm flipH="1">
            <a:off x="7543800" y="5791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59"/>
          <p:cNvSpPr>
            <a:spLocks noChangeShapeType="1"/>
          </p:cNvSpPr>
          <p:nvPr/>
        </p:nvSpPr>
        <p:spPr bwMode="auto">
          <a:xfrm>
            <a:off x="7924800" y="5791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60"/>
          <p:cNvSpPr>
            <a:spLocks noChangeShapeType="1"/>
          </p:cNvSpPr>
          <p:nvPr/>
        </p:nvSpPr>
        <p:spPr bwMode="auto">
          <a:xfrm>
            <a:off x="8458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Line 61"/>
          <p:cNvSpPr>
            <a:spLocks noChangeShapeType="1"/>
          </p:cNvSpPr>
          <p:nvPr/>
        </p:nvSpPr>
        <p:spPr bwMode="auto">
          <a:xfrm>
            <a:off x="8839200" y="580548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Text Box 62"/>
          <p:cNvSpPr txBox="1">
            <a:spLocks noChangeArrowheads="1"/>
          </p:cNvSpPr>
          <p:nvPr/>
        </p:nvSpPr>
        <p:spPr bwMode="auto">
          <a:xfrm>
            <a:off x="8229600" y="460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S</a:t>
            </a:r>
          </a:p>
        </p:txBody>
      </p:sp>
      <p:sp>
        <p:nvSpPr>
          <p:cNvPr id="25618" name="Text Box 63"/>
          <p:cNvSpPr txBox="1">
            <a:spLocks noChangeArrowheads="1"/>
          </p:cNvSpPr>
          <p:nvPr/>
        </p:nvSpPr>
        <p:spPr bwMode="auto">
          <a:xfrm>
            <a:off x="8655050" y="543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E</a:t>
            </a:r>
          </a:p>
        </p:txBody>
      </p:sp>
      <p:sp>
        <p:nvSpPr>
          <p:cNvPr id="25619" name="Text Box 64"/>
          <p:cNvSpPr txBox="1">
            <a:spLocks noChangeArrowheads="1"/>
          </p:cNvSpPr>
          <p:nvPr/>
        </p:nvSpPr>
        <p:spPr bwMode="auto">
          <a:xfrm>
            <a:off x="68580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B</a:t>
            </a:r>
          </a:p>
        </p:txBody>
      </p:sp>
      <p:sp>
        <p:nvSpPr>
          <p:cNvPr id="25620" name="Text Box 65"/>
          <p:cNvSpPr txBox="1">
            <a:spLocks noChangeArrowheads="1"/>
          </p:cNvSpPr>
          <p:nvPr/>
        </p:nvSpPr>
        <p:spPr bwMode="auto">
          <a:xfrm>
            <a:off x="734695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C</a:t>
            </a:r>
          </a:p>
        </p:txBody>
      </p:sp>
      <p:sp>
        <p:nvSpPr>
          <p:cNvPr id="25621" name="Text Box 66"/>
          <p:cNvSpPr txBox="1">
            <a:spLocks noChangeArrowheads="1"/>
          </p:cNvSpPr>
          <p:nvPr/>
        </p:nvSpPr>
        <p:spPr bwMode="auto">
          <a:xfrm>
            <a:off x="78486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D</a:t>
            </a:r>
          </a:p>
        </p:txBody>
      </p:sp>
      <p:sp>
        <p:nvSpPr>
          <p:cNvPr id="25622" name="Text Box 67"/>
          <p:cNvSpPr txBox="1">
            <a:spLocks noChangeArrowheads="1"/>
          </p:cNvSpPr>
          <p:nvPr/>
        </p:nvSpPr>
        <p:spPr bwMode="auto">
          <a:xfrm>
            <a:off x="8610600" y="63531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F</a:t>
            </a:r>
          </a:p>
        </p:txBody>
      </p:sp>
      <p:sp>
        <p:nvSpPr>
          <p:cNvPr id="25623" name="Text Box 68"/>
          <p:cNvSpPr txBox="1">
            <a:spLocks noChangeArrowheads="1"/>
          </p:cNvSpPr>
          <p:nvPr/>
        </p:nvSpPr>
        <p:spPr bwMode="auto">
          <a:xfrm>
            <a:off x="7772400" y="5486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A</a:t>
            </a:r>
          </a:p>
        </p:txBody>
      </p:sp>
      <p:sp>
        <p:nvSpPr>
          <p:cNvPr id="25624" name="Oval 69"/>
          <p:cNvSpPr>
            <a:spLocks noChangeArrowheads="1"/>
          </p:cNvSpPr>
          <p:nvPr/>
        </p:nvSpPr>
        <p:spPr bwMode="auto">
          <a:xfrm>
            <a:off x="8229600" y="6172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25" name="Text Box 70"/>
          <p:cNvSpPr txBox="1">
            <a:spLocks noChangeArrowheads="1"/>
          </p:cNvSpPr>
          <p:nvPr/>
        </p:nvSpPr>
        <p:spPr bwMode="auto">
          <a:xfrm>
            <a:off x="8229600" y="6172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G</a:t>
            </a:r>
          </a:p>
        </p:txBody>
      </p:sp>
      <p:sp>
        <p:nvSpPr>
          <p:cNvPr id="25626" name="Line 71"/>
          <p:cNvSpPr>
            <a:spLocks noChangeShapeType="1"/>
          </p:cNvSpPr>
          <p:nvPr/>
        </p:nvSpPr>
        <p:spPr bwMode="auto">
          <a:xfrm flipV="1">
            <a:off x="8458200" y="579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12" name="Line 72"/>
          <p:cNvSpPr>
            <a:spLocks noChangeShapeType="1"/>
          </p:cNvSpPr>
          <p:nvPr/>
        </p:nvSpPr>
        <p:spPr bwMode="auto">
          <a:xfrm flipV="1">
            <a:off x="7620000" y="57150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885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5898"/>
                                        </p:tgtEl>
                                      </p:cBhvr>
                                    </p:animEffect>
                                    <p:set>
                                      <p:cBhvr>
                                        <p:cTn id="7" dur="1" fill="hold">
                                          <p:stCondLst>
                                            <p:cond delay="499"/>
                                          </p:stCondLst>
                                        </p:cTn>
                                        <p:tgtEl>
                                          <p:spTgt spid="3589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912"/>
                                        </p:tgtEl>
                                        <p:attrNameLst>
                                          <p:attrName>style.visibility</p:attrName>
                                        </p:attrNameLst>
                                      </p:cBhvr>
                                      <p:to>
                                        <p:strVal val="visible"/>
                                      </p:to>
                                    </p:set>
                                    <p:animEffect transition="in" filter="blinds(horizontal)">
                                      <p:cBhvr>
                                        <p:cTn id="12" dur="500"/>
                                        <p:tgtEl>
                                          <p:spTgt spid="3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98" grpId="0" animBg="1"/>
      <p:bldP spid="359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528" y="44450"/>
            <a:ext cx="9577064" cy="936625"/>
          </a:xfrm>
        </p:spPr>
        <p:txBody>
          <a:bodyPr/>
          <a:lstStyle/>
          <a:p>
            <a:r>
              <a:rPr lang="en-US" altLang="zh-CN" sz="3200" smtClean="0"/>
              <a:t>Scribe: </a:t>
            </a:r>
            <a:r>
              <a:rPr lang="da-DK" altLang="zh-CN" sz="3200" smtClean="0"/>
              <a:t>an application level multicast infrastructure</a:t>
            </a:r>
            <a:endParaRPr lang="en-US" altLang="zh-CN" sz="3200" smtClean="0"/>
          </a:p>
        </p:txBody>
      </p:sp>
      <p:sp>
        <p:nvSpPr>
          <p:cNvPr id="15363" name="Rectangle 3"/>
          <p:cNvSpPr>
            <a:spLocks noGrp="1" noChangeArrowheads="1"/>
          </p:cNvSpPr>
          <p:nvPr>
            <p:ph idx="1"/>
          </p:nvPr>
        </p:nvSpPr>
        <p:spPr>
          <a:xfrm>
            <a:off x="457200" y="836712"/>
            <a:ext cx="8229600" cy="6021288"/>
          </a:xfrm>
        </p:spPr>
        <p:txBody>
          <a:bodyPr>
            <a:normAutofit fontScale="85000" lnSpcReduction="20000"/>
          </a:bodyPr>
          <a:lstStyle/>
          <a:p>
            <a:pPr>
              <a:lnSpc>
                <a:spcPct val="120000"/>
              </a:lnSpc>
              <a:spcBef>
                <a:spcPts val="0"/>
              </a:spcBef>
            </a:pPr>
            <a:r>
              <a:rPr lang="en-US" altLang="zh-CN" smtClean="0"/>
              <a:t>Scribe is built on top of Pastry, an object location and routing scheme</a:t>
            </a:r>
          </a:p>
          <a:p>
            <a:r>
              <a:rPr lang="da-DK"/>
              <a:t>Each group has a unique groupId. </a:t>
            </a:r>
            <a:r>
              <a:rPr lang="da-DK" b="1"/>
              <a:t>The Scribe node with a nodeId</a:t>
            </a:r>
            <a:r>
              <a:rPr lang="da-DK"/>
              <a:t> numerically closest to </a:t>
            </a:r>
            <a:r>
              <a:rPr lang="da-DK" b="1"/>
              <a:t>the groupId</a:t>
            </a:r>
            <a:r>
              <a:rPr lang="da-DK"/>
              <a:t> acts as the rendezvous point for the associated group. The </a:t>
            </a:r>
            <a:r>
              <a:rPr lang="da-DK" b="1"/>
              <a:t>rendezvous point</a:t>
            </a:r>
            <a:r>
              <a:rPr lang="da-DK"/>
              <a:t> is the root of the multicast tree created for the group.</a:t>
            </a:r>
            <a:endParaRPr lang="en-US"/>
          </a:p>
          <a:p>
            <a:r>
              <a:rPr lang="da-DK"/>
              <a:t>Scribe nodes that are part of a group’s multicast tree are called </a:t>
            </a:r>
            <a:r>
              <a:rPr lang="da-DK" b="1"/>
              <a:t>forwarders</a:t>
            </a:r>
            <a:r>
              <a:rPr lang="da-DK"/>
              <a:t> with respect to the group</a:t>
            </a:r>
            <a:endParaRPr lang="en-US"/>
          </a:p>
          <a:p>
            <a:r>
              <a:rPr lang="da-DK" altLang="zh-CN"/>
              <a:t>Scribe scales across a wide range of groups and group sizes. Also, it balances the load on the nodes while achieving acceptable delay and link stress when compared with Internet protocol </a:t>
            </a:r>
            <a:r>
              <a:rPr lang="da-DK" altLang="zh-CN" smtClean="0"/>
              <a:t>multicast</a:t>
            </a:r>
            <a:r>
              <a:rPr lang="en-US" altLang="zh-CN" smtClean="0"/>
              <a:t> </a:t>
            </a:r>
          </a:p>
        </p:txBody>
      </p:sp>
    </p:spTree>
    <p:extLst>
      <p:ext uri="{BB962C8B-B14F-4D97-AF65-F5344CB8AC3E}">
        <p14:creationId xmlns:p14="http://schemas.microsoft.com/office/powerpoint/2010/main" val="1074031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Functionality </a:t>
            </a:r>
            <a:r>
              <a:rPr lang="en-US" altLang="zh-CN" smtClean="0"/>
              <a:t>of Scribe</a:t>
            </a:r>
            <a:endParaRPr lang="en-US"/>
          </a:p>
        </p:txBody>
      </p:sp>
      <p:sp>
        <p:nvSpPr>
          <p:cNvPr id="3" name="内容占位符 2"/>
          <p:cNvSpPr>
            <a:spLocks noGrp="1"/>
          </p:cNvSpPr>
          <p:nvPr>
            <p:ph idx="1"/>
          </p:nvPr>
        </p:nvSpPr>
        <p:spPr/>
        <p:txBody>
          <a:bodyPr>
            <a:normAutofit/>
          </a:bodyPr>
          <a:lstStyle/>
          <a:p>
            <a:pPr>
              <a:lnSpc>
                <a:spcPct val="120000"/>
              </a:lnSpc>
              <a:spcBef>
                <a:spcPts val="0"/>
              </a:spcBef>
            </a:pPr>
            <a:r>
              <a:rPr lang="en-US" altLang="zh-CN" smtClean="0"/>
              <a:t>Creating </a:t>
            </a:r>
            <a:r>
              <a:rPr lang="en-US" altLang="zh-CN"/>
              <a:t>a group</a:t>
            </a:r>
          </a:p>
          <a:p>
            <a:pPr>
              <a:lnSpc>
                <a:spcPct val="120000"/>
              </a:lnSpc>
              <a:spcBef>
                <a:spcPts val="0"/>
              </a:spcBef>
            </a:pPr>
            <a:r>
              <a:rPr lang="en-US" altLang="zh-CN"/>
              <a:t>Joining a group</a:t>
            </a:r>
          </a:p>
          <a:p>
            <a:pPr>
              <a:lnSpc>
                <a:spcPct val="120000"/>
              </a:lnSpc>
              <a:spcBef>
                <a:spcPts val="0"/>
              </a:spcBef>
            </a:pPr>
            <a:r>
              <a:rPr lang="en-US" altLang="zh-CN"/>
              <a:t>Leaving a group</a:t>
            </a:r>
          </a:p>
          <a:p>
            <a:pPr>
              <a:lnSpc>
                <a:spcPct val="120000"/>
              </a:lnSpc>
              <a:spcBef>
                <a:spcPts val="0"/>
              </a:spcBef>
            </a:pPr>
            <a:endParaRPr lang="da-DK" altLang="zh-CN" smtClean="0"/>
          </a:p>
          <a:p>
            <a:pPr>
              <a:lnSpc>
                <a:spcPct val="120000"/>
              </a:lnSpc>
              <a:spcBef>
                <a:spcPts val="0"/>
              </a:spcBef>
            </a:pPr>
            <a:r>
              <a:rPr lang="da-DK" altLang="zh-CN" smtClean="0"/>
              <a:t>Maintaining </a:t>
            </a:r>
            <a:r>
              <a:rPr lang="da-DK" altLang="zh-CN"/>
              <a:t>the tree: Parent sends heartbeat messages to check if nodes are alive</a:t>
            </a:r>
          </a:p>
          <a:p>
            <a:pPr>
              <a:lnSpc>
                <a:spcPct val="120000"/>
              </a:lnSpc>
              <a:spcBef>
                <a:spcPts val="0"/>
              </a:spcBef>
            </a:pPr>
            <a:r>
              <a:rPr lang="da-DK" altLang="zh-CN"/>
              <a:t>Repairing the tree</a:t>
            </a:r>
          </a:p>
          <a:p>
            <a:endParaRPr lang="en-US"/>
          </a:p>
        </p:txBody>
      </p:sp>
      <p:sp>
        <p:nvSpPr>
          <p:cNvPr id="4" name="爆炸形 1 3"/>
          <p:cNvSpPr/>
          <p:nvPr/>
        </p:nvSpPr>
        <p:spPr>
          <a:xfrm>
            <a:off x="4773116" y="908720"/>
            <a:ext cx="4355976" cy="15841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accent6">
                    <a:lumMod val="60000"/>
                    <a:lumOff val="40000"/>
                  </a:schemeClr>
                </a:solidFill>
              </a:rPr>
              <a:t>A multicast tree </a:t>
            </a:r>
            <a:endParaRPr lang="en-US" sz="2400">
              <a:solidFill>
                <a:schemeClr val="accent6">
                  <a:lumMod val="60000"/>
                  <a:lumOff val="40000"/>
                </a:schemeClr>
              </a:solidFill>
            </a:endParaRPr>
          </a:p>
        </p:txBody>
      </p:sp>
    </p:spTree>
    <p:extLst>
      <p:ext uri="{BB962C8B-B14F-4D97-AF65-F5344CB8AC3E}">
        <p14:creationId xmlns:p14="http://schemas.microsoft.com/office/powerpoint/2010/main" val="37422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t>Overlay Networks</a:t>
            </a:r>
          </a:p>
        </p:txBody>
      </p:sp>
      <p:sp>
        <p:nvSpPr>
          <p:cNvPr id="12291" name="Rectangle 3"/>
          <p:cNvSpPr>
            <a:spLocks noGrp="1" noChangeArrowheads="1"/>
          </p:cNvSpPr>
          <p:nvPr>
            <p:ph idx="1"/>
          </p:nvPr>
        </p:nvSpPr>
        <p:spPr/>
        <p:txBody>
          <a:bodyPr>
            <a:normAutofit fontScale="92500" lnSpcReduction="20000"/>
          </a:bodyPr>
          <a:lstStyle/>
          <a:p>
            <a:r>
              <a:rPr lang="en-US" altLang="zh-CN" smtClean="0"/>
              <a:t>An overlay network is a virtual network that is built on top of another. </a:t>
            </a:r>
          </a:p>
          <a:p>
            <a:r>
              <a:rPr lang="en-US" altLang="zh-CN" smtClean="0"/>
              <a:t>Why are they required? There are many limitations of the current Internet architecture including the lack of security, QoS guarantees, mobility support, multicast support, end-to-end service guarantees, etc. </a:t>
            </a:r>
          </a:p>
          <a:p>
            <a:r>
              <a:rPr lang="en-US" altLang="zh-CN" smtClean="0"/>
              <a:t>Routing overlay: Tailored for network style, e.g., wireless ad hoc networks, disruption-tolerant networks</a:t>
            </a:r>
          </a:p>
          <a:p>
            <a:r>
              <a:rPr lang="en-US" altLang="zh-CN" smtClean="0"/>
              <a:t>Service overlay: Tailored for application needs, and built for the purpose of providing a specific application, e.g., application layer multicast, content delivery network (CDN), VoIP, distributed systems management</a:t>
            </a:r>
          </a:p>
        </p:txBody>
      </p:sp>
    </p:spTree>
    <p:extLst>
      <p:ext uri="{BB962C8B-B14F-4D97-AF65-F5344CB8AC3E}">
        <p14:creationId xmlns:p14="http://schemas.microsoft.com/office/powerpoint/2010/main" val="1810359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762000"/>
          </a:xfrm>
        </p:spPr>
        <p:txBody>
          <a:bodyPr/>
          <a:lstStyle/>
          <a:p>
            <a:pPr eaLnBrk="1" hangingPunct="1"/>
            <a:r>
              <a:rPr lang="da-DK" altLang="en-US" smtClean="0"/>
              <a:t>Creating a group (1100)</a:t>
            </a:r>
            <a:endParaRPr lang="en-US" altLang="en-US" smtClean="0"/>
          </a:p>
        </p:txBody>
      </p:sp>
      <p:sp>
        <p:nvSpPr>
          <p:cNvPr id="16387" name="Oval 3"/>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88" name="Text Box 4"/>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6389" name="Oval 5"/>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0" name="Text Box 6"/>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6391" name="Oval 7"/>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2" name="Text Box 8"/>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6393" name="Oval 9"/>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4" name="Text Box 10"/>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6395" name="Oval 11"/>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6" name="Text Box 12"/>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6397" name="Oval 13"/>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8" name="Text Box 14"/>
          <p:cNvSpPr txBox="1">
            <a:spLocks noChangeArrowheads="1"/>
          </p:cNvSpPr>
          <p:nvPr/>
        </p:nvSpPr>
        <p:spPr bwMode="auto">
          <a:xfrm>
            <a:off x="6877050"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6399" name="Text Box 15"/>
          <p:cNvSpPr txBox="1">
            <a:spLocks noChangeArrowheads="1"/>
          </p:cNvSpPr>
          <p:nvPr/>
        </p:nvSpPr>
        <p:spPr bwMode="auto">
          <a:xfrm>
            <a:off x="0" y="4292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16400" name="Line 16"/>
          <p:cNvSpPr>
            <a:spLocks noChangeShapeType="1"/>
          </p:cNvSpPr>
          <p:nvPr/>
        </p:nvSpPr>
        <p:spPr bwMode="auto">
          <a:xfrm flipH="1" flipV="1">
            <a:off x="3348038" y="4005263"/>
            <a:ext cx="12954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17"/>
          <p:cNvSpPr>
            <a:spLocks noChangeShapeType="1"/>
          </p:cNvSpPr>
          <p:nvPr/>
        </p:nvSpPr>
        <p:spPr bwMode="auto">
          <a:xfrm flipH="1" flipV="1">
            <a:off x="1116013" y="3933825"/>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Text Box 18"/>
          <p:cNvSpPr txBox="1">
            <a:spLocks noChangeArrowheads="1"/>
          </p:cNvSpPr>
          <p:nvPr/>
        </p:nvSpPr>
        <p:spPr bwMode="auto">
          <a:xfrm>
            <a:off x="0" y="4581525"/>
            <a:ext cx="38623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(the root </a:t>
            </a:r>
            <a:r>
              <a:rPr lang="en-US" altLang="en-US" sz="2400">
                <a:latin typeface="Times New Roman" pitchFamily="18" charset="0"/>
              </a:rPr>
              <a:t>of the multicast tree</a:t>
            </a:r>
            <a:r>
              <a:rPr lang="da-DK" altLang="en-US" sz="2400">
                <a:latin typeface="Times New Roman" pitchFamily="18" charset="0"/>
              </a:rPr>
              <a:t>)</a:t>
            </a:r>
            <a:endParaRPr lang="en-US" altLang="en-US" sz="2400">
              <a:latin typeface="Times New Roman" pitchFamily="18" charset="0"/>
            </a:endParaRPr>
          </a:p>
        </p:txBody>
      </p:sp>
      <p:sp>
        <p:nvSpPr>
          <p:cNvPr id="16403" name="Text Box 19"/>
          <p:cNvSpPr txBox="1">
            <a:spLocks noChangeArrowheads="1"/>
          </p:cNvSpPr>
          <p:nvPr/>
        </p:nvSpPr>
        <p:spPr bwMode="auto">
          <a:xfrm>
            <a:off x="4067175" y="4724400"/>
            <a:ext cx="2570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Group Creator</a:t>
            </a:r>
          </a:p>
          <a:p>
            <a:pPr eaLnBrk="1" hangingPunct="1">
              <a:spcBef>
                <a:spcPct val="0"/>
              </a:spcBef>
              <a:buFontTx/>
              <a:buNone/>
            </a:pPr>
            <a:r>
              <a:rPr lang="da-DK" altLang="en-US" sz="2400">
                <a:latin typeface="Times New Roman" pitchFamily="18" charset="0"/>
              </a:rPr>
              <a:t>creates Group 1100</a:t>
            </a:r>
            <a:endParaRPr lang="en-US" altLang="en-US" sz="2400">
              <a:latin typeface="Times New Roman" pitchFamily="18" charset="0"/>
            </a:endParaRPr>
          </a:p>
        </p:txBody>
      </p:sp>
      <p:sp>
        <p:nvSpPr>
          <p:cNvPr id="16404" name="Oval 20"/>
          <p:cNvSpPr>
            <a:spLocks noChangeArrowheads="1"/>
          </p:cNvSpPr>
          <p:nvPr/>
        </p:nvSpPr>
        <p:spPr bwMode="auto">
          <a:xfrm>
            <a:off x="827088" y="162877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5" name="Oval 21"/>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6" name="Oval 22"/>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7" name="Oval 23"/>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8" name="Oval 24"/>
          <p:cNvSpPr>
            <a:spLocks noChangeArrowheads="1"/>
          </p:cNvSpPr>
          <p:nvPr/>
        </p:nvSpPr>
        <p:spPr bwMode="auto">
          <a:xfrm>
            <a:off x="5364163" y="55165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9" name="Oval 25"/>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10" name="Oval 26"/>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11" name="Oval 27"/>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13354" name="Group 42"/>
          <p:cNvGraphicFramePr>
            <a:graphicFrameLocks noGrp="1"/>
          </p:cNvGraphicFramePr>
          <p:nvPr>
            <p:ph idx="1"/>
          </p:nvPr>
        </p:nvGraphicFramePr>
        <p:xfrm>
          <a:off x="179388" y="2636838"/>
          <a:ext cx="1654175" cy="927101"/>
        </p:xfrm>
        <a:graphic>
          <a:graphicData uri="http://schemas.openxmlformats.org/drawingml/2006/table">
            <a:tbl>
              <a:tblPr/>
              <a:tblGrid>
                <a:gridCol w="827087"/>
                <a:gridCol w="827088"/>
              </a:tblGrid>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ACL</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xxx</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Null</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94428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sz="quarter"/>
          </p:nvPr>
        </p:nvSpPr>
        <p:spPr/>
        <p:txBody>
          <a:bodyPr/>
          <a:lstStyle/>
          <a:p>
            <a:pPr eaLnBrk="1" hangingPunct="1"/>
            <a:r>
              <a:rPr lang="da-DK" altLang="en-US" smtClean="0"/>
              <a:t>Joining a group</a:t>
            </a:r>
            <a:endParaRPr lang="en-US" altLang="en-US" smtClean="0"/>
          </a:p>
        </p:txBody>
      </p:sp>
      <p:graphicFrame>
        <p:nvGraphicFramePr>
          <p:cNvPr id="15464" name="Group 104"/>
          <p:cNvGraphicFramePr>
            <a:graphicFrameLocks noGrp="1"/>
          </p:cNvGraphicFramePr>
          <p:nvPr>
            <p:ph sz="quarter" idx="1"/>
          </p:nvPr>
        </p:nvGraphicFramePr>
        <p:xfrm>
          <a:off x="2208213" y="4181475"/>
          <a:ext cx="1828800" cy="1122363"/>
        </p:xfrm>
        <a:graphic>
          <a:graphicData uri="http://schemas.openxmlformats.org/drawingml/2006/table">
            <a:tbl>
              <a:tblPr/>
              <a:tblGrid>
                <a:gridCol w="914400"/>
                <a:gridCol w="914400"/>
              </a:tblGrid>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463" name="Group 103"/>
          <p:cNvGraphicFramePr>
            <a:graphicFrameLocks noGrp="1"/>
          </p:cNvGraphicFramePr>
          <p:nvPr>
            <p:ph sz="quarter" idx="2"/>
          </p:nvPr>
        </p:nvGraphicFramePr>
        <p:xfrm>
          <a:off x="7380288" y="1341438"/>
          <a:ext cx="1616075" cy="865188"/>
        </p:xfrm>
        <a:graphic>
          <a:graphicData uri="http://schemas.openxmlformats.org/drawingml/2006/table">
            <a:tbl>
              <a:tblPr/>
              <a:tblGrid>
                <a:gridCol w="808037"/>
                <a:gridCol w="808038"/>
              </a:tblGrid>
              <a:tr h="2889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467" name="Group 107"/>
          <p:cNvGraphicFramePr>
            <a:graphicFrameLocks noGrp="1"/>
          </p:cNvGraphicFramePr>
          <p:nvPr>
            <p:ph sz="quarter" idx="3"/>
          </p:nvPr>
        </p:nvGraphicFramePr>
        <p:xfrm>
          <a:off x="4191000" y="4872038"/>
          <a:ext cx="2058988" cy="1497013"/>
        </p:xfrm>
        <a:graphic>
          <a:graphicData uri="http://schemas.openxmlformats.org/drawingml/2006/table">
            <a:tbl>
              <a:tblPr/>
              <a:tblGrid>
                <a:gridCol w="1030288"/>
                <a:gridCol w="1028700"/>
              </a:tblGrid>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0100</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0111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56" name="Oval 48"/>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57" name="Text Box 49"/>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7458" name="Oval 50"/>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59" name="Text Box 51"/>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7460" name="Oval 52"/>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1" name="Text Box 53"/>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7462" name="Oval 54"/>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3" name="Text Box 55"/>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7464" name="Oval 56"/>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5" name="Text Box 57"/>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7466" name="Oval 58"/>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7" name="Text Box 59"/>
          <p:cNvSpPr txBox="1">
            <a:spLocks noChangeArrowheads="1"/>
          </p:cNvSpPr>
          <p:nvPr/>
        </p:nvSpPr>
        <p:spPr bwMode="auto">
          <a:xfrm>
            <a:off x="6840538"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7468" name="Text Box 60"/>
          <p:cNvSpPr txBox="1">
            <a:spLocks noChangeArrowheads="1"/>
          </p:cNvSpPr>
          <p:nvPr/>
        </p:nvSpPr>
        <p:spPr bwMode="auto">
          <a:xfrm>
            <a:off x="0" y="4341813"/>
            <a:ext cx="2024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000">
                <a:latin typeface="Times New Roman" pitchFamily="18" charset="0"/>
              </a:rPr>
              <a:t>Rendezvous Point</a:t>
            </a:r>
            <a:endParaRPr lang="en-US" altLang="en-US" sz="2000">
              <a:latin typeface="Times New Roman" pitchFamily="18" charset="0"/>
            </a:endParaRPr>
          </a:p>
        </p:txBody>
      </p:sp>
      <p:sp>
        <p:nvSpPr>
          <p:cNvPr id="17469" name="Line 61"/>
          <p:cNvSpPr>
            <a:spLocks noChangeShapeType="1"/>
          </p:cNvSpPr>
          <p:nvPr/>
        </p:nvSpPr>
        <p:spPr bwMode="auto">
          <a:xfrm flipH="1" flipV="1">
            <a:off x="3348038" y="4005263"/>
            <a:ext cx="12954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0" name="Line 62"/>
          <p:cNvSpPr>
            <a:spLocks noChangeShapeType="1"/>
          </p:cNvSpPr>
          <p:nvPr/>
        </p:nvSpPr>
        <p:spPr bwMode="auto">
          <a:xfrm flipH="1" flipV="1">
            <a:off x="1116013" y="3933825"/>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1" name="Text Box 63"/>
          <p:cNvSpPr txBox="1">
            <a:spLocks noChangeArrowheads="1"/>
          </p:cNvSpPr>
          <p:nvPr/>
        </p:nvSpPr>
        <p:spPr bwMode="auto">
          <a:xfrm>
            <a:off x="250825" y="4630738"/>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000">
                <a:latin typeface="Times New Roman" pitchFamily="18" charset="0"/>
              </a:rPr>
              <a:t>(Pastry root)</a:t>
            </a:r>
            <a:endParaRPr lang="en-US" altLang="en-US" sz="2000">
              <a:latin typeface="Times New Roman" pitchFamily="18" charset="0"/>
            </a:endParaRPr>
          </a:p>
        </p:txBody>
      </p:sp>
      <p:sp>
        <p:nvSpPr>
          <p:cNvPr id="17472" name="Text Box 64"/>
          <p:cNvSpPr txBox="1">
            <a:spLocks noChangeArrowheads="1"/>
          </p:cNvSpPr>
          <p:nvPr/>
        </p:nvSpPr>
        <p:spPr bwMode="auto">
          <a:xfrm>
            <a:off x="6732588" y="5734050"/>
            <a:ext cx="2154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Joining member</a:t>
            </a:r>
            <a:endParaRPr lang="en-US" altLang="en-US" sz="2400">
              <a:latin typeface="Times New Roman" pitchFamily="18" charset="0"/>
            </a:endParaRPr>
          </a:p>
        </p:txBody>
      </p:sp>
      <p:sp>
        <p:nvSpPr>
          <p:cNvPr id="17473" name="Oval 65"/>
          <p:cNvSpPr>
            <a:spLocks noChangeArrowheads="1"/>
          </p:cNvSpPr>
          <p:nvPr/>
        </p:nvSpPr>
        <p:spPr bwMode="auto">
          <a:xfrm>
            <a:off x="611188" y="19891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74" name="Oval 66"/>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5" name="Oval 67"/>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6" name="Oval 68"/>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7" name="Oval 69"/>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8" name="Oval 70"/>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9" name="Oval 71"/>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80" name="Line 72"/>
          <p:cNvSpPr>
            <a:spLocks noChangeShapeType="1"/>
          </p:cNvSpPr>
          <p:nvPr/>
        </p:nvSpPr>
        <p:spPr bwMode="auto">
          <a:xfrm flipH="1" flipV="1">
            <a:off x="5364163" y="4508500"/>
            <a:ext cx="1944687" cy="649288"/>
          </a:xfrm>
          <a:prstGeom prst="line">
            <a:avLst/>
          </a:prstGeom>
          <a:noFill/>
          <a:ln w="571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1" name="Text Box 73"/>
          <p:cNvSpPr txBox="1">
            <a:spLocks noChangeArrowheads="1"/>
          </p:cNvSpPr>
          <p:nvPr/>
        </p:nvSpPr>
        <p:spPr bwMode="auto">
          <a:xfrm>
            <a:off x="5867400" y="4149725"/>
            <a:ext cx="128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Join request</a:t>
            </a:r>
            <a:endParaRPr lang="en-US" altLang="en-US" sz="1800">
              <a:latin typeface="Times New Roman" pitchFamily="18" charset="0"/>
            </a:endParaRPr>
          </a:p>
        </p:txBody>
      </p:sp>
      <p:sp>
        <p:nvSpPr>
          <p:cNvPr id="17482" name="Line 74"/>
          <p:cNvSpPr>
            <a:spLocks noChangeShapeType="1"/>
          </p:cNvSpPr>
          <p:nvPr/>
        </p:nvSpPr>
        <p:spPr bwMode="auto">
          <a:xfrm flipH="1">
            <a:off x="5292725" y="2636838"/>
            <a:ext cx="1654175"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5466" name="Group 106"/>
          <p:cNvGraphicFramePr>
            <a:graphicFrameLocks noGrp="1"/>
          </p:cNvGraphicFramePr>
          <p:nvPr>
            <p:ph sz="quarter" idx="4"/>
          </p:nvPr>
        </p:nvGraphicFramePr>
        <p:xfrm>
          <a:off x="7235825" y="4076700"/>
          <a:ext cx="1727200" cy="822450"/>
        </p:xfrm>
        <a:graphic>
          <a:graphicData uri="http://schemas.openxmlformats.org/drawingml/2006/table">
            <a:tbl>
              <a:tblPr/>
              <a:tblGrid>
                <a:gridCol w="863600"/>
                <a:gridCol w="863600"/>
              </a:tblGrid>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0111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465" name="Group 105"/>
          <p:cNvGraphicFramePr>
            <a:graphicFrameLocks noGrp="1"/>
          </p:cNvGraphicFramePr>
          <p:nvPr/>
        </p:nvGraphicFramePr>
        <p:xfrm>
          <a:off x="179388" y="2636838"/>
          <a:ext cx="1654175" cy="927101"/>
        </p:xfrm>
        <a:graphic>
          <a:graphicData uri="http://schemas.openxmlformats.org/drawingml/2006/table">
            <a:tbl>
              <a:tblPr/>
              <a:tblGrid>
                <a:gridCol w="827087"/>
                <a:gridCol w="827088"/>
              </a:tblGrid>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ACL</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xxx</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Null</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45011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da-DK" altLang="en-US" smtClean="0"/>
              <a:t>Multicasting</a:t>
            </a:r>
            <a:endParaRPr lang="en-US" altLang="en-US" smtClean="0"/>
          </a:p>
        </p:txBody>
      </p:sp>
      <p:sp>
        <p:nvSpPr>
          <p:cNvPr id="18435" name="Oval 3"/>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36" name="Text Box 4"/>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8437" name="Oval 5"/>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38" name="Text Box 6"/>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8439" name="Oval 7"/>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0" name="Text Box 8"/>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8441" name="Oval 9"/>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2" name="Text Box 10"/>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8443" name="Oval 11"/>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4" name="Text Box 12"/>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8445" name="Oval 13"/>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6" name="Text Box 14"/>
          <p:cNvSpPr txBox="1">
            <a:spLocks noChangeArrowheads="1"/>
          </p:cNvSpPr>
          <p:nvPr/>
        </p:nvSpPr>
        <p:spPr bwMode="auto">
          <a:xfrm>
            <a:off x="6877050"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8447" name="Text Box 15"/>
          <p:cNvSpPr txBox="1">
            <a:spLocks noChangeArrowheads="1"/>
          </p:cNvSpPr>
          <p:nvPr/>
        </p:nvSpPr>
        <p:spPr bwMode="auto">
          <a:xfrm>
            <a:off x="0" y="4292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18448" name="Line 16"/>
          <p:cNvSpPr>
            <a:spLocks noChangeShapeType="1"/>
          </p:cNvSpPr>
          <p:nvPr/>
        </p:nvSpPr>
        <p:spPr bwMode="auto">
          <a:xfrm flipH="1" flipV="1">
            <a:off x="3348038" y="4005263"/>
            <a:ext cx="12954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flipH="1" flipV="1">
            <a:off x="1116013" y="3933825"/>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Text Box 18"/>
          <p:cNvSpPr txBox="1">
            <a:spLocks noChangeArrowheads="1"/>
          </p:cNvSpPr>
          <p:nvPr/>
        </p:nvSpPr>
        <p:spPr bwMode="auto">
          <a:xfrm>
            <a:off x="250825" y="45815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(Pastry root)</a:t>
            </a:r>
            <a:endParaRPr lang="en-US" altLang="en-US" sz="2400">
              <a:latin typeface="Times New Roman" pitchFamily="18" charset="0"/>
            </a:endParaRPr>
          </a:p>
        </p:txBody>
      </p:sp>
      <p:sp>
        <p:nvSpPr>
          <p:cNvPr id="18451" name="Oval 19"/>
          <p:cNvSpPr>
            <a:spLocks noChangeArrowheads="1"/>
          </p:cNvSpPr>
          <p:nvPr/>
        </p:nvSpPr>
        <p:spPr bwMode="auto">
          <a:xfrm>
            <a:off x="611188" y="19891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2" name="Oval 20"/>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3" name="Oval 21"/>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4" name="Oval 22"/>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5" name="Oval 23"/>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6" name="Oval 24"/>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7" name="Oval 25"/>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8" name="Text Box 26"/>
          <p:cNvSpPr txBox="1">
            <a:spLocks noChangeArrowheads="1"/>
          </p:cNvSpPr>
          <p:nvPr/>
        </p:nvSpPr>
        <p:spPr bwMode="auto">
          <a:xfrm>
            <a:off x="1187450" y="2276475"/>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Message</a:t>
            </a:r>
            <a:endParaRPr lang="en-US" altLang="en-US" sz="1800">
              <a:latin typeface="Times New Roman" pitchFamily="18" charset="0"/>
            </a:endParaRPr>
          </a:p>
        </p:txBody>
      </p:sp>
      <p:sp>
        <p:nvSpPr>
          <p:cNvPr id="18459" name="Line 27"/>
          <p:cNvSpPr>
            <a:spLocks noChangeShapeType="1"/>
          </p:cNvSpPr>
          <p:nvPr/>
        </p:nvSpPr>
        <p:spPr bwMode="auto">
          <a:xfrm flipH="1">
            <a:off x="5292725" y="2636838"/>
            <a:ext cx="1654175"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0" name="Line 28"/>
          <p:cNvSpPr>
            <a:spLocks noChangeShapeType="1"/>
          </p:cNvSpPr>
          <p:nvPr/>
        </p:nvSpPr>
        <p:spPr bwMode="auto">
          <a:xfrm flipH="1" flipV="1">
            <a:off x="5364163" y="4437063"/>
            <a:ext cx="1944687"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Line 29"/>
          <p:cNvSpPr>
            <a:spLocks noChangeShapeType="1"/>
          </p:cNvSpPr>
          <p:nvPr/>
        </p:nvSpPr>
        <p:spPr bwMode="auto">
          <a:xfrm>
            <a:off x="1042988" y="3716338"/>
            <a:ext cx="165735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2" name="Line 30"/>
          <p:cNvSpPr>
            <a:spLocks noChangeShapeType="1"/>
          </p:cNvSpPr>
          <p:nvPr/>
        </p:nvSpPr>
        <p:spPr bwMode="auto">
          <a:xfrm>
            <a:off x="3348038" y="3789363"/>
            <a:ext cx="1368425" cy="3603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3" name="Line 31"/>
          <p:cNvSpPr>
            <a:spLocks noChangeShapeType="1"/>
          </p:cNvSpPr>
          <p:nvPr/>
        </p:nvSpPr>
        <p:spPr bwMode="auto">
          <a:xfrm flipV="1">
            <a:off x="5148263" y="2492375"/>
            <a:ext cx="1655762" cy="158432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4" name="Line 32"/>
          <p:cNvSpPr>
            <a:spLocks noChangeShapeType="1"/>
          </p:cNvSpPr>
          <p:nvPr/>
        </p:nvSpPr>
        <p:spPr bwMode="auto">
          <a:xfrm>
            <a:off x="5364163" y="4292600"/>
            <a:ext cx="2016125" cy="6492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5" name="Line 33"/>
          <p:cNvSpPr>
            <a:spLocks noChangeShapeType="1"/>
          </p:cNvSpPr>
          <p:nvPr/>
        </p:nvSpPr>
        <p:spPr bwMode="auto">
          <a:xfrm flipH="1">
            <a:off x="971550" y="2276475"/>
            <a:ext cx="1728788" cy="1368425"/>
          </a:xfrm>
          <a:prstGeom prst="line">
            <a:avLst/>
          </a:prstGeom>
          <a:noFill/>
          <a:ln w="762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6" name="Text Box 34"/>
          <p:cNvSpPr txBox="1">
            <a:spLocks noChangeArrowheads="1"/>
          </p:cNvSpPr>
          <p:nvPr/>
        </p:nvSpPr>
        <p:spPr bwMode="auto">
          <a:xfrm>
            <a:off x="6011863" y="40767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Multicast down tree</a:t>
            </a:r>
            <a:endParaRPr lang="en-US" altLang="en-US" sz="1800">
              <a:latin typeface="Times New Roman" pitchFamily="18" charset="0"/>
            </a:endParaRPr>
          </a:p>
        </p:txBody>
      </p:sp>
    </p:spTree>
    <p:extLst>
      <p:ext uri="{BB962C8B-B14F-4D97-AF65-F5344CB8AC3E}">
        <p14:creationId xmlns:p14="http://schemas.microsoft.com/office/powerpoint/2010/main" val="2078471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sz="quarter"/>
          </p:nvPr>
        </p:nvSpPr>
        <p:spPr/>
        <p:txBody>
          <a:bodyPr/>
          <a:lstStyle/>
          <a:p>
            <a:pPr eaLnBrk="1" hangingPunct="1"/>
            <a:r>
              <a:rPr lang="da-DK" altLang="en-US" smtClean="0"/>
              <a:t>Leaving a group</a:t>
            </a:r>
            <a:endParaRPr lang="en-US" altLang="en-US" smtClean="0"/>
          </a:p>
        </p:txBody>
      </p:sp>
      <p:graphicFrame>
        <p:nvGraphicFramePr>
          <p:cNvPr id="17495" name="Group 87"/>
          <p:cNvGraphicFramePr>
            <a:graphicFrameLocks noGrp="1"/>
          </p:cNvGraphicFramePr>
          <p:nvPr>
            <p:ph sz="quarter" idx="2"/>
          </p:nvPr>
        </p:nvGraphicFramePr>
        <p:xfrm>
          <a:off x="2133600" y="4773613"/>
          <a:ext cx="1830388" cy="1184275"/>
        </p:xfrm>
        <a:graphic>
          <a:graphicData uri="http://schemas.openxmlformats.org/drawingml/2006/table">
            <a:tbl>
              <a:tblPr/>
              <a:tblGrid>
                <a:gridCol w="915988"/>
                <a:gridCol w="914400"/>
              </a:tblGrid>
              <a:tr h="3968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93" name="Group 85"/>
          <p:cNvGraphicFramePr>
            <a:graphicFrameLocks noGrp="1"/>
          </p:cNvGraphicFramePr>
          <p:nvPr>
            <p:ph sz="quarter" idx="3"/>
          </p:nvPr>
        </p:nvGraphicFramePr>
        <p:xfrm>
          <a:off x="4348163" y="4773613"/>
          <a:ext cx="1747837" cy="985837"/>
        </p:xfrm>
        <a:graphic>
          <a:graphicData uri="http://schemas.openxmlformats.org/drawingml/2006/table">
            <a:tbl>
              <a:tblPr/>
              <a:tblGrid>
                <a:gridCol w="874712"/>
                <a:gridCol w="873125"/>
              </a:tblGrid>
              <a:tr h="49529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4" name="Oval 28"/>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85" name="Text Box 29"/>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9486" name="Oval 30"/>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87" name="Text Box 31"/>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9488" name="Oval 32"/>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89" name="Text Box 33"/>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9490" name="Oval 34"/>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91" name="Text Box 35"/>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9492" name="Oval 36"/>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93" name="Text Box 37"/>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9494" name="Oval 38"/>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95" name="Text Box 39"/>
          <p:cNvSpPr txBox="1">
            <a:spLocks noChangeArrowheads="1"/>
          </p:cNvSpPr>
          <p:nvPr/>
        </p:nvSpPr>
        <p:spPr bwMode="auto">
          <a:xfrm>
            <a:off x="6877050"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9496" name="Text Box 40"/>
          <p:cNvSpPr txBox="1">
            <a:spLocks noChangeArrowheads="1"/>
          </p:cNvSpPr>
          <p:nvPr/>
        </p:nvSpPr>
        <p:spPr bwMode="auto">
          <a:xfrm>
            <a:off x="0" y="4292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19497" name="Line 41"/>
          <p:cNvSpPr>
            <a:spLocks noChangeShapeType="1"/>
          </p:cNvSpPr>
          <p:nvPr/>
        </p:nvSpPr>
        <p:spPr bwMode="auto">
          <a:xfrm flipH="1" flipV="1">
            <a:off x="3348038" y="4005263"/>
            <a:ext cx="1295400" cy="360362"/>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8" name="Line 42"/>
          <p:cNvSpPr>
            <a:spLocks noChangeShapeType="1"/>
          </p:cNvSpPr>
          <p:nvPr/>
        </p:nvSpPr>
        <p:spPr bwMode="auto">
          <a:xfrm flipH="1" flipV="1">
            <a:off x="1116013" y="3933825"/>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9" name="Text Box 43"/>
          <p:cNvSpPr txBox="1">
            <a:spLocks noChangeArrowheads="1"/>
          </p:cNvSpPr>
          <p:nvPr/>
        </p:nvSpPr>
        <p:spPr bwMode="auto">
          <a:xfrm>
            <a:off x="250825" y="45815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(Pastry root)</a:t>
            </a:r>
            <a:endParaRPr lang="en-US" altLang="en-US" sz="2400">
              <a:latin typeface="Times New Roman" pitchFamily="18" charset="0"/>
            </a:endParaRPr>
          </a:p>
        </p:txBody>
      </p:sp>
      <p:sp>
        <p:nvSpPr>
          <p:cNvPr id="19500" name="Text Box 44"/>
          <p:cNvSpPr txBox="1">
            <a:spLocks noChangeArrowheads="1"/>
          </p:cNvSpPr>
          <p:nvPr/>
        </p:nvSpPr>
        <p:spPr bwMode="auto">
          <a:xfrm>
            <a:off x="6732588" y="5734050"/>
            <a:ext cx="225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Leaving member</a:t>
            </a:r>
            <a:endParaRPr lang="en-US" altLang="en-US" sz="2400">
              <a:latin typeface="Times New Roman" pitchFamily="18" charset="0"/>
            </a:endParaRPr>
          </a:p>
        </p:txBody>
      </p:sp>
      <p:sp>
        <p:nvSpPr>
          <p:cNvPr id="19501" name="Oval 45"/>
          <p:cNvSpPr>
            <a:spLocks noChangeArrowheads="1"/>
          </p:cNvSpPr>
          <p:nvPr/>
        </p:nvSpPr>
        <p:spPr bwMode="auto">
          <a:xfrm>
            <a:off x="900113" y="148431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02" name="Oval 46"/>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graphicFrame>
        <p:nvGraphicFramePr>
          <p:cNvPr id="17492" name="Group 84"/>
          <p:cNvGraphicFramePr>
            <a:graphicFrameLocks noGrp="1"/>
          </p:cNvGraphicFramePr>
          <p:nvPr>
            <p:ph sz="quarter" idx="4"/>
          </p:nvPr>
        </p:nvGraphicFramePr>
        <p:xfrm>
          <a:off x="7419975" y="4149725"/>
          <a:ext cx="1544638" cy="673100"/>
        </p:xfrm>
        <a:graphic>
          <a:graphicData uri="http://schemas.openxmlformats.org/drawingml/2006/table">
            <a:tbl>
              <a:tblPr/>
              <a:tblGrid>
                <a:gridCol w="774700"/>
                <a:gridCol w="769938"/>
              </a:tblGrid>
              <a:tr h="33813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14" name="Oval 47"/>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5" name="Oval 48"/>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6" name="Oval 49"/>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7" name="Oval 50"/>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8" name="Oval 51"/>
          <p:cNvSpPr>
            <a:spLocks noChangeArrowheads="1"/>
          </p:cNvSpPr>
          <p:nvPr/>
        </p:nvSpPr>
        <p:spPr bwMode="auto">
          <a:xfrm>
            <a:off x="3348038" y="60579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9519" name="Text Box 52"/>
          <p:cNvSpPr txBox="1">
            <a:spLocks noChangeArrowheads="1"/>
          </p:cNvSpPr>
          <p:nvPr/>
        </p:nvSpPr>
        <p:spPr bwMode="auto">
          <a:xfrm>
            <a:off x="5867400" y="4149725"/>
            <a:ext cx="1460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Leave request</a:t>
            </a:r>
            <a:endParaRPr lang="en-US" altLang="en-US" sz="1800">
              <a:latin typeface="Times New Roman" pitchFamily="18" charset="0"/>
            </a:endParaRPr>
          </a:p>
        </p:txBody>
      </p:sp>
      <p:sp>
        <p:nvSpPr>
          <p:cNvPr id="19520" name="Line 53"/>
          <p:cNvSpPr>
            <a:spLocks noChangeShapeType="1"/>
          </p:cNvSpPr>
          <p:nvPr/>
        </p:nvSpPr>
        <p:spPr bwMode="auto">
          <a:xfrm flipH="1" flipV="1">
            <a:off x="5364163" y="4508500"/>
            <a:ext cx="2016125" cy="649288"/>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1" name="Text Box 54"/>
          <p:cNvSpPr txBox="1">
            <a:spLocks noChangeArrowheads="1"/>
          </p:cNvSpPr>
          <p:nvPr/>
        </p:nvSpPr>
        <p:spPr bwMode="auto">
          <a:xfrm>
            <a:off x="2484438" y="4292600"/>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Member</a:t>
            </a:r>
            <a:endParaRPr lang="en-US" altLang="en-US" sz="2400">
              <a:latin typeface="Times New Roman" pitchFamily="18" charset="0"/>
            </a:endParaRPr>
          </a:p>
        </p:txBody>
      </p:sp>
      <p:sp>
        <p:nvSpPr>
          <p:cNvPr id="19522" name="Text Box 55"/>
          <p:cNvSpPr txBox="1">
            <a:spLocks noChangeArrowheads="1"/>
          </p:cNvSpPr>
          <p:nvPr/>
        </p:nvSpPr>
        <p:spPr bwMode="auto">
          <a:xfrm>
            <a:off x="3635375" y="3573463"/>
            <a:ext cx="1460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Leave request</a:t>
            </a:r>
            <a:endParaRPr lang="en-US" altLang="en-US" sz="1800">
              <a:latin typeface="Times New Roman" pitchFamily="18" charset="0"/>
            </a:endParaRPr>
          </a:p>
        </p:txBody>
      </p:sp>
      <p:graphicFrame>
        <p:nvGraphicFramePr>
          <p:cNvPr id="17494" name="Group 86"/>
          <p:cNvGraphicFramePr>
            <a:graphicFrameLocks noGrp="1"/>
          </p:cNvGraphicFramePr>
          <p:nvPr/>
        </p:nvGraphicFramePr>
        <p:xfrm>
          <a:off x="250825" y="2420938"/>
          <a:ext cx="1584325" cy="1097024"/>
        </p:xfrm>
        <a:graphic>
          <a:graphicData uri="http://schemas.openxmlformats.org/drawingml/2006/table">
            <a:tbl>
              <a:tblPr/>
              <a:tblGrid>
                <a:gridCol w="792163"/>
                <a:gridCol w="792162"/>
              </a:tblGrid>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ACL</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xxx</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Null</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1101</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0923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sz="quarter"/>
          </p:nvPr>
        </p:nvSpPr>
        <p:spPr/>
        <p:txBody>
          <a:bodyPr/>
          <a:lstStyle/>
          <a:p>
            <a:pPr eaLnBrk="1" hangingPunct="1"/>
            <a:r>
              <a:rPr lang="da-DK" altLang="en-US" smtClean="0"/>
              <a:t> Repairing the tree</a:t>
            </a:r>
            <a:endParaRPr lang="en-US" altLang="en-US" smtClean="0"/>
          </a:p>
        </p:txBody>
      </p:sp>
      <p:graphicFrame>
        <p:nvGraphicFramePr>
          <p:cNvPr id="21614" name="Group 110"/>
          <p:cNvGraphicFramePr>
            <a:graphicFrameLocks noGrp="1"/>
          </p:cNvGraphicFramePr>
          <p:nvPr>
            <p:ph sz="quarter" idx="1"/>
          </p:nvPr>
        </p:nvGraphicFramePr>
        <p:xfrm>
          <a:off x="1119188" y="1530350"/>
          <a:ext cx="1581150" cy="822450"/>
        </p:xfrm>
        <a:graphic>
          <a:graphicData uri="http://schemas.openxmlformats.org/drawingml/2006/table">
            <a:tbl>
              <a:tblPr/>
              <a:tblGrid>
                <a:gridCol w="792162"/>
                <a:gridCol w="788988"/>
              </a:tblGrid>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15" name="Group 111"/>
          <p:cNvGraphicFramePr>
            <a:graphicFrameLocks noGrp="1"/>
          </p:cNvGraphicFramePr>
          <p:nvPr>
            <p:ph sz="quarter" idx="2"/>
          </p:nvPr>
        </p:nvGraphicFramePr>
        <p:xfrm>
          <a:off x="6948488" y="1311275"/>
          <a:ext cx="1727200" cy="823914"/>
        </p:xfrm>
        <a:graphic>
          <a:graphicData uri="http://schemas.openxmlformats.org/drawingml/2006/table">
            <a:tbl>
              <a:tblPr/>
              <a:tblGrid>
                <a:gridCol w="863600"/>
                <a:gridCol w="863600"/>
              </a:tblGrid>
              <a:tr h="2747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42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7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17" name="Group 113"/>
          <p:cNvGraphicFramePr>
            <a:graphicFrameLocks noGrp="1"/>
          </p:cNvGraphicFramePr>
          <p:nvPr>
            <p:ph sz="quarter" idx="3"/>
          </p:nvPr>
        </p:nvGraphicFramePr>
        <p:xfrm>
          <a:off x="4191000" y="4725988"/>
          <a:ext cx="1830388" cy="1497013"/>
        </p:xfrm>
        <a:graphic>
          <a:graphicData uri="http://schemas.openxmlformats.org/drawingml/2006/table">
            <a:tbl>
              <a:tblPr/>
              <a:tblGrid>
                <a:gridCol w="915988"/>
                <a:gridCol w="914400"/>
              </a:tblGrid>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1111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0100</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0111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28" name="Oval 48"/>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29" name="Text Box 49"/>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20530" name="Oval 50"/>
          <p:cNvSpPr>
            <a:spLocks noChangeArrowheads="1"/>
          </p:cNvSpPr>
          <p:nvPr/>
        </p:nvSpPr>
        <p:spPr bwMode="auto">
          <a:xfrm>
            <a:off x="2627313" y="3644900"/>
            <a:ext cx="719137" cy="6477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1" name="Text Box 51"/>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20532" name="Oval 52"/>
          <p:cNvSpPr>
            <a:spLocks noChangeArrowheads="1"/>
          </p:cNvSpPr>
          <p:nvPr/>
        </p:nvSpPr>
        <p:spPr bwMode="auto">
          <a:xfrm>
            <a:off x="2700338" y="21336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3" name="Text Box 53"/>
          <p:cNvSpPr txBox="1">
            <a:spLocks noChangeArrowheads="1"/>
          </p:cNvSpPr>
          <p:nvPr/>
        </p:nvSpPr>
        <p:spPr bwMode="auto">
          <a:xfrm>
            <a:off x="2773363" y="2187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20534" name="Oval 54"/>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5" name="Text Box 55"/>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20536" name="Oval 56"/>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7" name="Text Box 57"/>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20538" name="Oval 58"/>
          <p:cNvSpPr>
            <a:spLocks noChangeArrowheads="1"/>
          </p:cNvSpPr>
          <p:nvPr/>
        </p:nvSpPr>
        <p:spPr bwMode="auto">
          <a:xfrm>
            <a:off x="6804025" y="22764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9" name="Text Box 59"/>
          <p:cNvSpPr txBox="1">
            <a:spLocks noChangeArrowheads="1"/>
          </p:cNvSpPr>
          <p:nvPr/>
        </p:nvSpPr>
        <p:spPr bwMode="auto">
          <a:xfrm>
            <a:off x="6877050" y="24034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20540" name="Text Box 60"/>
          <p:cNvSpPr txBox="1">
            <a:spLocks noChangeArrowheads="1"/>
          </p:cNvSpPr>
          <p:nvPr/>
        </p:nvSpPr>
        <p:spPr bwMode="auto">
          <a:xfrm>
            <a:off x="0" y="40767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20541" name="Line 61"/>
          <p:cNvSpPr>
            <a:spLocks noChangeShapeType="1"/>
          </p:cNvSpPr>
          <p:nvPr/>
        </p:nvSpPr>
        <p:spPr bwMode="auto">
          <a:xfrm flipH="1" flipV="1">
            <a:off x="3348038" y="4005263"/>
            <a:ext cx="1295400" cy="360362"/>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2" name="Line 62"/>
          <p:cNvSpPr>
            <a:spLocks noChangeShapeType="1"/>
          </p:cNvSpPr>
          <p:nvPr/>
        </p:nvSpPr>
        <p:spPr bwMode="auto">
          <a:xfrm flipH="1" flipV="1">
            <a:off x="1116013" y="3933825"/>
            <a:ext cx="1511300"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3" name="Text Box 63"/>
          <p:cNvSpPr txBox="1">
            <a:spLocks noChangeArrowheads="1"/>
          </p:cNvSpPr>
          <p:nvPr/>
        </p:nvSpPr>
        <p:spPr bwMode="auto">
          <a:xfrm>
            <a:off x="250825" y="43656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(Pastry root)</a:t>
            </a:r>
            <a:endParaRPr lang="en-US" altLang="en-US" sz="2400">
              <a:latin typeface="Times New Roman" pitchFamily="18" charset="0"/>
            </a:endParaRPr>
          </a:p>
        </p:txBody>
      </p:sp>
      <p:graphicFrame>
        <p:nvGraphicFramePr>
          <p:cNvPr id="21616" name="Group 112"/>
          <p:cNvGraphicFramePr>
            <a:graphicFrameLocks noGrp="1"/>
          </p:cNvGraphicFramePr>
          <p:nvPr>
            <p:ph sz="quarter" idx="4"/>
          </p:nvPr>
        </p:nvGraphicFramePr>
        <p:xfrm>
          <a:off x="6877050" y="5699125"/>
          <a:ext cx="1724025" cy="898526"/>
        </p:xfrm>
        <a:graphic>
          <a:graphicData uri="http://schemas.openxmlformats.org/drawingml/2006/table">
            <a:tbl>
              <a:tblPr/>
              <a:tblGrid>
                <a:gridCol w="863600"/>
                <a:gridCol w="860425"/>
              </a:tblGrid>
              <a:tr h="3000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1001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0111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58" name="Text Box 64"/>
          <p:cNvSpPr txBox="1">
            <a:spLocks noChangeArrowheads="1"/>
          </p:cNvSpPr>
          <p:nvPr/>
        </p:nvSpPr>
        <p:spPr bwMode="auto">
          <a:xfrm>
            <a:off x="2411413" y="4292600"/>
            <a:ext cx="168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Failed Node</a:t>
            </a:r>
            <a:endParaRPr lang="en-US" altLang="en-US" sz="2400">
              <a:latin typeface="Times New Roman" pitchFamily="18" charset="0"/>
            </a:endParaRPr>
          </a:p>
        </p:txBody>
      </p:sp>
      <p:sp>
        <p:nvSpPr>
          <p:cNvPr id="20559" name="Oval 65"/>
          <p:cNvSpPr>
            <a:spLocks noChangeArrowheads="1"/>
          </p:cNvSpPr>
          <p:nvPr/>
        </p:nvSpPr>
        <p:spPr bwMode="auto">
          <a:xfrm>
            <a:off x="250825" y="206057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0" name="Oval 66"/>
          <p:cNvSpPr>
            <a:spLocks noChangeArrowheads="1"/>
          </p:cNvSpPr>
          <p:nvPr/>
        </p:nvSpPr>
        <p:spPr bwMode="auto">
          <a:xfrm>
            <a:off x="2771775"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1" name="Oval 67"/>
          <p:cNvSpPr>
            <a:spLocks noChangeArrowheads="1"/>
          </p:cNvSpPr>
          <p:nvPr/>
        </p:nvSpPr>
        <p:spPr bwMode="auto">
          <a:xfrm>
            <a:off x="1403350" y="602138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2" name="Oval 68"/>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3" name="Oval 69"/>
          <p:cNvSpPr>
            <a:spLocks noChangeArrowheads="1"/>
          </p:cNvSpPr>
          <p:nvPr/>
        </p:nvSpPr>
        <p:spPr bwMode="auto">
          <a:xfrm>
            <a:off x="6019800" y="60198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0564" name="Oval 70"/>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5" name="Oval 71"/>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6" name="Oval 72"/>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7" name="Line 73"/>
          <p:cNvSpPr>
            <a:spLocks noChangeShapeType="1"/>
          </p:cNvSpPr>
          <p:nvPr/>
        </p:nvSpPr>
        <p:spPr bwMode="auto">
          <a:xfrm flipH="1" flipV="1">
            <a:off x="5364163" y="4508500"/>
            <a:ext cx="1943100"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8" name="Line 74"/>
          <p:cNvSpPr>
            <a:spLocks noChangeShapeType="1"/>
          </p:cNvSpPr>
          <p:nvPr/>
        </p:nvSpPr>
        <p:spPr bwMode="auto">
          <a:xfrm flipH="1">
            <a:off x="5219700" y="2781300"/>
            <a:ext cx="165735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9" name="Line 75"/>
          <p:cNvSpPr>
            <a:spLocks noChangeShapeType="1"/>
          </p:cNvSpPr>
          <p:nvPr/>
        </p:nvSpPr>
        <p:spPr bwMode="auto">
          <a:xfrm flipH="1" flipV="1">
            <a:off x="3348038" y="2636838"/>
            <a:ext cx="1439862"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0" name="Line 76"/>
          <p:cNvSpPr>
            <a:spLocks noChangeShapeType="1"/>
          </p:cNvSpPr>
          <p:nvPr/>
        </p:nvSpPr>
        <p:spPr bwMode="auto">
          <a:xfrm flipH="1">
            <a:off x="971550" y="2565400"/>
            <a:ext cx="1728788"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1" name="Text Box 77"/>
          <p:cNvSpPr txBox="1">
            <a:spLocks noChangeArrowheads="1"/>
          </p:cNvSpPr>
          <p:nvPr/>
        </p:nvSpPr>
        <p:spPr bwMode="auto">
          <a:xfrm>
            <a:off x="3563938" y="2486025"/>
            <a:ext cx="128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Join request</a:t>
            </a:r>
            <a:endParaRPr lang="en-US" altLang="en-US" sz="1800">
              <a:latin typeface="Times New Roman" pitchFamily="18" charset="0"/>
            </a:endParaRPr>
          </a:p>
        </p:txBody>
      </p:sp>
      <p:sp>
        <p:nvSpPr>
          <p:cNvPr id="20572" name="Text Box 78"/>
          <p:cNvSpPr txBox="1">
            <a:spLocks noChangeArrowheads="1"/>
          </p:cNvSpPr>
          <p:nvPr/>
        </p:nvSpPr>
        <p:spPr bwMode="auto">
          <a:xfrm>
            <a:off x="827088" y="2708275"/>
            <a:ext cx="128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Join request</a:t>
            </a:r>
            <a:endParaRPr lang="en-US" altLang="en-US" sz="1800">
              <a:latin typeface="Times New Roman" pitchFamily="18" charset="0"/>
            </a:endParaRPr>
          </a:p>
        </p:txBody>
      </p:sp>
      <p:graphicFrame>
        <p:nvGraphicFramePr>
          <p:cNvPr id="21618" name="Group 114"/>
          <p:cNvGraphicFramePr>
            <a:graphicFrameLocks noGrp="1"/>
          </p:cNvGraphicFramePr>
          <p:nvPr/>
        </p:nvGraphicFramePr>
        <p:xfrm>
          <a:off x="180975" y="4878388"/>
          <a:ext cx="1654175" cy="1097024"/>
        </p:xfrm>
        <a:graphic>
          <a:graphicData uri="http://schemas.openxmlformats.org/drawingml/2006/table">
            <a:tbl>
              <a:tblPr/>
              <a:tblGrid>
                <a:gridCol w="827088"/>
                <a:gridCol w="827087"/>
              </a:tblGrid>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GroupID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1100</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ACL</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Xxx</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Parent</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Null</a:t>
                      </a:r>
                      <a:endParaRPr kumimoji="0" lang="en-US" altLang="en-US" sz="12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Child</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smtClean="0">
                          <a:ln>
                            <a:noFill/>
                          </a:ln>
                          <a:solidFill>
                            <a:schemeClr val="tx1"/>
                          </a:solidFill>
                          <a:effectLst/>
                          <a:latin typeface="Arial" charset="0"/>
                          <a:ea typeface="宋体" pitchFamily="2" charset="-122"/>
                        </a:rPr>
                        <a:t>1111</a:t>
                      </a:r>
                      <a:endParaRPr kumimoji="0" lang="en-US" altLang="en-US" sz="2400" b="0" i="0" u="none" strike="noStrike" cap="none" normalizeH="0" baseline="0" smtClean="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2853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Summary</a:t>
            </a:r>
          </a:p>
        </p:txBody>
      </p:sp>
      <p:sp>
        <p:nvSpPr>
          <p:cNvPr id="21507" name="Rectangle 3"/>
          <p:cNvSpPr>
            <a:spLocks noGrp="1" noChangeArrowheads="1"/>
          </p:cNvSpPr>
          <p:nvPr>
            <p:ph type="body" idx="1"/>
          </p:nvPr>
        </p:nvSpPr>
        <p:spPr/>
        <p:txBody>
          <a:bodyPr/>
          <a:lstStyle/>
          <a:p>
            <a:pPr eaLnBrk="1" hangingPunct="1"/>
            <a:r>
              <a:rPr lang="da-DK" altLang="zh-CN" smtClean="0"/>
              <a:t>Problems with Scribe</a:t>
            </a:r>
          </a:p>
          <a:p>
            <a:pPr lvl="1" eaLnBrk="1" hangingPunct="1"/>
            <a:r>
              <a:rPr lang="da-DK" altLang="zh-CN" smtClean="0"/>
              <a:t>Best-effort delivery</a:t>
            </a:r>
          </a:p>
          <a:p>
            <a:pPr lvl="1" eaLnBrk="1" hangingPunct="1"/>
            <a:r>
              <a:rPr lang="da-DK" altLang="zh-CN" smtClean="0"/>
              <a:t>No built-in protection of information</a:t>
            </a:r>
          </a:p>
          <a:p>
            <a:pPr lvl="1" eaLnBrk="1" hangingPunct="1"/>
            <a:r>
              <a:rPr lang="da-DK" altLang="zh-CN" smtClean="0"/>
              <a:t>Possible concurrency problems</a:t>
            </a:r>
          </a:p>
          <a:p>
            <a:pPr eaLnBrk="1" hangingPunct="1"/>
            <a:r>
              <a:rPr lang="da-DK" altLang="zh-CN" smtClean="0"/>
              <a:t>Comparing Scribe and IP multicast</a:t>
            </a:r>
          </a:p>
          <a:p>
            <a:pPr lvl="1" eaLnBrk="1" hangingPunct="1"/>
            <a:r>
              <a:rPr lang="da-DK" altLang="zh-CN" smtClean="0"/>
              <a:t>Scribe scales better and supports dynamic groups</a:t>
            </a:r>
          </a:p>
          <a:p>
            <a:pPr lvl="1" eaLnBrk="1" hangingPunct="1"/>
            <a:r>
              <a:rPr lang="da-DK" altLang="zh-CN" smtClean="0"/>
              <a:t>Scribe nearly as efficient as IP multicast  </a:t>
            </a:r>
            <a:endParaRPr lang="en-US" altLang="zh-CN" smtClean="0"/>
          </a:p>
        </p:txBody>
      </p:sp>
    </p:spTree>
    <p:extLst>
      <p:ext uri="{BB962C8B-B14F-4D97-AF65-F5344CB8AC3E}">
        <p14:creationId xmlns:p14="http://schemas.microsoft.com/office/powerpoint/2010/main" val="1804487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smtClean="0">
              <a:solidFill>
                <a:srgbClr val="000000"/>
              </a:solidFill>
              <a:latin typeface="Times New Roman" pitchFamily="18" charset="0"/>
            </a:endParaRPr>
          </a:p>
        </p:txBody>
      </p:sp>
      <p:sp>
        <p:nvSpPr>
          <p:cNvPr id="56324" name="Rectangle 4"/>
          <p:cNvSpPr>
            <a:spLocks noChangeArrowheads="1"/>
          </p:cNvSpPr>
          <p:nvPr/>
        </p:nvSpPr>
        <p:spPr bwMode="auto">
          <a:xfrm>
            <a:off x="1447800" y="2204864"/>
            <a:ext cx="74676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a:solidFill>
                  <a:srgbClr val="99FFCC"/>
                </a:solidFill>
              </a:rPr>
              <a:t>4</a:t>
            </a:r>
            <a:r>
              <a:rPr lang="en-US" altLang="zh-CN" sz="4600" smtClean="0">
                <a:solidFill>
                  <a:srgbClr val="99FFCC"/>
                </a:solidFill>
              </a:rPr>
              <a:t>. </a:t>
            </a:r>
            <a:r>
              <a:rPr lang="en-US" altLang="zh-CN" sz="4600">
                <a:solidFill>
                  <a:srgbClr val="99FFCC"/>
                </a:solidFill>
              </a:rPr>
              <a:t>Middleware Communication Protocols</a:t>
            </a:r>
            <a:endParaRPr lang="en-US" altLang="zh-CN" sz="4600" smtClean="0">
              <a:solidFill>
                <a:srgbClr val="99FFCC"/>
              </a:solidFill>
              <a:ea typeface="新细明体" pitchFamily="2" charset="-122"/>
            </a:endParaRPr>
          </a:p>
        </p:txBody>
      </p:sp>
    </p:spTree>
    <p:extLst>
      <p:ext uri="{BB962C8B-B14F-4D97-AF65-F5344CB8AC3E}">
        <p14:creationId xmlns:p14="http://schemas.microsoft.com/office/powerpoint/2010/main" val="29370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04-0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75113" y="1295400"/>
            <a:ext cx="4840287"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2"/>
          <p:cNvSpPr>
            <a:spLocks noGrp="1" noChangeArrowheads="1"/>
          </p:cNvSpPr>
          <p:nvPr>
            <p:ph type="title"/>
          </p:nvPr>
        </p:nvSpPr>
        <p:spPr/>
        <p:txBody>
          <a:bodyPr/>
          <a:lstStyle/>
          <a:p>
            <a:pPr eaLnBrk="1" hangingPunct="1"/>
            <a:r>
              <a:rPr lang="en-US" altLang="zh-CN" sz="3600" smtClean="0"/>
              <a:t>Middleware Communication Protocols</a:t>
            </a:r>
            <a:endParaRPr lang="en-US" altLang="zh-CN" sz="5400" smtClean="0"/>
          </a:p>
        </p:txBody>
      </p:sp>
      <p:sp>
        <p:nvSpPr>
          <p:cNvPr id="4100" name="Rectangle 3"/>
          <p:cNvSpPr>
            <a:spLocks noGrp="1" noChangeArrowheads="1"/>
          </p:cNvSpPr>
          <p:nvPr>
            <p:ph type="body" sz="half" idx="1"/>
          </p:nvPr>
        </p:nvSpPr>
        <p:spPr/>
        <p:txBody>
          <a:bodyPr/>
          <a:lstStyle/>
          <a:p>
            <a:pPr eaLnBrk="1" hangingPunct="1">
              <a:lnSpc>
                <a:spcPct val="140000"/>
              </a:lnSpc>
            </a:pPr>
            <a:r>
              <a:rPr lang="en-US" altLang="zh-CN" smtClean="0"/>
              <a:t>Remote Procedure Call (RPC)</a:t>
            </a:r>
          </a:p>
          <a:p>
            <a:pPr eaLnBrk="1" hangingPunct="1">
              <a:lnSpc>
                <a:spcPct val="120000"/>
              </a:lnSpc>
            </a:pPr>
            <a:r>
              <a:rPr lang="en-US" altLang="zh-CN" smtClean="0"/>
              <a:t>Remote Method Invocation (RMI)</a:t>
            </a:r>
          </a:p>
          <a:p>
            <a:pPr eaLnBrk="1" hangingPunct="1">
              <a:lnSpc>
                <a:spcPct val="120000"/>
              </a:lnSpc>
            </a:pPr>
            <a:r>
              <a:rPr lang="en-US" altLang="zh-CN" smtClean="0"/>
              <a:t>Message-Oriented Middleware (MOM)</a:t>
            </a:r>
          </a:p>
          <a:p>
            <a:pPr eaLnBrk="1" hangingPunct="1">
              <a:lnSpc>
                <a:spcPct val="120000"/>
              </a:lnSpc>
            </a:pPr>
            <a:r>
              <a:rPr lang="en-US" altLang="zh-CN" smtClean="0"/>
              <a:t>Stream-Oriented Communication</a:t>
            </a:r>
          </a:p>
        </p:txBody>
      </p:sp>
    </p:spTree>
    <p:extLst>
      <p:ext uri="{BB962C8B-B14F-4D97-AF65-F5344CB8AC3E}">
        <p14:creationId xmlns:p14="http://schemas.microsoft.com/office/powerpoint/2010/main" val="2099251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32710" t="45317" r="30786" b="41087"/>
          <a:stretch>
            <a:fillRect/>
          </a:stretch>
        </p:blipFill>
        <p:spPr>
          <a:xfrm>
            <a:off x="771525" y="304800"/>
            <a:ext cx="7534275" cy="2819400"/>
          </a:xfrm>
          <a:noFill/>
        </p:spPr>
      </p:pic>
      <p:sp>
        <p:nvSpPr>
          <p:cNvPr id="5123" name="Rectangle 3"/>
          <p:cNvSpPr>
            <a:spLocks noGrp="1" noChangeArrowheads="1"/>
          </p:cNvSpPr>
          <p:nvPr>
            <p:ph type="title"/>
          </p:nvPr>
        </p:nvSpPr>
        <p:spPr>
          <a:xfrm>
            <a:off x="457200" y="76200"/>
            <a:ext cx="8305800" cy="762000"/>
          </a:xfrm>
        </p:spPr>
        <p:txBody>
          <a:bodyPr/>
          <a:lstStyle/>
          <a:p>
            <a:pPr eaLnBrk="1" hangingPunct="1"/>
            <a:r>
              <a:rPr lang="en-US" altLang="zh-CN" sz="4000" smtClean="0"/>
              <a:t>Remote Procedure Calls</a:t>
            </a:r>
          </a:p>
        </p:txBody>
      </p:sp>
      <p:sp>
        <p:nvSpPr>
          <p:cNvPr id="5124" name="Rectangle 4"/>
          <p:cNvSpPr>
            <a:spLocks noGrp="1" noChangeArrowheads="1"/>
          </p:cNvSpPr>
          <p:nvPr>
            <p:ph type="body" sz="half" idx="1"/>
          </p:nvPr>
        </p:nvSpPr>
        <p:spPr>
          <a:xfrm>
            <a:off x="990600" y="3124200"/>
            <a:ext cx="7913688" cy="3657600"/>
          </a:xfrm>
        </p:spPr>
        <p:txBody>
          <a:bodyPr>
            <a:noAutofit/>
          </a:bodyPr>
          <a:lstStyle/>
          <a:p>
            <a:pPr eaLnBrk="1" hangingPunct="1">
              <a:spcBef>
                <a:spcPts val="0"/>
              </a:spcBef>
            </a:pPr>
            <a:r>
              <a:rPr lang="en-US" altLang="zh-CN" sz="2400" smtClean="0"/>
              <a:t>Idea inferred from conventional procedure call</a:t>
            </a:r>
          </a:p>
          <a:p>
            <a:pPr lvl="1" eaLnBrk="1" hangingPunct="1">
              <a:spcBef>
                <a:spcPts val="0"/>
              </a:spcBef>
            </a:pPr>
            <a:r>
              <a:rPr lang="en-US" altLang="zh-CN" sz="2400" smtClean="0"/>
              <a:t>Allowing programs to call procedures located on other machines</a:t>
            </a:r>
            <a:endParaRPr lang="en-US" altLang="zh-CN" sz="2000" smtClean="0"/>
          </a:p>
          <a:p>
            <a:pPr eaLnBrk="1" hangingPunct="1">
              <a:spcBef>
                <a:spcPts val="0"/>
              </a:spcBef>
            </a:pPr>
            <a:r>
              <a:rPr lang="en-US" altLang="zh-CN" sz="2400" smtClean="0"/>
              <a:t>Achieve transparency</a:t>
            </a:r>
          </a:p>
          <a:p>
            <a:pPr eaLnBrk="1" hangingPunct="1"/>
            <a:endParaRPr lang="en-US" altLang="zh-CN" sz="2400" smtClean="0"/>
          </a:p>
          <a:p>
            <a:pPr eaLnBrk="1" hangingPunct="1"/>
            <a:r>
              <a:rPr lang="en-US" altLang="zh-CN" sz="2400" smtClean="0"/>
              <a:t>How to implement the calling ?</a:t>
            </a:r>
          </a:p>
          <a:p>
            <a:pPr eaLnBrk="1" hangingPunct="1"/>
            <a:r>
              <a:rPr lang="en-US" altLang="zh-CN" sz="2400" smtClean="0"/>
              <a:t>Parameter passing mechanism? </a:t>
            </a:r>
          </a:p>
          <a:p>
            <a:pPr eaLnBrk="1" hangingPunct="1"/>
            <a:r>
              <a:rPr lang="en-US" altLang="zh-CN" sz="2400" smtClean="0"/>
              <a:t>RPC semantics ?</a:t>
            </a:r>
          </a:p>
          <a:p>
            <a:pPr eaLnBrk="1" hangingPunct="1"/>
            <a:r>
              <a:rPr lang="en-US" altLang="zh-CN" sz="2400" smtClean="0"/>
              <a:t>How to deal with the failures?</a:t>
            </a:r>
          </a:p>
        </p:txBody>
      </p:sp>
    </p:spTree>
    <p:extLst>
      <p:ext uri="{BB962C8B-B14F-4D97-AF65-F5344CB8AC3E}">
        <p14:creationId xmlns:p14="http://schemas.microsoft.com/office/powerpoint/2010/main" val="3504926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685800"/>
          </a:xfrm>
        </p:spPr>
        <p:txBody>
          <a:bodyPr/>
          <a:lstStyle/>
          <a:p>
            <a:pPr eaLnBrk="1" hangingPunct="1"/>
            <a:r>
              <a:rPr lang="en-US" altLang="zh-CN" sz="4000" smtClean="0"/>
              <a:t>Steps of a Remote Procedure Call</a:t>
            </a:r>
          </a:p>
        </p:txBody>
      </p:sp>
      <p:sp>
        <p:nvSpPr>
          <p:cNvPr id="6147" name="Rectangle 3"/>
          <p:cNvSpPr>
            <a:spLocks noGrp="1" noChangeArrowheads="1"/>
          </p:cNvSpPr>
          <p:nvPr>
            <p:ph type="body" idx="1"/>
          </p:nvPr>
        </p:nvSpPr>
        <p:spPr>
          <a:xfrm>
            <a:off x="381000" y="1219200"/>
            <a:ext cx="8469313" cy="5465763"/>
          </a:xfrm>
        </p:spPr>
        <p:txBody>
          <a:bodyPr/>
          <a:lstStyle/>
          <a:p>
            <a:pPr marL="609600" indent="-609600" eaLnBrk="1" hangingPunct="1">
              <a:lnSpc>
                <a:spcPct val="80000"/>
              </a:lnSpc>
              <a:buFontTx/>
              <a:buAutoNum type="arabicPeriod"/>
            </a:pPr>
            <a:r>
              <a:rPr lang="en-US" altLang="zh-CN" sz="2800" smtClean="0"/>
              <a:t>Client procedure calls </a:t>
            </a:r>
            <a:r>
              <a:rPr lang="en-US" altLang="zh-CN" sz="2800" smtClean="0">
                <a:solidFill>
                  <a:srgbClr val="0000CC"/>
                </a:solidFill>
              </a:rPr>
              <a:t>client stub</a:t>
            </a:r>
            <a:r>
              <a:rPr lang="en-US" altLang="zh-CN" sz="2800" smtClean="0"/>
              <a:t> in normal way</a:t>
            </a:r>
          </a:p>
          <a:p>
            <a:pPr marL="609600" indent="-609600" eaLnBrk="1" hangingPunct="1">
              <a:lnSpc>
                <a:spcPct val="80000"/>
              </a:lnSpc>
              <a:buFontTx/>
              <a:buAutoNum type="arabicPeriod"/>
            </a:pPr>
            <a:r>
              <a:rPr lang="en-US" altLang="zh-CN" sz="2800" smtClean="0"/>
              <a:t>Client stub builds message, calls local OS</a:t>
            </a:r>
          </a:p>
          <a:p>
            <a:pPr marL="609600" indent="-609600" eaLnBrk="1" hangingPunct="1">
              <a:lnSpc>
                <a:spcPct val="80000"/>
              </a:lnSpc>
              <a:buFontTx/>
              <a:buAutoNum type="arabicPeriod"/>
            </a:pPr>
            <a:r>
              <a:rPr lang="en-US" altLang="zh-CN" sz="2800" smtClean="0"/>
              <a:t>Client's OS sends message to remote OS</a:t>
            </a:r>
          </a:p>
          <a:p>
            <a:pPr marL="609600" indent="-609600" eaLnBrk="1" hangingPunct="1">
              <a:lnSpc>
                <a:spcPct val="80000"/>
              </a:lnSpc>
              <a:buFontTx/>
              <a:buAutoNum type="arabicPeriod"/>
            </a:pPr>
            <a:r>
              <a:rPr lang="en-US" altLang="zh-CN" sz="2800" smtClean="0"/>
              <a:t>Remote OS gives message to </a:t>
            </a:r>
            <a:r>
              <a:rPr lang="en-US" altLang="zh-CN" sz="2800" smtClean="0">
                <a:solidFill>
                  <a:srgbClr val="0000CC"/>
                </a:solidFill>
              </a:rPr>
              <a:t>server stub</a:t>
            </a:r>
          </a:p>
          <a:p>
            <a:pPr marL="609600" indent="-609600" eaLnBrk="1" hangingPunct="1">
              <a:lnSpc>
                <a:spcPct val="80000"/>
              </a:lnSpc>
              <a:buFontTx/>
              <a:buAutoNum type="arabicPeriod"/>
            </a:pPr>
            <a:r>
              <a:rPr lang="en-US" altLang="zh-CN" sz="2800" smtClean="0"/>
              <a:t>Server stub unpacks parameters, calls server</a:t>
            </a:r>
          </a:p>
          <a:p>
            <a:pPr marL="609600" indent="-609600" eaLnBrk="1" hangingPunct="1">
              <a:lnSpc>
                <a:spcPct val="80000"/>
              </a:lnSpc>
              <a:buFontTx/>
              <a:buAutoNum type="arabicPeriod"/>
            </a:pPr>
            <a:r>
              <a:rPr lang="en-US" altLang="zh-CN" sz="2800" smtClean="0"/>
              <a:t>Server does work, returns result to the stub</a:t>
            </a:r>
          </a:p>
          <a:p>
            <a:pPr marL="609600" indent="-609600" eaLnBrk="1" hangingPunct="1">
              <a:lnSpc>
                <a:spcPct val="80000"/>
              </a:lnSpc>
              <a:buFontTx/>
              <a:buAutoNum type="arabicPeriod"/>
            </a:pPr>
            <a:r>
              <a:rPr lang="en-US" altLang="zh-CN" sz="2800" smtClean="0"/>
              <a:t>Server stub packs it in message, calls local OS</a:t>
            </a:r>
          </a:p>
          <a:p>
            <a:pPr marL="609600" indent="-609600" eaLnBrk="1" hangingPunct="1">
              <a:lnSpc>
                <a:spcPct val="80000"/>
              </a:lnSpc>
              <a:buFontTx/>
              <a:buAutoNum type="arabicPeriod"/>
            </a:pPr>
            <a:r>
              <a:rPr lang="en-US" altLang="zh-CN" sz="2800" smtClean="0"/>
              <a:t>Server's OS sends a message to client's OS</a:t>
            </a:r>
          </a:p>
          <a:p>
            <a:pPr marL="609600" indent="-609600" eaLnBrk="1" hangingPunct="1">
              <a:lnSpc>
                <a:spcPct val="80000"/>
              </a:lnSpc>
              <a:buFontTx/>
              <a:buAutoNum type="arabicPeriod"/>
            </a:pPr>
            <a:r>
              <a:rPr lang="en-US" altLang="zh-CN" sz="2800" smtClean="0"/>
              <a:t>Client's OS gives a message to client stub</a:t>
            </a:r>
          </a:p>
          <a:p>
            <a:pPr marL="609600" indent="-609600" eaLnBrk="1" hangingPunct="1">
              <a:lnSpc>
                <a:spcPct val="80000"/>
              </a:lnSpc>
              <a:buFontTx/>
              <a:buAutoNum type="arabicPeriod"/>
            </a:pPr>
            <a:r>
              <a:rPr lang="en-US" altLang="zh-CN" sz="2800" smtClean="0"/>
              <a:t>Stub unpacks result, returns to client</a:t>
            </a:r>
          </a:p>
        </p:txBody>
      </p:sp>
    </p:spTree>
    <p:extLst>
      <p:ext uri="{BB962C8B-B14F-4D97-AF65-F5344CB8AC3E}">
        <p14:creationId xmlns:p14="http://schemas.microsoft.com/office/powerpoint/2010/main" val="54631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进程间交互</a:t>
            </a:r>
            <a:endParaRPr 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34378079"/>
              </p:ext>
            </p:extLst>
          </p:nvPr>
        </p:nvGraphicFramePr>
        <p:xfrm>
          <a:off x="457200" y="1600200"/>
          <a:ext cx="8229600" cy="3174486"/>
        </p:xfrm>
        <a:graphic>
          <a:graphicData uri="http://schemas.openxmlformats.org/drawingml/2006/table">
            <a:tbl>
              <a:tblPr firstRow="1" bandRow="1">
                <a:tableStyleId>{5C22544A-7EE6-4342-B048-85BDC9FD1C3A}</a:tableStyleId>
              </a:tblPr>
              <a:tblGrid>
                <a:gridCol w="1738536"/>
                <a:gridCol w="3168352"/>
                <a:gridCol w="3322712"/>
              </a:tblGrid>
              <a:tr h="858006">
                <a:tc>
                  <a:txBody>
                    <a:bodyPr/>
                    <a:lstStyle/>
                    <a:p>
                      <a:endParaRPr lang="en-US" sz="2800"/>
                    </a:p>
                  </a:txBody>
                  <a:tcPr/>
                </a:tc>
                <a:tc>
                  <a:txBody>
                    <a:bodyPr/>
                    <a:lstStyle/>
                    <a:p>
                      <a:r>
                        <a:rPr lang="en-US" sz="2800" smtClean="0">
                          <a:solidFill>
                            <a:schemeClr val="accent6">
                              <a:lumMod val="75000"/>
                            </a:schemeClr>
                          </a:solidFill>
                        </a:rPr>
                        <a:t>Routing Overlay</a:t>
                      </a:r>
                      <a:endParaRPr lang="en-US" sz="2800">
                        <a:solidFill>
                          <a:schemeClr val="accent6">
                            <a:lumMod val="75000"/>
                          </a:schemeClr>
                        </a:solidFill>
                      </a:endParaRPr>
                    </a:p>
                  </a:txBody>
                  <a:tcPr/>
                </a:tc>
                <a:tc>
                  <a:txBody>
                    <a:bodyPr/>
                    <a:lstStyle/>
                    <a:p>
                      <a:r>
                        <a:rPr lang="en-US" sz="2800" smtClean="0">
                          <a:solidFill>
                            <a:schemeClr val="accent6">
                              <a:lumMod val="75000"/>
                            </a:schemeClr>
                          </a:solidFill>
                        </a:rPr>
                        <a:t>Service Overlay</a:t>
                      </a:r>
                      <a:endParaRPr lang="en-US" sz="2800">
                        <a:solidFill>
                          <a:schemeClr val="accent6">
                            <a:lumMod val="75000"/>
                          </a:schemeClr>
                        </a:solidFill>
                      </a:endParaRPr>
                    </a:p>
                  </a:txBody>
                  <a:tcPr/>
                </a:tc>
              </a:tr>
              <a:tr h="1114810">
                <a:tc>
                  <a:txBody>
                    <a:bodyPr/>
                    <a:lstStyle/>
                    <a:p>
                      <a:r>
                        <a:rPr lang="en-US" sz="2800" b="1" smtClean="0">
                          <a:solidFill>
                            <a:schemeClr val="accent6">
                              <a:lumMod val="75000"/>
                            </a:schemeClr>
                          </a:solidFill>
                        </a:rPr>
                        <a:t>Point-to-Point</a:t>
                      </a:r>
                      <a:endParaRPr lang="en-US" sz="2800" b="1">
                        <a:solidFill>
                          <a:schemeClr val="accent6">
                            <a:lumMod val="75000"/>
                          </a:schemeClr>
                        </a:solidFill>
                      </a:endParaRPr>
                    </a:p>
                  </a:txBody>
                  <a:tcPr/>
                </a:tc>
                <a:tc>
                  <a:txBody>
                    <a:bodyPr/>
                    <a:lstStyle/>
                    <a:p>
                      <a:r>
                        <a:rPr lang="en-US" sz="2800" smtClean="0"/>
                        <a:t>2. P2P Routing</a:t>
                      </a:r>
                      <a:r>
                        <a:rPr lang="en-US" sz="2800" baseline="0" smtClean="0"/>
                        <a:t> </a:t>
                      </a:r>
                    </a:p>
                    <a:p>
                      <a:r>
                        <a:rPr lang="en-US" sz="2800" smtClean="0"/>
                        <a:t>5. MANET Routing</a:t>
                      </a:r>
                    </a:p>
                  </a:txBody>
                  <a:tcPr/>
                </a:tc>
                <a:tc>
                  <a:txBody>
                    <a:bodyPr/>
                    <a:lstStyle/>
                    <a:p>
                      <a:r>
                        <a:rPr lang="en-US" sz="2800" smtClean="0"/>
                        <a:t>4. </a:t>
                      </a:r>
                      <a:r>
                        <a:rPr lang="en-US" altLang="zh-CN" sz="2800" smtClean="0"/>
                        <a:t>Middleware Communication Protocols</a:t>
                      </a:r>
                      <a:endParaRPr lang="en-US" sz="2800" smtClean="0"/>
                    </a:p>
                  </a:txBody>
                  <a:tcPr/>
                </a:tc>
              </a:tr>
              <a:tr h="858006">
                <a:tc>
                  <a:txBody>
                    <a:bodyPr/>
                    <a:lstStyle/>
                    <a:p>
                      <a:r>
                        <a:rPr lang="en-US" sz="2800" b="1" smtClean="0">
                          <a:solidFill>
                            <a:schemeClr val="accent6">
                              <a:lumMod val="75000"/>
                            </a:schemeClr>
                          </a:solidFill>
                        </a:rPr>
                        <a:t>Multicast </a:t>
                      </a:r>
                      <a:endParaRPr lang="en-US" sz="2800" b="1">
                        <a:solidFill>
                          <a:schemeClr val="accent6">
                            <a:lumMod val="75000"/>
                          </a:schemeClr>
                        </a:solidFill>
                      </a:endParaRPr>
                    </a:p>
                  </a:txBody>
                  <a:tcPr/>
                </a:tc>
                <a:tc>
                  <a:txBody>
                    <a:bodyPr/>
                    <a:lstStyle/>
                    <a:p>
                      <a:r>
                        <a:rPr lang="en-US" sz="2800" smtClean="0"/>
                        <a:t>1. Gossiping</a:t>
                      </a:r>
                      <a:endParaRPr lang="en-US" sz="2800"/>
                    </a:p>
                  </a:txBody>
                  <a:tcPr/>
                </a:tc>
                <a:tc>
                  <a:txBody>
                    <a:bodyPr/>
                    <a:lstStyle/>
                    <a:p>
                      <a:r>
                        <a:rPr lang="en-US" sz="2800" smtClean="0"/>
                        <a:t>3. Application</a:t>
                      </a:r>
                      <a:r>
                        <a:rPr lang="en-US" sz="2800" baseline="0" smtClean="0"/>
                        <a:t> </a:t>
                      </a:r>
                      <a:r>
                        <a:rPr lang="en-US" sz="2800" smtClean="0"/>
                        <a:t>level Multicasting</a:t>
                      </a:r>
                      <a:endParaRPr lang="en-US" sz="2800"/>
                    </a:p>
                  </a:txBody>
                  <a:tcPr/>
                </a:tc>
              </a:tr>
            </a:tbl>
          </a:graphicData>
        </a:graphic>
      </p:graphicFrame>
    </p:spTree>
    <p:extLst>
      <p:ext uri="{BB962C8B-B14F-4D97-AF65-F5344CB8AC3E}">
        <p14:creationId xmlns:p14="http://schemas.microsoft.com/office/powerpoint/2010/main" val="2281595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385175" cy="836613"/>
          </a:xfrm>
        </p:spPr>
        <p:txBody>
          <a:bodyPr/>
          <a:lstStyle/>
          <a:p>
            <a:pPr eaLnBrk="1" hangingPunct="1"/>
            <a:r>
              <a:rPr lang="en-US" altLang="zh-CN" sz="3600" smtClean="0"/>
              <a:t>Example of a Remote Procedure Call</a:t>
            </a:r>
          </a:p>
        </p:txBody>
      </p:sp>
      <p:sp>
        <p:nvSpPr>
          <p:cNvPr id="7171" name="Rectangle 3"/>
          <p:cNvSpPr>
            <a:spLocks noGrp="1" noChangeArrowheads="1"/>
          </p:cNvSpPr>
          <p:nvPr>
            <p:ph type="body" idx="1"/>
          </p:nvPr>
        </p:nvSpPr>
        <p:spPr>
          <a:xfrm>
            <a:off x="762000" y="6096000"/>
            <a:ext cx="8110538" cy="476250"/>
          </a:xfrm>
        </p:spPr>
        <p:txBody>
          <a:bodyPr/>
          <a:lstStyle/>
          <a:p>
            <a:pPr eaLnBrk="1" hangingPunct="1">
              <a:buFontTx/>
              <a:buNone/>
            </a:pPr>
            <a:r>
              <a:rPr lang="en-US" altLang="zh-CN" sz="2400" smtClean="0"/>
              <a:t>Steps involved in doing remote computation through RPC</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l="18814" t="41541" r="17531" b="36253"/>
          <a:stretch>
            <a:fillRect/>
          </a:stretch>
        </p:blipFill>
        <p:spPr bwMode="auto">
          <a:xfrm>
            <a:off x="554038" y="1066800"/>
            <a:ext cx="8143875"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223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extLst>
              <a:ext uri="{28A0092B-C50C-407E-A947-70E740481C1C}">
                <a14:useLocalDpi xmlns:a14="http://schemas.microsoft.com/office/drawing/2010/main" val="0"/>
              </a:ext>
            </a:extLst>
          </a:blip>
          <a:srcRect l="21593" t="46979" r="20309" b="42296"/>
          <a:stretch>
            <a:fillRect/>
          </a:stretch>
        </p:blipFill>
        <p:spPr bwMode="auto">
          <a:xfrm>
            <a:off x="533400" y="2286000"/>
            <a:ext cx="7724775"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Rectangle 2"/>
          <p:cNvSpPr>
            <a:spLocks noGrp="1" noChangeArrowheads="1"/>
          </p:cNvSpPr>
          <p:nvPr>
            <p:ph type="title"/>
          </p:nvPr>
        </p:nvSpPr>
        <p:spPr>
          <a:xfrm>
            <a:off x="457200" y="76200"/>
            <a:ext cx="8305800" cy="762000"/>
          </a:xfrm>
        </p:spPr>
        <p:txBody>
          <a:bodyPr/>
          <a:lstStyle/>
          <a:p>
            <a:pPr eaLnBrk="1" hangingPunct="1"/>
            <a:r>
              <a:rPr lang="en-US" altLang="zh-CN" sz="3600" smtClean="0"/>
              <a:t>Parameter Passing</a:t>
            </a:r>
          </a:p>
        </p:txBody>
      </p:sp>
      <p:sp>
        <p:nvSpPr>
          <p:cNvPr id="8196" name="Rectangle 3"/>
          <p:cNvSpPr>
            <a:spLocks noGrp="1" noChangeArrowheads="1"/>
          </p:cNvSpPr>
          <p:nvPr>
            <p:ph type="body" idx="1"/>
          </p:nvPr>
        </p:nvSpPr>
        <p:spPr>
          <a:xfrm>
            <a:off x="671513" y="5029200"/>
            <a:ext cx="7864475" cy="1660525"/>
          </a:xfrm>
        </p:spPr>
        <p:txBody>
          <a:bodyPr/>
          <a:lstStyle/>
          <a:p>
            <a:pPr marL="609600" indent="-609600" eaLnBrk="1" hangingPunct="1">
              <a:lnSpc>
                <a:spcPct val="90000"/>
              </a:lnSpc>
              <a:buFontTx/>
              <a:buAutoNum type="alphaLcParenR"/>
            </a:pPr>
            <a:r>
              <a:rPr lang="en-US" altLang="zh-CN" sz="2400" smtClean="0"/>
              <a:t>Original message on the Pentium - 5 JILL</a:t>
            </a:r>
          </a:p>
          <a:p>
            <a:pPr marL="609600" indent="-609600" eaLnBrk="1" hangingPunct="1">
              <a:lnSpc>
                <a:spcPct val="90000"/>
              </a:lnSpc>
              <a:buFontTx/>
              <a:buAutoNum type="alphaLcParenR"/>
            </a:pPr>
            <a:r>
              <a:rPr lang="en-US" altLang="zh-CN" sz="2400" smtClean="0"/>
              <a:t>The message after receipt on the SPARC</a:t>
            </a:r>
          </a:p>
          <a:p>
            <a:pPr marL="609600" indent="-609600" eaLnBrk="1" hangingPunct="1">
              <a:lnSpc>
                <a:spcPct val="90000"/>
              </a:lnSpc>
              <a:buFontTx/>
              <a:buAutoNum type="alphaLcParenR"/>
            </a:pPr>
            <a:r>
              <a:rPr lang="en-US" altLang="zh-CN" sz="2400" smtClean="0"/>
              <a:t>The message after being inverted. The little numbers in boxes indicate the address of each byte</a:t>
            </a:r>
            <a:endParaRPr lang="en-US" altLang="zh-CN" sz="2800" smtClean="0"/>
          </a:p>
        </p:txBody>
      </p:sp>
      <p:sp>
        <p:nvSpPr>
          <p:cNvPr id="8197" name="Text Box 5"/>
          <p:cNvSpPr txBox="1">
            <a:spLocks noChangeArrowheads="1"/>
          </p:cNvSpPr>
          <p:nvPr/>
        </p:nvSpPr>
        <p:spPr bwMode="auto">
          <a:xfrm>
            <a:off x="0" y="774700"/>
            <a:ext cx="91440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sz="2800" smtClean="0">
                <a:latin typeface="+mn-lt"/>
              </a:rPr>
              <a:t>Different Encoding: EBCDIC versus ASCII </a:t>
            </a:r>
          </a:p>
          <a:p>
            <a:pPr>
              <a:spcBef>
                <a:spcPct val="0"/>
              </a:spcBef>
              <a:buFontTx/>
              <a:buNone/>
              <a:defRPr/>
            </a:pPr>
            <a:r>
              <a:rPr lang="en-US" altLang="zh-CN" sz="2800" smtClean="0">
                <a:latin typeface="+mn-lt"/>
              </a:rPr>
              <a:t>Different Endianness</a:t>
            </a:r>
          </a:p>
          <a:p>
            <a:pPr>
              <a:spcBef>
                <a:spcPct val="0"/>
              </a:spcBef>
              <a:buFontTx/>
              <a:buNone/>
              <a:defRPr/>
            </a:pPr>
            <a:r>
              <a:rPr lang="en-US" altLang="zh-CN" sz="2800" smtClean="0">
                <a:latin typeface="+mn-lt"/>
              </a:rPr>
              <a:t>Reference Parameter Passing: </a:t>
            </a:r>
          </a:p>
          <a:p>
            <a:pPr>
              <a:spcBef>
                <a:spcPct val="0"/>
              </a:spcBef>
              <a:buFontTx/>
              <a:buNone/>
              <a:defRPr/>
            </a:pPr>
            <a:r>
              <a:rPr lang="en-US" altLang="zh-CN" sz="2800" smtClean="0">
                <a:latin typeface="+mn-lt"/>
              </a:rPr>
              <a:t>       call-by-reference has been replaced by copy/restore </a:t>
            </a:r>
          </a:p>
        </p:txBody>
      </p:sp>
    </p:spTree>
    <p:extLst>
      <p:ext uri="{BB962C8B-B14F-4D97-AF65-F5344CB8AC3E}">
        <p14:creationId xmlns:p14="http://schemas.microsoft.com/office/powerpoint/2010/main" val="4992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96838"/>
            <a:ext cx="8763000" cy="949325"/>
          </a:xfrm>
        </p:spPr>
        <p:txBody>
          <a:bodyPr/>
          <a:lstStyle/>
          <a:p>
            <a:pPr eaLnBrk="1" hangingPunct="1"/>
            <a:r>
              <a:rPr lang="en-US" altLang="zh-CN" sz="3600" smtClean="0"/>
              <a:t>Parameter Passing:</a:t>
            </a:r>
            <a:r>
              <a:rPr lang="en-US" altLang="zh-CN" sz="3200" smtClean="0"/>
              <a:t> Parameter Specification</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l="26910" t="44109" r="24345" b="37462"/>
          <a:stretch>
            <a:fillRect/>
          </a:stretch>
        </p:blipFill>
        <p:spPr bwMode="auto">
          <a:xfrm>
            <a:off x="593725" y="2590800"/>
            <a:ext cx="7391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Rectangle 4"/>
          <p:cNvSpPr>
            <a:spLocks noGrp="1" noChangeArrowheads="1"/>
          </p:cNvSpPr>
          <p:nvPr>
            <p:ph type="body" idx="1"/>
          </p:nvPr>
        </p:nvSpPr>
        <p:spPr>
          <a:xfrm>
            <a:off x="685800" y="5715000"/>
            <a:ext cx="7866063" cy="663575"/>
          </a:xfrm>
        </p:spPr>
        <p:txBody>
          <a:bodyPr/>
          <a:lstStyle/>
          <a:p>
            <a:pPr marL="609600" indent="-609600" eaLnBrk="1" hangingPunct="1">
              <a:lnSpc>
                <a:spcPct val="90000"/>
              </a:lnSpc>
              <a:buFontTx/>
              <a:buAutoNum type="alphaLcParenR"/>
            </a:pPr>
            <a:r>
              <a:rPr lang="en-US" altLang="zh-CN" sz="2400" smtClean="0"/>
              <a:t>A procedure        b)The corresponding message.</a:t>
            </a:r>
          </a:p>
        </p:txBody>
      </p:sp>
      <p:sp>
        <p:nvSpPr>
          <p:cNvPr id="18437" name="Rectangle 5"/>
          <p:cNvSpPr>
            <a:spLocks noChangeArrowheads="1"/>
          </p:cNvSpPr>
          <p:nvPr/>
        </p:nvSpPr>
        <p:spPr bwMode="auto">
          <a:xfrm>
            <a:off x="557213" y="1322388"/>
            <a:ext cx="70278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sz="2400">
                <a:latin typeface="Times" pitchFamily="18" charset="0"/>
              </a:rPr>
              <a:t>Define message format: </a:t>
            </a:r>
          </a:p>
          <a:p>
            <a:pPr marL="342900" indent="-342900" eaLnBrk="1" hangingPunct="1">
              <a:buFont typeface="Arial" panose="020B0604020202020204" pitchFamily="34" charset="0"/>
              <a:buChar char="•"/>
              <a:defRPr/>
            </a:pPr>
            <a:r>
              <a:rPr lang="en-US" altLang="zh-CN" sz="2400">
                <a:latin typeface="Times" pitchFamily="18" charset="0"/>
              </a:rPr>
              <a:t>Agree on the representation of simple data structures</a:t>
            </a:r>
          </a:p>
          <a:p>
            <a:pPr marL="342900" indent="-342900" eaLnBrk="1" hangingPunct="1">
              <a:buFont typeface="Arial" panose="020B0604020202020204" pitchFamily="34" charset="0"/>
              <a:buChar char="•"/>
              <a:defRPr/>
            </a:pPr>
            <a:r>
              <a:rPr lang="en-US" altLang="zh-CN" sz="2400">
                <a:latin typeface="Times" pitchFamily="18" charset="0"/>
              </a:rPr>
              <a:t>Agree on the service of data transport</a:t>
            </a:r>
          </a:p>
        </p:txBody>
      </p:sp>
    </p:spTree>
    <p:extLst>
      <p:ext uri="{BB962C8B-B14F-4D97-AF65-F5344CB8AC3E}">
        <p14:creationId xmlns:p14="http://schemas.microsoft.com/office/powerpoint/2010/main" val="2748968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305800" cy="990600"/>
          </a:xfrm>
        </p:spPr>
        <p:txBody>
          <a:bodyPr/>
          <a:lstStyle/>
          <a:p>
            <a:pPr eaLnBrk="1" hangingPunct="1"/>
            <a:r>
              <a:rPr lang="en-US" altLang="zh-CN" sz="4000" smtClean="0"/>
              <a:t>RPC Semantics</a:t>
            </a:r>
          </a:p>
        </p:txBody>
      </p:sp>
      <p:sp>
        <p:nvSpPr>
          <p:cNvPr id="20483" name="Rectangle 3"/>
          <p:cNvSpPr>
            <a:spLocks noGrp="1" noChangeArrowheads="1"/>
          </p:cNvSpPr>
          <p:nvPr>
            <p:ph type="body" idx="1"/>
          </p:nvPr>
        </p:nvSpPr>
        <p:spPr>
          <a:xfrm>
            <a:off x="457200" y="1066800"/>
            <a:ext cx="8229600" cy="5486400"/>
          </a:xfrm>
        </p:spPr>
        <p:txBody>
          <a:bodyPr/>
          <a:lstStyle/>
          <a:p>
            <a:pPr eaLnBrk="1" hangingPunct="1">
              <a:defRPr/>
            </a:pPr>
            <a:r>
              <a:rPr lang="en-US" altLang="zh-CN" sz="2800" smtClean="0"/>
              <a:t>At least once semantics </a:t>
            </a:r>
          </a:p>
          <a:p>
            <a:pPr eaLnBrk="1" hangingPunct="1">
              <a:defRPr/>
            </a:pPr>
            <a:r>
              <a:rPr lang="en-US" altLang="zh-CN" sz="2800" smtClean="0"/>
              <a:t>At most once semantics </a:t>
            </a:r>
          </a:p>
          <a:p>
            <a:pPr eaLnBrk="1" hangingPunct="1">
              <a:defRPr/>
            </a:pPr>
            <a:r>
              <a:rPr lang="en-US" altLang="zh-CN" sz="2800" smtClean="0"/>
              <a:t>Maybe — Guarantee nothing </a:t>
            </a:r>
          </a:p>
          <a:p>
            <a:pPr>
              <a:spcBef>
                <a:spcPct val="0"/>
              </a:spcBef>
              <a:defRPr/>
            </a:pPr>
            <a:r>
              <a:rPr lang="en-US" altLang="zh-CN" sz="2800" smtClean="0"/>
              <a:t>Can RPC have the exactly once semantics similar to the local calls? No.</a:t>
            </a:r>
            <a:endParaRPr lang="en-US" altLang="zh-CN" sz="2400" b="1" i="1" kern="1200" smtClean="0">
              <a:solidFill>
                <a:srgbClr val="0000CC"/>
              </a:solidFill>
              <a:latin typeface="Times" pitchFamily="18" charset="0"/>
            </a:endParaRPr>
          </a:p>
        </p:txBody>
      </p:sp>
      <p:grpSp>
        <p:nvGrpSpPr>
          <p:cNvPr id="10244" name="Group 4"/>
          <p:cNvGrpSpPr>
            <a:grpSpLocks/>
          </p:cNvGrpSpPr>
          <p:nvPr/>
        </p:nvGrpSpPr>
        <p:grpSpPr bwMode="auto">
          <a:xfrm>
            <a:off x="241300" y="3581400"/>
            <a:ext cx="8674100" cy="3209925"/>
            <a:chOff x="375" y="1097"/>
            <a:chExt cx="5464" cy="2022"/>
          </a:xfrm>
        </p:grpSpPr>
        <p:sp>
          <p:nvSpPr>
            <p:cNvPr id="10245" name="Line 5"/>
            <p:cNvSpPr>
              <a:spLocks noChangeShapeType="1"/>
            </p:cNvSpPr>
            <p:nvPr/>
          </p:nvSpPr>
          <p:spPr bwMode="auto">
            <a:xfrm>
              <a:off x="375" y="1602"/>
              <a:ext cx="429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p:cNvSpPr>
              <a:spLocks noChangeShapeType="1"/>
            </p:cNvSpPr>
            <p:nvPr/>
          </p:nvSpPr>
          <p:spPr bwMode="auto">
            <a:xfrm>
              <a:off x="375" y="2139"/>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Rectangle 7"/>
            <p:cNvSpPr>
              <a:spLocks noChangeArrowheads="1"/>
            </p:cNvSpPr>
            <p:nvPr/>
          </p:nvSpPr>
          <p:spPr bwMode="auto">
            <a:xfrm>
              <a:off x="1283" y="1210"/>
              <a:ext cx="230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800" i="1">
                  <a:solidFill>
                    <a:srgbClr val="000000"/>
                  </a:solidFill>
                  <a:latin typeface="Times" pitchFamily="18" charset="0"/>
                </a:rPr>
                <a:t>Fault tolerance measures</a:t>
              </a:r>
              <a:endParaRPr lang="en-GB" altLang="zh-CN">
                <a:latin typeface="Times" pitchFamily="18" charset="0"/>
              </a:endParaRPr>
            </a:p>
          </p:txBody>
        </p:sp>
        <p:sp>
          <p:nvSpPr>
            <p:cNvPr id="10248" name="Rectangle 8"/>
            <p:cNvSpPr>
              <a:spLocks noChangeArrowheads="1"/>
            </p:cNvSpPr>
            <p:nvPr/>
          </p:nvSpPr>
          <p:spPr bwMode="auto">
            <a:xfrm>
              <a:off x="4830" y="1168"/>
              <a:ext cx="961"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Invocation semantics</a:t>
              </a:r>
              <a:endParaRPr lang="en-GB" altLang="zh-CN" sz="2400" b="1">
                <a:solidFill>
                  <a:srgbClr val="0000CC"/>
                </a:solidFill>
                <a:latin typeface="Times" pitchFamily="18" charset="0"/>
              </a:endParaRPr>
            </a:p>
            <a:p>
              <a:pPr>
                <a:spcBef>
                  <a:spcPct val="0"/>
                </a:spcBef>
                <a:buFontTx/>
                <a:buNone/>
              </a:pPr>
              <a:r>
                <a:rPr lang="en-GB" altLang="zh-CN" sz="2000" i="1">
                  <a:solidFill>
                    <a:srgbClr val="000000"/>
                  </a:solidFill>
                  <a:latin typeface="Times" pitchFamily="18" charset="0"/>
                </a:rPr>
                <a:t> </a:t>
              </a:r>
              <a:endParaRPr lang="en-GB" altLang="zh-CN" sz="2400">
                <a:latin typeface="Times" pitchFamily="18" charset="0"/>
              </a:endParaRPr>
            </a:p>
          </p:txBody>
        </p:sp>
        <p:sp>
          <p:nvSpPr>
            <p:cNvPr id="10249" name="Rectangle 9"/>
            <p:cNvSpPr>
              <a:spLocks noChangeArrowheads="1"/>
            </p:cNvSpPr>
            <p:nvPr/>
          </p:nvSpPr>
          <p:spPr bwMode="auto">
            <a:xfrm>
              <a:off x="4830" y="132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endParaRPr lang="en-GB" altLang="zh-CN" sz="2400">
                <a:latin typeface="Times" pitchFamily="18" charset="0"/>
              </a:endParaRPr>
            </a:p>
          </p:txBody>
        </p:sp>
        <p:sp>
          <p:nvSpPr>
            <p:cNvPr id="10250" name="Rectangle 10"/>
            <p:cNvSpPr>
              <a:spLocks noChangeArrowheads="1"/>
            </p:cNvSpPr>
            <p:nvPr/>
          </p:nvSpPr>
          <p:spPr bwMode="auto">
            <a:xfrm>
              <a:off x="415" y="1673"/>
              <a:ext cx="13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Retransmit request </a:t>
              </a:r>
              <a:endParaRPr lang="en-GB" altLang="zh-CN" sz="2200">
                <a:latin typeface="Times" pitchFamily="18" charset="0"/>
              </a:endParaRPr>
            </a:p>
          </p:txBody>
        </p:sp>
        <p:sp>
          <p:nvSpPr>
            <p:cNvPr id="10251" name="Rectangle 11"/>
            <p:cNvSpPr>
              <a:spLocks noChangeArrowheads="1"/>
            </p:cNvSpPr>
            <p:nvPr/>
          </p:nvSpPr>
          <p:spPr bwMode="auto">
            <a:xfrm>
              <a:off x="734" y="1879"/>
              <a:ext cx="6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message</a:t>
              </a:r>
              <a:endParaRPr lang="en-GB" altLang="zh-CN" sz="2200">
                <a:latin typeface="Times" pitchFamily="18" charset="0"/>
              </a:endParaRPr>
            </a:p>
          </p:txBody>
        </p:sp>
        <p:sp>
          <p:nvSpPr>
            <p:cNvPr id="10252" name="Rectangle 12"/>
            <p:cNvSpPr>
              <a:spLocks noChangeArrowheads="1"/>
            </p:cNvSpPr>
            <p:nvPr/>
          </p:nvSpPr>
          <p:spPr bwMode="auto">
            <a:xfrm>
              <a:off x="1900" y="1673"/>
              <a:ext cx="7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Duplicate </a:t>
              </a:r>
              <a:endParaRPr lang="en-GB" altLang="zh-CN" sz="2200">
                <a:latin typeface="Times" pitchFamily="18" charset="0"/>
              </a:endParaRPr>
            </a:p>
          </p:txBody>
        </p:sp>
        <p:sp>
          <p:nvSpPr>
            <p:cNvPr id="10253" name="Rectangle 13"/>
            <p:cNvSpPr>
              <a:spLocks noChangeArrowheads="1"/>
            </p:cNvSpPr>
            <p:nvPr/>
          </p:nvSpPr>
          <p:spPr bwMode="auto">
            <a:xfrm>
              <a:off x="1955" y="1879"/>
              <a:ext cx="5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filtering</a:t>
              </a:r>
              <a:endParaRPr lang="en-GB" altLang="zh-CN" sz="2200">
                <a:latin typeface="Times" pitchFamily="18" charset="0"/>
              </a:endParaRPr>
            </a:p>
          </p:txBody>
        </p:sp>
        <p:sp>
          <p:nvSpPr>
            <p:cNvPr id="10254" name="Rectangle 14"/>
            <p:cNvSpPr>
              <a:spLocks noChangeArrowheads="1"/>
            </p:cNvSpPr>
            <p:nvPr/>
          </p:nvSpPr>
          <p:spPr bwMode="auto">
            <a:xfrm>
              <a:off x="2974" y="1673"/>
              <a:ext cx="15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Re-execute procedure </a:t>
              </a:r>
              <a:endParaRPr lang="en-GB" altLang="zh-CN" sz="2200">
                <a:latin typeface="Times" pitchFamily="18" charset="0"/>
              </a:endParaRPr>
            </a:p>
          </p:txBody>
        </p:sp>
        <p:sp>
          <p:nvSpPr>
            <p:cNvPr id="10255" name="Rectangle 15"/>
            <p:cNvSpPr>
              <a:spLocks noChangeArrowheads="1"/>
            </p:cNvSpPr>
            <p:nvPr/>
          </p:nvSpPr>
          <p:spPr bwMode="auto">
            <a:xfrm>
              <a:off x="3051" y="1879"/>
              <a:ext cx="13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or retransmit reply</a:t>
              </a:r>
              <a:endParaRPr lang="en-GB" altLang="zh-CN" sz="2200">
                <a:latin typeface="Times" pitchFamily="18" charset="0"/>
              </a:endParaRPr>
            </a:p>
          </p:txBody>
        </p:sp>
        <p:sp>
          <p:nvSpPr>
            <p:cNvPr id="10256" name="Rectangle 16"/>
            <p:cNvSpPr>
              <a:spLocks noChangeArrowheads="1"/>
            </p:cNvSpPr>
            <p:nvPr/>
          </p:nvSpPr>
          <p:spPr bwMode="auto">
            <a:xfrm>
              <a:off x="651" y="2210"/>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a:t>
              </a:r>
              <a:endParaRPr lang="en-GB" altLang="zh-CN" sz="2400">
                <a:latin typeface="Times" pitchFamily="18" charset="0"/>
              </a:endParaRPr>
            </a:p>
          </p:txBody>
        </p:sp>
        <p:sp>
          <p:nvSpPr>
            <p:cNvPr id="10257" name="Rectangle 17"/>
            <p:cNvSpPr>
              <a:spLocks noChangeArrowheads="1"/>
            </p:cNvSpPr>
            <p:nvPr/>
          </p:nvSpPr>
          <p:spPr bwMode="auto">
            <a:xfrm>
              <a:off x="651" y="2526"/>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Yes</a:t>
              </a:r>
              <a:endParaRPr lang="en-GB" altLang="zh-CN" sz="2400">
                <a:latin typeface="Times" pitchFamily="18" charset="0"/>
              </a:endParaRPr>
            </a:p>
          </p:txBody>
        </p:sp>
        <p:sp>
          <p:nvSpPr>
            <p:cNvPr id="10258" name="Rectangle 18"/>
            <p:cNvSpPr>
              <a:spLocks noChangeArrowheads="1"/>
            </p:cNvSpPr>
            <p:nvPr/>
          </p:nvSpPr>
          <p:spPr bwMode="auto">
            <a:xfrm>
              <a:off x="651" y="2857"/>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Yes</a:t>
              </a:r>
              <a:endParaRPr lang="en-GB" altLang="zh-CN" sz="2400">
                <a:latin typeface="Times" pitchFamily="18" charset="0"/>
              </a:endParaRPr>
            </a:p>
          </p:txBody>
        </p:sp>
        <p:sp>
          <p:nvSpPr>
            <p:cNvPr id="10259" name="Rectangle 19"/>
            <p:cNvSpPr>
              <a:spLocks noChangeArrowheads="1"/>
            </p:cNvSpPr>
            <p:nvPr/>
          </p:nvSpPr>
          <p:spPr bwMode="auto">
            <a:xfrm>
              <a:off x="2051" y="2210"/>
              <a:ext cx="9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Not applicable</a:t>
              </a:r>
              <a:endParaRPr lang="en-GB" altLang="zh-CN" sz="2400">
                <a:latin typeface="Times" pitchFamily="18" charset="0"/>
              </a:endParaRPr>
            </a:p>
          </p:txBody>
        </p:sp>
        <p:sp>
          <p:nvSpPr>
            <p:cNvPr id="10260" name="Rectangle 20"/>
            <p:cNvSpPr>
              <a:spLocks noChangeArrowheads="1"/>
            </p:cNvSpPr>
            <p:nvPr/>
          </p:nvSpPr>
          <p:spPr bwMode="auto">
            <a:xfrm>
              <a:off x="2051" y="2526"/>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a:t>
              </a:r>
              <a:endParaRPr lang="en-GB" altLang="zh-CN" sz="2400">
                <a:latin typeface="Times" pitchFamily="18" charset="0"/>
              </a:endParaRPr>
            </a:p>
          </p:txBody>
        </p:sp>
        <p:sp>
          <p:nvSpPr>
            <p:cNvPr id="10261" name="Rectangle 21"/>
            <p:cNvSpPr>
              <a:spLocks noChangeArrowheads="1"/>
            </p:cNvSpPr>
            <p:nvPr/>
          </p:nvSpPr>
          <p:spPr bwMode="auto">
            <a:xfrm>
              <a:off x="2051" y="2857"/>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Yes</a:t>
              </a:r>
              <a:endParaRPr lang="en-GB" altLang="zh-CN" sz="2400">
                <a:latin typeface="Times" pitchFamily="18" charset="0"/>
              </a:endParaRPr>
            </a:p>
          </p:txBody>
        </p:sp>
        <p:sp>
          <p:nvSpPr>
            <p:cNvPr id="10262" name="Rectangle 22"/>
            <p:cNvSpPr>
              <a:spLocks noChangeArrowheads="1"/>
            </p:cNvSpPr>
            <p:nvPr/>
          </p:nvSpPr>
          <p:spPr bwMode="auto">
            <a:xfrm>
              <a:off x="3230" y="2210"/>
              <a:ext cx="9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Not applicable</a:t>
              </a:r>
              <a:endParaRPr lang="en-GB" altLang="zh-CN" sz="2400">
                <a:latin typeface="Times" pitchFamily="18" charset="0"/>
              </a:endParaRPr>
            </a:p>
          </p:txBody>
        </p:sp>
        <p:sp>
          <p:nvSpPr>
            <p:cNvPr id="10263" name="Rectangle 23"/>
            <p:cNvSpPr>
              <a:spLocks noChangeArrowheads="1"/>
            </p:cNvSpPr>
            <p:nvPr/>
          </p:nvSpPr>
          <p:spPr bwMode="auto">
            <a:xfrm>
              <a:off x="3230" y="2526"/>
              <a:ext cx="1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Re-execute procedure</a:t>
              </a:r>
              <a:endParaRPr lang="en-GB" altLang="zh-CN" sz="2400">
                <a:latin typeface="Times" pitchFamily="18" charset="0"/>
              </a:endParaRPr>
            </a:p>
          </p:txBody>
        </p:sp>
        <p:sp>
          <p:nvSpPr>
            <p:cNvPr id="10264" name="Rectangle 24"/>
            <p:cNvSpPr>
              <a:spLocks noChangeArrowheads="1"/>
            </p:cNvSpPr>
            <p:nvPr/>
          </p:nvSpPr>
          <p:spPr bwMode="auto">
            <a:xfrm>
              <a:off x="3230" y="2857"/>
              <a:ext cx="10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Retransmit reply</a:t>
              </a:r>
              <a:endParaRPr lang="en-GB" altLang="zh-CN" sz="2400">
                <a:latin typeface="Times" pitchFamily="18" charset="0"/>
              </a:endParaRPr>
            </a:p>
          </p:txBody>
        </p:sp>
        <p:sp>
          <p:nvSpPr>
            <p:cNvPr id="10265" name="Rectangle 25"/>
            <p:cNvSpPr>
              <a:spLocks noChangeArrowheads="1"/>
            </p:cNvSpPr>
            <p:nvPr/>
          </p:nvSpPr>
          <p:spPr bwMode="auto">
            <a:xfrm>
              <a:off x="4774" y="2857"/>
              <a:ext cx="10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At-most-once</a:t>
              </a:r>
            </a:p>
          </p:txBody>
        </p:sp>
        <p:sp>
          <p:nvSpPr>
            <p:cNvPr id="10266" name="Rectangle 26"/>
            <p:cNvSpPr>
              <a:spLocks noChangeArrowheads="1"/>
            </p:cNvSpPr>
            <p:nvPr/>
          </p:nvSpPr>
          <p:spPr bwMode="auto">
            <a:xfrm>
              <a:off x="4783" y="2526"/>
              <a:ext cx="10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At-least-once</a:t>
              </a:r>
            </a:p>
          </p:txBody>
        </p:sp>
        <p:sp>
          <p:nvSpPr>
            <p:cNvPr id="10267" name="Rectangle 27"/>
            <p:cNvSpPr>
              <a:spLocks noChangeArrowheads="1"/>
            </p:cNvSpPr>
            <p:nvPr/>
          </p:nvSpPr>
          <p:spPr bwMode="auto">
            <a:xfrm>
              <a:off x="4999" y="2210"/>
              <a:ext cx="5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Maybe</a:t>
              </a:r>
              <a:endParaRPr lang="en-GB" altLang="zh-CN" sz="2800" b="1">
                <a:solidFill>
                  <a:srgbClr val="0000CC"/>
                </a:solidFill>
                <a:latin typeface="Times" pitchFamily="18" charset="0"/>
              </a:endParaRPr>
            </a:p>
          </p:txBody>
        </p:sp>
        <p:sp>
          <p:nvSpPr>
            <p:cNvPr id="10268" name="Line 28"/>
            <p:cNvSpPr>
              <a:spLocks noChangeShapeType="1"/>
            </p:cNvSpPr>
            <p:nvPr/>
          </p:nvSpPr>
          <p:spPr bwMode="auto">
            <a:xfrm>
              <a:off x="375" y="1097"/>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29"/>
            <p:cNvSpPr>
              <a:spLocks noChangeShapeType="1"/>
            </p:cNvSpPr>
            <p:nvPr/>
          </p:nvSpPr>
          <p:spPr bwMode="auto">
            <a:xfrm>
              <a:off x="375" y="3118"/>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798902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534400" cy="1295400"/>
          </a:xfrm>
        </p:spPr>
        <p:txBody>
          <a:bodyPr/>
          <a:lstStyle/>
          <a:p>
            <a:pPr eaLnBrk="1" hangingPunct="1"/>
            <a:r>
              <a:rPr lang="en-US" altLang="zh-CN" sz="3600" smtClean="0"/>
              <a:t>Failures that can occur in RPC Systems</a:t>
            </a:r>
          </a:p>
        </p:txBody>
      </p:sp>
      <p:sp>
        <p:nvSpPr>
          <p:cNvPr id="11267" name="Rectangle 3"/>
          <p:cNvSpPr>
            <a:spLocks noGrp="1" noChangeArrowheads="1"/>
          </p:cNvSpPr>
          <p:nvPr>
            <p:ph type="body" idx="1"/>
          </p:nvPr>
        </p:nvSpPr>
        <p:spPr>
          <a:xfrm>
            <a:off x="457200" y="1447800"/>
            <a:ext cx="8229600" cy="4859338"/>
          </a:xfrm>
        </p:spPr>
        <p:txBody>
          <a:bodyPr/>
          <a:lstStyle/>
          <a:p>
            <a:pPr eaLnBrk="1" hangingPunct="1"/>
            <a:r>
              <a:rPr lang="en-US" altLang="zh-CN" sz="2800" smtClean="0"/>
              <a:t>The client is unable to locate the server.</a:t>
            </a:r>
          </a:p>
          <a:p>
            <a:pPr eaLnBrk="1" hangingPunct="1"/>
            <a:r>
              <a:rPr lang="en-US" altLang="zh-CN" sz="2800" smtClean="0"/>
              <a:t>The request message from the client to server is lost.</a:t>
            </a:r>
          </a:p>
          <a:p>
            <a:pPr eaLnBrk="1" hangingPunct="1"/>
            <a:r>
              <a:rPr lang="en-US" altLang="zh-CN" sz="2800" smtClean="0"/>
              <a:t>The server crashes after receiving a request.</a:t>
            </a:r>
          </a:p>
          <a:p>
            <a:pPr eaLnBrk="1" hangingPunct="1"/>
            <a:r>
              <a:rPr lang="en-US" altLang="zh-CN" sz="2800" smtClean="0"/>
              <a:t>The reply message from the server to the client is lost.</a:t>
            </a:r>
          </a:p>
          <a:p>
            <a:pPr eaLnBrk="1" hangingPunct="1"/>
            <a:r>
              <a:rPr lang="en-US" altLang="zh-CN" sz="2800" smtClean="0"/>
              <a:t>The client crashes after sending a request.</a:t>
            </a:r>
          </a:p>
        </p:txBody>
      </p:sp>
    </p:spTree>
    <p:extLst>
      <p:ext uri="{BB962C8B-B14F-4D97-AF65-F5344CB8AC3E}">
        <p14:creationId xmlns:p14="http://schemas.microsoft.com/office/powerpoint/2010/main" val="223604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8229600" cy="695325"/>
          </a:xfrm>
        </p:spPr>
        <p:txBody>
          <a:bodyPr/>
          <a:lstStyle/>
          <a:p>
            <a:pPr eaLnBrk="1" hangingPunct="1"/>
            <a:r>
              <a:rPr lang="en-US" altLang="zh-CN" sz="4000" smtClean="0"/>
              <a:t>RPC Failures and Solutions  (1)</a:t>
            </a:r>
            <a:r>
              <a:rPr lang="en-US" altLang="zh-CN" smtClean="0"/>
              <a:t> </a:t>
            </a:r>
          </a:p>
        </p:txBody>
      </p:sp>
      <p:sp>
        <p:nvSpPr>
          <p:cNvPr id="12291" name="Rectangle 3"/>
          <p:cNvSpPr>
            <a:spLocks noGrp="1" noChangeArrowheads="1"/>
          </p:cNvSpPr>
          <p:nvPr>
            <p:ph type="body" idx="1"/>
          </p:nvPr>
        </p:nvSpPr>
        <p:spPr>
          <a:xfrm>
            <a:off x="457200" y="1290638"/>
            <a:ext cx="8229600" cy="5262562"/>
          </a:xfrm>
        </p:spPr>
        <p:txBody>
          <a:bodyPr/>
          <a:lstStyle/>
          <a:p>
            <a:pPr eaLnBrk="1" hangingPunct="1">
              <a:lnSpc>
                <a:spcPct val="90000"/>
              </a:lnSpc>
            </a:pPr>
            <a:r>
              <a:rPr lang="en-US" altLang="zh-CN" smtClean="0"/>
              <a:t>Client cannot locate the server</a:t>
            </a:r>
          </a:p>
          <a:p>
            <a:pPr lvl="1" eaLnBrk="1" hangingPunct="1">
              <a:lnSpc>
                <a:spcPct val="90000"/>
              </a:lnSpc>
            </a:pPr>
            <a:r>
              <a:rPr lang="en-US" altLang="zh-CN" smtClean="0"/>
              <a:t>to have the error raise an exception (e.g. Java)</a:t>
            </a:r>
          </a:p>
          <a:p>
            <a:pPr lvl="1" eaLnBrk="1" hangingPunct="1">
              <a:lnSpc>
                <a:spcPct val="90000"/>
              </a:lnSpc>
            </a:pPr>
            <a:r>
              <a:rPr lang="en-US" altLang="zh-CN" smtClean="0"/>
              <a:t>to use signal handlers (e.g. defining a signal type </a:t>
            </a:r>
            <a:r>
              <a:rPr lang="en-US" altLang="zh-CN" i="1" smtClean="0"/>
              <a:t>SIG-NOSERVER</a:t>
            </a:r>
            <a:r>
              <a:rPr lang="en-US" altLang="zh-CN" smtClean="0"/>
              <a:t>)</a:t>
            </a:r>
          </a:p>
          <a:p>
            <a:pPr lvl="1" eaLnBrk="1" hangingPunct="1">
              <a:lnSpc>
                <a:spcPct val="90000"/>
              </a:lnSpc>
            </a:pPr>
            <a:r>
              <a:rPr lang="en-US" altLang="zh-CN" smtClean="0"/>
              <a:t>drawbacks</a:t>
            </a:r>
            <a:r>
              <a:rPr lang="zh-CN" altLang="en-US" smtClean="0"/>
              <a:t>：</a:t>
            </a:r>
            <a:r>
              <a:rPr lang="en-US" altLang="zh-CN" smtClean="0"/>
              <a:t>not every language has exceptions or signal handlers, and that will destroys the transparency we have been trying to achieve.</a:t>
            </a:r>
          </a:p>
          <a:p>
            <a:pPr eaLnBrk="1" hangingPunct="1">
              <a:lnSpc>
                <a:spcPct val="90000"/>
              </a:lnSpc>
            </a:pPr>
            <a:r>
              <a:rPr lang="en-US" altLang="zh-CN" smtClean="0"/>
              <a:t>Lost request message</a:t>
            </a:r>
          </a:p>
          <a:p>
            <a:pPr lvl="1" eaLnBrk="1" hangingPunct="1">
              <a:lnSpc>
                <a:spcPct val="90000"/>
              </a:lnSpc>
            </a:pPr>
            <a:r>
              <a:rPr lang="en-US" altLang="zh-CN" smtClean="0"/>
              <a:t>start a timer at client stub, if the timer expires before a reply or acknowledgement comes back, the message is sent again. </a:t>
            </a:r>
          </a:p>
        </p:txBody>
      </p:sp>
    </p:spTree>
    <p:extLst>
      <p:ext uri="{BB962C8B-B14F-4D97-AF65-F5344CB8AC3E}">
        <p14:creationId xmlns:p14="http://schemas.microsoft.com/office/powerpoint/2010/main" val="19519448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7388" y="381000"/>
            <a:ext cx="7767637" cy="762000"/>
          </a:xfrm>
        </p:spPr>
        <p:txBody>
          <a:bodyPr/>
          <a:lstStyle/>
          <a:p>
            <a:pPr eaLnBrk="1" hangingPunct="1"/>
            <a:r>
              <a:rPr lang="en-US" altLang="zh-CN" sz="4000" smtClean="0"/>
              <a:t>RPC Failures and Solutions (2)</a:t>
            </a:r>
          </a:p>
        </p:txBody>
      </p:sp>
      <p:sp>
        <p:nvSpPr>
          <p:cNvPr id="13315" name="Rectangle 3"/>
          <p:cNvSpPr>
            <a:spLocks noGrp="1" noChangeArrowheads="1"/>
          </p:cNvSpPr>
          <p:nvPr>
            <p:ph type="body" idx="1"/>
          </p:nvPr>
        </p:nvSpPr>
        <p:spPr>
          <a:xfrm>
            <a:off x="685800" y="1362075"/>
            <a:ext cx="8153400" cy="5129213"/>
          </a:xfrm>
        </p:spPr>
        <p:txBody>
          <a:bodyPr/>
          <a:lstStyle/>
          <a:p>
            <a:pPr eaLnBrk="1" hangingPunct="1">
              <a:lnSpc>
                <a:spcPct val="90000"/>
              </a:lnSpc>
            </a:pPr>
            <a:r>
              <a:rPr lang="en-US" altLang="zh-CN" sz="3600" smtClean="0"/>
              <a:t>Server crashes </a:t>
            </a:r>
          </a:p>
          <a:p>
            <a:pPr lvl="1" eaLnBrk="1" hangingPunct="1">
              <a:lnSpc>
                <a:spcPct val="90000"/>
              </a:lnSpc>
            </a:pPr>
            <a:r>
              <a:rPr lang="en-US" altLang="zh-CN" sz="3200" smtClean="0"/>
              <a:t>client sets a timer and the timer expires</a:t>
            </a:r>
          </a:p>
          <a:p>
            <a:pPr lvl="1" eaLnBrk="1" hangingPunct="1">
              <a:lnSpc>
                <a:spcPct val="90000"/>
              </a:lnSpc>
            </a:pPr>
            <a:r>
              <a:rPr lang="en-US" altLang="zh-CN" sz="3200" smtClean="0"/>
              <a:t>its solution depends on RPC semantics: </a:t>
            </a:r>
          </a:p>
          <a:p>
            <a:pPr lvl="2" eaLnBrk="1" hangingPunct="1">
              <a:lnSpc>
                <a:spcPct val="90000"/>
              </a:lnSpc>
            </a:pPr>
            <a:r>
              <a:rPr lang="en-US" altLang="zh-CN" sz="2800" smtClean="0"/>
              <a:t>at least once semantics: client stub reissues request and server re-executes it </a:t>
            </a:r>
          </a:p>
          <a:p>
            <a:pPr lvl="2" eaLnBrk="1" hangingPunct="1">
              <a:lnSpc>
                <a:spcPct val="90000"/>
              </a:lnSpc>
            </a:pPr>
            <a:r>
              <a:rPr lang="en-US" altLang="zh-CN" sz="2800" smtClean="0"/>
              <a:t>at most once semantics: client stub gives up immediately and reports failure </a:t>
            </a:r>
          </a:p>
          <a:p>
            <a:pPr lvl="2" eaLnBrk="1" hangingPunct="1">
              <a:lnSpc>
                <a:spcPct val="90000"/>
              </a:lnSpc>
            </a:pPr>
            <a:r>
              <a:rPr lang="en-US" altLang="zh-CN" sz="2800" smtClean="0"/>
              <a:t>maybe semantics: guarantee nothing</a:t>
            </a:r>
          </a:p>
        </p:txBody>
      </p:sp>
    </p:spTree>
    <p:extLst>
      <p:ext uri="{BB962C8B-B14F-4D97-AF65-F5344CB8AC3E}">
        <p14:creationId xmlns:p14="http://schemas.microsoft.com/office/powerpoint/2010/main" val="5254252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08-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43300"/>
            <a:ext cx="830103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pPr eaLnBrk="1" hangingPunct="1"/>
            <a:r>
              <a:rPr lang="en-US" altLang="zh-CN" sz="4000" smtClean="0"/>
              <a:t>Example</a:t>
            </a:r>
          </a:p>
        </p:txBody>
      </p:sp>
      <p:graphicFrame>
        <p:nvGraphicFramePr>
          <p:cNvPr id="102424" name="Group 24"/>
          <p:cNvGraphicFramePr>
            <a:graphicFrameLocks noGrp="1"/>
          </p:cNvGraphicFramePr>
          <p:nvPr>
            <p:ph idx="1"/>
          </p:nvPr>
        </p:nvGraphicFramePr>
        <p:xfrm>
          <a:off x="457200" y="1077913"/>
          <a:ext cx="8229600" cy="2502021"/>
        </p:xfrm>
        <a:graphic>
          <a:graphicData uri="http://schemas.openxmlformats.org/drawingml/2006/table">
            <a:tbl>
              <a:tblPr/>
              <a:tblGrid>
                <a:gridCol w="3200400"/>
                <a:gridCol w="5029200"/>
              </a:tblGrid>
              <a:tr h="53306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Server’s Task</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Results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83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M: send the message to client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P: print some text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 crash</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OK: text is printed once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DUP: text is printed twice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ZERO: text is not printed at all</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51" name="Text Box 25"/>
          <p:cNvSpPr txBox="1">
            <a:spLocks noChangeArrowheads="1"/>
          </p:cNvSpPr>
          <p:nvPr/>
        </p:nvSpPr>
        <p:spPr bwMode="auto">
          <a:xfrm>
            <a:off x="457200" y="5942013"/>
            <a:ext cx="7772400" cy="915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en-US" altLang="zh-CN" sz="1800"/>
          </a:p>
        </p:txBody>
      </p:sp>
      <p:sp>
        <p:nvSpPr>
          <p:cNvPr id="14352" name="Text Box 26"/>
          <p:cNvSpPr txBox="1">
            <a:spLocks noChangeArrowheads="1"/>
          </p:cNvSpPr>
          <p:nvPr/>
        </p:nvSpPr>
        <p:spPr bwMode="auto">
          <a:xfrm>
            <a:off x="5937250" y="3657600"/>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(Reboot after crashing)</a:t>
            </a:r>
          </a:p>
        </p:txBody>
      </p:sp>
    </p:spTree>
    <p:extLst>
      <p:ext uri="{BB962C8B-B14F-4D97-AF65-F5344CB8AC3E}">
        <p14:creationId xmlns:p14="http://schemas.microsoft.com/office/powerpoint/2010/main" val="26650576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4000" smtClean="0"/>
              <a:t>RPC Failures and Solutions (3)</a:t>
            </a:r>
          </a:p>
        </p:txBody>
      </p:sp>
      <p:sp>
        <p:nvSpPr>
          <p:cNvPr id="15363" name="Rectangle 3"/>
          <p:cNvSpPr>
            <a:spLocks noGrp="1" noChangeArrowheads="1"/>
          </p:cNvSpPr>
          <p:nvPr>
            <p:ph type="body" idx="1"/>
          </p:nvPr>
        </p:nvSpPr>
        <p:spPr/>
        <p:txBody>
          <a:bodyPr/>
          <a:lstStyle/>
          <a:p>
            <a:pPr eaLnBrk="1" hangingPunct="1">
              <a:lnSpc>
                <a:spcPct val="90000"/>
              </a:lnSpc>
            </a:pPr>
            <a:r>
              <a:rPr lang="en-US" altLang="zh-CN" smtClean="0"/>
              <a:t>Lost Reply Messages</a:t>
            </a:r>
          </a:p>
          <a:p>
            <a:pPr lvl="1" eaLnBrk="1" hangingPunct="1">
              <a:lnSpc>
                <a:spcPct val="90000"/>
              </a:lnSpc>
            </a:pPr>
            <a:r>
              <a:rPr lang="en-US" altLang="zh-CN" smtClean="0"/>
              <a:t>client stub sets a timer and the timer expires</a:t>
            </a:r>
          </a:p>
          <a:p>
            <a:pPr lvl="1" eaLnBrk="1" hangingPunct="1">
              <a:lnSpc>
                <a:spcPct val="90000"/>
              </a:lnSpc>
            </a:pPr>
            <a:r>
              <a:rPr lang="en-US" altLang="zh-CN" smtClean="0"/>
              <a:t>send the request once more</a:t>
            </a:r>
          </a:p>
          <a:p>
            <a:pPr lvl="2" eaLnBrk="1" hangingPunct="1">
              <a:lnSpc>
                <a:spcPct val="90000"/>
              </a:lnSpc>
            </a:pPr>
            <a:r>
              <a:rPr lang="en-US" altLang="zh-CN" sz="2800" smtClean="0"/>
              <a:t>idempotent and un-idempotent requests</a:t>
            </a:r>
          </a:p>
          <a:p>
            <a:pPr lvl="2" eaLnBrk="1" hangingPunct="1">
              <a:lnSpc>
                <a:spcPct val="90000"/>
              </a:lnSpc>
            </a:pPr>
            <a:r>
              <a:rPr lang="en-US" altLang="zh-CN" sz="2800" smtClean="0"/>
              <a:t>client assigns each request a sequence number</a:t>
            </a:r>
          </a:p>
          <a:p>
            <a:pPr lvl="1" eaLnBrk="1" hangingPunct="1">
              <a:lnSpc>
                <a:spcPct val="90000"/>
              </a:lnSpc>
            </a:pPr>
            <a:r>
              <a:rPr lang="en-US" altLang="zh-CN" smtClean="0"/>
              <a:t>at-least-once semantics: resend the request, re-execute it</a:t>
            </a:r>
          </a:p>
          <a:p>
            <a:pPr lvl="1" eaLnBrk="1" hangingPunct="1">
              <a:lnSpc>
                <a:spcPct val="90000"/>
              </a:lnSpc>
            </a:pPr>
            <a:r>
              <a:rPr lang="en-US" altLang="zh-CN" smtClean="0"/>
              <a:t>at-most-once semantics: resend the request, filter the duplicated request, retransmit the reply (if any)/re-execute it</a:t>
            </a:r>
          </a:p>
        </p:txBody>
      </p:sp>
    </p:spTree>
    <p:extLst>
      <p:ext uri="{BB962C8B-B14F-4D97-AF65-F5344CB8AC3E}">
        <p14:creationId xmlns:p14="http://schemas.microsoft.com/office/powerpoint/2010/main" val="36016057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200"/>
            <a:ext cx="7696200" cy="838200"/>
          </a:xfrm>
        </p:spPr>
        <p:txBody>
          <a:bodyPr/>
          <a:lstStyle/>
          <a:p>
            <a:pPr eaLnBrk="1" hangingPunct="1"/>
            <a:r>
              <a:rPr lang="en-US" altLang="zh-CN" sz="4000" smtClean="0"/>
              <a:t>RPC Failures and Solutions (4)</a:t>
            </a:r>
          </a:p>
        </p:txBody>
      </p:sp>
      <p:sp>
        <p:nvSpPr>
          <p:cNvPr id="16387" name="Rectangle 3"/>
          <p:cNvSpPr>
            <a:spLocks noGrp="1" noChangeArrowheads="1"/>
          </p:cNvSpPr>
          <p:nvPr>
            <p:ph type="body" idx="1"/>
          </p:nvPr>
        </p:nvSpPr>
        <p:spPr>
          <a:xfrm>
            <a:off x="457200" y="914400"/>
            <a:ext cx="8229600" cy="5943600"/>
          </a:xfrm>
        </p:spPr>
        <p:txBody>
          <a:bodyPr/>
          <a:lstStyle/>
          <a:p>
            <a:pPr eaLnBrk="1" hangingPunct="1">
              <a:lnSpc>
                <a:spcPct val="70000"/>
              </a:lnSpc>
            </a:pPr>
            <a:r>
              <a:rPr lang="en-US" altLang="zh-CN" smtClean="0"/>
              <a:t>Client crashes</a:t>
            </a:r>
          </a:p>
          <a:p>
            <a:pPr lvl="1" eaLnBrk="1" hangingPunct="1">
              <a:spcBef>
                <a:spcPct val="0"/>
              </a:spcBef>
            </a:pPr>
            <a:r>
              <a:rPr lang="en-US" altLang="zh-CN" sz="2400" smtClean="0"/>
              <a:t>Orphan &amp; grand-orphan:</a:t>
            </a:r>
            <a:r>
              <a:rPr lang="en-US" altLang="zh-CN" sz="2400" i="1" smtClean="0"/>
              <a:t> </a:t>
            </a:r>
            <a:r>
              <a:rPr lang="en-US" altLang="zh-CN" sz="2400" smtClean="0"/>
              <a:t>a computation is active and no parent is waiting for result.</a:t>
            </a:r>
          </a:p>
          <a:p>
            <a:pPr lvl="1" eaLnBrk="1" hangingPunct="1">
              <a:spcBef>
                <a:spcPct val="0"/>
              </a:spcBef>
            </a:pPr>
            <a:r>
              <a:rPr lang="en-US" altLang="zh-CN" sz="2400" smtClean="0"/>
              <a:t>extermination: the client stub makes a log entry before sending a RPC message, and kill the orphan after being rebooted </a:t>
            </a:r>
          </a:p>
          <a:p>
            <a:pPr lvl="1" eaLnBrk="1" hangingPunct="1">
              <a:spcBef>
                <a:spcPct val="0"/>
              </a:spcBef>
            </a:pPr>
            <a:r>
              <a:rPr lang="en-US" altLang="zh-CN" sz="2400" smtClean="0"/>
              <a:t>reincarnation: the client broadcasts a message after restart, so servers kill all remote computation on behalf of that client </a:t>
            </a:r>
          </a:p>
          <a:p>
            <a:pPr lvl="1" eaLnBrk="1" hangingPunct="1">
              <a:spcBef>
                <a:spcPct val="0"/>
              </a:spcBef>
            </a:pPr>
            <a:r>
              <a:rPr lang="en-US" altLang="zh-CN" sz="2400" smtClean="0"/>
              <a:t>gentle reincarnation: the client broadcasts a message, so servers try to locate their owner and kill it if the owner cannot be found.  </a:t>
            </a:r>
          </a:p>
          <a:p>
            <a:pPr lvl="1" eaLnBrk="1" hangingPunct="1">
              <a:spcBef>
                <a:spcPct val="0"/>
              </a:spcBef>
            </a:pPr>
            <a:r>
              <a:rPr lang="en-US" altLang="zh-CN" sz="2400" smtClean="0"/>
              <a:t>expiration: each RPC is given a standard amount of time, if it cannot finish in the specified period, it must explicitly ask for another quantum</a:t>
            </a:r>
          </a:p>
          <a:p>
            <a:pPr lvl="1" eaLnBrk="1" hangingPunct="1">
              <a:spcBef>
                <a:spcPct val="0"/>
              </a:spcBef>
            </a:pPr>
            <a:r>
              <a:rPr lang="en-US" altLang="zh-CN" sz="2400" smtClean="0"/>
              <a:t>In practice, none of these methods are desirable</a:t>
            </a:r>
          </a:p>
        </p:txBody>
      </p:sp>
    </p:spTree>
    <p:extLst>
      <p:ext uri="{BB962C8B-B14F-4D97-AF65-F5344CB8AC3E}">
        <p14:creationId xmlns:p14="http://schemas.microsoft.com/office/powerpoint/2010/main" val="3619773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563" y="0"/>
            <a:ext cx="1468437"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3"/>
          <p:cNvSpPr>
            <a:spLocks noGrp="1" noChangeArrowheads="1"/>
          </p:cNvSpPr>
          <p:nvPr>
            <p:ph type="title"/>
          </p:nvPr>
        </p:nvSpPr>
        <p:spPr>
          <a:xfrm>
            <a:off x="457200" y="76200"/>
            <a:ext cx="8229600" cy="838200"/>
          </a:xfrm>
        </p:spPr>
        <p:txBody>
          <a:bodyPr/>
          <a:lstStyle/>
          <a:p>
            <a:pPr algn="l"/>
            <a:r>
              <a:rPr lang="en-US" altLang="zh-CN"/>
              <a:t>Barbara Liskov (1939-)</a:t>
            </a:r>
          </a:p>
        </p:txBody>
      </p:sp>
      <p:sp>
        <p:nvSpPr>
          <p:cNvPr id="37892" name="Rectangle 4"/>
          <p:cNvSpPr>
            <a:spLocks noGrp="1" noChangeArrowheads="1"/>
          </p:cNvSpPr>
          <p:nvPr>
            <p:ph type="body" idx="1"/>
          </p:nvPr>
        </p:nvSpPr>
        <p:spPr>
          <a:xfrm>
            <a:off x="152400" y="838200"/>
            <a:ext cx="8001000" cy="5791200"/>
          </a:xfrm>
        </p:spPr>
        <p:txBody>
          <a:bodyPr/>
          <a:lstStyle/>
          <a:p>
            <a:pPr>
              <a:lnSpc>
                <a:spcPct val="90000"/>
              </a:lnSpc>
            </a:pPr>
            <a:r>
              <a:rPr lang="zh-CN" altLang="en-US" sz="2800"/>
              <a:t>美国第一个获得计算机科学博士学位的女性</a:t>
            </a:r>
            <a:r>
              <a:rPr lang="en-US" altLang="zh-CN" sz="2800"/>
              <a:t>(1968</a:t>
            </a:r>
            <a:r>
              <a:rPr lang="zh-CN" altLang="en-US" sz="2800"/>
              <a:t>年斯坦福大学</a:t>
            </a:r>
            <a:r>
              <a:rPr lang="en-US" altLang="zh-CN" sz="2800"/>
              <a:t>)</a:t>
            </a:r>
          </a:p>
          <a:p>
            <a:pPr>
              <a:lnSpc>
                <a:spcPct val="90000"/>
              </a:lnSpc>
            </a:pPr>
            <a:r>
              <a:rPr lang="zh-CN" altLang="en-US" sz="2800"/>
              <a:t>美国国家工程院院士、美国艺术与科学院院士，</a:t>
            </a:r>
            <a:r>
              <a:rPr lang="en-US" altLang="zh-CN" sz="2800"/>
              <a:t>2004 </a:t>
            </a:r>
            <a:r>
              <a:rPr lang="zh-CN" altLang="en-US" sz="2800"/>
              <a:t>获</a:t>
            </a:r>
            <a:r>
              <a:rPr lang="en-US" altLang="zh-CN" sz="2800"/>
              <a:t>IEEE John von Neumann Medal</a:t>
            </a:r>
            <a:r>
              <a:rPr lang="zh-CN" altLang="en-US" sz="2800"/>
              <a:t>，</a:t>
            </a:r>
            <a:r>
              <a:rPr lang="en-US" altLang="zh-CN" sz="2800"/>
              <a:t>2008</a:t>
            </a:r>
            <a:r>
              <a:rPr lang="zh-CN" altLang="en-US" sz="2800"/>
              <a:t>获</a:t>
            </a:r>
            <a:r>
              <a:rPr lang="en-US" altLang="zh-CN" sz="2800"/>
              <a:t>Turing Award</a:t>
            </a:r>
            <a:r>
              <a:rPr lang="zh-CN" altLang="en-US" sz="2800"/>
              <a:t>，现任</a:t>
            </a:r>
            <a:r>
              <a:rPr lang="en-US" altLang="zh-CN" sz="2800"/>
              <a:t>MIT</a:t>
            </a:r>
            <a:r>
              <a:rPr lang="zh-CN" altLang="en-US" sz="2800"/>
              <a:t>教授</a:t>
            </a:r>
          </a:p>
          <a:p>
            <a:pPr>
              <a:lnSpc>
                <a:spcPct val="90000"/>
              </a:lnSpc>
            </a:pPr>
            <a:r>
              <a:rPr lang="zh-CN" altLang="en-US" sz="2800"/>
              <a:t>编程语言和系统设计方面尤其是数据抽象、容错和分布式计算方面的贡献</a:t>
            </a:r>
          </a:p>
          <a:p>
            <a:pPr lvl="1">
              <a:lnSpc>
                <a:spcPct val="90000"/>
              </a:lnSpc>
            </a:pPr>
            <a:r>
              <a:rPr lang="en-US" altLang="zh-CN" sz="2400"/>
              <a:t>2</a:t>
            </a:r>
            <a:r>
              <a:rPr lang="zh-CN" altLang="en-US" sz="2400"/>
              <a:t>种计算机语言：</a:t>
            </a:r>
            <a:r>
              <a:rPr lang="en-US" altLang="zh-CN" sz="2400"/>
              <a:t>CLU(</a:t>
            </a:r>
            <a:r>
              <a:rPr lang="zh-CN" altLang="en-US" sz="2400"/>
              <a:t>一种支持数据抽象的面向对象编程语言</a:t>
            </a:r>
            <a:r>
              <a:rPr lang="en-US" altLang="zh-CN" sz="2400"/>
              <a:t>)</a:t>
            </a:r>
            <a:r>
              <a:rPr lang="zh-CN" altLang="en-US" sz="2400"/>
              <a:t>和</a:t>
            </a:r>
            <a:r>
              <a:rPr lang="en-US" altLang="zh-CN" sz="2400"/>
              <a:t>Argus(</a:t>
            </a:r>
            <a:r>
              <a:rPr lang="zh-CN" altLang="en-US" sz="2400"/>
              <a:t>一种分布式程序实现的高级语言</a:t>
            </a:r>
            <a:r>
              <a:rPr lang="en-US" altLang="zh-CN" sz="2400"/>
              <a:t>),</a:t>
            </a:r>
            <a:r>
              <a:rPr lang="zh-CN" altLang="en-US" sz="2400"/>
              <a:t>提出了面向对象设计中的</a:t>
            </a:r>
            <a:r>
              <a:rPr lang="en-US" altLang="zh-CN" sz="2400"/>
              <a:t>Liskov</a:t>
            </a:r>
            <a:r>
              <a:rPr lang="zh-CN" altLang="en-US" sz="2400"/>
              <a:t>替换原则</a:t>
            </a:r>
            <a:r>
              <a:rPr lang="en-US" altLang="zh-CN" sz="2400"/>
              <a:t>(LSP) </a:t>
            </a:r>
          </a:p>
          <a:p>
            <a:pPr lvl="1">
              <a:lnSpc>
                <a:spcPct val="90000"/>
              </a:lnSpc>
            </a:pPr>
            <a:r>
              <a:rPr lang="zh-CN" altLang="en-US" sz="2400"/>
              <a:t>小型、低成本、交互式的分时操作系统</a:t>
            </a:r>
            <a:r>
              <a:rPr lang="en-US" altLang="zh-CN" sz="2400"/>
              <a:t>Venus</a:t>
            </a:r>
            <a:r>
              <a:rPr lang="zh-CN" altLang="en-US" sz="2400"/>
              <a:t>，面向对象数据库系统</a:t>
            </a:r>
            <a:r>
              <a:rPr lang="en-US" altLang="zh-CN" sz="2400"/>
              <a:t>Thor</a:t>
            </a:r>
            <a:r>
              <a:rPr lang="zh-CN" altLang="en-US" sz="2400"/>
              <a:t>，</a:t>
            </a:r>
            <a:r>
              <a:rPr lang="en-US" altLang="zh-CN" sz="2400"/>
              <a:t>Byzantine</a:t>
            </a:r>
            <a:r>
              <a:rPr lang="zh-CN" altLang="en-US" sz="2400"/>
              <a:t>分布式容错系统 </a:t>
            </a:r>
          </a:p>
          <a:p>
            <a:pPr lvl="1">
              <a:lnSpc>
                <a:spcPct val="90000"/>
              </a:lnSpc>
            </a:pPr>
            <a:r>
              <a:rPr lang="en-US" altLang="zh-CN" sz="2200" b="1">
                <a:latin typeface="Times New Roman" pitchFamily="18" charset="0"/>
              </a:rPr>
              <a:t>Abstraction and Specification in Program Development</a:t>
            </a:r>
            <a:r>
              <a:rPr lang="en-US" altLang="zh-CN" sz="2200">
                <a:latin typeface="Times New Roman" pitchFamily="18" charset="0"/>
              </a:rPr>
              <a:t> // </a:t>
            </a:r>
            <a:r>
              <a:rPr lang="en-US" altLang="zh-CN" sz="2200" b="1">
                <a:latin typeface="Times New Roman" pitchFamily="18" charset="0"/>
              </a:rPr>
              <a:t>Program Development in Java: Abstraction, Specification, and Object-oriented Design</a:t>
            </a:r>
            <a:endParaRPr lang="en-US" altLang="zh-CN" sz="2200">
              <a:latin typeface="Times New Roman" pitchFamily="18" charset="0"/>
            </a:endParaRPr>
          </a:p>
        </p:txBody>
      </p:sp>
    </p:spTree>
    <p:extLst>
      <p:ext uri="{BB962C8B-B14F-4D97-AF65-F5344CB8AC3E}">
        <p14:creationId xmlns:p14="http://schemas.microsoft.com/office/powerpoint/2010/main" val="2745011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a:extLst>
              <a:ext uri="{28A0092B-C50C-407E-A947-70E740481C1C}">
                <a14:useLocalDpi xmlns:a14="http://schemas.microsoft.com/office/drawing/2010/main" val="0"/>
              </a:ext>
            </a:extLst>
          </a:blip>
          <a:srcRect l="20309" t="43806" r="16676" b="39577"/>
          <a:stretch>
            <a:fillRect/>
          </a:stretch>
        </p:blipFill>
        <p:spPr bwMode="auto">
          <a:xfrm>
            <a:off x="223838" y="914400"/>
            <a:ext cx="892016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a:xfrm>
            <a:off x="223838" y="152400"/>
            <a:ext cx="8615362" cy="1066800"/>
          </a:xfrm>
        </p:spPr>
        <p:txBody>
          <a:bodyPr/>
          <a:lstStyle/>
          <a:p>
            <a:pPr eaLnBrk="1" hangingPunct="1"/>
            <a:r>
              <a:rPr lang="en-US" altLang="zh-CN" sz="3200" smtClean="0"/>
              <a:t>Extended RPC Models: Asynchronous RPC -1</a:t>
            </a:r>
          </a:p>
        </p:txBody>
      </p:sp>
      <p:sp>
        <p:nvSpPr>
          <p:cNvPr id="17412" name="Rectangle 3"/>
          <p:cNvSpPr>
            <a:spLocks noGrp="1" noChangeArrowheads="1"/>
          </p:cNvSpPr>
          <p:nvPr>
            <p:ph type="body" idx="1"/>
          </p:nvPr>
        </p:nvSpPr>
        <p:spPr>
          <a:xfrm>
            <a:off x="304800" y="4800600"/>
            <a:ext cx="8628063" cy="2057400"/>
          </a:xfrm>
        </p:spPr>
        <p:txBody>
          <a:bodyPr>
            <a:normAutofit lnSpcReduction="10000"/>
          </a:bodyPr>
          <a:lstStyle/>
          <a:p>
            <a:pPr marL="609600" indent="-609600" eaLnBrk="1" hangingPunct="1">
              <a:buFontTx/>
              <a:buNone/>
            </a:pPr>
            <a:r>
              <a:rPr lang="en-US" altLang="zh-CN" sz="2400" smtClean="0"/>
              <a:t>a) The interconnection between client and server in a traditional RPC</a:t>
            </a:r>
          </a:p>
          <a:p>
            <a:pPr marL="609600" indent="-609600" eaLnBrk="1" hangingPunct="1">
              <a:buFontTx/>
              <a:buNone/>
            </a:pPr>
            <a:r>
              <a:rPr lang="en-US" altLang="zh-CN" sz="2400" smtClean="0"/>
              <a:t>b) The interaction using asynchronous RPC</a:t>
            </a:r>
          </a:p>
          <a:p>
            <a:pPr marL="609600" indent="-609600" eaLnBrk="1" hangingPunct="1">
              <a:buFontTx/>
              <a:buNone/>
            </a:pPr>
            <a:r>
              <a:rPr lang="en-US" altLang="zh-CN" sz="2400" smtClean="0"/>
              <a:t>	Server immediately sends a reply back to the client the moment the RPC request is received</a:t>
            </a:r>
            <a:endParaRPr lang="en-US" altLang="zh-CN" smtClean="0"/>
          </a:p>
        </p:txBody>
      </p:sp>
    </p:spTree>
    <p:extLst>
      <p:ext uri="{BB962C8B-B14F-4D97-AF65-F5344CB8AC3E}">
        <p14:creationId xmlns:p14="http://schemas.microsoft.com/office/powerpoint/2010/main" val="25387314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28600"/>
            <a:ext cx="9144000" cy="1123950"/>
          </a:xfrm>
        </p:spPr>
        <p:txBody>
          <a:bodyPr/>
          <a:lstStyle/>
          <a:p>
            <a:pPr eaLnBrk="1" hangingPunct="1"/>
            <a:r>
              <a:rPr lang="en-US" altLang="zh-CN" sz="3200" smtClean="0"/>
              <a:t>Extended RPC Models:Asynchronous RPC-2</a:t>
            </a:r>
          </a:p>
        </p:txBody>
      </p:sp>
      <p:sp>
        <p:nvSpPr>
          <p:cNvPr id="18435" name="Rectangle 3"/>
          <p:cNvSpPr>
            <a:spLocks noGrp="1" noChangeArrowheads="1"/>
          </p:cNvSpPr>
          <p:nvPr>
            <p:ph type="body" idx="1"/>
          </p:nvPr>
        </p:nvSpPr>
        <p:spPr>
          <a:xfrm>
            <a:off x="244475" y="5748338"/>
            <a:ext cx="8728075" cy="801687"/>
          </a:xfrm>
        </p:spPr>
        <p:txBody>
          <a:bodyPr/>
          <a:lstStyle/>
          <a:p>
            <a:pPr marL="0" indent="0" eaLnBrk="1" hangingPunct="1">
              <a:lnSpc>
                <a:spcPct val="90000"/>
              </a:lnSpc>
              <a:buFontTx/>
              <a:buNone/>
            </a:pPr>
            <a:r>
              <a:rPr lang="en-US" altLang="zh-CN" sz="2400" smtClean="0"/>
              <a:t>Deferred Synchronous RPC: A client and server interacting through two asynchronous RPCs</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l="24345" t="44713" r="24345" b="39577"/>
          <a:stretch>
            <a:fillRect/>
          </a:stretch>
        </p:blipFill>
        <p:spPr bwMode="auto">
          <a:xfrm>
            <a:off x="331788" y="1371600"/>
            <a:ext cx="85090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164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a:extLst>
              <a:ext uri="{28A0092B-C50C-407E-A947-70E740481C1C}">
                <a14:useLocalDpi xmlns:a14="http://schemas.microsoft.com/office/drawing/2010/main" val="0"/>
              </a:ext>
            </a:extLst>
          </a:blip>
          <a:srcRect l="21379" t="34668" r="20738" b="30664"/>
          <a:stretch>
            <a:fillRect/>
          </a:stretch>
        </p:blipFill>
        <p:spPr bwMode="auto">
          <a:xfrm>
            <a:off x="533400" y="838200"/>
            <a:ext cx="8047038"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2"/>
          <p:cNvSpPr>
            <a:spLocks noGrp="1" noChangeArrowheads="1"/>
          </p:cNvSpPr>
          <p:nvPr>
            <p:ph type="title"/>
          </p:nvPr>
        </p:nvSpPr>
        <p:spPr>
          <a:xfrm>
            <a:off x="457200" y="152400"/>
            <a:ext cx="8229600" cy="990600"/>
          </a:xfrm>
        </p:spPr>
        <p:txBody>
          <a:bodyPr/>
          <a:lstStyle/>
          <a:p>
            <a:pPr eaLnBrk="1" hangingPunct="1"/>
            <a:r>
              <a:rPr lang="en-US" altLang="zh-CN" sz="4000" smtClean="0"/>
              <a:t>Case Study: DCE RPC(1)</a:t>
            </a:r>
          </a:p>
        </p:txBody>
      </p:sp>
      <p:sp>
        <p:nvSpPr>
          <p:cNvPr id="19460" name="Rectangle 3"/>
          <p:cNvSpPr>
            <a:spLocks noGrp="1" noChangeArrowheads="1"/>
          </p:cNvSpPr>
          <p:nvPr>
            <p:ph type="body" idx="1"/>
          </p:nvPr>
        </p:nvSpPr>
        <p:spPr>
          <a:xfrm>
            <a:off x="800100" y="5867400"/>
            <a:ext cx="7821613" cy="685800"/>
          </a:xfrm>
        </p:spPr>
        <p:txBody>
          <a:bodyPr/>
          <a:lstStyle/>
          <a:p>
            <a:pPr marL="0" indent="0" eaLnBrk="1" hangingPunct="1">
              <a:buFontTx/>
              <a:buNone/>
            </a:pPr>
            <a:r>
              <a:rPr lang="en-US" altLang="zh-CN" sz="2400" smtClean="0"/>
              <a:t>The steps in writing a client and a server in DCE RPC.</a:t>
            </a:r>
          </a:p>
        </p:txBody>
      </p:sp>
    </p:spTree>
    <p:extLst>
      <p:ext uri="{BB962C8B-B14F-4D97-AF65-F5344CB8AC3E}">
        <p14:creationId xmlns:p14="http://schemas.microsoft.com/office/powerpoint/2010/main" val="3329536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3">
            <a:extLst>
              <a:ext uri="{28A0092B-C50C-407E-A947-70E740481C1C}">
                <a14:useLocalDpi xmlns:a14="http://schemas.microsoft.com/office/drawing/2010/main" val="0"/>
              </a:ext>
            </a:extLst>
          </a:blip>
          <a:srcRect l="19241" t="42900" r="16890" b="37160"/>
          <a:stretch>
            <a:fillRect/>
          </a:stretch>
        </p:blipFill>
        <p:spPr bwMode="auto">
          <a:xfrm>
            <a:off x="407988" y="1184275"/>
            <a:ext cx="8434387"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altLang="zh-CN" sz="4000" smtClean="0"/>
              <a:t>Case Study : DCE RPC(2)</a:t>
            </a:r>
          </a:p>
        </p:txBody>
      </p:sp>
      <p:sp>
        <p:nvSpPr>
          <p:cNvPr id="20484" name="Rectangle 3"/>
          <p:cNvSpPr>
            <a:spLocks noGrp="1" noChangeArrowheads="1"/>
          </p:cNvSpPr>
          <p:nvPr>
            <p:ph type="body" idx="1"/>
          </p:nvPr>
        </p:nvSpPr>
        <p:spPr>
          <a:xfrm>
            <a:off x="609600" y="5943600"/>
            <a:ext cx="6134100" cy="609600"/>
          </a:xfrm>
        </p:spPr>
        <p:txBody>
          <a:bodyPr/>
          <a:lstStyle/>
          <a:p>
            <a:pPr eaLnBrk="1" hangingPunct="1">
              <a:buFontTx/>
              <a:buNone/>
            </a:pPr>
            <a:r>
              <a:rPr lang="en-US" altLang="zh-CN" sz="2400" smtClean="0"/>
              <a:t>Client-to-server binding in DCE.</a:t>
            </a:r>
          </a:p>
        </p:txBody>
      </p:sp>
    </p:spTree>
    <p:extLst>
      <p:ext uri="{BB962C8B-B14F-4D97-AF65-F5344CB8AC3E}">
        <p14:creationId xmlns:p14="http://schemas.microsoft.com/office/powerpoint/2010/main" val="12617322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3">
            <a:extLst>
              <a:ext uri="{28A0092B-C50C-407E-A947-70E740481C1C}">
                <a14:useLocalDpi xmlns:a14="http://schemas.microsoft.com/office/drawing/2010/main" val="0"/>
              </a:ext>
            </a:extLst>
          </a:blip>
          <a:srcRect l="27579" t="39577" r="24345" b="34138"/>
          <a:stretch>
            <a:fillRect/>
          </a:stretch>
        </p:blipFill>
        <p:spPr bwMode="auto">
          <a:xfrm>
            <a:off x="4257675" y="2754313"/>
            <a:ext cx="4886325"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4"/>
          <p:cNvSpPr>
            <a:spLocks noGrp="1" noChangeArrowheads="1"/>
          </p:cNvSpPr>
          <p:nvPr>
            <p:ph type="title"/>
          </p:nvPr>
        </p:nvSpPr>
        <p:spPr>
          <a:xfrm>
            <a:off x="457200" y="250825"/>
            <a:ext cx="8305800" cy="641350"/>
          </a:xfrm>
          <a:noFill/>
        </p:spPr>
        <p:txBody>
          <a:bodyPr>
            <a:spAutoFit/>
          </a:bodyPr>
          <a:lstStyle/>
          <a:p>
            <a:pPr eaLnBrk="1" hangingPunct="1"/>
            <a:r>
              <a:rPr lang="en-US" altLang="zh-CN" sz="3600" smtClean="0"/>
              <a:t>Message-oriented</a:t>
            </a:r>
            <a:r>
              <a:rPr lang="en-US" altLang="zh-CN" sz="2400" smtClean="0"/>
              <a:t> </a:t>
            </a:r>
            <a:r>
              <a:rPr lang="en-US" altLang="zh-CN" sz="3600" smtClean="0"/>
              <a:t>Middleware</a:t>
            </a:r>
          </a:p>
        </p:txBody>
      </p:sp>
      <p:sp>
        <p:nvSpPr>
          <p:cNvPr id="33796" name="Rectangle 6"/>
          <p:cNvSpPr>
            <a:spLocks noGrp="1" noChangeArrowheads="1"/>
          </p:cNvSpPr>
          <p:nvPr>
            <p:ph type="body" sz="half" idx="1"/>
          </p:nvPr>
        </p:nvSpPr>
        <p:spPr>
          <a:xfrm>
            <a:off x="381000" y="1219200"/>
            <a:ext cx="4038600" cy="5486400"/>
          </a:xfrm>
        </p:spPr>
        <p:txBody>
          <a:bodyPr/>
          <a:lstStyle/>
          <a:p>
            <a:pPr eaLnBrk="1" hangingPunct="1"/>
            <a:r>
              <a:rPr lang="en-US" altLang="zh-CN" sz="2400" smtClean="0"/>
              <a:t>Message-oriented middleware (Message-queuing systems) provide message-oriented persistent asynchronous communication, offering intermediate-term storage capacity for messages, without requiring either the sender or receiver to be active during message transmission </a:t>
            </a:r>
          </a:p>
        </p:txBody>
      </p:sp>
      <p:sp>
        <p:nvSpPr>
          <p:cNvPr id="33797" name="Text Box 5"/>
          <p:cNvSpPr txBox="1">
            <a:spLocks noChangeArrowheads="1"/>
          </p:cNvSpPr>
          <p:nvPr/>
        </p:nvSpPr>
        <p:spPr bwMode="auto">
          <a:xfrm>
            <a:off x="4724400" y="1111250"/>
            <a:ext cx="43434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defRPr/>
            </a:pPr>
            <a:r>
              <a:rPr kumimoji="1" lang="en-US" altLang="zh-CN" sz="2400" smtClean="0">
                <a:latin typeface="+mn-lt"/>
              </a:rPr>
              <a:t>Message-Queuing Model: </a:t>
            </a:r>
          </a:p>
          <a:p>
            <a:pPr>
              <a:buClr>
                <a:schemeClr val="hlink"/>
              </a:buClr>
              <a:buFont typeface="Wingdings" panose="05000000000000000000" pitchFamily="2" charset="2"/>
              <a:buNone/>
              <a:defRPr/>
            </a:pPr>
            <a:r>
              <a:rPr kumimoji="1" lang="en-US" altLang="zh-CN" sz="2400" smtClean="0">
                <a:latin typeface="+mn-lt"/>
              </a:rPr>
              <a:t>Four combinations for loosely-coupled communications using queues.</a:t>
            </a:r>
            <a:endParaRPr lang="en-US" altLang="zh-CN" sz="2400" smtClean="0">
              <a:latin typeface="+mn-lt"/>
            </a:endParaRPr>
          </a:p>
        </p:txBody>
      </p:sp>
    </p:spTree>
    <p:extLst>
      <p:ext uri="{BB962C8B-B14F-4D97-AF65-F5344CB8AC3E}">
        <p14:creationId xmlns:p14="http://schemas.microsoft.com/office/powerpoint/2010/main" val="34234824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685800" y="6335713"/>
            <a:ext cx="7820025" cy="522287"/>
          </a:xfrm>
        </p:spPr>
        <p:txBody>
          <a:bodyPr/>
          <a:lstStyle/>
          <a:p>
            <a:pPr eaLnBrk="1" hangingPunct="1">
              <a:buFontTx/>
              <a:buNone/>
            </a:pPr>
            <a:r>
              <a:rPr lang="en-US" altLang="zh-CN" sz="2000" smtClean="0"/>
              <a:t>Basic interface to a queue in a message-queuing system.</a:t>
            </a:r>
            <a:endParaRPr lang="en-US" altLang="zh-CN" sz="2400" smtClean="0"/>
          </a:p>
        </p:txBody>
      </p:sp>
      <p:graphicFrame>
        <p:nvGraphicFramePr>
          <p:cNvPr id="59419" name="Group 27"/>
          <p:cNvGraphicFramePr>
            <a:graphicFrameLocks noGrp="1"/>
          </p:cNvGraphicFramePr>
          <p:nvPr/>
        </p:nvGraphicFramePr>
        <p:xfrm>
          <a:off x="381000" y="2667000"/>
          <a:ext cx="8226425" cy="3571876"/>
        </p:xfrm>
        <a:graphic>
          <a:graphicData uri="http://schemas.openxmlformats.org/drawingml/2006/table">
            <a:tbl>
              <a:tblPr/>
              <a:tblGrid>
                <a:gridCol w="1404938"/>
                <a:gridCol w="6821487"/>
              </a:tblGrid>
              <a:tr h="39631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Primitive</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Meaning</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03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Put</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Append a message to a specified queue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64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Get</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Block until the specified queue is nonempty, and remove the first message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23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Poll</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Check a specified queue for messages, and remove the first. Never block.</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64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Notify</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Install a handler to be called when a message is put into the specified queue.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Rectangle 23"/>
          <p:cNvSpPr>
            <a:spLocks noGrp="1" noChangeArrowheads="1"/>
          </p:cNvSpPr>
          <p:nvPr>
            <p:ph type="title"/>
          </p:nvPr>
        </p:nvSpPr>
        <p:spPr>
          <a:xfrm>
            <a:off x="217488" y="76200"/>
            <a:ext cx="8697912" cy="762000"/>
          </a:xfrm>
          <a:noFill/>
        </p:spPr>
        <p:txBody>
          <a:bodyPr>
            <a:spAutoFit/>
          </a:bodyPr>
          <a:lstStyle/>
          <a:p>
            <a:pPr eaLnBrk="1" hangingPunct="1"/>
            <a:r>
              <a:rPr lang="en-US" altLang="zh-CN" sz="3200" smtClean="0"/>
              <a:t>Basic Interface for a Message-Queuing System</a:t>
            </a:r>
            <a:r>
              <a:rPr lang="en-US" altLang="zh-CN" smtClean="0"/>
              <a:t> </a:t>
            </a:r>
          </a:p>
        </p:txBody>
      </p:sp>
      <p:sp>
        <p:nvSpPr>
          <p:cNvPr id="34840" name="Text Box 28"/>
          <p:cNvSpPr txBox="1">
            <a:spLocks noChangeArrowheads="1"/>
          </p:cNvSpPr>
          <p:nvPr/>
        </p:nvSpPr>
        <p:spPr bwMode="auto">
          <a:xfrm>
            <a:off x="423863" y="889000"/>
            <a:ext cx="7835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Queue:</a:t>
            </a:r>
          </a:p>
          <a:p>
            <a:pPr eaLnBrk="1" hangingPunct="1">
              <a:spcBef>
                <a:spcPct val="0"/>
              </a:spcBef>
            </a:pPr>
            <a:r>
              <a:rPr lang="en-US" altLang="zh-CN" sz="2400"/>
              <a:t>Transient queue, persistent queue, transactional queue;</a:t>
            </a:r>
          </a:p>
          <a:p>
            <a:pPr eaLnBrk="1" hangingPunct="1">
              <a:spcBef>
                <a:spcPct val="0"/>
              </a:spcBef>
            </a:pPr>
            <a:r>
              <a:rPr lang="en-US" altLang="zh-CN" sz="2400"/>
              <a:t>Local queue, remote queue;</a:t>
            </a:r>
          </a:p>
          <a:p>
            <a:pPr eaLnBrk="1" hangingPunct="1">
              <a:spcBef>
                <a:spcPct val="0"/>
              </a:spcBef>
            </a:pPr>
            <a:r>
              <a:rPr lang="en-US" altLang="zh-CN" sz="2400"/>
              <a:t>Source queue, destination queue</a:t>
            </a:r>
          </a:p>
        </p:txBody>
      </p:sp>
    </p:spTree>
    <p:extLst>
      <p:ext uri="{BB962C8B-B14F-4D97-AF65-F5344CB8AC3E}">
        <p14:creationId xmlns:p14="http://schemas.microsoft.com/office/powerpoint/2010/main" val="42774831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 y="76200"/>
            <a:ext cx="8991600" cy="685800"/>
          </a:xfrm>
        </p:spPr>
        <p:txBody>
          <a:bodyPr/>
          <a:lstStyle/>
          <a:p>
            <a:pPr eaLnBrk="1" hangingPunct="1"/>
            <a:r>
              <a:rPr lang="en-US" altLang="zh-CN" sz="2800" smtClean="0"/>
              <a:t>General Architecture of a Message-Queuing System-1</a:t>
            </a:r>
          </a:p>
        </p:txBody>
      </p:sp>
      <p:sp>
        <p:nvSpPr>
          <p:cNvPr id="35843" name="Rectangle 3"/>
          <p:cNvSpPr>
            <a:spLocks noGrp="1" noChangeArrowheads="1"/>
          </p:cNvSpPr>
          <p:nvPr>
            <p:ph type="body" idx="1"/>
          </p:nvPr>
        </p:nvSpPr>
        <p:spPr>
          <a:xfrm>
            <a:off x="876300" y="5959475"/>
            <a:ext cx="7308850" cy="898525"/>
          </a:xfrm>
        </p:spPr>
        <p:txBody>
          <a:bodyPr/>
          <a:lstStyle/>
          <a:p>
            <a:pPr eaLnBrk="1" hangingPunct="1">
              <a:lnSpc>
                <a:spcPct val="90000"/>
              </a:lnSpc>
              <a:buFontTx/>
              <a:buNone/>
            </a:pPr>
            <a:r>
              <a:rPr lang="en-US" altLang="zh-CN" sz="2800" smtClean="0"/>
              <a:t>    The relationship between queue-level addressing and network-level addressing.</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l="21165" t="44260" r="20096" b="37915"/>
          <a:stretch>
            <a:fillRect/>
          </a:stretch>
        </p:blipFill>
        <p:spPr bwMode="auto">
          <a:xfrm>
            <a:off x="304800" y="1371600"/>
            <a:ext cx="8524875"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文本框 1"/>
          <p:cNvSpPr txBox="1">
            <a:spLocks noChangeArrowheads="1"/>
          </p:cNvSpPr>
          <p:nvPr/>
        </p:nvSpPr>
        <p:spPr bwMode="auto">
          <a:xfrm>
            <a:off x="3200400" y="909638"/>
            <a:ext cx="2411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Queue Manager</a:t>
            </a:r>
            <a:endParaRPr lang="zh-CN" altLang="en-US" sz="2400"/>
          </a:p>
        </p:txBody>
      </p:sp>
      <p:cxnSp>
        <p:nvCxnSpPr>
          <p:cNvPr id="4" name="直接箭头连接符 3"/>
          <p:cNvCxnSpPr/>
          <p:nvPr/>
        </p:nvCxnSpPr>
        <p:spPr>
          <a:xfrm flipH="1">
            <a:off x="2667000" y="1447800"/>
            <a:ext cx="838200" cy="1701800"/>
          </a:xfrm>
          <a:prstGeom prst="straightConnector1">
            <a:avLst/>
          </a:prstGeom>
          <a:ln w="19050">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6" name="直接箭头连接符 5"/>
          <p:cNvCxnSpPr/>
          <p:nvPr/>
        </p:nvCxnSpPr>
        <p:spPr>
          <a:xfrm>
            <a:off x="5029200" y="1295400"/>
            <a:ext cx="838200" cy="2282825"/>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103982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 y="76200"/>
            <a:ext cx="8991600" cy="685800"/>
          </a:xfrm>
        </p:spPr>
        <p:txBody>
          <a:bodyPr/>
          <a:lstStyle/>
          <a:p>
            <a:pPr eaLnBrk="1" hangingPunct="1"/>
            <a:r>
              <a:rPr lang="en-US" altLang="zh-CN" sz="2800" smtClean="0"/>
              <a:t>General Architecture of a Message-Queuing System (2)</a:t>
            </a:r>
          </a:p>
        </p:txBody>
      </p:sp>
      <p:sp>
        <p:nvSpPr>
          <p:cNvPr id="36867" name="Rectangle 3"/>
          <p:cNvSpPr>
            <a:spLocks noGrp="1" noChangeArrowheads="1"/>
          </p:cNvSpPr>
          <p:nvPr>
            <p:ph type="body" idx="1"/>
          </p:nvPr>
        </p:nvSpPr>
        <p:spPr>
          <a:xfrm>
            <a:off x="76200" y="6324600"/>
            <a:ext cx="7848600" cy="381000"/>
          </a:xfrm>
        </p:spPr>
        <p:txBody>
          <a:bodyPr/>
          <a:lstStyle/>
          <a:p>
            <a:pPr eaLnBrk="1" hangingPunct="1">
              <a:lnSpc>
                <a:spcPct val="90000"/>
              </a:lnSpc>
              <a:buFontTx/>
              <a:buNone/>
            </a:pPr>
            <a:r>
              <a:rPr lang="en-US" altLang="zh-CN" sz="2000" smtClean="0"/>
              <a:t>The general organization of a message-queuing system with routers.</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l="27151" t="39275" r="24345" b="33534"/>
          <a:stretch>
            <a:fillRect/>
          </a:stretch>
        </p:blipFill>
        <p:spPr bwMode="auto">
          <a:xfrm>
            <a:off x="452438" y="2590800"/>
            <a:ext cx="6253162" cy="376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Rectangle 5"/>
          <p:cNvSpPr>
            <a:spLocks noChangeArrowheads="1"/>
          </p:cNvSpPr>
          <p:nvPr/>
        </p:nvSpPr>
        <p:spPr bwMode="auto">
          <a:xfrm>
            <a:off x="609600" y="749300"/>
            <a:ext cx="8153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Two ways of addressing:</a:t>
            </a:r>
          </a:p>
          <a:p>
            <a:pPr eaLnBrk="1" hangingPunct="1">
              <a:spcBef>
                <a:spcPct val="0"/>
              </a:spcBef>
            </a:pPr>
            <a:r>
              <a:rPr lang="en-US" altLang="zh-CN" sz="2400"/>
              <a:t>Maintain a mapping of queues to network locations in every queue manager;</a:t>
            </a:r>
          </a:p>
          <a:p>
            <a:pPr eaLnBrk="1" hangingPunct="1">
              <a:spcBef>
                <a:spcPct val="0"/>
              </a:spcBef>
            </a:pPr>
            <a:r>
              <a:rPr lang="en-US" altLang="zh-CN" sz="2400"/>
              <a:t>Add routers that know about the network topology (for scalable MOM).</a:t>
            </a:r>
          </a:p>
        </p:txBody>
      </p:sp>
      <p:sp>
        <p:nvSpPr>
          <p:cNvPr id="36870" name="Text Box 6"/>
          <p:cNvSpPr txBox="1">
            <a:spLocks noChangeArrowheads="1"/>
          </p:cNvSpPr>
          <p:nvPr/>
        </p:nvSpPr>
        <p:spPr bwMode="auto">
          <a:xfrm>
            <a:off x="6858000" y="2895600"/>
            <a:ext cx="20732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MOM </a:t>
            </a:r>
            <a:r>
              <a:rPr lang="en-US" altLang="zh-CN" sz="2400">
                <a:sym typeface="Wingdings" pitchFamily="2" charset="2"/>
              </a:rPr>
              <a:t> a complete, application-level overlay network on top of an existing computer network</a:t>
            </a:r>
            <a:endParaRPr lang="en-US" altLang="zh-CN" sz="2400"/>
          </a:p>
        </p:txBody>
      </p:sp>
    </p:spTree>
    <p:extLst>
      <p:ext uri="{BB962C8B-B14F-4D97-AF65-F5344CB8AC3E}">
        <p14:creationId xmlns:p14="http://schemas.microsoft.com/office/powerpoint/2010/main" val="2766981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1175" y="76200"/>
            <a:ext cx="8153400" cy="533400"/>
          </a:xfrm>
        </p:spPr>
        <p:txBody>
          <a:bodyPr/>
          <a:lstStyle/>
          <a:p>
            <a:pPr eaLnBrk="1" hangingPunct="1"/>
            <a:r>
              <a:rPr lang="en-US" altLang="zh-CN" sz="3200" smtClean="0"/>
              <a:t>Message Brokers</a:t>
            </a:r>
          </a:p>
        </p:txBody>
      </p:sp>
      <p:sp>
        <p:nvSpPr>
          <p:cNvPr id="37891" name="Rectangle 3"/>
          <p:cNvSpPr>
            <a:spLocks noGrp="1" noChangeArrowheads="1"/>
          </p:cNvSpPr>
          <p:nvPr>
            <p:ph type="body" idx="1"/>
          </p:nvPr>
        </p:nvSpPr>
        <p:spPr>
          <a:xfrm>
            <a:off x="152400" y="6248400"/>
            <a:ext cx="8915400" cy="457200"/>
          </a:xfrm>
        </p:spPr>
        <p:txBody>
          <a:bodyPr/>
          <a:lstStyle/>
          <a:p>
            <a:pPr eaLnBrk="1" hangingPunct="1">
              <a:buFontTx/>
              <a:buNone/>
            </a:pPr>
            <a:r>
              <a:rPr lang="en-US" altLang="zh-CN" sz="2000" smtClean="0"/>
              <a:t>The general organization of a message broker in a message-queuing system.</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l="24345" t="42749" r="21593" b="36858"/>
          <a:stretch>
            <a:fillRect/>
          </a:stretch>
        </p:blipFill>
        <p:spPr bwMode="auto">
          <a:xfrm>
            <a:off x="217488" y="2220913"/>
            <a:ext cx="8697912"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Rectangle 5"/>
          <p:cNvSpPr>
            <a:spLocks noChangeArrowheads="1"/>
          </p:cNvSpPr>
          <p:nvPr/>
        </p:nvSpPr>
        <p:spPr bwMode="auto">
          <a:xfrm>
            <a:off x="533400" y="70167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latin typeface="Times" pitchFamily="18" charset="0"/>
              </a:rPr>
              <a:t>A message broker is used for converting incoming messages to a format that can be understood by the destination application.</a:t>
            </a:r>
          </a:p>
          <a:p>
            <a:pPr eaLnBrk="1" hangingPunct="1">
              <a:spcBef>
                <a:spcPct val="0"/>
              </a:spcBef>
              <a:buFontTx/>
              <a:buNone/>
            </a:pPr>
            <a:r>
              <a:rPr lang="en-US" altLang="zh-CN" sz="2400">
                <a:latin typeface="Times" pitchFamily="18" charset="0"/>
              </a:rPr>
              <a:t>It acts as an application-level gateway in a message-queuing system. </a:t>
            </a:r>
          </a:p>
        </p:txBody>
      </p:sp>
    </p:spTree>
    <p:extLst>
      <p:ext uri="{BB962C8B-B14F-4D97-AF65-F5344CB8AC3E}">
        <p14:creationId xmlns:p14="http://schemas.microsoft.com/office/powerpoint/2010/main" val="21396799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76200"/>
            <a:ext cx="8534400" cy="731838"/>
          </a:xfrm>
        </p:spPr>
        <p:txBody>
          <a:bodyPr/>
          <a:lstStyle/>
          <a:p>
            <a:pPr eaLnBrk="1" hangingPunct="1"/>
            <a:r>
              <a:rPr lang="en-US" altLang="zh-CN" sz="3200" smtClean="0"/>
              <a:t>Case Study: IBM MQSeries / WebSphere MQ</a:t>
            </a: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l="18385" t="41238" r="16248" b="35649"/>
          <a:stretch>
            <a:fillRect/>
          </a:stretch>
        </p:blipFill>
        <p:spPr bwMode="auto">
          <a:xfrm>
            <a:off x="304800" y="2286000"/>
            <a:ext cx="84804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Rectangle 4"/>
          <p:cNvSpPr>
            <a:spLocks noGrp="1" noChangeArrowheads="1"/>
          </p:cNvSpPr>
          <p:nvPr>
            <p:ph type="body" idx="1"/>
          </p:nvPr>
        </p:nvSpPr>
        <p:spPr>
          <a:xfrm>
            <a:off x="457200" y="762000"/>
            <a:ext cx="8178800" cy="5176838"/>
          </a:xfrm>
        </p:spPr>
        <p:txBody>
          <a:bodyPr/>
          <a:lstStyle/>
          <a:p>
            <a:pPr eaLnBrk="1" hangingPunct="1"/>
            <a:r>
              <a:rPr lang="en-US" altLang="zh-CN" sz="2400" smtClean="0"/>
              <a:t>General organization of IBM's MQSeries message-queuing system.</a:t>
            </a:r>
          </a:p>
          <a:p>
            <a:pPr lvl="1" eaLnBrk="1" hangingPunct="1"/>
            <a:r>
              <a:rPr lang="en-US" altLang="zh-CN" sz="2400" smtClean="0"/>
              <a:t>MCA: Message Channel Agent</a:t>
            </a:r>
          </a:p>
          <a:p>
            <a:pPr lvl="1" eaLnBrk="1" hangingPunct="1"/>
            <a:r>
              <a:rPr lang="en-US" altLang="zh-CN" sz="2400" smtClean="0"/>
              <a:t>APIs: MQopen, MQput, MQget, MQclose</a:t>
            </a:r>
          </a:p>
        </p:txBody>
      </p:sp>
    </p:spTree>
    <p:extLst>
      <p:ext uri="{BB962C8B-B14F-4D97-AF65-F5344CB8AC3E}">
        <p14:creationId xmlns:p14="http://schemas.microsoft.com/office/powerpoint/2010/main" val="1957579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t>Barbara</a:t>
            </a:r>
            <a:r>
              <a:rPr lang="zh-CN" altLang="en-US"/>
              <a:t>微软亚洲研究院访谈</a:t>
            </a:r>
          </a:p>
        </p:txBody>
      </p:sp>
      <p:sp>
        <p:nvSpPr>
          <p:cNvPr id="39939" name="Rectangle 3"/>
          <p:cNvSpPr>
            <a:spLocks noGrp="1" noChangeArrowheads="1"/>
          </p:cNvSpPr>
          <p:nvPr>
            <p:ph type="body" idx="1"/>
          </p:nvPr>
        </p:nvSpPr>
        <p:spPr/>
        <p:txBody>
          <a:bodyPr/>
          <a:lstStyle/>
          <a:p>
            <a:pPr>
              <a:lnSpc>
                <a:spcPct val="90000"/>
              </a:lnSpc>
            </a:pPr>
            <a:r>
              <a:rPr lang="zh-CN" altLang="en-US"/>
              <a:t>我并没有规定自己一定要达到什么程度，我只是在我可及的范围内工作 </a:t>
            </a:r>
          </a:p>
          <a:p>
            <a:pPr>
              <a:lnSpc>
                <a:spcPct val="90000"/>
              </a:lnSpc>
            </a:pPr>
            <a:r>
              <a:rPr lang="zh-CN" altLang="en-US"/>
              <a:t>一个人能否成功，</a:t>
            </a:r>
            <a:r>
              <a:rPr lang="zh-CN" altLang="en-US" b="1"/>
              <a:t>找到自己的所爱和所长是非常必要的</a:t>
            </a:r>
            <a:r>
              <a:rPr lang="zh-CN" altLang="en-US"/>
              <a:t> </a:t>
            </a:r>
          </a:p>
          <a:p>
            <a:pPr>
              <a:lnSpc>
                <a:spcPct val="90000"/>
              </a:lnSpc>
            </a:pPr>
            <a:r>
              <a:rPr lang="zh-CN" altLang="en-US" b="1"/>
              <a:t>持续的学习和探索，一定会让人发现自己的强项在哪里</a:t>
            </a:r>
            <a:r>
              <a:rPr lang="zh-CN" altLang="en-US"/>
              <a:t>，关键在于不要放弃这种寻找和尝试 </a:t>
            </a:r>
          </a:p>
          <a:p>
            <a:pPr>
              <a:lnSpc>
                <a:spcPct val="90000"/>
              </a:lnSpc>
            </a:pPr>
            <a:r>
              <a:rPr lang="zh-CN" altLang="en-US" b="1"/>
              <a:t>自信从何而来？它源自于阅历的持久积淀</a:t>
            </a:r>
            <a:r>
              <a:rPr lang="zh-CN" altLang="en-US"/>
              <a:t> </a:t>
            </a:r>
          </a:p>
          <a:p>
            <a:pPr>
              <a:lnSpc>
                <a:spcPct val="90000"/>
              </a:lnSpc>
            </a:pPr>
            <a:r>
              <a:rPr lang="zh-CN" altLang="en-US" b="1"/>
              <a:t>研究者要做的，是选择最佳的解决方案，同时要充分论证为什么这种方案是最理想的</a:t>
            </a:r>
            <a:r>
              <a:rPr lang="zh-CN" altLang="en-US"/>
              <a:t> </a:t>
            </a:r>
          </a:p>
        </p:txBody>
      </p:sp>
    </p:spTree>
    <p:extLst>
      <p:ext uri="{BB962C8B-B14F-4D97-AF65-F5344CB8AC3E}">
        <p14:creationId xmlns:p14="http://schemas.microsoft.com/office/powerpoint/2010/main" val="1738265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extLst>
              <a:ext uri="{28A0092B-C50C-407E-A947-70E740481C1C}">
                <a14:useLocalDpi xmlns:a14="http://schemas.microsoft.com/office/drawing/2010/main" val="0"/>
              </a:ext>
            </a:extLst>
          </a:blip>
          <a:srcRect l="18172" t="41238" r="15607" b="35800"/>
          <a:stretch>
            <a:fillRect/>
          </a:stretch>
        </p:blipFill>
        <p:spPr bwMode="auto">
          <a:xfrm>
            <a:off x="3048000" y="1981200"/>
            <a:ext cx="6019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2"/>
          <p:cNvSpPr>
            <a:spLocks noGrp="1" noChangeArrowheads="1"/>
          </p:cNvSpPr>
          <p:nvPr>
            <p:ph type="title"/>
          </p:nvPr>
        </p:nvSpPr>
        <p:spPr>
          <a:xfrm>
            <a:off x="508000" y="152400"/>
            <a:ext cx="7845425" cy="579438"/>
          </a:xfrm>
        </p:spPr>
        <p:txBody>
          <a:bodyPr/>
          <a:lstStyle/>
          <a:p>
            <a:pPr eaLnBrk="1" hangingPunct="1"/>
            <a:r>
              <a:rPr lang="en-US" altLang="zh-CN" sz="3600" smtClean="0"/>
              <a:t>Queue Manager: aliases</a:t>
            </a:r>
          </a:p>
        </p:txBody>
      </p:sp>
      <p:sp>
        <p:nvSpPr>
          <p:cNvPr id="39940" name="Rectangle 3"/>
          <p:cNvSpPr>
            <a:spLocks noGrp="1" noChangeArrowheads="1"/>
          </p:cNvSpPr>
          <p:nvPr>
            <p:ph type="body" idx="1"/>
          </p:nvPr>
        </p:nvSpPr>
        <p:spPr>
          <a:xfrm>
            <a:off x="2133600" y="6019800"/>
            <a:ext cx="7010400" cy="838200"/>
          </a:xfrm>
        </p:spPr>
        <p:txBody>
          <a:bodyPr/>
          <a:lstStyle/>
          <a:p>
            <a:pPr eaLnBrk="1" hangingPunct="1">
              <a:lnSpc>
                <a:spcPct val="90000"/>
              </a:lnSpc>
              <a:buFontTx/>
              <a:buNone/>
            </a:pPr>
            <a:r>
              <a:rPr lang="en-US" altLang="zh-CN" sz="2400" smtClean="0"/>
              <a:t>The general organization of an MQSeries queuing network using routing tables and aliases.</a:t>
            </a:r>
          </a:p>
        </p:txBody>
      </p:sp>
      <p:sp>
        <p:nvSpPr>
          <p:cNvPr id="39941" name="Text Box 5"/>
          <p:cNvSpPr txBox="1">
            <a:spLocks noChangeArrowheads="1"/>
          </p:cNvSpPr>
          <p:nvPr/>
        </p:nvSpPr>
        <p:spPr bwMode="auto">
          <a:xfrm>
            <a:off x="6172200" y="914400"/>
            <a:ext cx="2816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2400">
                <a:latin typeface="Times" pitchFamily="18" charset="0"/>
              </a:rPr>
              <a:t>   </a:t>
            </a:r>
            <a:r>
              <a:rPr lang="en-US" altLang="zh-CN" sz="2400"/>
              <a:t>Routing Table:</a:t>
            </a:r>
          </a:p>
          <a:p>
            <a:pPr>
              <a:spcBef>
                <a:spcPct val="0"/>
              </a:spcBef>
              <a:buFontTx/>
              <a:buNone/>
            </a:pPr>
            <a:r>
              <a:rPr lang="en-US" altLang="zh-CN" sz="2400"/>
              <a:t>(destQM, sendQ)</a:t>
            </a:r>
            <a:r>
              <a:rPr lang="en-US" altLang="zh-CN" sz="2400">
                <a:latin typeface="Times" pitchFamily="18" charset="0"/>
              </a:rPr>
              <a:t> </a:t>
            </a:r>
          </a:p>
        </p:txBody>
      </p:sp>
      <p:sp>
        <p:nvSpPr>
          <p:cNvPr id="39942" name="Text Box 6"/>
          <p:cNvSpPr txBox="1">
            <a:spLocks noChangeArrowheads="1"/>
          </p:cNvSpPr>
          <p:nvPr/>
        </p:nvSpPr>
        <p:spPr bwMode="auto">
          <a:xfrm>
            <a:off x="152400" y="914400"/>
            <a:ext cx="32924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2400"/>
              <a:t>Aliases are introduced to deal with rename or replacement of a queue manager</a:t>
            </a:r>
            <a:r>
              <a:rPr lang="en-US" altLang="zh-CN" sz="2000"/>
              <a:t> </a:t>
            </a:r>
          </a:p>
          <a:p>
            <a:pPr eaLnBrk="1" hangingPunct="1">
              <a:spcBef>
                <a:spcPct val="0"/>
              </a:spcBef>
              <a:buFontTx/>
              <a:buNone/>
            </a:pPr>
            <a:endParaRPr lang="en-US" altLang="zh-CN" sz="2000"/>
          </a:p>
        </p:txBody>
      </p:sp>
      <p:sp>
        <p:nvSpPr>
          <p:cNvPr id="39943" name="Text Box 7"/>
          <p:cNvSpPr txBox="1">
            <a:spLocks noChangeArrowheads="1"/>
          </p:cNvSpPr>
          <p:nvPr/>
        </p:nvSpPr>
        <p:spPr bwMode="auto">
          <a:xfrm>
            <a:off x="152400" y="2819400"/>
            <a:ext cx="32924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2400"/>
              <a:t>Alias defined within a queue manager M1 is another name for a queue manager M2, but which is available only to applications interfacing to M1.</a:t>
            </a:r>
            <a:endParaRPr lang="en-US" altLang="zh-CN" sz="2800"/>
          </a:p>
        </p:txBody>
      </p:sp>
    </p:spTree>
    <p:extLst>
      <p:ext uri="{BB962C8B-B14F-4D97-AF65-F5344CB8AC3E}">
        <p14:creationId xmlns:p14="http://schemas.microsoft.com/office/powerpoint/2010/main" val="41388949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t>Comparing MOMs with e-mail systems</a:t>
            </a:r>
          </a:p>
        </p:txBody>
      </p:sp>
      <p:sp>
        <p:nvSpPr>
          <p:cNvPr id="40963" name="Rectangle 4"/>
          <p:cNvSpPr>
            <a:spLocks noGrp="1" noChangeArrowheads="1"/>
          </p:cNvSpPr>
          <p:nvPr>
            <p:ph idx="1"/>
          </p:nvPr>
        </p:nvSpPr>
        <p:spPr/>
        <p:txBody>
          <a:bodyPr/>
          <a:lstStyle/>
          <a:p>
            <a:r>
              <a:rPr lang="en-US" altLang="zh-CN" smtClean="0"/>
              <a:t>MOM is more general, used for data integration</a:t>
            </a:r>
          </a:p>
          <a:p>
            <a:r>
              <a:rPr lang="fr-FR" altLang="zh-CN" smtClean="0"/>
              <a:t>Email systems provide direct support for end users such as automic message filtering, but not providing guaranteed message delivery, message priorities, efficient multicasting, load balancing, fault tolerance, etc.</a:t>
            </a:r>
          </a:p>
        </p:txBody>
      </p:sp>
    </p:spTree>
    <p:extLst>
      <p:ext uri="{BB962C8B-B14F-4D97-AF65-F5344CB8AC3E}">
        <p14:creationId xmlns:p14="http://schemas.microsoft.com/office/powerpoint/2010/main" val="7382892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Stream-oriented communication</a:t>
            </a:r>
          </a:p>
        </p:txBody>
      </p:sp>
      <p:sp>
        <p:nvSpPr>
          <p:cNvPr id="41987" name="Rectangle 3"/>
          <p:cNvSpPr>
            <a:spLocks noGrp="1" noChangeArrowheads="1"/>
          </p:cNvSpPr>
          <p:nvPr>
            <p:ph type="body" idx="1"/>
          </p:nvPr>
        </p:nvSpPr>
        <p:spPr/>
        <p:txBody>
          <a:bodyPr/>
          <a:lstStyle/>
          <a:p>
            <a:pPr eaLnBrk="1" hangingPunct="1"/>
            <a:r>
              <a:rPr lang="en-US" altLang="zh-CN" smtClean="0"/>
              <a:t>Stream-oriented communication can exchange time-dependent information such as audio and video streams</a:t>
            </a:r>
          </a:p>
          <a:p>
            <a:pPr eaLnBrk="1" hangingPunct="1"/>
            <a:r>
              <a:rPr lang="en-US" altLang="zh-CN" smtClean="0"/>
              <a:t>Concentrate on continuous multimedia streams using isochronous transmission</a:t>
            </a:r>
          </a:p>
          <a:p>
            <a:pPr lvl="1" eaLnBrk="1" hangingPunct="1"/>
            <a:r>
              <a:rPr lang="en-US" altLang="zh-CN" smtClean="0"/>
              <a:t>Continuous / discrete media</a:t>
            </a:r>
          </a:p>
          <a:p>
            <a:pPr lvl="1" eaLnBrk="1" hangingPunct="1"/>
            <a:r>
              <a:rPr lang="en-US" altLang="zh-CN" smtClean="0"/>
              <a:t>Simple / complex stream</a:t>
            </a:r>
          </a:p>
          <a:p>
            <a:pPr lvl="1" eaLnBrk="1" hangingPunct="1"/>
            <a:r>
              <a:rPr lang="en-US" altLang="zh-CN" smtClean="0"/>
              <a:t>Asynchronous / synchronous / isochronous transmission mode</a:t>
            </a:r>
          </a:p>
          <a:p>
            <a:pPr eaLnBrk="1" hangingPunct="1"/>
            <a:endParaRPr lang="en-US" altLang="zh-CN" smtClean="0"/>
          </a:p>
        </p:txBody>
      </p:sp>
    </p:spTree>
    <p:extLst>
      <p:ext uri="{BB962C8B-B14F-4D97-AF65-F5344CB8AC3E}">
        <p14:creationId xmlns:p14="http://schemas.microsoft.com/office/powerpoint/2010/main" val="1697820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Quality of Service</a:t>
            </a:r>
          </a:p>
        </p:txBody>
      </p:sp>
      <p:sp>
        <p:nvSpPr>
          <p:cNvPr id="43011" name="Rectangle 3"/>
          <p:cNvSpPr>
            <a:spLocks noGrp="1" noChangeArrowheads="1"/>
          </p:cNvSpPr>
          <p:nvPr>
            <p:ph type="body" idx="1"/>
          </p:nvPr>
        </p:nvSpPr>
        <p:spPr/>
        <p:txBody>
          <a:bodyPr/>
          <a:lstStyle/>
          <a:p>
            <a:pPr eaLnBrk="1" hangingPunct="1"/>
            <a:r>
              <a:rPr lang="en-US" altLang="zh-CN" smtClean="0"/>
              <a:t>Nonfunctional requirements: timeliness, reliability, scalability, extensibility, etc. </a:t>
            </a:r>
          </a:p>
          <a:p>
            <a:pPr eaLnBrk="1" hangingPunct="1"/>
            <a:r>
              <a:rPr lang="en-US" altLang="zh-CN" smtClean="0"/>
              <a:t>as to timeliness during setting up a stream: </a:t>
            </a:r>
          </a:p>
          <a:p>
            <a:pPr lvl="1" eaLnBrk="1" hangingPunct="1"/>
            <a:r>
              <a:rPr lang="en-US" altLang="zh-CN" smtClean="0"/>
              <a:t>The required bit rate at which data should be transported</a:t>
            </a:r>
          </a:p>
          <a:p>
            <a:pPr lvl="1" eaLnBrk="1" hangingPunct="1"/>
            <a:r>
              <a:rPr lang="en-US" altLang="zh-CN" smtClean="0"/>
              <a:t>The maximum delay until a session has been set up</a:t>
            </a:r>
          </a:p>
          <a:p>
            <a:pPr lvl="1" eaLnBrk="1" hangingPunct="1"/>
            <a:r>
              <a:rPr lang="en-US" altLang="zh-CN" smtClean="0"/>
              <a:t>The maximum end-to-end delay</a:t>
            </a:r>
          </a:p>
          <a:p>
            <a:pPr lvl="1" eaLnBrk="1" hangingPunct="1"/>
            <a:r>
              <a:rPr lang="en-US" altLang="zh-CN" smtClean="0"/>
              <a:t>The maximum delay variance, or jitter</a:t>
            </a:r>
          </a:p>
          <a:p>
            <a:pPr lvl="1" eaLnBrk="1" hangingPunct="1"/>
            <a:r>
              <a:rPr lang="en-US" altLang="zh-CN" smtClean="0"/>
              <a:t>The maximum round-trip delay</a:t>
            </a:r>
          </a:p>
          <a:p>
            <a:pPr lvl="1" eaLnBrk="1" hangingPunct="1"/>
            <a:endParaRPr lang="en-US" altLang="zh-CN" smtClean="0"/>
          </a:p>
        </p:txBody>
      </p:sp>
    </p:spTree>
    <p:extLst>
      <p:ext uri="{BB962C8B-B14F-4D97-AF65-F5344CB8AC3E}">
        <p14:creationId xmlns:p14="http://schemas.microsoft.com/office/powerpoint/2010/main" val="33185674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305800" cy="762000"/>
          </a:xfrm>
        </p:spPr>
        <p:txBody>
          <a:bodyPr/>
          <a:lstStyle/>
          <a:p>
            <a:pPr eaLnBrk="1" hangingPunct="1"/>
            <a:r>
              <a:rPr lang="en-US" altLang="zh-CN" sz="3600" smtClean="0"/>
              <a:t>Enforcing QoS-I</a:t>
            </a:r>
          </a:p>
        </p:txBody>
      </p:sp>
      <p:sp>
        <p:nvSpPr>
          <p:cNvPr id="44035" name="Rectangle 3"/>
          <p:cNvSpPr>
            <a:spLocks noGrp="1" noChangeArrowheads="1"/>
          </p:cNvSpPr>
          <p:nvPr>
            <p:ph type="body" idx="1"/>
          </p:nvPr>
        </p:nvSpPr>
        <p:spPr>
          <a:xfrm>
            <a:off x="457200" y="914400"/>
            <a:ext cx="8229600" cy="5334000"/>
          </a:xfrm>
        </p:spPr>
        <p:txBody>
          <a:bodyPr/>
          <a:lstStyle/>
          <a:p>
            <a:pPr eaLnBrk="1" hangingPunct="1"/>
            <a:r>
              <a:rPr lang="en-US" altLang="zh-CN" smtClean="0"/>
              <a:t>IP, the best-effect datagram service, will lose/drop packets</a:t>
            </a:r>
          </a:p>
          <a:p>
            <a:pPr eaLnBrk="1" hangingPunct="1"/>
            <a:r>
              <a:rPr lang="en-US" altLang="zh-CN" smtClean="0"/>
              <a:t>Network-level solutions: differentiated service provided by Internet</a:t>
            </a:r>
          </a:p>
          <a:p>
            <a:pPr eaLnBrk="1" hangingPunct="1"/>
            <a:r>
              <a:rPr lang="en-US" altLang="zh-CN" smtClean="0"/>
              <a:t>Middleware-level solutions: use buffers to reduce jitter</a:t>
            </a:r>
          </a:p>
          <a:p>
            <a:pPr eaLnBrk="1" hangingPunct="1"/>
            <a:endParaRPr lang="en-US" altLang="zh-CN" smtClean="0"/>
          </a:p>
        </p:txBody>
      </p:sp>
      <p:pic>
        <p:nvPicPr>
          <p:cNvPr id="44036" name="Picture 4" descr="04-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4114800"/>
            <a:ext cx="841375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90542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59372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a:xfrm>
            <a:off x="152400" y="76200"/>
            <a:ext cx="8839200" cy="609600"/>
          </a:xfrm>
        </p:spPr>
        <p:txBody>
          <a:bodyPr/>
          <a:lstStyle/>
          <a:p>
            <a:pPr eaLnBrk="1" hangingPunct="1"/>
            <a:r>
              <a:rPr lang="en-US" altLang="zh-CN" sz="2800" smtClean="0"/>
              <a:t>Enforcing QoS- II: Packet loss recovery techniques</a:t>
            </a:r>
          </a:p>
        </p:txBody>
      </p:sp>
      <p:sp>
        <p:nvSpPr>
          <p:cNvPr id="45060" name="Text Box 4"/>
          <p:cNvSpPr txBox="1">
            <a:spLocks noChangeArrowheads="1"/>
          </p:cNvSpPr>
          <p:nvPr/>
        </p:nvSpPr>
        <p:spPr bwMode="auto">
          <a:xfrm>
            <a:off x="2743200" y="6096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Sender-based repair</a:t>
            </a:r>
            <a:endParaRPr lang="en-US" altLang="zh-CN" sz="1800"/>
          </a:p>
        </p:txBody>
      </p:sp>
      <p:sp>
        <p:nvSpPr>
          <p:cNvPr id="45061" name="Text Box 5"/>
          <p:cNvSpPr txBox="1">
            <a:spLocks noChangeArrowheads="1"/>
          </p:cNvSpPr>
          <p:nvPr/>
        </p:nvSpPr>
        <p:spPr bwMode="auto">
          <a:xfrm>
            <a:off x="762000" y="1524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Active</a:t>
            </a:r>
            <a:endParaRPr lang="en-US" altLang="zh-CN" sz="1800"/>
          </a:p>
        </p:txBody>
      </p:sp>
      <p:sp>
        <p:nvSpPr>
          <p:cNvPr id="45062" name="Text Box 6"/>
          <p:cNvSpPr txBox="1">
            <a:spLocks noChangeArrowheads="1"/>
          </p:cNvSpPr>
          <p:nvPr/>
        </p:nvSpPr>
        <p:spPr bwMode="auto">
          <a:xfrm>
            <a:off x="2667000" y="25908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Interleaving</a:t>
            </a:r>
            <a:endParaRPr lang="en-US" altLang="zh-CN" sz="1800"/>
          </a:p>
        </p:txBody>
      </p:sp>
      <p:sp>
        <p:nvSpPr>
          <p:cNvPr id="45063" name="Text Box 7"/>
          <p:cNvSpPr txBox="1">
            <a:spLocks noChangeArrowheads="1"/>
          </p:cNvSpPr>
          <p:nvPr/>
        </p:nvSpPr>
        <p:spPr bwMode="auto">
          <a:xfrm>
            <a:off x="304800" y="243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Retransmission</a:t>
            </a:r>
            <a:endParaRPr lang="en-US" altLang="zh-CN" sz="1800"/>
          </a:p>
        </p:txBody>
      </p:sp>
      <p:sp>
        <p:nvSpPr>
          <p:cNvPr id="45064" name="Text Box 8"/>
          <p:cNvSpPr txBox="1">
            <a:spLocks noChangeArrowheads="1"/>
          </p:cNvSpPr>
          <p:nvPr/>
        </p:nvSpPr>
        <p:spPr bwMode="auto">
          <a:xfrm>
            <a:off x="4800600" y="15240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Passive</a:t>
            </a:r>
            <a:endParaRPr lang="en-US" altLang="zh-CN" sz="1800"/>
          </a:p>
        </p:txBody>
      </p:sp>
      <p:sp>
        <p:nvSpPr>
          <p:cNvPr id="45065" name="Text Box 9"/>
          <p:cNvSpPr txBox="1">
            <a:spLocks noChangeArrowheads="1"/>
          </p:cNvSpPr>
          <p:nvPr/>
        </p:nvSpPr>
        <p:spPr bwMode="auto">
          <a:xfrm>
            <a:off x="5486400" y="2667000"/>
            <a:ext cx="359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Forward error correction</a:t>
            </a:r>
            <a:endParaRPr lang="en-US" altLang="zh-CN" sz="1800"/>
          </a:p>
        </p:txBody>
      </p:sp>
      <p:sp>
        <p:nvSpPr>
          <p:cNvPr id="45066" name="Text Box 10"/>
          <p:cNvSpPr txBox="1">
            <a:spLocks noChangeArrowheads="1"/>
          </p:cNvSpPr>
          <p:nvPr/>
        </p:nvSpPr>
        <p:spPr bwMode="auto">
          <a:xfrm>
            <a:off x="5943600" y="46482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Media-Independent</a:t>
            </a:r>
            <a:endParaRPr lang="en-US" altLang="zh-CN" sz="1800"/>
          </a:p>
        </p:txBody>
      </p:sp>
      <p:sp>
        <p:nvSpPr>
          <p:cNvPr id="45067" name="Text Box 11"/>
          <p:cNvSpPr txBox="1">
            <a:spLocks noChangeArrowheads="1"/>
          </p:cNvSpPr>
          <p:nvPr/>
        </p:nvSpPr>
        <p:spPr bwMode="auto">
          <a:xfrm>
            <a:off x="6934200" y="3810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Media-specific</a:t>
            </a:r>
            <a:endParaRPr lang="en-US" altLang="zh-CN" sz="1800"/>
          </a:p>
        </p:txBody>
      </p:sp>
      <p:sp>
        <p:nvSpPr>
          <p:cNvPr id="45068" name="Line 12"/>
          <p:cNvSpPr>
            <a:spLocks noChangeShapeType="1"/>
          </p:cNvSpPr>
          <p:nvPr/>
        </p:nvSpPr>
        <p:spPr bwMode="auto">
          <a:xfrm flipH="1">
            <a:off x="1524000" y="1066800"/>
            <a:ext cx="21336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9" name="Line 13"/>
          <p:cNvSpPr>
            <a:spLocks noChangeShapeType="1"/>
          </p:cNvSpPr>
          <p:nvPr/>
        </p:nvSpPr>
        <p:spPr bwMode="auto">
          <a:xfrm>
            <a:off x="4267200" y="1066800"/>
            <a:ext cx="8382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0" name="Line 14"/>
          <p:cNvSpPr>
            <a:spLocks noChangeShapeType="1"/>
          </p:cNvSpPr>
          <p:nvPr/>
        </p:nvSpPr>
        <p:spPr bwMode="auto">
          <a:xfrm>
            <a:off x="1219200" y="1981200"/>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1" name="Line 15"/>
          <p:cNvSpPr>
            <a:spLocks noChangeShapeType="1"/>
          </p:cNvSpPr>
          <p:nvPr/>
        </p:nvSpPr>
        <p:spPr bwMode="auto">
          <a:xfrm flipH="1">
            <a:off x="4038600" y="1905000"/>
            <a:ext cx="121920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2" name="Line 16"/>
          <p:cNvSpPr>
            <a:spLocks noChangeShapeType="1"/>
          </p:cNvSpPr>
          <p:nvPr/>
        </p:nvSpPr>
        <p:spPr bwMode="auto">
          <a:xfrm>
            <a:off x="5638800" y="1905000"/>
            <a:ext cx="1371600" cy="762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3" name="Line 17"/>
          <p:cNvSpPr>
            <a:spLocks noChangeShapeType="1"/>
          </p:cNvSpPr>
          <p:nvPr/>
        </p:nvSpPr>
        <p:spPr bwMode="auto">
          <a:xfrm flipH="1">
            <a:off x="6400800" y="3124200"/>
            <a:ext cx="76200" cy="1676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4" name="Line 18"/>
          <p:cNvSpPr>
            <a:spLocks noChangeShapeType="1"/>
          </p:cNvSpPr>
          <p:nvPr/>
        </p:nvSpPr>
        <p:spPr bwMode="auto">
          <a:xfrm>
            <a:off x="7315200" y="3276600"/>
            <a:ext cx="3048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3" name="Text Box 19"/>
          <p:cNvSpPr txBox="1">
            <a:spLocks noChangeArrowheads="1"/>
          </p:cNvSpPr>
          <p:nvPr/>
        </p:nvSpPr>
        <p:spPr bwMode="auto">
          <a:xfrm>
            <a:off x="3200400" y="5305425"/>
            <a:ext cx="59436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encode the outgoing packets in such a way that any </a:t>
            </a:r>
            <a:r>
              <a:rPr lang="en-US" altLang="zh-CN" sz="2400" i="1"/>
              <a:t>k </a:t>
            </a:r>
            <a:r>
              <a:rPr lang="en-US" altLang="zh-CN" sz="2400"/>
              <a:t>out of </a:t>
            </a:r>
            <a:r>
              <a:rPr lang="en-US" altLang="zh-CN" sz="2400" i="1"/>
              <a:t>n</a:t>
            </a:r>
            <a:r>
              <a:rPr lang="en-US" altLang="zh-CN" sz="2400"/>
              <a:t> received packets is enough to reconstruct </a:t>
            </a:r>
            <a:r>
              <a:rPr lang="en-US" altLang="zh-CN" sz="2400" i="1"/>
              <a:t>k</a:t>
            </a:r>
            <a:r>
              <a:rPr lang="en-US" altLang="zh-CN" sz="2400"/>
              <a:t> correct packets: parity coding, Reed-Solomon coding</a:t>
            </a:r>
          </a:p>
        </p:txBody>
      </p:sp>
      <p:sp>
        <p:nvSpPr>
          <p:cNvPr id="139284" name="Line 20"/>
          <p:cNvSpPr>
            <a:spLocks noChangeShapeType="1"/>
          </p:cNvSpPr>
          <p:nvPr/>
        </p:nvSpPr>
        <p:spPr bwMode="auto">
          <a:xfrm flipH="1">
            <a:off x="4191000" y="4876800"/>
            <a:ext cx="1752600" cy="533400"/>
          </a:xfrm>
          <a:prstGeom prst="line">
            <a:avLst/>
          </a:prstGeom>
          <a:noFill/>
          <a:ln w="38100">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5" name="Line 21"/>
          <p:cNvSpPr>
            <a:spLocks noChangeShapeType="1"/>
          </p:cNvSpPr>
          <p:nvPr/>
        </p:nvSpPr>
        <p:spPr bwMode="auto">
          <a:xfrm flipH="1">
            <a:off x="1219200" y="3048000"/>
            <a:ext cx="1828800" cy="533400"/>
          </a:xfrm>
          <a:prstGeom prst="line">
            <a:avLst/>
          </a:prstGeom>
          <a:noFill/>
          <a:ln w="38100">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9393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additive="base">
                                        <p:cTn id="7" dur="500" fill="hold"/>
                                        <p:tgtEl>
                                          <p:spTgt spid="139266"/>
                                        </p:tgtEl>
                                        <p:attrNameLst>
                                          <p:attrName>ppt_x</p:attrName>
                                        </p:attrNameLst>
                                      </p:cBhvr>
                                      <p:tavLst>
                                        <p:tav tm="0">
                                          <p:val>
                                            <p:strVal val="0-#ppt_w/2"/>
                                          </p:val>
                                        </p:tav>
                                        <p:tav tm="100000">
                                          <p:val>
                                            <p:strVal val="#ppt_x"/>
                                          </p:val>
                                        </p:tav>
                                      </p:tavLst>
                                    </p:anim>
                                    <p:anim calcmode="lin" valueType="num">
                                      <p:cBhvr additive="base">
                                        <p:cTn id="8" dur="500" fill="hold"/>
                                        <p:tgtEl>
                                          <p:spTgt spid="13926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9285"/>
                                        </p:tgtEl>
                                        <p:attrNameLst>
                                          <p:attrName>style.visibility</p:attrName>
                                        </p:attrNameLst>
                                      </p:cBhvr>
                                      <p:to>
                                        <p:strVal val="visible"/>
                                      </p:to>
                                    </p:set>
                                    <p:anim calcmode="lin" valueType="num">
                                      <p:cBhvr additive="base">
                                        <p:cTn id="11" dur="500" fill="hold"/>
                                        <p:tgtEl>
                                          <p:spTgt spid="139285"/>
                                        </p:tgtEl>
                                        <p:attrNameLst>
                                          <p:attrName>ppt_x</p:attrName>
                                        </p:attrNameLst>
                                      </p:cBhvr>
                                      <p:tavLst>
                                        <p:tav tm="0">
                                          <p:val>
                                            <p:strVal val="0-#ppt_w/2"/>
                                          </p:val>
                                        </p:tav>
                                        <p:tav tm="100000">
                                          <p:val>
                                            <p:strVal val="#ppt_x"/>
                                          </p:val>
                                        </p:tav>
                                      </p:tavLst>
                                    </p:anim>
                                    <p:anim calcmode="lin" valueType="num">
                                      <p:cBhvr additive="base">
                                        <p:cTn id="12" dur="500" fill="hold"/>
                                        <p:tgtEl>
                                          <p:spTgt spid="13928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9284"/>
                                        </p:tgtEl>
                                        <p:attrNameLst>
                                          <p:attrName>style.visibility</p:attrName>
                                        </p:attrNameLst>
                                      </p:cBhvr>
                                      <p:to>
                                        <p:strVal val="visible"/>
                                      </p:to>
                                    </p:set>
                                    <p:anim calcmode="lin" valueType="num">
                                      <p:cBhvr additive="base">
                                        <p:cTn id="17" dur="500" fill="hold"/>
                                        <p:tgtEl>
                                          <p:spTgt spid="139284"/>
                                        </p:tgtEl>
                                        <p:attrNameLst>
                                          <p:attrName>ppt_x</p:attrName>
                                        </p:attrNameLst>
                                      </p:cBhvr>
                                      <p:tavLst>
                                        <p:tav tm="0">
                                          <p:val>
                                            <p:strVal val="#ppt_x"/>
                                          </p:val>
                                        </p:tav>
                                        <p:tav tm="100000">
                                          <p:val>
                                            <p:strVal val="#ppt_x"/>
                                          </p:val>
                                        </p:tav>
                                      </p:tavLst>
                                    </p:anim>
                                    <p:anim calcmode="lin" valueType="num">
                                      <p:cBhvr additive="base">
                                        <p:cTn id="18" dur="500" fill="hold"/>
                                        <p:tgtEl>
                                          <p:spTgt spid="13928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9283"/>
                                        </p:tgtEl>
                                        <p:attrNameLst>
                                          <p:attrName>style.visibility</p:attrName>
                                        </p:attrNameLst>
                                      </p:cBhvr>
                                      <p:to>
                                        <p:strVal val="visible"/>
                                      </p:to>
                                    </p:set>
                                    <p:anim calcmode="lin" valueType="num">
                                      <p:cBhvr additive="base">
                                        <p:cTn id="21" dur="500" fill="hold"/>
                                        <p:tgtEl>
                                          <p:spTgt spid="139283"/>
                                        </p:tgtEl>
                                        <p:attrNameLst>
                                          <p:attrName>ppt_x</p:attrName>
                                        </p:attrNameLst>
                                      </p:cBhvr>
                                      <p:tavLst>
                                        <p:tav tm="0">
                                          <p:val>
                                            <p:strVal val="#ppt_x"/>
                                          </p:val>
                                        </p:tav>
                                        <p:tav tm="100000">
                                          <p:val>
                                            <p:strVal val="#ppt_x"/>
                                          </p:val>
                                        </p:tav>
                                      </p:tavLst>
                                    </p:anim>
                                    <p:anim calcmode="lin" valueType="num">
                                      <p:cBhvr additive="base">
                                        <p:cTn id="22" dur="500" fill="hold"/>
                                        <p:tgtEl>
                                          <p:spTgt spid="139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3" grpId="0"/>
      <p:bldP spid="139284" grpId="0" animBg="1"/>
      <p:bldP spid="13928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305800" cy="609600"/>
          </a:xfrm>
        </p:spPr>
        <p:txBody>
          <a:bodyPr/>
          <a:lstStyle/>
          <a:p>
            <a:pPr eaLnBrk="1" hangingPunct="1"/>
            <a:r>
              <a:rPr lang="en-US" altLang="zh-CN" sz="2800" smtClean="0"/>
              <a:t>Enforcing QoS- III: error concealment techniques</a:t>
            </a:r>
          </a:p>
        </p:txBody>
      </p:sp>
      <p:sp>
        <p:nvSpPr>
          <p:cNvPr id="46083" name="Rectangle 3"/>
          <p:cNvSpPr>
            <a:spLocks noGrp="1" noChangeArrowheads="1"/>
          </p:cNvSpPr>
          <p:nvPr>
            <p:ph type="body" idx="1"/>
          </p:nvPr>
        </p:nvSpPr>
        <p:spPr/>
        <p:txBody>
          <a:bodyPr/>
          <a:lstStyle/>
          <a:p>
            <a:pPr eaLnBrk="1" hangingPunct="1"/>
            <a:endParaRPr lang="en-US" altLang="zh-CN" smtClean="0"/>
          </a:p>
          <a:p>
            <a:pPr eaLnBrk="1" hangingPunct="1"/>
            <a:endParaRPr lang="en-US" altLang="zh-CN" smtClean="0"/>
          </a:p>
        </p:txBody>
      </p:sp>
      <p:sp>
        <p:nvSpPr>
          <p:cNvPr id="46084" name="Text Box 4"/>
          <p:cNvSpPr txBox="1">
            <a:spLocks noChangeArrowheads="1"/>
          </p:cNvSpPr>
          <p:nvPr/>
        </p:nvSpPr>
        <p:spPr bwMode="auto">
          <a:xfrm>
            <a:off x="2743200" y="6096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Receiver-based repair</a:t>
            </a:r>
            <a:endParaRPr lang="en-US" altLang="zh-CN" sz="1800"/>
          </a:p>
        </p:txBody>
      </p:sp>
      <p:sp>
        <p:nvSpPr>
          <p:cNvPr id="46085" name="Text Box 5"/>
          <p:cNvSpPr txBox="1">
            <a:spLocks noChangeArrowheads="1"/>
          </p:cNvSpPr>
          <p:nvPr/>
        </p:nvSpPr>
        <p:spPr bwMode="auto">
          <a:xfrm>
            <a:off x="762000" y="1600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Insertion</a:t>
            </a:r>
            <a:endParaRPr lang="en-US" altLang="zh-CN" sz="1800"/>
          </a:p>
        </p:txBody>
      </p:sp>
      <p:sp>
        <p:nvSpPr>
          <p:cNvPr id="46086" name="Text Box 6"/>
          <p:cNvSpPr txBox="1">
            <a:spLocks noChangeArrowheads="1"/>
          </p:cNvSpPr>
          <p:nvPr/>
        </p:nvSpPr>
        <p:spPr bwMode="auto">
          <a:xfrm>
            <a:off x="2133600" y="2667000"/>
            <a:ext cx="266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Waveform substitution</a:t>
            </a:r>
            <a:endParaRPr lang="en-US" altLang="zh-CN" sz="1800"/>
          </a:p>
        </p:txBody>
      </p:sp>
      <p:sp>
        <p:nvSpPr>
          <p:cNvPr id="46087" name="Text Box 7"/>
          <p:cNvSpPr txBox="1">
            <a:spLocks noChangeArrowheads="1"/>
          </p:cNvSpPr>
          <p:nvPr/>
        </p:nvSpPr>
        <p:spPr bwMode="auto">
          <a:xfrm>
            <a:off x="76200" y="2743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Splicing</a:t>
            </a:r>
            <a:endParaRPr lang="en-US" altLang="zh-CN" sz="1800"/>
          </a:p>
        </p:txBody>
      </p:sp>
      <p:sp>
        <p:nvSpPr>
          <p:cNvPr id="46088" name="Text Box 8"/>
          <p:cNvSpPr txBox="1">
            <a:spLocks noChangeArrowheads="1"/>
          </p:cNvSpPr>
          <p:nvPr/>
        </p:nvSpPr>
        <p:spPr bwMode="auto">
          <a:xfrm>
            <a:off x="3200400" y="1600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Interpolation</a:t>
            </a:r>
            <a:endParaRPr lang="en-US" altLang="zh-CN" sz="1800"/>
          </a:p>
        </p:txBody>
      </p:sp>
      <p:sp>
        <p:nvSpPr>
          <p:cNvPr id="46089" name="Text Box 9"/>
          <p:cNvSpPr txBox="1">
            <a:spLocks noChangeArrowheads="1"/>
          </p:cNvSpPr>
          <p:nvPr/>
        </p:nvSpPr>
        <p:spPr bwMode="auto">
          <a:xfrm>
            <a:off x="2971800" y="40386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Pitch waveform replication</a:t>
            </a:r>
            <a:endParaRPr lang="en-US" altLang="zh-CN" sz="1800"/>
          </a:p>
        </p:txBody>
      </p:sp>
      <p:sp>
        <p:nvSpPr>
          <p:cNvPr id="46090" name="Line 10"/>
          <p:cNvSpPr>
            <a:spLocks noChangeShapeType="1"/>
          </p:cNvSpPr>
          <p:nvPr/>
        </p:nvSpPr>
        <p:spPr bwMode="auto">
          <a:xfrm flipH="1">
            <a:off x="1524000" y="1066800"/>
            <a:ext cx="21336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Line 11"/>
          <p:cNvSpPr>
            <a:spLocks noChangeShapeType="1"/>
          </p:cNvSpPr>
          <p:nvPr/>
        </p:nvSpPr>
        <p:spPr bwMode="auto">
          <a:xfrm>
            <a:off x="7391400" y="2057400"/>
            <a:ext cx="914400" cy="1371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Line 12"/>
          <p:cNvSpPr>
            <a:spLocks noChangeShapeType="1"/>
          </p:cNvSpPr>
          <p:nvPr/>
        </p:nvSpPr>
        <p:spPr bwMode="auto">
          <a:xfrm flipH="1">
            <a:off x="381000" y="2133600"/>
            <a:ext cx="8382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Line 13"/>
          <p:cNvSpPr>
            <a:spLocks noChangeShapeType="1"/>
          </p:cNvSpPr>
          <p:nvPr/>
        </p:nvSpPr>
        <p:spPr bwMode="auto">
          <a:xfrm flipH="1">
            <a:off x="2667000" y="2057400"/>
            <a:ext cx="121920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Line 14"/>
          <p:cNvSpPr>
            <a:spLocks noChangeShapeType="1"/>
          </p:cNvSpPr>
          <p:nvPr/>
        </p:nvSpPr>
        <p:spPr bwMode="auto">
          <a:xfrm flipH="1">
            <a:off x="3886200" y="2133600"/>
            <a:ext cx="304800" cy="1828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Text Box 15"/>
          <p:cNvSpPr txBox="1">
            <a:spLocks noChangeArrowheads="1"/>
          </p:cNvSpPr>
          <p:nvPr/>
        </p:nvSpPr>
        <p:spPr bwMode="auto">
          <a:xfrm>
            <a:off x="152400" y="43434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Silence/Noise substitution</a:t>
            </a:r>
            <a:endParaRPr lang="en-US" altLang="zh-CN" sz="1800"/>
          </a:p>
        </p:txBody>
      </p:sp>
      <p:sp>
        <p:nvSpPr>
          <p:cNvPr id="46096" name="Text Box 16"/>
          <p:cNvSpPr txBox="1">
            <a:spLocks noChangeArrowheads="1"/>
          </p:cNvSpPr>
          <p:nvPr/>
        </p:nvSpPr>
        <p:spPr bwMode="auto">
          <a:xfrm>
            <a:off x="1371600" y="3505200"/>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Packet repetition</a:t>
            </a:r>
            <a:endParaRPr lang="en-US" altLang="zh-CN" sz="1800"/>
          </a:p>
        </p:txBody>
      </p:sp>
      <p:sp>
        <p:nvSpPr>
          <p:cNvPr id="46097" name="Line 17"/>
          <p:cNvSpPr>
            <a:spLocks noChangeShapeType="1"/>
          </p:cNvSpPr>
          <p:nvPr/>
        </p:nvSpPr>
        <p:spPr bwMode="auto">
          <a:xfrm>
            <a:off x="1828800" y="2133600"/>
            <a:ext cx="152400" cy="1447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18"/>
          <p:cNvSpPr>
            <a:spLocks noChangeShapeType="1"/>
          </p:cNvSpPr>
          <p:nvPr/>
        </p:nvSpPr>
        <p:spPr bwMode="auto">
          <a:xfrm flipH="1">
            <a:off x="1066800" y="2286000"/>
            <a:ext cx="304800" cy="2133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Text Box 19"/>
          <p:cNvSpPr txBox="1">
            <a:spLocks noChangeArrowheads="1"/>
          </p:cNvSpPr>
          <p:nvPr/>
        </p:nvSpPr>
        <p:spPr bwMode="auto">
          <a:xfrm>
            <a:off x="5867400" y="1600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Regeneration</a:t>
            </a:r>
            <a:endParaRPr lang="en-US" altLang="zh-CN" sz="1800"/>
          </a:p>
        </p:txBody>
      </p:sp>
      <p:sp>
        <p:nvSpPr>
          <p:cNvPr id="46100" name="Line 20"/>
          <p:cNvSpPr>
            <a:spLocks noChangeShapeType="1"/>
          </p:cNvSpPr>
          <p:nvPr/>
        </p:nvSpPr>
        <p:spPr bwMode="auto">
          <a:xfrm>
            <a:off x="5562600" y="1066800"/>
            <a:ext cx="106680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1" name="Line 21"/>
          <p:cNvSpPr>
            <a:spLocks noChangeShapeType="1"/>
          </p:cNvSpPr>
          <p:nvPr/>
        </p:nvSpPr>
        <p:spPr bwMode="auto">
          <a:xfrm flipH="1">
            <a:off x="4038600" y="1066800"/>
            <a:ext cx="22860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Line 22"/>
          <p:cNvSpPr>
            <a:spLocks noChangeShapeType="1"/>
          </p:cNvSpPr>
          <p:nvPr/>
        </p:nvSpPr>
        <p:spPr bwMode="auto">
          <a:xfrm flipH="1">
            <a:off x="6553200" y="1981200"/>
            <a:ext cx="228600" cy="304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Text Box 23"/>
          <p:cNvSpPr txBox="1">
            <a:spLocks noChangeArrowheads="1"/>
          </p:cNvSpPr>
          <p:nvPr/>
        </p:nvSpPr>
        <p:spPr bwMode="auto">
          <a:xfrm>
            <a:off x="4495800" y="33528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Time scale modification</a:t>
            </a:r>
            <a:endParaRPr lang="en-US" altLang="zh-CN" sz="1800"/>
          </a:p>
        </p:txBody>
      </p:sp>
      <p:sp>
        <p:nvSpPr>
          <p:cNvPr id="46104" name="Text Box 24"/>
          <p:cNvSpPr txBox="1">
            <a:spLocks noChangeArrowheads="1"/>
          </p:cNvSpPr>
          <p:nvPr/>
        </p:nvSpPr>
        <p:spPr bwMode="auto">
          <a:xfrm>
            <a:off x="5867400" y="2286000"/>
            <a:ext cx="205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Interpolation of transmitted state</a:t>
            </a:r>
            <a:endParaRPr lang="en-US" altLang="zh-CN" sz="1800"/>
          </a:p>
        </p:txBody>
      </p:sp>
      <p:sp>
        <p:nvSpPr>
          <p:cNvPr id="46105" name="Text Box 25"/>
          <p:cNvSpPr txBox="1">
            <a:spLocks noChangeArrowheads="1"/>
          </p:cNvSpPr>
          <p:nvPr/>
        </p:nvSpPr>
        <p:spPr bwMode="auto">
          <a:xfrm>
            <a:off x="7086600" y="32766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Model-based recovery</a:t>
            </a:r>
            <a:endParaRPr lang="en-US" altLang="zh-CN" sz="1800"/>
          </a:p>
        </p:txBody>
      </p:sp>
      <p:sp>
        <p:nvSpPr>
          <p:cNvPr id="46106" name="Line 26"/>
          <p:cNvSpPr>
            <a:spLocks noChangeShapeType="1"/>
          </p:cNvSpPr>
          <p:nvPr/>
        </p:nvSpPr>
        <p:spPr bwMode="auto">
          <a:xfrm>
            <a:off x="4572000" y="2057400"/>
            <a:ext cx="609600" cy="1371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373489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t>Stream Synchronization</a:t>
            </a:r>
          </a:p>
        </p:txBody>
      </p:sp>
      <p:sp>
        <p:nvSpPr>
          <p:cNvPr id="47107" name="Rectangle 3"/>
          <p:cNvSpPr>
            <a:spLocks noGrp="1" noChangeArrowheads="1"/>
          </p:cNvSpPr>
          <p:nvPr>
            <p:ph type="body" idx="1"/>
          </p:nvPr>
        </p:nvSpPr>
        <p:spPr/>
        <p:txBody>
          <a:bodyPr/>
          <a:lstStyle/>
          <a:p>
            <a:pPr eaLnBrk="1" hangingPunct="1"/>
            <a:r>
              <a:rPr lang="en-US" altLang="zh-CN" sz="2800" smtClean="0"/>
              <a:t>Maintain temporal relations between streams</a:t>
            </a:r>
          </a:p>
          <a:p>
            <a:pPr lvl="1" eaLnBrk="1" hangingPunct="1"/>
            <a:r>
              <a:rPr lang="en-US" altLang="zh-CN" sz="2400" smtClean="0"/>
              <a:t>Synchronization between a discrete stream and a continuous one</a:t>
            </a:r>
          </a:p>
          <a:p>
            <a:pPr lvl="1" eaLnBrk="1" hangingPunct="1"/>
            <a:r>
              <a:rPr lang="en-US" altLang="zh-CN" sz="2400" smtClean="0"/>
              <a:t>Synchronization between continuous streams</a:t>
            </a:r>
          </a:p>
          <a:p>
            <a:pPr lvl="2" eaLnBrk="1" hangingPunct="1"/>
            <a:r>
              <a:rPr lang="en-US" altLang="zh-CN" sz="2000" smtClean="0"/>
              <a:t>Lip synchronization</a:t>
            </a:r>
          </a:p>
          <a:p>
            <a:pPr eaLnBrk="1" hangingPunct="1"/>
            <a:r>
              <a:rPr lang="en-US" altLang="zh-CN" sz="2800" smtClean="0"/>
              <a:t>How to synchronize</a:t>
            </a:r>
          </a:p>
          <a:p>
            <a:pPr lvl="1" eaLnBrk="1" hangingPunct="1"/>
            <a:r>
              <a:rPr lang="en-US" altLang="zh-CN" sz="2400" smtClean="0"/>
              <a:t>Achieve lip synchronization by alternating between reading an image and reading a block of audio sample every 33ms (assuming that the images are to be displayed at 30Hz)</a:t>
            </a:r>
          </a:p>
          <a:p>
            <a:pPr lvl="1" eaLnBrk="1" hangingPunct="1"/>
            <a:r>
              <a:rPr lang="en-US" altLang="zh-CN" sz="2400" smtClean="0"/>
              <a:t>Employ synchronization specification, such as the ones in MPEG (Motion Picture Experts Group) standards</a:t>
            </a:r>
          </a:p>
        </p:txBody>
      </p:sp>
    </p:spTree>
    <p:extLst>
      <p:ext uri="{BB962C8B-B14F-4D97-AF65-F5344CB8AC3E}">
        <p14:creationId xmlns:p14="http://schemas.microsoft.com/office/powerpoint/2010/main" val="41713775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smtClean="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a:solidFill>
                  <a:srgbClr val="99FFCC"/>
                </a:solidFill>
              </a:rPr>
              <a:t>5</a:t>
            </a:r>
            <a:r>
              <a:rPr lang="en-US" altLang="zh-CN" sz="4600" smtClean="0">
                <a:solidFill>
                  <a:srgbClr val="99FFCC"/>
                </a:solidFill>
              </a:rPr>
              <a:t>. Routing over MANETs</a:t>
            </a:r>
            <a:endParaRPr lang="en-US" altLang="zh-CN" sz="4600" smtClean="0">
              <a:solidFill>
                <a:srgbClr val="99FFCC"/>
              </a:solidFill>
              <a:ea typeface="新细明体" pitchFamily="2" charset="-122"/>
            </a:endParaRPr>
          </a:p>
        </p:txBody>
      </p:sp>
    </p:spTree>
    <p:extLst>
      <p:ext uri="{BB962C8B-B14F-4D97-AF65-F5344CB8AC3E}">
        <p14:creationId xmlns:p14="http://schemas.microsoft.com/office/powerpoint/2010/main" val="671608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304800"/>
            <a:ext cx="8258175" cy="685800"/>
          </a:xfrm>
        </p:spPr>
        <p:txBody>
          <a:bodyPr/>
          <a:lstStyle/>
          <a:p>
            <a:pPr eaLnBrk="1" hangingPunct="1"/>
            <a:r>
              <a:rPr lang="en-US" altLang="zh-TW" smtClean="0">
                <a:ea typeface="PMingLiU" pitchFamily="18" charset="-120"/>
              </a:rPr>
              <a:t>The </a:t>
            </a:r>
            <a:r>
              <a:rPr lang="en-US" altLang="zh-CN" smtClean="0">
                <a:ea typeface="PMingLiU" pitchFamily="18" charset="-120"/>
              </a:rPr>
              <a:t>R</a:t>
            </a:r>
            <a:r>
              <a:rPr lang="en-US" altLang="zh-TW" smtClean="0">
                <a:ea typeface="PMingLiU" pitchFamily="18" charset="-120"/>
              </a:rPr>
              <a:t>outing </a:t>
            </a:r>
            <a:r>
              <a:rPr lang="en-US" altLang="zh-CN" smtClean="0">
                <a:ea typeface="PMingLiU" pitchFamily="18" charset="-120"/>
              </a:rPr>
              <a:t>P</a:t>
            </a:r>
            <a:r>
              <a:rPr lang="en-US" altLang="zh-TW" smtClean="0">
                <a:ea typeface="PMingLiU" pitchFamily="18" charset="-120"/>
              </a:rPr>
              <a:t>roblem</a:t>
            </a:r>
          </a:p>
        </p:txBody>
      </p:sp>
      <p:sp>
        <p:nvSpPr>
          <p:cNvPr id="7171" name="Oval 3"/>
          <p:cNvSpPr>
            <a:spLocks noChangeArrowheads="1"/>
          </p:cNvSpPr>
          <p:nvPr/>
        </p:nvSpPr>
        <p:spPr bwMode="auto">
          <a:xfrm>
            <a:off x="1981200" y="3429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7172" name="Oval 4"/>
          <p:cNvSpPr>
            <a:spLocks noChangeArrowheads="1"/>
          </p:cNvSpPr>
          <p:nvPr/>
        </p:nvSpPr>
        <p:spPr bwMode="auto">
          <a:xfrm>
            <a:off x="1219200" y="41148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7173" name="Oval 5" descr="Water droplets"/>
          <p:cNvSpPr>
            <a:spLocks noChangeArrowheads="1"/>
          </p:cNvSpPr>
          <p:nvPr/>
        </p:nvSpPr>
        <p:spPr bwMode="auto">
          <a:xfrm>
            <a:off x="2895600" y="2819400"/>
            <a:ext cx="609600" cy="609600"/>
          </a:xfrm>
          <a:prstGeom prst="ellipse">
            <a:avLst/>
          </a:prstGeom>
          <a:blipFill dpi="0" rotWithShape="0">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S</a:t>
            </a:r>
          </a:p>
        </p:txBody>
      </p:sp>
      <p:sp>
        <p:nvSpPr>
          <p:cNvPr id="7174" name="Oval 6"/>
          <p:cNvSpPr>
            <a:spLocks noChangeArrowheads="1"/>
          </p:cNvSpPr>
          <p:nvPr/>
        </p:nvSpPr>
        <p:spPr bwMode="auto">
          <a:xfrm>
            <a:off x="3886200" y="2895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E</a:t>
            </a:r>
          </a:p>
        </p:txBody>
      </p:sp>
      <p:sp>
        <p:nvSpPr>
          <p:cNvPr id="7175" name="Oval 7"/>
          <p:cNvSpPr>
            <a:spLocks noChangeArrowheads="1"/>
          </p:cNvSpPr>
          <p:nvPr/>
        </p:nvSpPr>
        <p:spPr bwMode="auto">
          <a:xfrm>
            <a:off x="4876800" y="3276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F</a:t>
            </a:r>
          </a:p>
        </p:txBody>
      </p:sp>
      <p:sp>
        <p:nvSpPr>
          <p:cNvPr id="7176" name="Oval 8"/>
          <p:cNvSpPr>
            <a:spLocks noChangeArrowheads="1"/>
          </p:cNvSpPr>
          <p:nvPr/>
        </p:nvSpPr>
        <p:spPr bwMode="auto">
          <a:xfrm>
            <a:off x="2438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H</a:t>
            </a:r>
          </a:p>
        </p:txBody>
      </p:sp>
      <p:sp>
        <p:nvSpPr>
          <p:cNvPr id="7177" name="Oval 9"/>
          <p:cNvSpPr>
            <a:spLocks noChangeArrowheads="1"/>
          </p:cNvSpPr>
          <p:nvPr/>
        </p:nvSpPr>
        <p:spPr bwMode="auto">
          <a:xfrm>
            <a:off x="5715000" y="3810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J</a:t>
            </a:r>
          </a:p>
        </p:txBody>
      </p:sp>
      <p:sp>
        <p:nvSpPr>
          <p:cNvPr id="7178" name="Oval 10" descr="Pink tissue paper"/>
          <p:cNvSpPr>
            <a:spLocks noChangeArrowheads="1"/>
          </p:cNvSpPr>
          <p:nvPr/>
        </p:nvSpPr>
        <p:spPr bwMode="auto">
          <a:xfrm>
            <a:off x="6477000" y="4419600"/>
            <a:ext cx="609600" cy="609600"/>
          </a:xfrm>
          <a:prstGeom prst="ellipse">
            <a:avLst/>
          </a:prstGeom>
          <a:blipFill dpi="0" rotWithShape="0">
            <a:blip r:embed="rId4"/>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D</a:t>
            </a:r>
          </a:p>
        </p:txBody>
      </p:sp>
      <p:sp>
        <p:nvSpPr>
          <p:cNvPr id="7179" name="Oval 11"/>
          <p:cNvSpPr>
            <a:spLocks noChangeArrowheads="1"/>
          </p:cNvSpPr>
          <p:nvPr/>
        </p:nvSpPr>
        <p:spPr bwMode="auto">
          <a:xfrm>
            <a:off x="32766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7180" name="Oval 12"/>
          <p:cNvSpPr>
            <a:spLocks noChangeArrowheads="1"/>
          </p:cNvSpPr>
          <p:nvPr/>
        </p:nvSpPr>
        <p:spPr bwMode="auto">
          <a:xfrm>
            <a:off x="4343400" y="41148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G</a:t>
            </a:r>
          </a:p>
        </p:txBody>
      </p:sp>
      <p:sp>
        <p:nvSpPr>
          <p:cNvPr id="7181" name="Oval 13"/>
          <p:cNvSpPr>
            <a:spLocks noChangeArrowheads="1"/>
          </p:cNvSpPr>
          <p:nvPr/>
        </p:nvSpPr>
        <p:spPr bwMode="auto">
          <a:xfrm>
            <a:off x="3505200" y="495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I</a:t>
            </a:r>
          </a:p>
        </p:txBody>
      </p:sp>
      <p:sp>
        <p:nvSpPr>
          <p:cNvPr id="7182" name="Oval 14"/>
          <p:cNvSpPr>
            <a:spLocks noChangeArrowheads="1"/>
          </p:cNvSpPr>
          <p:nvPr/>
        </p:nvSpPr>
        <p:spPr bwMode="auto">
          <a:xfrm>
            <a:off x="5257800" y="46482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K</a:t>
            </a:r>
          </a:p>
        </p:txBody>
      </p:sp>
      <p:sp>
        <p:nvSpPr>
          <p:cNvPr id="7183" name="Line 15"/>
          <p:cNvSpPr>
            <a:spLocks noChangeShapeType="1"/>
          </p:cNvSpPr>
          <p:nvPr/>
        </p:nvSpPr>
        <p:spPr bwMode="auto">
          <a:xfrm flipV="1">
            <a:off x="1752600" y="38862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84" name="Line 16"/>
          <p:cNvSpPr>
            <a:spLocks noChangeShapeType="1"/>
          </p:cNvSpPr>
          <p:nvPr/>
        </p:nvSpPr>
        <p:spPr bwMode="auto">
          <a:xfrm flipV="1">
            <a:off x="2514600" y="32766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85" name="Line 17"/>
          <p:cNvSpPr>
            <a:spLocks noChangeShapeType="1"/>
          </p:cNvSpPr>
          <p:nvPr/>
        </p:nvSpPr>
        <p:spPr bwMode="auto">
          <a:xfrm>
            <a:off x="1828800" y="44958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86" name="Line 18"/>
          <p:cNvSpPr>
            <a:spLocks noChangeShapeType="1"/>
          </p:cNvSpPr>
          <p:nvPr/>
        </p:nvSpPr>
        <p:spPr bwMode="auto">
          <a:xfrm>
            <a:off x="2438400" y="39624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87" name="Line 19"/>
          <p:cNvSpPr>
            <a:spLocks noChangeShapeType="1"/>
          </p:cNvSpPr>
          <p:nvPr/>
        </p:nvSpPr>
        <p:spPr bwMode="auto">
          <a:xfrm flipH="1">
            <a:off x="2895600" y="4114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88" name="Line 20"/>
          <p:cNvSpPr>
            <a:spLocks noChangeShapeType="1"/>
          </p:cNvSpPr>
          <p:nvPr/>
        </p:nvSpPr>
        <p:spPr bwMode="auto">
          <a:xfrm flipH="1">
            <a:off x="3733800" y="34290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89" name="Line 21"/>
          <p:cNvSpPr>
            <a:spLocks noChangeShapeType="1"/>
          </p:cNvSpPr>
          <p:nvPr/>
        </p:nvSpPr>
        <p:spPr bwMode="auto">
          <a:xfrm>
            <a:off x="4495800" y="32766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0" name="Line 22"/>
          <p:cNvSpPr>
            <a:spLocks noChangeShapeType="1"/>
          </p:cNvSpPr>
          <p:nvPr/>
        </p:nvSpPr>
        <p:spPr bwMode="auto">
          <a:xfrm flipH="1">
            <a:off x="4800600" y="3810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1" name="Line 23"/>
          <p:cNvSpPr>
            <a:spLocks noChangeShapeType="1"/>
          </p:cNvSpPr>
          <p:nvPr/>
        </p:nvSpPr>
        <p:spPr bwMode="auto">
          <a:xfrm flipH="1">
            <a:off x="3962400" y="46482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2" name="Line 24"/>
          <p:cNvSpPr>
            <a:spLocks noChangeShapeType="1"/>
          </p:cNvSpPr>
          <p:nvPr/>
        </p:nvSpPr>
        <p:spPr bwMode="auto">
          <a:xfrm>
            <a:off x="3886200" y="40386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3" name="Line 25"/>
          <p:cNvSpPr>
            <a:spLocks noChangeShapeType="1"/>
          </p:cNvSpPr>
          <p:nvPr/>
        </p:nvSpPr>
        <p:spPr bwMode="auto">
          <a:xfrm>
            <a:off x="2971800" y="48768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4" name="Line 26"/>
          <p:cNvSpPr>
            <a:spLocks noChangeShapeType="1"/>
          </p:cNvSpPr>
          <p:nvPr/>
        </p:nvSpPr>
        <p:spPr bwMode="auto">
          <a:xfrm>
            <a:off x="5410200" y="37338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5" name="Line 27"/>
          <p:cNvSpPr>
            <a:spLocks noChangeShapeType="1"/>
          </p:cNvSpPr>
          <p:nvPr/>
        </p:nvSpPr>
        <p:spPr bwMode="auto">
          <a:xfrm>
            <a:off x="4876800" y="46482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6" name="Line 28"/>
          <p:cNvSpPr>
            <a:spLocks noChangeShapeType="1"/>
          </p:cNvSpPr>
          <p:nvPr/>
        </p:nvSpPr>
        <p:spPr bwMode="auto">
          <a:xfrm>
            <a:off x="6248400" y="42672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7" name="Line 29"/>
          <p:cNvSpPr>
            <a:spLocks noChangeShapeType="1"/>
          </p:cNvSpPr>
          <p:nvPr/>
        </p:nvSpPr>
        <p:spPr bwMode="auto">
          <a:xfrm flipH="1">
            <a:off x="5867400" y="4800600"/>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8" name="Line 30"/>
          <p:cNvSpPr>
            <a:spLocks noChangeShapeType="1"/>
          </p:cNvSpPr>
          <p:nvPr/>
        </p:nvSpPr>
        <p:spPr bwMode="auto">
          <a:xfrm flipH="1">
            <a:off x="3505200" y="3124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199" name="Line 31"/>
          <p:cNvSpPr>
            <a:spLocks noChangeShapeType="1"/>
          </p:cNvSpPr>
          <p:nvPr/>
        </p:nvSpPr>
        <p:spPr bwMode="auto">
          <a:xfrm>
            <a:off x="3276600" y="3429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200" name="Oval 32"/>
          <p:cNvSpPr>
            <a:spLocks noChangeArrowheads="1"/>
          </p:cNvSpPr>
          <p:nvPr/>
        </p:nvSpPr>
        <p:spPr bwMode="auto">
          <a:xfrm>
            <a:off x="6934200" y="2438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Z</a:t>
            </a:r>
          </a:p>
        </p:txBody>
      </p:sp>
      <p:sp>
        <p:nvSpPr>
          <p:cNvPr id="7201" name="Oval 33"/>
          <p:cNvSpPr>
            <a:spLocks noChangeArrowheads="1"/>
          </p:cNvSpPr>
          <p:nvPr/>
        </p:nvSpPr>
        <p:spPr bwMode="auto">
          <a:xfrm>
            <a:off x="7239000" y="1676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Y</a:t>
            </a:r>
          </a:p>
        </p:txBody>
      </p:sp>
      <p:sp>
        <p:nvSpPr>
          <p:cNvPr id="7202" name="Line 34"/>
          <p:cNvSpPr>
            <a:spLocks noChangeShapeType="1"/>
          </p:cNvSpPr>
          <p:nvPr/>
        </p:nvSpPr>
        <p:spPr bwMode="auto">
          <a:xfrm flipH="1">
            <a:off x="7315200" y="2286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203" name="Oval 35"/>
          <p:cNvSpPr>
            <a:spLocks noChangeArrowheads="1"/>
          </p:cNvSpPr>
          <p:nvPr/>
        </p:nvSpPr>
        <p:spPr bwMode="auto">
          <a:xfrm>
            <a:off x="67056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M</a:t>
            </a:r>
          </a:p>
        </p:txBody>
      </p:sp>
      <p:sp>
        <p:nvSpPr>
          <p:cNvPr id="7204" name="Line 36"/>
          <p:cNvSpPr>
            <a:spLocks noChangeShapeType="1"/>
          </p:cNvSpPr>
          <p:nvPr/>
        </p:nvSpPr>
        <p:spPr bwMode="auto">
          <a:xfrm flipV="1">
            <a:off x="6324600" y="3886200"/>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205" name="Oval 37"/>
          <p:cNvSpPr>
            <a:spLocks noChangeArrowheads="1"/>
          </p:cNvSpPr>
          <p:nvPr/>
        </p:nvSpPr>
        <p:spPr bwMode="auto">
          <a:xfrm>
            <a:off x="7162800" y="49530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N</a:t>
            </a:r>
          </a:p>
        </p:txBody>
      </p:sp>
      <p:sp>
        <p:nvSpPr>
          <p:cNvPr id="7206" name="Line 38"/>
          <p:cNvSpPr>
            <a:spLocks noChangeShapeType="1"/>
          </p:cNvSpPr>
          <p:nvPr/>
        </p:nvSpPr>
        <p:spPr bwMode="auto">
          <a:xfrm>
            <a:off x="7010400" y="49530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207" name="Oval 39"/>
          <p:cNvSpPr>
            <a:spLocks noChangeArrowheads="1"/>
          </p:cNvSpPr>
          <p:nvPr/>
        </p:nvSpPr>
        <p:spPr bwMode="auto">
          <a:xfrm>
            <a:off x="7620000" y="35814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L</a:t>
            </a:r>
          </a:p>
        </p:txBody>
      </p:sp>
      <p:sp>
        <p:nvSpPr>
          <p:cNvPr id="7208" name="Line 40"/>
          <p:cNvSpPr>
            <a:spLocks noChangeShapeType="1"/>
          </p:cNvSpPr>
          <p:nvPr/>
        </p:nvSpPr>
        <p:spPr bwMode="auto">
          <a:xfrm>
            <a:off x="7315200" y="3886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7209" name="Text Box 41"/>
          <p:cNvSpPr txBox="1">
            <a:spLocks noChangeArrowheads="1"/>
          </p:cNvSpPr>
          <p:nvPr/>
        </p:nvSpPr>
        <p:spPr bwMode="auto">
          <a:xfrm>
            <a:off x="914400" y="57150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400" smtClean="0">
                <a:solidFill>
                  <a:srgbClr val="FF0000"/>
                </a:solidFill>
                <a:latin typeface="Comic Sans MS" pitchFamily="66" charset="0"/>
                <a:ea typeface="PMingLiU" pitchFamily="18" charset="-120"/>
              </a:rPr>
              <a:t>How to find a suitable path from source S to destination D?</a:t>
            </a:r>
          </a:p>
        </p:txBody>
      </p:sp>
    </p:spTree>
    <p:extLst>
      <p:ext uri="{BB962C8B-B14F-4D97-AF65-F5344CB8AC3E}">
        <p14:creationId xmlns:p14="http://schemas.microsoft.com/office/powerpoint/2010/main" val="857693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smtClean="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smtClean="0">
                <a:solidFill>
                  <a:srgbClr val="99FFCC"/>
                </a:solidFill>
              </a:rPr>
              <a:t>1. Gossiping</a:t>
            </a:r>
            <a:endParaRPr lang="en-US" altLang="zh-CN" sz="4600" smtClean="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115888"/>
            <a:ext cx="7924800" cy="720725"/>
          </a:xfrm>
        </p:spPr>
        <p:txBody>
          <a:bodyPr/>
          <a:lstStyle/>
          <a:p>
            <a:pPr eaLnBrk="1" hangingPunct="1"/>
            <a:r>
              <a:rPr lang="en-US" altLang="zh-TW" smtClean="0">
                <a:ea typeface="PMingLiU" pitchFamily="18" charset="-120"/>
              </a:rPr>
              <a:t>Challenges in MANET Routing</a:t>
            </a:r>
          </a:p>
        </p:txBody>
      </p:sp>
      <p:sp>
        <p:nvSpPr>
          <p:cNvPr id="8195" name="Rectangle 3"/>
          <p:cNvSpPr>
            <a:spLocks noGrp="1" noChangeArrowheads="1"/>
          </p:cNvSpPr>
          <p:nvPr>
            <p:ph type="body" idx="1"/>
          </p:nvPr>
        </p:nvSpPr>
        <p:spPr>
          <a:xfrm>
            <a:off x="457200" y="908050"/>
            <a:ext cx="8382000" cy="5797550"/>
          </a:xfrm>
        </p:spPr>
        <p:txBody>
          <a:bodyPr/>
          <a:lstStyle/>
          <a:p>
            <a:pPr eaLnBrk="1" hangingPunct="1">
              <a:lnSpc>
                <a:spcPct val="90000"/>
              </a:lnSpc>
              <a:spcBef>
                <a:spcPct val="30000"/>
              </a:spcBef>
            </a:pPr>
            <a:r>
              <a:rPr lang="en-US" altLang="zh-TW" smtClean="0">
                <a:ea typeface="PMingLiU" pitchFamily="18" charset="-120"/>
              </a:rPr>
              <a:t>Routing in mobile ad hoc networks is different:</a:t>
            </a:r>
          </a:p>
          <a:p>
            <a:pPr lvl="1" eaLnBrk="1" hangingPunct="1">
              <a:lnSpc>
                <a:spcPct val="90000"/>
              </a:lnSpc>
            </a:pPr>
            <a:r>
              <a:rPr lang="en-US" altLang="zh-TW" smtClean="0">
                <a:ea typeface="PMingLiU" pitchFamily="18" charset="-120"/>
              </a:rPr>
              <a:t>Topology changes rapidly when terminals move fast.</a:t>
            </a:r>
          </a:p>
          <a:p>
            <a:pPr lvl="1" eaLnBrk="1" hangingPunct="1">
              <a:lnSpc>
                <a:spcPct val="90000"/>
              </a:lnSpc>
            </a:pPr>
            <a:r>
              <a:rPr lang="en-US" altLang="zh-TW" smtClean="0">
                <a:ea typeface="PMingLiU" pitchFamily="18" charset="-120"/>
              </a:rPr>
              <a:t>Periodic updates of routing tables need energy without contributing to the transmission of user data, sleep modes </a:t>
            </a:r>
            <a:r>
              <a:rPr lang="en-US" altLang="zh-CN" smtClean="0">
                <a:ea typeface="PMingLiU" pitchFamily="18" charset="-120"/>
              </a:rPr>
              <a:t>are </a:t>
            </a:r>
            <a:r>
              <a:rPr lang="en-US" altLang="zh-TW" smtClean="0">
                <a:ea typeface="PMingLiU" pitchFamily="18" charset="-120"/>
              </a:rPr>
              <a:t>difficult to realize</a:t>
            </a:r>
          </a:p>
          <a:p>
            <a:pPr lvl="1" eaLnBrk="1" hangingPunct="1">
              <a:lnSpc>
                <a:spcPct val="90000"/>
              </a:lnSpc>
            </a:pPr>
            <a:r>
              <a:rPr lang="en-US" altLang="zh-TW" smtClean="0">
                <a:ea typeface="PMingLiU" pitchFamily="18" charset="-120"/>
              </a:rPr>
              <a:t>Limited bandwidth of the system is reduced even more due to the exchange of routing information</a:t>
            </a:r>
          </a:p>
          <a:p>
            <a:pPr lvl="1" eaLnBrk="1" hangingPunct="1">
              <a:lnSpc>
                <a:spcPct val="90000"/>
              </a:lnSpc>
            </a:pPr>
            <a:r>
              <a:rPr lang="en-US" altLang="zh-TW" smtClean="0">
                <a:ea typeface="PMingLiU" pitchFamily="18" charset="-120"/>
              </a:rPr>
              <a:t>New performance criteria may be used</a:t>
            </a:r>
          </a:p>
          <a:p>
            <a:pPr lvl="2" eaLnBrk="1" hangingPunct="1">
              <a:lnSpc>
                <a:spcPct val="90000"/>
              </a:lnSpc>
            </a:pPr>
            <a:r>
              <a:rPr lang="en-US" altLang="zh-TW" sz="2800" smtClean="0">
                <a:ea typeface="PMingLiU" pitchFamily="18" charset="-120"/>
              </a:rPr>
              <a:t>route stability despite mobility</a:t>
            </a:r>
          </a:p>
          <a:p>
            <a:pPr lvl="2" eaLnBrk="1" hangingPunct="1">
              <a:lnSpc>
                <a:spcPct val="90000"/>
              </a:lnSpc>
            </a:pPr>
            <a:r>
              <a:rPr lang="en-US" altLang="zh-TW" sz="2800" smtClean="0">
                <a:ea typeface="PMingLiU" pitchFamily="18" charset="-120"/>
              </a:rPr>
              <a:t>energy</a:t>
            </a:r>
            <a:r>
              <a:rPr lang="en-US" altLang="zh-CN" sz="2800" smtClean="0">
                <a:ea typeface="PMingLiU" pitchFamily="18" charset="-120"/>
              </a:rPr>
              <a:t>-effective </a:t>
            </a:r>
            <a:endParaRPr lang="en-US" altLang="zh-TW" sz="2800" smtClean="0">
              <a:ea typeface="PMingLiU" pitchFamily="18" charset="-120"/>
            </a:endParaRPr>
          </a:p>
        </p:txBody>
      </p:sp>
    </p:spTree>
    <p:extLst>
      <p:ext uri="{BB962C8B-B14F-4D97-AF65-F5344CB8AC3E}">
        <p14:creationId xmlns:p14="http://schemas.microsoft.com/office/powerpoint/2010/main" val="34130546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115888"/>
            <a:ext cx="7724775" cy="914400"/>
          </a:xfrm>
        </p:spPr>
        <p:txBody>
          <a:bodyPr/>
          <a:lstStyle/>
          <a:p>
            <a:pPr eaLnBrk="1" hangingPunct="1"/>
            <a:r>
              <a:rPr lang="en-US" altLang="zh-TW" smtClean="0">
                <a:ea typeface="PMingLiU" pitchFamily="18" charset="-120"/>
              </a:rPr>
              <a:t>Challenges in MANET Routing</a:t>
            </a:r>
          </a:p>
        </p:txBody>
      </p:sp>
      <p:sp>
        <p:nvSpPr>
          <p:cNvPr id="9219" name="Rectangle 3"/>
          <p:cNvSpPr>
            <a:spLocks noGrp="1" noChangeArrowheads="1"/>
          </p:cNvSpPr>
          <p:nvPr>
            <p:ph type="body" idx="1"/>
          </p:nvPr>
        </p:nvSpPr>
        <p:spPr>
          <a:xfrm>
            <a:off x="395288" y="981075"/>
            <a:ext cx="8534400" cy="5543550"/>
          </a:xfrm>
        </p:spPr>
        <p:txBody>
          <a:bodyPr/>
          <a:lstStyle/>
          <a:p>
            <a:pPr eaLnBrk="1" hangingPunct="1">
              <a:spcBef>
                <a:spcPct val="30000"/>
              </a:spcBef>
            </a:pPr>
            <a:r>
              <a:rPr lang="en-US" altLang="zh-TW" smtClean="0">
                <a:ea typeface="PMingLiU" pitchFamily="18" charset="-120"/>
              </a:rPr>
              <a:t>MANET routing requirements:</a:t>
            </a:r>
          </a:p>
          <a:p>
            <a:pPr lvl="1" eaLnBrk="1" hangingPunct="1"/>
            <a:r>
              <a:rPr lang="en-US" altLang="zh-TW" smtClean="0">
                <a:ea typeface="PMingLiU" pitchFamily="18" charset="-120"/>
              </a:rPr>
              <a:t>Route computation must be distributed and should not involve global system state</a:t>
            </a:r>
          </a:p>
          <a:p>
            <a:pPr lvl="1" eaLnBrk="1" hangingPunct="1"/>
            <a:r>
              <a:rPr lang="en-US" altLang="zh-TW" smtClean="0">
                <a:ea typeface="PMingLiU" pitchFamily="18" charset="-120"/>
              </a:rPr>
              <a:t>As few nodes as possible must be involved in route computation and state propagation</a:t>
            </a:r>
          </a:p>
          <a:p>
            <a:pPr lvl="1" eaLnBrk="1" hangingPunct="1"/>
            <a:r>
              <a:rPr lang="en-US" altLang="zh-TW" smtClean="0">
                <a:ea typeface="PMingLiU" pitchFamily="18" charset="-120"/>
              </a:rPr>
              <a:t>Short control messages </a:t>
            </a:r>
            <a:r>
              <a:rPr lang="en-US" altLang="zh-CN" smtClean="0">
                <a:ea typeface="PMingLiU" pitchFamily="18" charset="-120"/>
              </a:rPr>
              <a:t>to </a:t>
            </a:r>
            <a:r>
              <a:rPr lang="en-US" altLang="zh-TW" smtClean="0">
                <a:ea typeface="PMingLiU" pitchFamily="18" charset="-120"/>
              </a:rPr>
              <a:t>low overhead</a:t>
            </a:r>
          </a:p>
          <a:p>
            <a:pPr lvl="1" eaLnBrk="1" hangingPunct="1"/>
            <a:r>
              <a:rPr lang="en-US" altLang="zh-TW" smtClean="0">
                <a:ea typeface="PMingLiU" pitchFamily="18" charset="-120"/>
              </a:rPr>
              <a:t>Broadcast must be avoided as far as possible</a:t>
            </a:r>
          </a:p>
          <a:p>
            <a:pPr lvl="1" eaLnBrk="1" hangingPunct="1"/>
            <a:r>
              <a:rPr lang="en-US" altLang="zh-TW" smtClean="0">
                <a:ea typeface="PMingLiU" pitchFamily="18" charset="-120"/>
              </a:rPr>
              <a:t>Loop free</a:t>
            </a:r>
            <a:r>
              <a:rPr lang="en-US" altLang="zh-CN" smtClean="0">
                <a:ea typeface="PMingLiU" pitchFamily="18" charset="-120"/>
              </a:rPr>
              <a:t> and then no count-to-infinity</a:t>
            </a:r>
            <a:endParaRPr lang="en-US" altLang="zh-TW" smtClean="0">
              <a:ea typeface="PMingLiU" pitchFamily="18" charset="-120"/>
            </a:endParaRPr>
          </a:p>
          <a:p>
            <a:pPr lvl="1" eaLnBrk="1" hangingPunct="1"/>
            <a:r>
              <a:rPr lang="en-US" altLang="zh-TW" smtClean="0">
                <a:ea typeface="PMingLiU" pitchFamily="18" charset="-120"/>
              </a:rPr>
              <a:t>Backup routes (multiple disjoint routes) should be available when the primary route has become stale.</a:t>
            </a:r>
          </a:p>
        </p:txBody>
      </p:sp>
    </p:spTree>
    <p:extLst>
      <p:ext uri="{BB962C8B-B14F-4D97-AF65-F5344CB8AC3E}">
        <p14:creationId xmlns:p14="http://schemas.microsoft.com/office/powerpoint/2010/main" val="33605235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250825" y="138113"/>
            <a:ext cx="8642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3600" smtClean="0">
                <a:solidFill>
                  <a:srgbClr val="000000"/>
                </a:solidFill>
                <a:ea typeface="PMingLiU" pitchFamily="18" charset="-120"/>
              </a:rPr>
              <a:t>Loop</a:t>
            </a:r>
            <a:r>
              <a:rPr lang="en-US" altLang="zh-CN" sz="3600" smtClean="0">
                <a:solidFill>
                  <a:srgbClr val="000000"/>
                </a:solidFill>
                <a:ea typeface="PMingLiU" pitchFamily="18" charset="-120"/>
              </a:rPr>
              <a:t> Problem in Distance Vector Routing</a:t>
            </a:r>
            <a:endParaRPr lang="en-US" altLang="zh-TW" sz="3600" smtClean="0">
              <a:solidFill>
                <a:srgbClr val="000000"/>
              </a:solidFill>
            </a:endParaRPr>
          </a:p>
        </p:txBody>
      </p:sp>
      <p:sp>
        <p:nvSpPr>
          <p:cNvPr id="10243" name="Text Box 4"/>
          <p:cNvSpPr txBox="1">
            <a:spLocks noChangeArrowheads="1"/>
          </p:cNvSpPr>
          <p:nvPr/>
        </p:nvSpPr>
        <p:spPr bwMode="auto">
          <a:xfrm>
            <a:off x="4643438" y="4365625"/>
            <a:ext cx="627062"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b="1" smtClean="0">
                <a:solidFill>
                  <a:srgbClr val="000000"/>
                </a:solidFill>
                <a:ea typeface="PMingLiU" pitchFamily="18" charset="-120"/>
              </a:rPr>
              <a:t>(D, 2)</a:t>
            </a:r>
            <a:endParaRPr lang="en-GB" altLang="zh-TW" sz="1400" b="1" smtClean="0">
              <a:solidFill>
                <a:srgbClr val="000000"/>
              </a:solidFill>
              <a:ea typeface="PMingLiU" pitchFamily="18" charset="-120"/>
            </a:endParaRPr>
          </a:p>
        </p:txBody>
      </p:sp>
      <p:sp>
        <p:nvSpPr>
          <p:cNvPr id="10244" name="Text Box 5"/>
          <p:cNvSpPr txBox="1">
            <a:spLocks noChangeArrowheads="1"/>
          </p:cNvSpPr>
          <p:nvPr/>
        </p:nvSpPr>
        <p:spPr bwMode="auto">
          <a:xfrm>
            <a:off x="2514600" y="4343400"/>
            <a:ext cx="627063"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b="1" smtClean="0">
                <a:solidFill>
                  <a:srgbClr val="000000"/>
                </a:solidFill>
                <a:ea typeface="PMingLiU" pitchFamily="18" charset="-120"/>
              </a:rPr>
              <a:t>(D, 2)</a:t>
            </a:r>
            <a:endParaRPr lang="en-GB" altLang="zh-TW" sz="1400" b="1" smtClean="0">
              <a:solidFill>
                <a:srgbClr val="000000"/>
              </a:solidFill>
              <a:ea typeface="PMingLiU" pitchFamily="18" charset="-120"/>
            </a:endParaRPr>
          </a:p>
        </p:txBody>
      </p:sp>
      <p:sp>
        <p:nvSpPr>
          <p:cNvPr id="10245" name="Line 6"/>
          <p:cNvSpPr>
            <a:spLocks noChangeShapeType="1"/>
          </p:cNvSpPr>
          <p:nvPr/>
        </p:nvSpPr>
        <p:spPr bwMode="auto">
          <a:xfrm>
            <a:off x="3962400" y="49037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246" name="Text Box 7"/>
          <p:cNvSpPr txBox="1">
            <a:spLocks noChangeArrowheads="1"/>
          </p:cNvSpPr>
          <p:nvPr/>
        </p:nvSpPr>
        <p:spPr bwMode="auto">
          <a:xfrm>
            <a:off x="5943600" y="50561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sp>
        <p:nvSpPr>
          <p:cNvPr id="10247" name="Text Box 8"/>
          <p:cNvSpPr txBox="1">
            <a:spLocks noChangeArrowheads="1"/>
          </p:cNvSpPr>
          <p:nvPr/>
        </p:nvSpPr>
        <p:spPr bwMode="auto">
          <a:xfrm>
            <a:off x="2667000" y="48275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1</a:t>
            </a:r>
            <a:endParaRPr lang="zh-TW" altLang="en-GB" sz="1600" smtClean="0">
              <a:solidFill>
                <a:srgbClr val="000000"/>
              </a:solidFill>
              <a:ea typeface="PMingLiU" pitchFamily="18" charset="-120"/>
            </a:endParaRPr>
          </a:p>
        </p:txBody>
      </p:sp>
      <p:sp>
        <p:nvSpPr>
          <p:cNvPr id="10248" name="Text Box 9"/>
          <p:cNvSpPr txBox="1">
            <a:spLocks noChangeArrowheads="1"/>
          </p:cNvSpPr>
          <p:nvPr/>
        </p:nvSpPr>
        <p:spPr bwMode="auto">
          <a:xfrm>
            <a:off x="4876800" y="48275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1</a:t>
            </a:r>
            <a:endParaRPr lang="zh-TW" altLang="en-GB" sz="1600" smtClean="0">
              <a:solidFill>
                <a:srgbClr val="000000"/>
              </a:solidFill>
              <a:ea typeface="PMingLiU" pitchFamily="18" charset="-120"/>
            </a:endParaRPr>
          </a:p>
        </p:txBody>
      </p:sp>
      <p:sp>
        <p:nvSpPr>
          <p:cNvPr id="10249" name="Line 10"/>
          <p:cNvSpPr>
            <a:spLocks noChangeShapeType="1"/>
          </p:cNvSpPr>
          <p:nvPr/>
        </p:nvSpPr>
        <p:spPr bwMode="auto">
          <a:xfrm>
            <a:off x="1752600" y="49037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250" name="Text Box 11"/>
          <p:cNvSpPr txBox="1">
            <a:spLocks noChangeArrowheads="1"/>
          </p:cNvSpPr>
          <p:nvPr/>
        </p:nvSpPr>
        <p:spPr bwMode="auto">
          <a:xfrm>
            <a:off x="3733800" y="50561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10251" name="Oval 12"/>
          <p:cNvSpPr>
            <a:spLocks noChangeArrowheads="1"/>
          </p:cNvSpPr>
          <p:nvPr/>
        </p:nvSpPr>
        <p:spPr bwMode="auto">
          <a:xfrm flipV="1">
            <a:off x="3810000" y="4827588"/>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10252" name="Oval 13"/>
          <p:cNvSpPr>
            <a:spLocks noChangeArrowheads="1"/>
          </p:cNvSpPr>
          <p:nvPr/>
        </p:nvSpPr>
        <p:spPr bwMode="auto">
          <a:xfrm flipV="1">
            <a:off x="1600200" y="4827588"/>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10253" name="Text Box 14"/>
          <p:cNvSpPr txBox="1">
            <a:spLocks noChangeArrowheads="1"/>
          </p:cNvSpPr>
          <p:nvPr/>
        </p:nvSpPr>
        <p:spPr bwMode="auto">
          <a:xfrm>
            <a:off x="1524000" y="5056188"/>
            <a:ext cx="336550"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10254" name="Text Box 15"/>
          <p:cNvSpPr txBox="1">
            <a:spLocks noChangeArrowheads="1"/>
          </p:cNvSpPr>
          <p:nvPr/>
        </p:nvSpPr>
        <p:spPr bwMode="auto">
          <a:xfrm>
            <a:off x="8153400" y="49799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BBE0E3"/>
                </a:solidFill>
                <a:ea typeface="PMingLiU" pitchFamily="18" charset="-120"/>
              </a:rPr>
              <a:t>D</a:t>
            </a:r>
            <a:endParaRPr lang="en-GB" altLang="zh-TW" sz="1800" smtClean="0">
              <a:solidFill>
                <a:srgbClr val="BBE0E3"/>
              </a:solidFill>
              <a:ea typeface="PMingLiU" pitchFamily="18" charset="-120"/>
            </a:endParaRPr>
          </a:p>
        </p:txBody>
      </p:sp>
      <p:sp>
        <p:nvSpPr>
          <p:cNvPr id="10255" name="Text Box 16"/>
          <p:cNvSpPr txBox="1">
            <a:spLocks noChangeArrowheads="1"/>
          </p:cNvSpPr>
          <p:nvPr/>
        </p:nvSpPr>
        <p:spPr bwMode="auto">
          <a:xfrm>
            <a:off x="7162800" y="48275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1</a:t>
            </a:r>
            <a:endParaRPr lang="zh-TW" altLang="en-GB" sz="1600" smtClean="0">
              <a:solidFill>
                <a:srgbClr val="000000"/>
              </a:solidFill>
              <a:ea typeface="PMingLiU" pitchFamily="18" charset="-120"/>
            </a:endParaRPr>
          </a:p>
        </p:txBody>
      </p:sp>
      <p:sp>
        <p:nvSpPr>
          <p:cNvPr id="10256" name="Line 17"/>
          <p:cNvSpPr>
            <a:spLocks noChangeShapeType="1"/>
          </p:cNvSpPr>
          <p:nvPr/>
        </p:nvSpPr>
        <p:spPr bwMode="auto">
          <a:xfrm>
            <a:off x="6172200" y="4903788"/>
            <a:ext cx="2133600" cy="0"/>
          </a:xfrm>
          <a:prstGeom prst="line">
            <a:avLst/>
          </a:prstGeom>
          <a:noFill/>
          <a:ln w="285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257" name="Oval 18"/>
          <p:cNvSpPr>
            <a:spLocks noChangeArrowheads="1"/>
          </p:cNvSpPr>
          <p:nvPr/>
        </p:nvSpPr>
        <p:spPr bwMode="auto">
          <a:xfrm flipV="1">
            <a:off x="8229600" y="4827588"/>
            <a:ext cx="193675" cy="1936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185363" name="Group 19"/>
          <p:cNvGraphicFramePr>
            <a:graphicFrameLocks noGrp="1"/>
          </p:cNvGraphicFramePr>
          <p:nvPr/>
        </p:nvGraphicFramePr>
        <p:xfrm>
          <a:off x="838200" y="5410200"/>
          <a:ext cx="1752600" cy="655639"/>
        </p:xfrm>
        <a:graphic>
          <a:graphicData uri="http://schemas.openxmlformats.org/drawingml/2006/table">
            <a:tbl>
              <a:tblPr/>
              <a:tblGrid>
                <a:gridCol w="457200"/>
                <a:gridCol w="457200"/>
                <a:gridCol w="533400"/>
                <a:gridCol w="304800"/>
              </a:tblGrid>
              <a:tr h="22871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Tahoma"/>
                          <a:ea typeface="PMingLiU" pitchFamily="18" charset="-120"/>
                        </a:rPr>
                        <a:t>…</a:t>
                      </a:r>
                      <a:endParaRPr kumimoji="0" lang="zh-TW" altLang="en-GB"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3</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280" name="Oval 41"/>
          <p:cNvSpPr>
            <a:spLocks noChangeArrowheads="1"/>
          </p:cNvSpPr>
          <p:nvPr/>
        </p:nvSpPr>
        <p:spPr bwMode="auto">
          <a:xfrm flipV="1">
            <a:off x="6019800" y="4827588"/>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pSp>
        <p:nvGrpSpPr>
          <p:cNvPr id="10281" name="Group 42"/>
          <p:cNvGrpSpPr>
            <a:grpSpLocks/>
          </p:cNvGrpSpPr>
          <p:nvPr/>
        </p:nvGrpSpPr>
        <p:grpSpPr bwMode="auto">
          <a:xfrm>
            <a:off x="3962400" y="2895600"/>
            <a:ext cx="1905000" cy="1143000"/>
            <a:chOff x="2496" y="1824"/>
            <a:chExt cx="1200" cy="720"/>
          </a:xfrm>
        </p:grpSpPr>
        <p:sp>
          <p:nvSpPr>
            <p:cNvPr id="10332" name="AutoShape 43"/>
            <p:cNvSpPr>
              <a:spLocks noChangeArrowheads="1"/>
            </p:cNvSpPr>
            <p:nvPr/>
          </p:nvSpPr>
          <p:spPr bwMode="auto">
            <a:xfrm>
              <a:off x="2592" y="2304"/>
              <a:ext cx="1104" cy="240"/>
            </a:xfrm>
            <a:prstGeom prst="curvedUpArrow">
              <a:avLst>
                <a:gd name="adj1" fmla="val 92000"/>
                <a:gd name="adj2" fmla="val 18400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10333" name="AutoShape 44"/>
            <p:cNvSpPr>
              <a:spLocks noChangeArrowheads="1"/>
            </p:cNvSpPr>
            <p:nvPr/>
          </p:nvSpPr>
          <p:spPr bwMode="auto">
            <a:xfrm flipH="1">
              <a:off x="2496" y="1824"/>
              <a:ext cx="1104" cy="336"/>
            </a:xfrm>
            <a:prstGeom prst="curvedDownArrow">
              <a:avLst>
                <a:gd name="adj1" fmla="val 65714"/>
                <a:gd name="adj2" fmla="val 131429"/>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pSp>
      <p:graphicFrame>
        <p:nvGraphicFramePr>
          <p:cNvPr id="185389" name="Group 45"/>
          <p:cNvGraphicFramePr>
            <a:graphicFrameLocks noGrp="1"/>
          </p:cNvGraphicFramePr>
          <p:nvPr/>
        </p:nvGraphicFramePr>
        <p:xfrm>
          <a:off x="3048000" y="5410200"/>
          <a:ext cx="1752600" cy="655639"/>
        </p:xfrm>
        <a:graphic>
          <a:graphicData uri="http://schemas.openxmlformats.org/drawingml/2006/table">
            <a:tbl>
              <a:tblPr/>
              <a:tblGrid>
                <a:gridCol w="457200"/>
                <a:gridCol w="457200"/>
                <a:gridCol w="533400"/>
                <a:gridCol w="304800"/>
              </a:tblGrid>
              <a:tr h="22871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Tahoma"/>
                          <a:ea typeface="PMingLiU" pitchFamily="18" charset="-120"/>
                        </a:rPr>
                        <a:t>…</a:t>
                      </a:r>
                      <a:endParaRPr kumimoji="0" lang="zh-TW" altLang="en-GB"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10304" name="Line 67"/>
          <p:cNvSpPr>
            <a:spLocks noChangeShapeType="1"/>
          </p:cNvSpPr>
          <p:nvPr/>
        </p:nvSpPr>
        <p:spPr bwMode="auto">
          <a:xfrm flipH="1">
            <a:off x="4038600" y="4648200"/>
            <a:ext cx="1828800" cy="0"/>
          </a:xfrm>
          <a:prstGeom prst="line">
            <a:avLst/>
          </a:prstGeom>
          <a:noFill/>
          <a:ln w="28575">
            <a:solidFill>
              <a:schemeClr val="bg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305" name="Line 68"/>
          <p:cNvSpPr>
            <a:spLocks noChangeShapeType="1"/>
          </p:cNvSpPr>
          <p:nvPr/>
        </p:nvSpPr>
        <p:spPr bwMode="auto">
          <a:xfrm flipH="1">
            <a:off x="1905000" y="4648200"/>
            <a:ext cx="1828800" cy="0"/>
          </a:xfrm>
          <a:prstGeom prst="line">
            <a:avLst/>
          </a:prstGeom>
          <a:noFill/>
          <a:ln w="28575">
            <a:solidFill>
              <a:schemeClr val="bg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185439" name="Group 95"/>
          <p:cNvGraphicFramePr>
            <a:graphicFrameLocks noGrp="1"/>
          </p:cNvGraphicFramePr>
          <p:nvPr/>
        </p:nvGraphicFramePr>
        <p:xfrm>
          <a:off x="5181600" y="5445125"/>
          <a:ext cx="1752600" cy="640080"/>
        </p:xfrm>
        <a:graphic>
          <a:graphicData uri="http://schemas.openxmlformats.org/drawingml/2006/table">
            <a:tbl>
              <a:tblPr/>
              <a:tblGrid>
                <a:gridCol w="457200"/>
                <a:gridCol w="457200"/>
                <a:gridCol w="533400"/>
                <a:gridCol w="304800"/>
              </a:tblGrid>
              <a:tr h="21325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Tahoma"/>
                          <a:ea typeface="PMingLiU" pitchFamily="18" charset="-120"/>
                        </a:rPr>
                        <a:t>…</a:t>
                      </a:r>
                      <a:endParaRPr kumimoji="0" lang="zh-TW" altLang="en-GB"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25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25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sym typeface="Symbol" pitchFamily="18" charset="2"/>
                        </a:rPr>
                        <a:t>3</a:t>
                      </a:r>
                      <a:endParaRPr kumimoji="0" lang="zh-TW" altLang="en-GB" sz="14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pSp>
        <p:nvGrpSpPr>
          <p:cNvPr id="10328" name="Group 91"/>
          <p:cNvGrpSpPr>
            <a:grpSpLocks/>
          </p:cNvGrpSpPr>
          <p:nvPr/>
        </p:nvGrpSpPr>
        <p:grpSpPr bwMode="auto">
          <a:xfrm>
            <a:off x="7380288" y="4581525"/>
            <a:ext cx="433387" cy="719138"/>
            <a:chOff x="1791" y="1888"/>
            <a:chExt cx="273" cy="453"/>
          </a:xfrm>
        </p:grpSpPr>
        <p:sp>
          <p:nvSpPr>
            <p:cNvPr id="10330" name="Line 92"/>
            <p:cNvSpPr>
              <a:spLocks noChangeShapeType="1"/>
            </p:cNvSpPr>
            <p:nvPr/>
          </p:nvSpPr>
          <p:spPr bwMode="auto">
            <a:xfrm>
              <a:off x="1791" y="1933"/>
              <a:ext cx="273" cy="36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331" name="Line 93"/>
            <p:cNvSpPr>
              <a:spLocks noChangeShapeType="1"/>
            </p:cNvSpPr>
            <p:nvPr/>
          </p:nvSpPr>
          <p:spPr bwMode="auto">
            <a:xfrm flipH="1">
              <a:off x="1791" y="1888"/>
              <a:ext cx="227" cy="45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sp>
        <p:nvSpPr>
          <p:cNvPr id="10329" name="Text Box 94"/>
          <p:cNvSpPr txBox="1">
            <a:spLocks noChangeArrowheads="1"/>
          </p:cNvSpPr>
          <p:nvPr/>
        </p:nvSpPr>
        <p:spPr bwMode="auto">
          <a:xfrm>
            <a:off x="6858000" y="4114800"/>
            <a:ext cx="1420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2000" smtClean="0">
                <a:solidFill>
                  <a:srgbClr val="000000"/>
                </a:solidFill>
                <a:latin typeface="Tahoma" pitchFamily="34" charset="0"/>
                <a:ea typeface="PMingLiU" pitchFamily="18" charset="-120"/>
              </a:rPr>
              <a:t>broken link</a:t>
            </a:r>
          </a:p>
        </p:txBody>
      </p:sp>
    </p:spTree>
    <p:extLst>
      <p:ext uri="{BB962C8B-B14F-4D97-AF65-F5344CB8AC3E}">
        <p14:creationId xmlns:p14="http://schemas.microsoft.com/office/powerpoint/2010/main" val="39690553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15888"/>
            <a:ext cx="9144000" cy="1143000"/>
          </a:xfrm>
        </p:spPr>
        <p:txBody>
          <a:bodyPr/>
          <a:lstStyle/>
          <a:p>
            <a:pPr eaLnBrk="1" hangingPunct="1"/>
            <a:r>
              <a:rPr lang="en-US" altLang="zh-CN" sz="3600" smtClean="0"/>
              <a:t>Count-to-infinity </a:t>
            </a:r>
            <a:r>
              <a:rPr lang="en-US" altLang="zh-CN" sz="3600" smtClean="0">
                <a:ea typeface="PMingLiU" pitchFamily="18" charset="-120"/>
              </a:rPr>
              <a:t>in Distance Vector Routing</a:t>
            </a:r>
          </a:p>
        </p:txBody>
      </p:sp>
      <p:sp>
        <p:nvSpPr>
          <p:cNvPr id="11267" name="Rectangle 3"/>
          <p:cNvSpPr>
            <a:spLocks noGrp="1" noChangeArrowheads="1"/>
          </p:cNvSpPr>
          <p:nvPr>
            <p:ph type="body" idx="1"/>
          </p:nvPr>
        </p:nvSpPr>
        <p:spPr/>
        <p:txBody>
          <a:bodyPr/>
          <a:lstStyle/>
          <a:p>
            <a:pPr eaLnBrk="1" hangingPunct="1"/>
            <a:endParaRPr lang="en-US" altLang="en-US" smtClean="0"/>
          </a:p>
        </p:txBody>
      </p:sp>
      <p:sp>
        <p:nvSpPr>
          <p:cNvPr id="11268" name="Oval 5"/>
          <p:cNvSpPr>
            <a:spLocks noChangeArrowheads="1"/>
          </p:cNvSpPr>
          <p:nvPr/>
        </p:nvSpPr>
        <p:spPr bwMode="auto">
          <a:xfrm>
            <a:off x="4191000" y="1828800"/>
            <a:ext cx="609600" cy="67627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B</a:t>
            </a:r>
          </a:p>
        </p:txBody>
      </p:sp>
      <p:sp>
        <p:nvSpPr>
          <p:cNvPr id="11269" name="Oval 6"/>
          <p:cNvSpPr>
            <a:spLocks noChangeArrowheads="1"/>
          </p:cNvSpPr>
          <p:nvPr/>
        </p:nvSpPr>
        <p:spPr bwMode="auto">
          <a:xfrm>
            <a:off x="2286000" y="1828800"/>
            <a:ext cx="609600" cy="67627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A</a:t>
            </a:r>
          </a:p>
        </p:txBody>
      </p:sp>
      <p:sp>
        <p:nvSpPr>
          <p:cNvPr id="11270" name="Oval 7"/>
          <p:cNvSpPr>
            <a:spLocks noChangeArrowheads="1"/>
          </p:cNvSpPr>
          <p:nvPr/>
        </p:nvSpPr>
        <p:spPr bwMode="auto">
          <a:xfrm>
            <a:off x="6019800" y="1828800"/>
            <a:ext cx="609600" cy="67627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fontAlgn="base">
              <a:spcBef>
                <a:spcPct val="0"/>
              </a:spcBef>
              <a:spcAft>
                <a:spcPct val="0"/>
              </a:spcAft>
              <a:buFontTx/>
              <a:buNone/>
            </a:pPr>
            <a:r>
              <a:rPr lang="en-US" altLang="zh-TW" sz="2000" b="1" smtClean="0">
                <a:solidFill>
                  <a:srgbClr val="000000"/>
                </a:solidFill>
                <a:ea typeface="PMingLiU" pitchFamily="18" charset="-120"/>
              </a:rPr>
              <a:t>C</a:t>
            </a:r>
          </a:p>
        </p:txBody>
      </p:sp>
      <p:sp>
        <p:nvSpPr>
          <p:cNvPr id="11271" name="Line 8"/>
          <p:cNvSpPr>
            <a:spLocks noChangeShapeType="1"/>
          </p:cNvSpPr>
          <p:nvPr/>
        </p:nvSpPr>
        <p:spPr bwMode="auto">
          <a:xfrm>
            <a:off x="2895600" y="216693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72" name="Line 9"/>
          <p:cNvSpPr>
            <a:spLocks noChangeShapeType="1"/>
          </p:cNvSpPr>
          <p:nvPr/>
        </p:nvSpPr>
        <p:spPr bwMode="auto">
          <a:xfrm>
            <a:off x="4800600" y="2166938"/>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11273" name="Object 10"/>
          <p:cNvGraphicFramePr>
            <a:graphicFrameLocks noChangeAspect="1"/>
          </p:cNvGraphicFramePr>
          <p:nvPr/>
        </p:nvGraphicFramePr>
        <p:xfrm>
          <a:off x="4048125" y="2589213"/>
          <a:ext cx="1131888" cy="596900"/>
        </p:xfrm>
        <a:graphic>
          <a:graphicData uri="http://schemas.openxmlformats.org/presentationml/2006/ole">
            <mc:AlternateContent xmlns:mc="http://schemas.openxmlformats.org/markup-compatibility/2006">
              <mc:Choice xmlns:v="urn:schemas-microsoft-com:vml" Requires="v">
                <p:oleObj spid="_x0000_s4173" name="Equation" r:id="rId4" imgW="533169" imgH="253890" progId="Equation.3">
                  <p:embed/>
                </p:oleObj>
              </mc:Choice>
              <mc:Fallback>
                <p:oleObj name="Equation" r:id="rId4" imgW="533169"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25" y="2589213"/>
                        <a:ext cx="1131888"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4" name="Text Box 11"/>
          <p:cNvSpPr txBox="1">
            <a:spLocks noChangeArrowheads="1"/>
          </p:cNvSpPr>
          <p:nvPr/>
        </p:nvSpPr>
        <p:spPr bwMode="auto">
          <a:xfrm>
            <a:off x="6019800" y="3095625"/>
            <a:ext cx="22098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000" smtClean="0">
                <a:solidFill>
                  <a:srgbClr val="333399"/>
                </a:solidFill>
                <a:latin typeface="Comic Sans MS" pitchFamily="66" charset="0"/>
                <a:ea typeface="PMingLiU" pitchFamily="18" charset="-120"/>
              </a:rPr>
              <a:t>B cannot reach C now.</a:t>
            </a:r>
          </a:p>
        </p:txBody>
      </p:sp>
      <p:sp>
        <p:nvSpPr>
          <p:cNvPr id="11275" name="Line 12"/>
          <p:cNvSpPr>
            <a:spLocks noChangeShapeType="1"/>
          </p:cNvSpPr>
          <p:nvPr/>
        </p:nvSpPr>
        <p:spPr bwMode="auto">
          <a:xfrm flipH="1" flipV="1">
            <a:off x="5181600" y="3011488"/>
            <a:ext cx="685800" cy="3381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11276" name="Object 13"/>
          <p:cNvGraphicFramePr>
            <a:graphicFrameLocks noChangeAspect="1"/>
          </p:cNvGraphicFramePr>
          <p:nvPr/>
        </p:nvGraphicFramePr>
        <p:xfrm>
          <a:off x="2209800" y="2589213"/>
          <a:ext cx="1077913" cy="596900"/>
        </p:xfrm>
        <a:graphic>
          <a:graphicData uri="http://schemas.openxmlformats.org/presentationml/2006/ole">
            <mc:AlternateContent xmlns:mc="http://schemas.openxmlformats.org/markup-compatibility/2006">
              <mc:Choice xmlns:v="urn:schemas-microsoft-com:vml" Requires="v">
                <p:oleObj spid="_x0000_s4174" name="Equation" r:id="rId6" imgW="507780" imgH="253890" progId="Equation.3">
                  <p:embed/>
                </p:oleObj>
              </mc:Choice>
              <mc:Fallback>
                <p:oleObj name="Equation" r:id="rId6" imgW="507780"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589213"/>
                        <a:ext cx="10779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7" name="Line 14"/>
          <p:cNvSpPr>
            <a:spLocks noChangeShapeType="1"/>
          </p:cNvSpPr>
          <p:nvPr/>
        </p:nvSpPr>
        <p:spPr bwMode="auto">
          <a:xfrm flipH="1">
            <a:off x="5181600" y="1912938"/>
            <a:ext cx="381000" cy="50641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78" name="Line 15"/>
          <p:cNvSpPr>
            <a:spLocks noChangeShapeType="1"/>
          </p:cNvSpPr>
          <p:nvPr/>
        </p:nvSpPr>
        <p:spPr bwMode="auto">
          <a:xfrm>
            <a:off x="5181600" y="1912938"/>
            <a:ext cx="381000" cy="50641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11279" name="Object 16"/>
          <p:cNvGraphicFramePr>
            <a:graphicFrameLocks noChangeAspect="1"/>
          </p:cNvGraphicFramePr>
          <p:nvPr/>
        </p:nvGraphicFramePr>
        <p:xfrm>
          <a:off x="4114800" y="3517900"/>
          <a:ext cx="1052513" cy="596900"/>
        </p:xfrm>
        <a:graphic>
          <a:graphicData uri="http://schemas.openxmlformats.org/presentationml/2006/ole">
            <mc:AlternateContent xmlns:mc="http://schemas.openxmlformats.org/markup-compatibility/2006">
              <mc:Choice xmlns:v="urn:schemas-microsoft-com:vml" Requires="v">
                <p:oleObj spid="_x0000_s4175" name="Equation" r:id="rId8" imgW="494870" imgH="253780" progId="Equation.3">
                  <p:embed/>
                </p:oleObj>
              </mc:Choice>
              <mc:Fallback>
                <p:oleObj name="Equation" r:id="rId8" imgW="494870" imgH="2537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3517900"/>
                        <a:ext cx="10525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17"/>
          <p:cNvGraphicFramePr>
            <a:graphicFrameLocks noChangeAspect="1"/>
          </p:cNvGraphicFramePr>
          <p:nvPr/>
        </p:nvGraphicFramePr>
        <p:xfrm>
          <a:off x="2209800" y="4110038"/>
          <a:ext cx="1077913" cy="596900"/>
        </p:xfrm>
        <a:graphic>
          <a:graphicData uri="http://schemas.openxmlformats.org/presentationml/2006/ole">
            <mc:AlternateContent xmlns:mc="http://schemas.openxmlformats.org/markup-compatibility/2006">
              <mc:Choice xmlns:v="urn:schemas-microsoft-com:vml" Requires="v">
                <p:oleObj spid="_x0000_s4176" name="Equation" r:id="rId10" imgW="507780" imgH="253890" progId="Equation.3">
                  <p:embed/>
                </p:oleObj>
              </mc:Choice>
              <mc:Fallback>
                <p:oleObj name="Equation" r:id="rId10" imgW="507780" imgH="25389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110038"/>
                        <a:ext cx="10779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18"/>
          <p:cNvGraphicFramePr>
            <a:graphicFrameLocks noChangeAspect="1"/>
          </p:cNvGraphicFramePr>
          <p:nvPr/>
        </p:nvGraphicFramePr>
        <p:xfrm>
          <a:off x="4114800" y="4870450"/>
          <a:ext cx="1052513" cy="595313"/>
        </p:xfrm>
        <a:graphic>
          <a:graphicData uri="http://schemas.openxmlformats.org/presentationml/2006/ole">
            <mc:AlternateContent xmlns:mc="http://schemas.openxmlformats.org/markup-compatibility/2006">
              <mc:Choice xmlns:v="urn:schemas-microsoft-com:vml" Requires="v">
                <p:oleObj spid="_x0000_s4177" name="Equation" r:id="rId12" imgW="494870" imgH="253780" progId="Equation.3">
                  <p:embed/>
                </p:oleObj>
              </mc:Choice>
              <mc:Fallback>
                <p:oleObj name="Equation" r:id="rId12" imgW="494870" imgH="2537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870450"/>
                        <a:ext cx="1052513"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2" name="Line 19"/>
          <p:cNvSpPr>
            <a:spLocks noChangeShapeType="1"/>
          </p:cNvSpPr>
          <p:nvPr/>
        </p:nvSpPr>
        <p:spPr bwMode="auto">
          <a:xfrm>
            <a:off x="3276600" y="3179763"/>
            <a:ext cx="838200" cy="5921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83" name="Line 20"/>
          <p:cNvSpPr>
            <a:spLocks noChangeShapeType="1"/>
          </p:cNvSpPr>
          <p:nvPr/>
        </p:nvSpPr>
        <p:spPr bwMode="auto">
          <a:xfrm flipH="1">
            <a:off x="3276600" y="3940175"/>
            <a:ext cx="838200" cy="508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84" name="Line 21"/>
          <p:cNvSpPr>
            <a:spLocks noChangeShapeType="1"/>
          </p:cNvSpPr>
          <p:nvPr/>
        </p:nvSpPr>
        <p:spPr bwMode="auto">
          <a:xfrm>
            <a:off x="3352800" y="4532313"/>
            <a:ext cx="762000" cy="590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85" name="Line 22"/>
          <p:cNvSpPr>
            <a:spLocks noChangeShapeType="1"/>
          </p:cNvSpPr>
          <p:nvPr/>
        </p:nvSpPr>
        <p:spPr bwMode="auto">
          <a:xfrm flipH="1">
            <a:off x="3276600" y="5292725"/>
            <a:ext cx="838200" cy="50641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86" name="Text Box 23"/>
          <p:cNvSpPr txBox="1">
            <a:spLocks noChangeArrowheads="1"/>
          </p:cNvSpPr>
          <p:nvPr/>
        </p:nvSpPr>
        <p:spPr bwMode="auto">
          <a:xfrm>
            <a:off x="2514600" y="546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400" smtClean="0">
                <a:solidFill>
                  <a:srgbClr val="000000"/>
                </a:solidFill>
                <a:latin typeface="Comic Sans MS" pitchFamily="66" charset="0"/>
                <a:ea typeface="PMingLiU" pitchFamily="18" charset="-120"/>
              </a:rPr>
              <a:t>……</a:t>
            </a:r>
          </a:p>
        </p:txBody>
      </p:sp>
      <p:sp>
        <p:nvSpPr>
          <p:cNvPr id="11287" name="Text Box 25"/>
          <p:cNvSpPr txBox="1">
            <a:spLocks noChangeArrowheads="1"/>
          </p:cNvSpPr>
          <p:nvPr/>
        </p:nvSpPr>
        <p:spPr bwMode="auto">
          <a:xfrm>
            <a:off x="381000" y="3349625"/>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000" smtClean="0">
                <a:solidFill>
                  <a:srgbClr val="009900"/>
                </a:solidFill>
                <a:latin typeface="Comic Sans MS" pitchFamily="66" charset="0"/>
                <a:ea typeface="PMingLiU" pitchFamily="18" charset="-120"/>
              </a:rPr>
              <a:t>Distance to C via B is 2.</a:t>
            </a:r>
          </a:p>
        </p:txBody>
      </p:sp>
      <p:sp>
        <p:nvSpPr>
          <p:cNvPr id="11288" name="Text Box 26"/>
          <p:cNvSpPr txBox="1">
            <a:spLocks noChangeArrowheads="1"/>
          </p:cNvSpPr>
          <p:nvPr/>
        </p:nvSpPr>
        <p:spPr bwMode="auto">
          <a:xfrm>
            <a:off x="381000" y="5038725"/>
            <a:ext cx="1905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000" smtClean="0">
                <a:solidFill>
                  <a:srgbClr val="009900"/>
                </a:solidFill>
                <a:latin typeface="Comic Sans MS" pitchFamily="66" charset="0"/>
                <a:ea typeface="PMingLiU" pitchFamily="18" charset="-120"/>
              </a:rPr>
              <a:t>New distance adopted since it comes from B.</a:t>
            </a:r>
          </a:p>
        </p:txBody>
      </p:sp>
      <p:sp>
        <p:nvSpPr>
          <p:cNvPr id="11289" name="Line 27"/>
          <p:cNvSpPr>
            <a:spLocks noChangeShapeType="1"/>
          </p:cNvSpPr>
          <p:nvPr/>
        </p:nvSpPr>
        <p:spPr bwMode="auto">
          <a:xfrm flipV="1">
            <a:off x="1447800" y="3011488"/>
            <a:ext cx="685800" cy="422275"/>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90" name="Line 28"/>
          <p:cNvSpPr>
            <a:spLocks noChangeShapeType="1"/>
          </p:cNvSpPr>
          <p:nvPr/>
        </p:nvSpPr>
        <p:spPr bwMode="auto">
          <a:xfrm flipV="1">
            <a:off x="1447800" y="4448175"/>
            <a:ext cx="762000" cy="674688"/>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1291" name="Text Box 29"/>
          <p:cNvSpPr txBox="1">
            <a:spLocks noChangeArrowheads="1"/>
          </p:cNvSpPr>
          <p:nvPr/>
        </p:nvSpPr>
        <p:spPr bwMode="auto">
          <a:xfrm>
            <a:off x="5919788" y="4097338"/>
            <a:ext cx="2540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kumimoji="1" lang="en-US" altLang="zh-TW" sz="2200" smtClean="0">
                <a:solidFill>
                  <a:srgbClr val="CC0099"/>
                </a:solidFill>
              </a:rPr>
              <a:t>Since links are unreliable in mobile ad hoc networks, this routing algorithm is obviously not a good choice.</a:t>
            </a:r>
          </a:p>
          <a:p>
            <a:pPr eaLnBrk="1" fontAlgn="base" hangingPunct="1">
              <a:spcBef>
                <a:spcPct val="0"/>
              </a:spcBef>
              <a:spcAft>
                <a:spcPct val="0"/>
              </a:spcAft>
              <a:buFontTx/>
              <a:buNone/>
            </a:pPr>
            <a:endParaRPr lang="en-US" altLang="zh-CN" sz="2200" smtClean="0">
              <a:solidFill>
                <a:srgbClr val="000000"/>
              </a:solidFill>
            </a:endParaRPr>
          </a:p>
        </p:txBody>
      </p:sp>
    </p:spTree>
    <p:extLst>
      <p:ext uri="{BB962C8B-B14F-4D97-AF65-F5344CB8AC3E}">
        <p14:creationId xmlns:p14="http://schemas.microsoft.com/office/powerpoint/2010/main" val="31489216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15888"/>
            <a:ext cx="7724775" cy="830262"/>
          </a:xfrm>
          <a:noFill/>
        </p:spPr>
        <p:txBody>
          <a:bodyPr anchor="b"/>
          <a:lstStyle/>
          <a:p>
            <a:pPr eaLnBrk="1" hangingPunct="1"/>
            <a:r>
              <a:rPr lang="en-US" altLang="zh-TW" smtClean="0">
                <a:ea typeface="PMingLiU" pitchFamily="18" charset="-120"/>
              </a:rPr>
              <a:t>Routing Protocols for MANET</a:t>
            </a:r>
          </a:p>
        </p:txBody>
      </p:sp>
      <p:sp>
        <p:nvSpPr>
          <p:cNvPr id="12291" name="Rectangle 3" descr="Rectangle: Click to edit Master text styles&#10;Second level&#10;Third level&#10;Fourth level&#10;Fifth level"/>
          <p:cNvSpPr>
            <a:spLocks noGrp="1" noChangeArrowheads="1"/>
          </p:cNvSpPr>
          <p:nvPr>
            <p:ph type="body" sz="half" idx="1"/>
          </p:nvPr>
        </p:nvSpPr>
        <p:spPr>
          <a:xfrm>
            <a:off x="152400" y="1219200"/>
            <a:ext cx="4648200" cy="5486400"/>
          </a:xfrm>
          <a:noFill/>
        </p:spPr>
        <p:txBody>
          <a:bodyPr/>
          <a:lstStyle/>
          <a:p>
            <a:pPr eaLnBrk="1" hangingPunct="1"/>
            <a:r>
              <a:rPr lang="en-US" altLang="zh-TW" sz="3000" b="1" smtClean="0">
                <a:ea typeface="PMingLiU" pitchFamily="18" charset="-120"/>
              </a:rPr>
              <a:t>Proactive Protocols</a:t>
            </a:r>
          </a:p>
          <a:p>
            <a:pPr lvl="1" eaLnBrk="1" hangingPunct="1">
              <a:spcBef>
                <a:spcPct val="40000"/>
              </a:spcBef>
            </a:pPr>
            <a:r>
              <a:rPr lang="en-US" altLang="zh-TW" sz="2600" smtClean="0">
                <a:ea typeface="PMingLiU" pitchFamily="18" charset="-120"/>
              </a:rPr>
              <a:t>Continuously determine routes independent of traffic pattern</a:t>
            </a:r>
          </a:p>
          <a:p>
            <a:pPr lvl="1" eaLnBrk="1" hangingPunct="1">
              <a:spcBef>
                <a:spcPct val="30000"/>
              </a:spcBef>
            </a:pPr>
            <a:r>
              <a:rPr lang="en-US" altLang="zh-TW" sz="2600" smtClean="0">
                <a:ea typeface="PMingLiU" pitchFamily="18" charset="-120"/>
              </a:rPr>
              <a:t>Usually table driven</a:t>
            </a:r>
          </a:p>
          <a:p>
            <a:pPr lvl="1" eaLnBrk="1" hangingPunct="1"/>
            <a:r>
              <a:rPr lang="en-US" altLang="zh-TW" sz="2600" smtClean="0">
                <a:ea typeface="PMingLiU" pitchFamily="18" charset="-120"/>
              </a:rPr>
              <a:t>A lot of routing information may never be used!</a:t>
            </a:r>
          </a:p>
          <a:p>
            <a:pPr lvl="1" eaLnBrk="1" hangingPunct="1"/>
            <a:r>
              <a:rPr lang="en-US" altLang="zh-TW" sz="2600" smtClean="0">
                <a:ea typeface="PMingLiU" pitchFamily="18" charset="-120"/>
              </a:rPr>
              <a:t>Traditional link-state and distance-vector routing protocols in wired networks are proactive</a:t>
            </a:r>
            <a:endParaRPr lang="zh-TW" altLang="en-US" sz="2600" smtClean="0">
              <a:ea typeface="PMingLiU" pitchFamily="18" charset="-120"/>
            </a:endParaRPr>
          </a:p>
        </p:txBody>
      </p:sp>
      <p:sp>
        <p:nvSpPr>
          <p:cNvPr id="12292" name="Rectangle 4" descr="Rectangle: Click to edit Master text styles&#10;Second level&#10;Third level&#10;Fourth level&#10;Fifth level"/>
          <p:cNvSpPr>
            <a:spLocks noChangeArrowheads="1"/>
          </p:cNvSpPr>
          <p:nvPr/>
        </p:nvSpPr>
        <p:spPr bwMode="auto">
          <a:xfrm>
            <a:off x="4495800" y="1219200"/>
            <a:ext cx="434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25000"/>
              </a:spcBef>
              <a:spcAft>
                <a:spcPct val="0"/>
              </a:spcAft>
            </a:pPr>
            <a:r>
              <a:rPr lang="en-US" altLang="zh-TW" sz="3000" b="1" smtClean="0">
                <a:solidFill>
                  <a:srgbClr val="000000"/>
                </a:solidFill>
                <a:ea typeface="PMingLiU" pitchFamily="18" charset="-120"/>
              </a:rPr>
              <a:t>Reactive Protocols</a:t>
            </a:r>
          </a:p>
          <a:p>
            <a:pPr lvl="1" eaLnBrk="1" fontAlgn="base" hangingPunct="1">
              <a:lnSpc>
                <a:spcPct val="80000"/>
              </a:lnSpc>
              <a:spcBef>
                <a:spcPct val="25000"/>
              </a:spcBef>
              <a:spcAft>
                <a:spcPct val="0"/>
              </a:spcAft>
            </a:pPr>
            <a:r>
              <a:rPr lang="en-US" altLang="zh-TW" sz="2600" smtClean="0">
                <a:solidFill>
                  <a:srgbClr val="000000"/>
                </a:solidFill>
                <a:ea typeface="PMingLiU" pitchFamily="18" charset="-120"/>
              </a:rPr>
              <a:t>On Demand - maintain routes only if needed </a:t>
            </a:r>
          </a:p>
          <a:p>
            <a:pPr lvl="1" eaLnBrk="1" fontAlgn="base" hangingPunct="1">
              <a:lnSpc>
                <a:spcPct val="80000"/>
              </a:lnSpc>
              <a:spcBef>
                <a:spcPct val="25000"/>
              </a:spcBef>
              <a:spcAft>
                <a:spcPct val="0"/>
              </a:spcAft>
            </a:pPr>
            <a:r>
              <a:rPr lang="en-US" altLang="zh-TW" sz="2600" smtClean="0">
                <a:solidFill>
                  <a:srgbClr val="000000"/>
                </a:solidFill>
                <a:ea typeface="PMingLiU" pitchFamily="18" charset="-120"/>
              </a:rPr>
              <a:t>Route discovery by some global search -  usually initiated by the source</a:t>
            </a:r>
          </a:p>
          <a:p>
            <a:pPr lvl="1" eaLnBrk="1" fontAlgn="base" hangingPunct="1">
              <a:lnSpc>
                <a:spcPct val="80000"/>
              </a:lnSpc>
              <a:spcBef>
                <a:spcPct val="25000"/>
              </a:spcBef>
              <a:spcAft>
                <a:spcPct val="0"/>
              </a:spcAft>
            </a:pPr>
            <a:r>
              <a:rPr lang="en-US" altLang="zh-TW" sz="2600" smtClean="0">
                <a:solidFill>
                  <a:srgbClr val="000000"/>
                </a:solidFill>
                <a:ea typeface="PMingLiU" pitchFamily="18" charset="-120"/>
              </a:rPr>
              <a:t>Bottleneck due to latency of route discovery </a:t>
            </a:r>
          </a:p>
          <a:p>
            <a:pPr lvl="1" eaLnBrk="1" fontAlgn="base" hangingPunct="1">
              <a:lnSpc>
                <a:spcPct val="80000"/>
              </a:lnSpc>
              <a:spcBef>
                <a:spcPct val="25000"/>
              </a:spcBef>
              <a:spcAft>
                <a:spcPct val="0"/>
              </a:spcAft>
            </a:pPr>
            <a:r>
              <a:rPr lang="en-US" altLang="zh-TW" sz="2600" smtClean="0">
                <a:solidFill>
                  <a:srgbClr val="000000"/>
                </a:solidFill>
                <a:ea typeface="PMingLiU" pitchFamily="18" charset="-120"/>
              </a:rPr>
              <a:t>May not be appropriate for real-time communication</a:t>
            </a:r>
          </a:p>
          <a:p>
            <a:pPr lvl="1" eaLnBrk="1" fontAlgn="base" hangingPunct="1">
              <a:lnSpc>
                <a:spcPct val="80000"/>
              </a:lnSpc>
              <a:spcBef>
                <a:spcPct val="25000"/>
              </a:spcBef>
              <a:spcAft>
                <a:spcPct val="0"/>
              </a:spcAft>
            </a:pPr>
            <a:r>
              <a:rPr lang="en-US" altLang="zh-TW" sz="2600" smtClean="0">
                <a:solidFill>
                  <a:srgbClr val="000000"/>
                </a:solidFill>
                <a:ea typeface="PMingLiU" pitchFamily="18" charset="-120"/>
              </a:rPr>
              <a:t>Flooding is reactive</a:t>
            </a:r>
          </a:p>
        </p:txBody>
      </p:sp>
    </p:spTree>
    <p:extLst>
      <p:ext uri="{BB962C8B-B14F-4D97-AF65-F5344CB8AC3E}">
        <p14:creationId xmlns:p14="http://schemas.microsoft.com/office/powerpoint/2010/main" val="28514132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115888"/>
            <a:ext cx="8001000" cy="914400"/>
          </a:xfrm>
        </p:spPr>
        <p:txBody>
          <a:bodyPr/>
          <a:lstStyle/>
          <a:p>
            <a:pPr eaLnBrk="1" hangingPunct="1"/>
            <a:r>
              <a:rPr lang="en-US" altLang="zh-TW" smtClean="0">
                <a:ea typeface="PMingLiU" pitchFamily="18" charset="-120"/>
              </a:rPr>
              <a:t>Trade-Off</a:t>
            </a:r>
          </a:p>
        </p:txBody>
      </p:sp>
      <p:sp>
        <p:nvSpPr>
          <p:cNvPr id="13315" name="Rectangle 3"/>
          <p:cNvSpPr>
            <a:spLocks noGrp="1" noChangeArrowheads="1"/>
          </p:cNvSpPr>
          <p:nvPr>
            <p:ph type="body" idx="1"/>
          </p:nvPr>
        </p:nvSpPr>
        <p:spPr>
          <a:xfrm>
            <a:off x="381000" y="1143000"/>
            <a:ext cx="8382000" cy="5526088"/>
          </a:xfrm>
        </p:spPr>
        <p:txBody>
          <a:bodyPr/>
          <a:lstStyle/>
          <a:p>
            <a:pPr eaLnBrk="1" hangingPunct="1">
              <a:lnSpc>
                <a:spcPct val="95000"/>
              </a:lnSpc>
            </a:pPr>
            <a:r>
              <a:rPr lang="en-US" altLang="zh-TW" smtClean="0">
                <a:ea typeface="PMingLiU" pitchFamily="18" charset="-120"/>
              </a:rPr>
              <a:t>Latency of route discovery</a:t>
            </a:r>
          </a:p>
          <a:p>
            <a:pPr lvl="1" eaLnBrk="1" hangingPunct="1">
              <a:lnSpc>
                <a:spcPct val="95000"/>
              </a:lnSpc>
            </a:pPr>
            <a:r>
              <a:rPr lang="en-US" altLang="zh-TW" smtClean="0">
                <a:ea typeface="PMingLiU" pitchFamily="18" charset="-120"/>
              </a:rPr>
              <a:t>Proactive protocols have lower latency since routes are maintained at all times</a:t>
            </a:r>
          </a:p>
          <a:p>
            <a:pPr lvl="1" eaLnBrk="1" hangingPunct="1">
              <a:lnSpc>
                <a:spcPct val="95000"/>
              </a:lnSpc>
            </a:pPr>
            <a:r>
              <a:rPr lang="en-US" altLang="zh-TW" smtClean="0">
                <a:ea typeface="PMingLiU" pitchFamily="18" charset="-120"/>
              </a:rPr>
              <a:t>Reactive protocols have higher latency because a route from X to Y will be found only when X attempts to send to Y</a:t>
            </a:r>
          </a:p>
          <a:p>
            <a:pPr eaLnBrk="1" hangingPunct="1">
              <a:lnSpc>
                <a:spcPct val="95000"/>
              </a:lnSpc>
              <a:spcBef>
                <a:spcPct val="40000"/>
              </a:spcBef>
            </a:pPr>
            <a:r>
              <a:rPr lang="en-US" altLang="zh-TW" smtClean="0">
                <a:ea typeface="PMingLiU" pitchFamily="18" charset="-120"/>
              </a:rPr>
              <a:t>Overhead of route discovery/maintenance</a:t>
            </a:r>
          </a:p>
          <a:p>
            <a:pPr lvl="1" eaLnBrk="1" hangingPunct="1">
              <a:lnSpc>
                <a:spcPct val="95000"/>
              </a:lnSpc>
            </a:pPr>
            <a:r>
              <a:rPr lang="en-US" altLang="zh-TW" smtClean="0">
                <a:ea typeface="PMingLiU" pitchFamily="18" charset="-120"/>
              </a:rPr>
              <a:t>Proactive protocols may have higher overhead due to continuous route updating</a:t>
            </a:r>
          </a:p>
          <a:p>
            <a:pPr lvl="1" eaLnBrk="1" hangingPunct="1">
              <a:lnSpc>
                <a:spcPct val="95000"/>
              </a:lnSpc>
            </a:pPr>
            <a:r>
              <a:rPr lang="en-US" altLang="zh-TW" smtClean="0">
                <a:ea typeface="PMingLiU" pitchFamily="18" charset="-120"/>
              </a:rPr>
              <a:t>Reactive protocols may have lower overhead since routes are determined only if needed</a:t>
            </a:r>
          </a:p>
        </p:txBody>
      </p:sp>
    </p:spTree>
    <p:extLst>
      <p:ext uri="{BB962C8B-B14F-4D97-AF65-F5344CB8AC3E}">
        <p14:creationId xmlns:p14="http://schemas.microsoft.com/office/powerpoint/2010/main" val="3712706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4800" y="1196975"/>
            <a:ext cx="8610600" cy="5051425"/>
          </a:xfrm>
        </p:spPr>
        <p:txBody>
          <a:bodyPr/>
          <a:lstStyle/>
          <a:p>
            <a:pPr eaLnBrk="1" hangingPunct="1">
              <a:spcBef>
                <a:spcPct val="25000"/>
              </a:spcBef>
            </a:pPr>
            <a:r>
              <a:rPr lang="en-US" altLang="zh-TW" smtClean="0">
                <a:ea typeface="PMingLiU" pitchFamily="18" charset="-120"/>
              </a:rPr>
              <a:t>Proactive protocols</a:t>
            </a:r>
          </a:p>
          <a:p>
            <a:pPr lvl="1" eaLnBrk="1" hangingPunct="1">
              <a:spcBef>
                <a:spcPct val="25000"/>
              </a:spcBef>
            </a:pPr>
            <a:r>
              <a:rPr lang="en-US" altLang="zh-TW" smtClean="0">
                <a:ea typeface="PMingLiU" pitchFamily="18" charset="-120"/>
              </a:rPr>
              <a:t>WRP (Wireless Routing Protocol)</a:t>
            </a:r>
          </a:p>
          <a:p>
            <a:pPr lvl="1" eaLnBrk="1" hangingPunct="1">
              <a:spcBef>
                <a:spcPct val="25000"/>
              </a:spcBef>
            </a:pPr>
            <a:r>
              <a:rPr lang="en-US" altLang="zh-TW" b="1" smtClean="0">
                <a:ea typeface="PMingLiU" pitchFamily="18" charset="-120"/>
              </a:rPr>
              <a:t>DSDV</a:t>
            </a:r>
            <a:r>
              <a:rPr lang="en-US" altLang="zh-TW" smtClean="0">
                <a:ea typeface="PMingLiU" pitchFamily="18" charset="-120"/>
              </a:rPr>
              <a:t> (Destination-Sequenced Distance Vector Routing)</a:t>
            </a:r>
          </a:p>
          <a:p>
            <a:pPr eaLnBrk="1" hangingPunct="1">
              <a:spcBef>
                <a:spcPct val="40000"/>
              </a:spcBef>
            </a:pPr>
            <a:r>
              <a:rPr lang="en-US" altLang="zh-TW" smtClean="0">
                <a:ea typeface="PMingLiU" pitchFamily="18" charset="-120"/>
              </a:rPr>
              <a:t>Reactive protocols</a:t>
            </a:r>
          </a:p>
          <a:p>
            <a:pPr lvl="1" eaLnBrk="1" hangingPunct="1">
              <a:spcBef>
                <a:spcPct val="25000"/>
              </a:spcBef>
            </a:pPr>
            <a:r>
              <a:rPr lang="en-US" altLang="zh-TW" smtClean="0">
                <a:ea typeface="PMingLiU" pitchFamily="18" charset="-120"/>
              </a:rPr>
              <a:t>DSR (Dynamic Source Routing)</a:t>
            </a:r>
          </a:p>
          <a:p>
            <a:pPr lvl="1" eaLnBrk="1" hangingPunct="1">
              <a:spcBef>
                <a:spcPct val="25000"/>
              </a:spcBef>
            </a:pPr>
            <a:r>
              <a:rPr lang="en-US" altLang="zh-TW" b="1" smtClean="0">
                <a:ea typeface="PMingLiU" pitchFamily="18" charset="-120"/>
              </a:rPr>
              <a:t>AODV</a:t>
            </a:r>
            <a:r>
              <a:rPr lang="en-US" altLang="zh-TW" smtClean="0">
                <a:ea typeface="PMingLiU" pitchFamily="18" charset="-120"/>
              </a:rPr>
              <a:t> (Ad hoc On-Demand Distance Vector)</a:t>
            </a:r>
          </a:p>
          <a:p>
            <a:pPr lvl="1" eaLnBrk="1" hangingPunct="1">
              <a:spcBef>
                <a:spcPct val="25000"/>
              </a:spcBef>
            </a:pPr>
            <a:r>
              <a:rPr lang="en-US" altLang="zh-TW" smtClean="0">
                <a:ea typeface="PMingLiU" pitchFamily="18" charset="-120"/>
              </a:rPr>
              <a:t>TORA (Temporally Ordered Routing Algorithm)</a:t>
            </a:r>
          </a:p>
        </p:txBody>
      </p:sp>
      <p:sp>
        <p:nvSpPr>
          <p:cNvPr id="14339" name="Rectangle 3"/>
          <p:cNvSpPr>
            <a:spLocks noGrp="1" noChangeArrowheads="1"/>
          </p:cNvSpPr>
          <p:nvPr>
            <p:ph type="title"/>
          </p:nvPr>
        </p:nvSpPr>
        <p:spPr>
          <a:xfrm>
            <a:off x="609600" y="115888"/>
            <a:ext cx="8001000" cy="914400"/>
          </a:xfrm>
          <a:noFill/>
        </p:spPr>
        <p:txBody>
          <a:bodyPr anchor="b"/>
          <a:lstStyle/>
          <a:p>
            <a:pPr eaLnBrk="1" hangingPunct="1"/>
            <a:r>
              <a:rPr lang="en-US" altLang="zh-TW" smtClean="0">
                <a:ea typeface="PMingLiU" pitchFamily="18" charset="-120"/>
              </a:rPr>
              <a:t>Routing Protocols for MANET</a:t>
            </a:r>
          </a:p>
        </p:txBody>
      </p:sp>
    </p:spTree>
    <p:extLst>
      <p:ext uri="{BB962C8B-B14F-4D97-AF65-F5344CB8AC3E}">
        <p14:creationId xmlns:p14="http://schemas.microsoft.com/office/powerpoint/2010/main" val="2109151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04800" y="1143000"/>
            <a:ext cx="8610600" cy="5526088"/>
          </a:xfrm>
        </p:spPr>
        <p:txBody>
          <a:bodyPr>
            <a:normAutofit lnSpcReduction="10000"/>
          </a:bodyPr>
          <a:lstStyle/>
          <a:p>
            <a:pPr eaLnBrk="1" hangingPunct="1"/>
            <a:r>
              <a:rPr lang="en-US" altLang="zh-TW" smtClean="0">
                <a:ea typeface="PMingLiU" pitchFamily="18" charset="-120"/>
              </a:rPr>
              <a:t>Hybrid protocols</a:t>
            </a:r>
          </a:p>
          <a:p>
            <a:pPr lvl="1" eaLnBrk="1" hangingPunct="1"/>
            <a:r>
              <a:rPr lang="en-US" altLang="zh-TW" smtClean="0">
                <a:ea typeface="PMingLiU" pitchFamily="18" charset="-120"/>
              </a:rPr>
              <a:t>Protocols that initiate the route-determination procedure on demand, but at limited search cost.</a:t>
            </a:r>
          </a:p>
          <a:p>
            <a:pPr lvl="1" eaLnBrk="1" hangingPunct="1"/>
            <a:r>
              <a:rPr lang="en-US" altLang="zh-TW" smtClean="0">
                <a:ea typeface="PMingLiU" pitchFamily="18" charset="-120"/>
              </a:rPr>
              <a:t>ZRP (Zone Routing Protocol)</a:t>
            </a:r>
          </a:p>
          <a:p>
            <a:pPr lvl="1" eaLnBrk="1" hangingPunct="1"/>
            <a:r>
              <a:rPr lang="en-US" altLang="zh-TW" smtClean="0">
                <a:ea typeface="PMingLiU" pitchFamily="18" charset="-120"/>
              </a:rPr>
              <a:t>FSR (Fisheye State Routing)</a:t>
            </a:r>
          </a:p>
          <a:p>
            <a:pPr lvl="1" eaLnBrk="1" hangingPunct="1"/>
            <a:r>
              <a:rPr lang="en-US" altLang="zh-TW" smtClean="0">
                <a:ea typeface="PMingLiU" pitchFamily="18" charset="-120"/>
              </a:rPr>
              <a:t>LANMAR (Landmark Routing for MANET with Group Mobility)</a:t>
            </a:r>
          </a:p>
          <a:p>
            <a:pPr lvl="1" eaLnBrk="1" hangingPunct="1"/>
            <a:r>
              <a:rPr lang="en-US" altLang="zh-TW" smtClean="0">
                <a:ea typeface="PMingLiU" pitchFamily="18" charset="-120"/>
              </a:rPr>
              <a:t>Geographic routing</a:t>
            </a:r>
          </a:p>
          <a:p>
            <a:pPr lvl="2" eaLnBrk="1" hangingPunct="1"/>
            <a:r>
              <a:rPr lang="en-US" altLang="zh-TW" sz="2800" b="1" smtClean="0">
                <a:ea typeface="PMingLiU" pitchFamily="18" charset="-120"/>
              </a:rPr>
              <a:t>LAR (Location-Aided Routing)</a:t>
            </a:r>
          </a:p>
          <a:p>
            <a:pPr lvl="2" eaLnBrk="1" hangingPunct="1"/>
            <a:r>
              <a:rPr lang="en-US" altLang="zh-CN" sz="2800" b="1" smtClean="0">
                <a:ea typeface="PMingLiU" pitchFamily="18" charset="-120"/>
              </a:rPr>
              <a:t>Face Routing</a:t>
            </a:r>
          </a:p>
          <a:p>
            <a:pPr lvl="2" eaLnBrk="1" hangingPunct="1"/>
            <a:r>
              <a:rPr lang="en-US" altLang="zh-CN" sz="2800" smtClean="0">
                <a:ea typeface="PMingLiU" pitchFamily="18" charset="-120"/>
              </a:rPr>
              <a:t>GOAFR (</a:t>
            </a:r>
            <a:r>
              <a:rPr lang="en-US" altLang="en-US" smtClean="0"/>
              <a:t>Greedy Other Adaptive Face Routing</a:t>
            </a:r>
            <a:r>
              <a:rPr lang="en-US" altLang="zh-CN" sz="2800" smtClean="0">
                <a:ea typeface="PMingLiU" pitchFamily="18" charset="-120"/>
              </a:rPr>
              <a:t>)</a:t>
            </a:r>
            <a:endParaRPr lang="en-US" altLang="zh-TW" sz="2800" smtClean="0">
              <a:ea typeface="PMingLiU" pitchFamily="18" charset="-120"/>
            </a:endParaRPr>
          </a:p>
        </p:txBody>
      </p:sp>
      <p:sp>
        <p:nvSpPr>
          <p:cNvPr id="15363" name="Rectangle 3"/>
          <p:cNvSpPr>
            <a:spLocks noGrp="1" noChangeArrowheads="1"/>
          </p:cNvSpPr>
          <p:nvPr>
            <p:ph type="title"/>
          </p:nvPr>
        </p:nvSpPr>
        <p:spPr>
          <a:xfrm>
            <a:off x="609600" y="115888"/>
            <a:ext cx="8001000" cy="914400"/>
          </a:xfrm>
          <a:noFill/>
        </p:spPr>
        <p:txBody>
          <a:bodyPr anchor="b"/>
          <a:lstStyle/>
          <a:p>
            <a:pPr eaLnBrk="1" hangingPunct="1"/>
            <a:r>
              <a:rPr lang="en-US" altLang="zh-TW" smtClean="0">
                <a:ea typeface="PMingLiU" pitchFamily="18" charset="-120"/>
              </a:rPr>
              <a:t>Routing Protocols for MANET</a:t>
            </a:r>
          </a:p>
        </p:txBody>
      </p:sp>
    </p:spTree>
    <p:extLst>
      <p:ext uri="{BB962C8B-B14F-4D97-AF65-F5344CB8AC3E}">
        <p14:creationId xmlns:p14="http://schemas.microsoft.com/office/powerpoint/2010/main" val="19076650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750" y="2349500"/>
            <a:ext cx="8135938" cy="2232025"/>
          </a:xfrm>
        </p:spPr>
        <p:txBody>
          <a:bodyPr/>
          <a:lstStyle/>
          <a:p>
            <a:pPr eaLnBrk="1" hangingPunct="1"/>
            <a:r>
              <a:rPr lang="en-US" altLang="zh-CN" smtClean="0">
                <a:ea typeface="PMingLiU" pitchFamily="18" charset="-120"/>
              </a:rPr>
              <a:t> </a:t>
            </a:r>
            <a:r>
              <a:rPr lang="en-US" altLang="zh-TW" sz="4600" smtClean="0">
                <a:ea typeface="PMingLiU" pitchFamily="18" charset="-120"/>
              </a:rPr>
              <a:t>DSDV</a:t>
            </a:r>
            <a:r>
              <a:rPr lang="en-US" altLang="zh-CN" sz="4600" smtClean="0">
                <a:ea typeface="PMingLiU" pitchFamily="18" charset="-120"/>
              </a:rPr>
              <a:t/>
            </a:r>
            <a:br>
              <a:rPr lang="en-US" altLang="zh-CN" sz="4600" smtClean="0">
                <a:ea typeface="PMingLiU" pitchFamily="18" charset="-120"/>
              </a:rPr>
            </a:br>
            <a:r>
              <a:rPr lang="en-US" altLang="zh-CN" smtClean="0">
                <a:ea typeface="PMingLiU" pitchFamily="18" charset="-120"/>
              </a:rPr>
              <a:t>(</a:t>
            </a:r>
            <a:r>
              <a:rPr lang="en-US" altLang="zh-TW" sz="4600" smtClean="0">
                <a:ea typeface="PMingLiU" pitchFamily="18" charset="-120"/>
              </a:rPr>
              <a:t>Destination Sequenced Distance Vector)</a:t>
            </a:r>
          </a:p>
        </p:txBody>
      </p:sp>
    </p:spTree>
    <p:extLst>
      <p:ext uri="{BB962C8B-B14F-4D97-AF65-F5344CB8AC3E}">
        <p14:creationId xmlns:p14="http://schemas.microsoft.com/office/powerpoint/2010/main" val="2488115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288" y="142875"/>
            <a:ext cx="8497887" cy="838200"/>
          </a:xfrm>
        </p:spPr>
        <p:txBody>
          <a:bodyPr/>
          <a:lstStyle/>
          <a:p>
            <a:pPr eaLnBrk="1" hangingPunct="1"/>
            <a:r>
              <a:rPr lang="en-US" altLang="zh-TW" smtClean="0">
                <a:ea typeface="PMingLiU" pitchFamily="18" charset="-120"/>
              </a:rPr>
              <a:t>DSDV</a:t>
            </a:r>
          </a:p>
        </p:txBody>
      </p:sp>
      <p:sp>
        <p:nvSpPr>
          <p:cNvPr id="17411" name="Rectangle 3"/>
          <p:cNvSpPr>
            <a:spLocks noGrp="1" noChangeArrowheads="1"/>
          </p:cNvSpPr>
          <p:nvPr>
            <p:ph type="body" idx="1"/>
          </p:nvPr>
        </p:nvSpPr>
        <p:spPr>
          <a:xfrm>
            <a:off x="395288" y="981075"/>
            <a:ext cx="8569325" cy="5724525"/>
          </a:xfrm>
        </p:spPr>
        <p:txBody>
          <a:bodyPr/>
          <a:lstStyle/>
          <a:p>
            <a:pPr eaLnBrk="1" hangingPunct="1">
              <a:lnSpc>
                <a:spcPct val="80000"/>
              </a:lnSpc>
            </a:pPr>
            <a:r>
              <a:rPr lang="en-US" altLang="zh-TW" smtClean="0">
                <a:ea typeface="PMingLiU" pitchFamily="18" charset="-120"/>
              </a:rPr>
              <a:t>Every node maintains a routing table for all </a:t>
            </a:r>
            <a:r>
              <a:rPr lang="en-US" altLang="zh-CN" smtClean="0">
                <a:ea typeface="PMingLiU" pitchFamily="18" charset="-120"/>
              </a:rPr>
              <a:t>known</a:t>
            </a:r>
            <a:r>
              <a:rPr lang="en-US" altLang="zh-TW" smtClean="0">
                <a:ea typeface="PMingLiU" pitchFamily="18" charset="-120"/>
              </a:rPr>
              <a:t> destinations and records the number of hops to each destination.</a:t>
            </a:r>
            <a:endParaRPr lang="en-US" altLang="zh-CN" smtClean="0">
              <a:ea typeface="PMingLiU" pitchFamily="18" charset="-120"/>
            </a:endParaRPr>
          </a:p>
          <a:p>
            <a:pPr eaLnBrk="1" hangingPunct="1">
              <a:lnSpc>
                <a:spcPct val="80000"/>
              </a:lnSpc>
            </a:pPr>
            <a:r>
              <a:rPr lang="en-US" altLang="zh-CN" smtClean="0">
                <a:ea typeface="PMingLiU" pitchFamily="18" charset="-120"/>
              </a:rPr>
              <a:t>Routing information must be updated periodically</a:t>
            </a:r>
            <a:endParaRPr lang="en-US" altLang="zh-TW" smtClean="0">
              <a:ea typeface="PMingLiU" pitchFamily="18" charset="-120"/>
            </a:endParaRPr>
          </a:p>
          <a:p>
            <a:pPr eaLnBrk="1" hangingPunct="1">
              <a:lnSpc>
                <a:spcPct val="80000"/>
              </a:lnSpc>
            </a:pPr>
            <a:r>
              <a:rPr lang="en-US" altLang="zh-CN" smtClean="0">
                <a:ea typeface="PMingLiU" pitchFamily="18" charset="-120"/>
              </a:rPr>
              <a:t>Keep the simplicity of DV (Distance Vector)</a:t>
            </a:r>
          </a:p>
          <a:p>
            <a:pPr lvl="1" eaLnBrk="1" hangingPunct="1">
              <a:lnSpc>
                <a:spcPct val="80000"/>
              </a:lnSpc>
            </a:pPr>
            <a:r>
              <a:rPr lang="en-US" altLang="zh-CN" smtClean="0">
                <a:ea typeface="PMingLiU" pitchFamily="18" charset="-120"/>
              </a:rPr>
              <a:t>It brings traffic overhead even if there is no change in network topology and nodes in the working mode</a:t>
            </a:r>
          </a:p>
          <a:p>
            <a:pPr lvl="1" eaLnBrk="1" hangingPunct="1">
              <a:lnSpc>
                <a:spcPct val="80000"/>
              </a:lnSpc>
            </a:pPr>
            <a:r>
              <a:rPr lang="en-US" altLang="zh-CN" smtClean="0">
                <a:ea typeface="PMingLiU" pitchFamily="18" charset="-120"/>
              </a:rPr>
              <a:t>Maintains routes which are never used</a:t>
            </a:r>
          </a:p>
          <a:p>
            <a:pPr eaLnBrk="1" hangingPunct="1">
              <a:lnSpc>
                <a:spcPct val="80000"/>
              </a:lnSpc>
            </a:pPr>
            <a:r>
              <a:rPr lang="en-US" altLang="zh-TW" smtClean="0">
                <a:ea typeface="PMingLiU" pitchFamily="18" charset="-120"/>
              </a:rPr>
              <a:t>Be adaptive to dynamic topology, and solve problems of DV routing (loops, count-to-infinity)</a:t>
            </a:r>
          </a:p>
        </p:txBody>
      </p:sp>
    </p:spTree>
    <p:extLst>
      <p:ext uri="{BB962C8B-B14F-4D97-AF65-F5344CB8AC3E}">
        <p14:creationId xmlns:p14="http://schemas.microsoft.com/office/powerpoint/2010/main" val="356641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CN" smtClean="0"/>
              <a:t>Epidemic Protocols</a:t>
            </a:r>
          </a:p>
        </p:txBody>
      </p:sp>
      <p:sp>
        <p:nvSpPr>
          <p:cNvPr id="3075" name="Rectangle 3"/>
          <p:cNvSpPr>
            <a:spLocks noGrp="1" noChangeArrowheads="1"/>
          </p:cNvSpPr>
          <p:nvPr>
            <p:ph type="body" idx="1"/>
          </p:nvPr>
        </p:nvSpPr>
        <p:spPr>
          <a:xfrm>
            <a:off x="457200" y="838200"/>
            <a:ext cx="8363272" cy="6019800"/>
          </a:xfrm>
        </p:spPr>
        <p:txBody>
          <a:bodyPr>
            <a:normAutofit/>
          </a:bodyPr>
          <a:lstStyle/>
          <a:p>
            <a:pPr eaLnBrk="1" hangingPunct="1">
              <a:lnSpc>
                <a:spcPct val="90000"/>
              </a:lnSpc>
            </a:pPr>
            <a:r>
              <a:rPr lang="en-US" altLang="zh-CN" sz="2800" smtClean="0"/>
              <a:t>A way to rapidly propagate information in very large-scale distributed systems using only local information</a:t>
            </a:r>
          </a:p>
          <a:p>
            <a:pPr eaLnBrk="1" hangingPunct="1">
              <a:lnSpc>
                <a:spcPct val="90000"/>
              </a:lnSpc>
            </a:pPr>
            <a:r>
              <a:rPr lang="en-US" altLang="zh-CN" sz="2800" smtClean="0"/>
              <a:t>Strength: Scalability and high reliability</a:t>
            </a:r>
          </a:p>
          <a:p>
            <a:pPr eaLnBrk="1" hangingPunct="1">
              <a:lnSpc>
                <a:spcPct val="90000"/>
              </a:lnSpc>
            </a:pPr>
            <a:r>
              <a:rPr lang="en-US" altLang="zh-CN" sz="2800" smtClean="0"/>
              <a:t>Used in applications such as failure detection, data aggregation, resource discovery and monitoring, and database replication</a:t>
            </a:r>
          </a:p>
          <a:p>
            <a:pPr eaLnBrk="1" hangingPunct="1">
              <a:lnSpc>
                <a:spcPct val="90000"/>
              </a:lnSpc>
            </a:pPr>
            <a:r>
              <a:rPr lang="en-US" altLang="zh-CN" sz="2800" smtClean="0"/>
              <a:t>State of a Node: </a:t>
            </a:r>
          </a:p>
          <a:p>
            <a:pPr lvl="1" eaLnBrk="1" hangingPunct="1">
              <a:lnSpc>
                <a:spcPct val="90000"/>
              </a:lnSpc>
            </a:pPr>
            <a:r>
              <a:rPr lang="en-US" altLang="zh-CN" sz="2400" smtClean="0"/>
              <a:t>Susceptible; Infective; Removed</a:t>
            </a:r>
          </a:p>
          <a:p>
            <a:pPr lvl="1" eaLnBrk="1" hangingPunct="1">
              <a:lnSpc>
                <a:spcPct val="90000"/>
              </a:lnSpc>
            </a:pPr>
            <a:r>
              <a:rPr lang="en-US" altLang="zh-CN" sz="2400" smtClean="0"/>
              <a:t>Simple epidemic broadcast algorithm/infect-forever model: nodes are always either susceptible or infective</a:t>
            </a:r>
          </a:p>
          <a:p>
            <a:pPr eaLnBrk="1" hangingPunct="1">
              <a:lnSpc>
                <a:spcPct val="90000"/>
              </a:lnSpc>
            </a:pPr>
            <a:r>
              <a:rPr lang="en-US" altLang="zh-CN" sz="2800" smtClean="0"/>
              <a:t>Propagation models:</a:t>
            </a:r>
          </a:p>
          <a:p>
            <a:pPr lvl="1" eaLnBrk="1" hangingPunct="1">
              <a:lnSpc>
                <a:spcPct val="90000"/>
              </a:lnSpc>
            </a:pPr>
            <a:r>
              <a:rPr lang="en-US" altLang="zh-CN" sz="2400" smtClean="0"/>
              <a:t>Anti-entropy</a:t>
            </a:r>
          </a:p>
          <a:p>
            <a:pPr lvl="1" eaLnBrk="1" hangingPunct="1">
              <a:lnSpc>
                <a:spcPct val="90000"/>
              </a:lnSpc>
            </a:pPr>
            <a:r>
              <a:rPr lang="en-US" altLang="zh-CN" sz="2400" smtClean="0"/>
              <a:t>Rumor mongering: Rumor spreading, Gossiping</a:t>
            </a:r>
          </a:p>
        </p:txBody>
      </p:sp>
    </p:spTree>
    <p:extLst>
      <p:ext uri="{BB962C8B-B14F-4D97-AF65-F5344CB8AC3E}">
        <p14:creationId xmlns:p14="http://schemas.microsoft.com/office/powerpoint/2010/main" val="32693051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5888"/>
            <a:ext cx="8229600" cy="1009650"/>
          </a:xfrm>
        </p:spPr>
        <p:txBody>
          <a:bodyPr/>
          <a:lstStyle/>
          <a:p>
            <a:pPr eaLnBrk="1" hangingPunct="1"/>
            <a:r>
              <a:rPr lang="en-US" altLang="zh-CN" smtClean="0"/>
              <a:t>DSDV: Guarantee Loop Freeness</a:t>
            </a:r>
          </a:p>
        </p:txBody>
      </p:sp>
      <p:sp>
        <p:nvSpPr>
          <p:cNvPr id="18435" name="Rectangle 3"/>
          <p:cNvSpPr>
            <a:spLocks noGrp="1" noChangeArrowheads="1"/>
          </p:cNvSpPr>
          <p:nvPr>
            <p:ph type="body" idx="1"/>
          </p:nvPr>
        </p:nvSpPr>
        <p:spPr>
          <a:xfrm>
            <a:off x="468313" y="1125538"/>
            <a:ext cx="8229600" cy="5472112"/>
          </a:xfrm>
        </p:spPr>
        <p:txBody>
          <a:bodyPr/>
          <a:lstStyle/>
          <a:p>
            <a:pPr eaLnBrk="1" hangingPunct="1">
              <a:lnSpc>
                <a:spcPct val="90000"/>
              </a:lnSpc>
            </a:pPr>
            <a:r>
              <a:rPr lang="en-US" altLang="zh-TW" smtClean="0">
                <a:ea typeface="PMingLiU" pitchFamily="18" charset="-120"/>
              </a:rPr>
              <a:t>Each route is tagged with a </a:t>
            </a:r>
            <a:r>
              <a:rPr lang="en-US" altLang="zh-TW" smtClean="0">
                <a:solidFill>
                  <a:schemeClr val="tx2"/>
                </a:solidFill>
                <a:ea typeface="PMingLiU" pitchFamily="18" charset="-120"/>
              </a:rPr>
              <a:t>destination sequence number</a:t>
            </a:r>
          </a:p>
          <a:p>
            <a:pPr lvl="1" eaLnBrk="1" hangingPunct="1">
              <a:lnSpc>
                <a:spcPct val="90000"/>
              </a:lnSpc>
            </a:pPr>
            <a:r>
              <a:rPr lang="en-US" altLang="zh-TW" sz="3000" smtClean="0">
                <a:ea typeface="PMingLiU" pitchFamily="18" charset="-120"/>
              </a:rPr>
              <a:t>Sequence number indicates the </a:t>
            </a:r>
            <a:r>
              <a:rPr lang="en-US" altLang="zh-TW" sz="3000" smtClean="0">
                <a:latin typeface="Tahoma" pitchFamily="34" charset="0"/>
                <a:ea typeface="PMingLiU" pitchFamily="18" charset="-120"/>
              </a:rPr>
              <a:t>“</a:t>
            </a:r>
            <a:r>
              <a:rPr lang="en-US" altLang="zh-TW" sz="3000" smtClean="0">
                <a:ea typeface="PMingLiU" pitchFamily="18" charset="-120"/>
              </a:rPr>
              <a:t>freshness</a:t>
            </a:r>
            <a:r>
              <a:rPr lang="en-US" altLang="zh-TW" sz="3000" smtClean="0">
                <a:latin typeface="Tahoma" pitchFamily="34" charset="0"/>
                <a:ea typeface="PMingLiU" pitchFamily="18" charset="-120"/>
              </a:rPr>
              <a:t>”</a:t>
            </a:r>
            <a:r>
              <a:rPr lang="en-US" altLang="zh-TW" sz="3000" smtClean="0">
                <a:ea typeface="PMingLiU" pitchFamily="18" charset="-120"/>
              </a:rPr>
              <a:t> of a route</a:t>
            </a:r>
          </a:p>
          <a:p>
            <a:pPr lvl="2" eaLnBrk="1" hangingPunct="1">
              <a:lnSpc>
                <a:spcPct val="90000"/>
              </a:lnSpc>
            </a:pPr>
            <a:r>
              <a:rPr lang="en-US" altLang="zh-TW" sz="2800" smtClean="0">
                <a:ea typeface="PMingLiU" pitchFamily="18" charset="-120"/>
              </a:rPr>
              <a:t>Routes with more recent sequence numbers are preferred for packet forwarding</a:t>
            </a:r>
          </a:p>
          <a:p>
            <a:pPr lvl="2" eaLnBrk="1" hangingPunct="1">
              <a:lnSpc>
                <a:spcPct val="90000"/>
              </a:lnSpc>
            </a:pPr>
            <a:r>
              <a:rPr lang="en-US" altLang="zh-TW" sz="2800" smtClean="0">
                <a:ea typeface="PMingLiU" pitchFamily="18" charset="-120"/>
              </a:rPr>
              <a:t>If same sequence number, one having smallest metric used</a:t>
            </a:r>
            <a:endParaRPr lang="en-US" altLang="zh-CN" sz="2800" smtClean="0">
              <a:ea typeface="PMingLiU" pitchFamily="18" charset="-120"/>
            </a:endParaRPr>
          </a:p>
          <a:p>
            <a:pPr lvl="1" eaLnBrk="1" hangingPunct="1">
              <a:lnSpc>
                <a:spcPct val="90000"/>
              </a:lnSpc>
            </a:pPr>
            <a:r>
              <a:rPr lang="en-US" altLang="zh-TW" sz="3000" smtClean="0">
                <a:ea typeface="PMingLiU" pitchFamily="18" charset="-120"/>
              </a:rPr>
              <a:t>Hosts perform periodic triggered updates, issuing a new sequence number</a:t>
            </a:r>
            <a:endParaRPr lang="en-US" altLang="zh-TW" sz="3200" smtClean="0">
              <a:ea typeface="PMingLiU" pitchFamily="18" charset="-120"/>
            </a:endParaRPr>
          </a:p>
          <a:p>
            <a:pPr lvl="1" eaLnBrk="1" hangingPunct="1">
              <a:lnSpc>
                <a:spcPct val="90000"/>
              </a:lnSpc>
            </a:pPr>
            <a:r>
              <a:rPr lang="en-US" altLang="zh-TW" sz="3000" smtClean="0">
                <a:ea typeface="PMingLiU" pitchFamily="18" charset="-120"/>
              </a:rPr>
              <a:t>Guarantees loop freeness</a:t>
            </a:r>
            <a:endParaRPr lang="en-US" altLang="zh-CN" smtClean="0"/>
          </a:p>
        </p:txBody>
      </p:sp>
    </p:spTree>
    <p:extLst>
      <p:ext uri="{BB962C8B-B14F-4D97-AF65-F5344CB8AC3E}">
        <p14:creationId xmlns:p14="http://schemas.microsoft.com/office/powerpoint/2010/main" val="31643072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388" y="187325"/>
            <a:ext cx="8713787" cy="865188"/>
          </a:xfrm>
        </p:spPr>
        <p:txBody>
          <a:bodyPr/>
          <a:lstStyle/>
          <a:p>
            <a:pPr eaLnBrk="1" hangingPunct="1"/>
            <a:r>
              <a:rPr lang="en-US" altLang="zh-TW" sz="3600" smtClean="0">
                <a:ea typeface="PMingLiU" pitchFamily="18" charset="-120"/>
              </a:rPr>
              <a:t>DSDV: </a:t>
            </a:r>
            <a:r>
              <a:rPr lang="en-US" altLang="zh-CN" sz="3600" smtClean="0">
                <a:ea typeface="PMingLiU" pitchFamily="18" charset="-120"/>
              </a:rPr>
              <a:t>Responsive to T</a:t>
            </a:r>
            <a:r>
              <a:rPr lang="en-US" altLang="zh-TW" sz="3600" smtClean="0">
                <a:ea typeface="PMingLiU" pitchFamily="18" charset="-120"/>
              </a:rPr>
              <a:t>opology Changes</a:t>
            </a:r>
          </a:p>
        </p:txBody>
      </p:sp>
      <p:sp>
        <p:nvSpPr>
          <p:cNvPr id="19459" name="Rectangle 3"/>
          <p:cNvSpPr>
            <a:spLocks noGrp="1" noChangeArrowheads="1"/>
          </p:cNvSpPr>
          <p:nvPr>
            <p:ph type="body" idx="1"/>
          </p:nvPr>
        </p:nvSpPr>
        <p:spPr>
          <a:xfrm>
            <a:off x="609600" y="1223963"/>
            <a:ext cx="8001000" cy="5589587"/>
          </a:xfrm>
        </p:spPr>
        <p:txBody>
          <a:bodyPr/>
          <a:lstStyle/>
          <a:p>
            <a:pPr eaLnBrk="1" hangingPunct="1">
              <a:lnSpc>
                <a:spcPct val="90000"/>
              </a:lnSpc>
            </a:pPr>
            <a:r>
              <a:rPr lang="en-US" altLang="zh-TW" smtClean="0">
                <a:ea typeface="PMingLiU" pitchFamily="18" charset="-120"/>
              </a:rPr>
              <a:t>Broken links </a:t>
            </a:r>
            <a:r>
              <a:rPr lang="en-US" altLang="zh-CN" smtClean="0">
                <a:ea typeface="PMingLiU" pitchFamily="18" charset="-120"/>
              </a:rPr>
              <a:t>are </a:t>
            </a:r>
            <a:r>
              <a:rPr lang="en-US" altLang="zh-TW" smtClean="0">
                <a:ea typeface="PMingLiU" pitchFamily="18" charset="-120"/>
              </a:rPr>
              <a:t>assigned a metric of ∞</a:t>
            </a:r>
          </a:p>
          <a:p>
            <a:pPr eaLnBrk="1" hangingPunct="1">
              <a:lnSpc>
                <a:spcPct val="90000"/>
              </a:lnSpc>
            </a:pPr>
            <a:r>
              <a:rPr lang="en-US" altLang="zh-TW" smtClean="0">
                <a:ea typeface="PMingLiU" pitchFamily="18" charset="-120"/>
                <a:sym typeface="Symbol" pitchFamily="18" charset="2"/>
              </a:rPr>
              <a:t>Any route through a hop with a broken link is also assigned a metric of </a:t>
            </a:r>
            <a:r>
              <a:rPr lang="en-US" altLang="zh-TW" smtClean="0">
                <a:ea typeface="PMingLiU" pitchFamily="18" charset="-120"/>
              </a:rPr>
              <a:t>∞</a:t>
            </a:r>
          </a:p>
          <a:p>
            <a:pPr eaLnBrk="1" hangingPunct="1">
              <a:lnSpc>
                <a:spcPct val="90000"/>
              </a:lnSpc>
            </a:pPr>
            <a:r>
              <a:rPr lang="en-US" altLang="zh-TW" smtClean="0">
                <a:latin typeface="Tahoma" pitchFamily="34" charset="0"/>
                <a:ea typeface="PMingLiU" pitchFamily="18" charset="-120"/>
              </a:rPr>
              <a:t>“</a:t>
            </a:r>
            <a:r>
              <a:rPr lang="en-US" altLang="zh-TW" smtClean="0">
                <a:ea typeface="PMingLiU" pitchFamily="18" charset="-120"/>
              </a:rPr>
              <a:t>∞ routes</a:t>
            </a:r>
            <a:r>
              <a:rPr lang="en-US" altLang="zh-TW" smtClean="0">
                <a:latin typeface="Tahoma" pitchFamily="34" charset="0"/>
                <a:ea typeface="PMingLiU" pitchFamily="18" charset="-120"/>
              </a:rPr>
              <a:t>”</a:t>
            </a:r>
            <a:r>
              <a:rPr lang="en-US" altLang="zh-TW" smtClean="0">
                <a:ea typeface="PMingLiU" pitchFamily="18" charset="-120"/>
              </a:rPr>
              <a:t> are assigned new sequence numbers by any host and immediately broadcast via a triggered update</a:t>
            </a:r>
          </a:p>
          <a:p>
            <a:pPr eaLnBrk="1" hangingPunct="1">
              <a:lnSpc>
                <a:spcPct val="90000"/>
              </a:lnSpc>
            </a:pPr>
            <a:r>
              <a:rPr lang="en-US" altLang="zh-TW" smtClean="0">
                <a:ea typeface="PMingLiU" pitchFamily="18" charset="-120"/>
              </a:rPr>
              <a:t>If a node has an equal/higher sequence number with a finite metric for an </a:t>
            </a:r>
            <a:r>
              <a:rPr lang="en-US" altLang="zh-TW" smtClean="0">
                <a:latin typeface="Tahoma" pitchFamily="34" charset="0"/>
                <a:ea typeface="PMingLiU" pitchFamily="18" charset="-120"/>
              </a:rPr>
              <a:t>“</a:t>
            </a:r>
            <a:r>
              <a:rPr lang="en-US" altLang="zh-TW" smtClean="0">
                <a:ea typeface="PMingLiU" pitchFamily="18" charset="-120"/>
              </a:rPr>
              <a:t>∞ route</a:t>
            </a:r>
            <a:r>
              <a:rPr lang="en-US" altLang="zh-TW" smtClean="0">
                <a:latin typeface="Tahoma" pitchFamily="34" charset="0"/>
                <a:ea typeface="PMingLiU" pitchFamily="18" charset="-120"/>
              </a:rPr>
              <a:t>”</a:t>
            </a:r>
            <a:r>
              <a:rPr lang="en-US" altLang="zh-TW" smtClean="0">
                <a:ea typeface="PMingLiU" pitchFamily="18" charset="-120"/>
              </a:rPr>
              <a:t>, a route update is triggered</a:t>
            </a:r>
            <a:endParaRPr lang="en-US" altLang="zh-CN" smtClean="0">
              <a:ea typeface="PMingLiU" pitchFamily="18" charset="-120"/>
            </a:endParaRPr>
          </a:p>
          <a:p>
            <a:pPr eaLnBrk="1" hangingPunct="1">
              <a:lnSpc>
                <a:spcPct val="90000"/>
              </a:lnSpc>
            </a:pPr>
            <a:r>
              <a:rPr lang="en-US" altLang="zh-CN" smtClean="0">
                <a:ea typeface="PMingLiU" pitchFamily="18" charset="-120"/>
              </a:rPr>
              <a:t>Make immediate route advertisement on significant changes in routing tables</a:t>
            </a:r>
          </a:p>
        </p:txBody>
      </p:sp>
    </p:spTree>
    <p:extLst>
      <p:ext uri="{BB962C8B-B14F-4D97-AF65-F5344CB8AC3E}">
        <p14:creationId xmlns:p14="http://schemas.microsoft.com/office/powerpoint/2010/main" val="1408088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44488"/>
            <a:ext cx="8001000" cy="838200"/>
          </a:xfrm>
        </p:spPr>
        <p:txBody>
          <a:bodyPr/>
          <a:lstStyle/>
          <a:p>
            <a:pPr eaLnBrk="1" hangingPunct="1"/>
            <a:r>
              <a:rPr lang="en-US" altLang="zh-TW" smtClean="0">
                <a:ea typeface="PMingLiU" pitchFamily="18" charset="-120"/>
              </a:rPr>
              <a:t>DSDV: Damping Fluctuations	</a:t>
            </a:r>
          </a:p>
        </p:txBody>
      </p:sp>
      <p:sp>
        <p:nvSpPr>
          <p:cNvPr id="20483" name="Rectangle 3"/>
          <p:cNvSpPr>
            <a:spLocks noGrp="1" noChangeArrowheads="1"/>
          </p:cNvSpPr>
          <p:nvPr>
            <p:ph type="body" idx="1"/>
          </p:nvPr>
        </p:nvSpPr>
        <p:spPr>
          <a:xfrm>
            <a:off x="457200" y="1341438"/>
            <a:ext cx="8229600" cy="4791075"/>
          </a:xfrm>
        </p:spPr>
        <p:txBody>
          <a:bodyPr/>
          <a:lstStyle/>
          <a:p>
            <a:pPr eaLnBrk="1" hangingPunct="1">
              <a:lnSpc>
                <a:spcPct val="95000"/>
              </a:lnSpc>
            </a:pPr>
            <a:r>
              <a:rPr lang="en-US" altLang="zh-TW" smtClean="0">
                <a:solidFill>
                  <a:schemeClr val="tx2"/>
                </a:solidFill>
                <a:ea typeface="PMingLiU" pitchFamily="18" charset="-120"/>
              </a:rPr>
              <a:t>Problem</a:t>
            </a:r>
            <a:r>
              <a:rPr lang="en-US" altLang="zh-TW" smtClean="0">
                <a:ea typeface="PMingLiU" pitchFamily="18" charset="-120"/>
              </a:rPr>
              <a:t> : Table fluctuations if worse metrics are received first, causing a ripple of triggered updates</a:t>
            </a:r>
          </a:p>
          <a:p>
            <a:pPr eaLnBrk="1" hangingPunct="1">
              <a:lnSpc>
                <a:spcPct val="95000"/>
              </a:lnSpc>
            </a:pPr>
            <a:r>
              <a:rPr lang="en-US" altLang="zh-TW" smtClean="0">
                <a:solidFill>
                  <a:schemeClr val="tx2"/>
                </a:solidFill>
                <a:ea typeface="PMingLiU" pitchFamily="18" charset="-120"/>
              </a:rPr>
              <a:t>Solution</a:t>
            </a:r>
            <a:r>
              <a:rPr lang="en-US" altLang="zh-TW" smtClean="0">
                <a:ea typeface="PMingLiU" pitchFamily="18" charset="-120"/>
              </a:rPr>
              <a:t> : Use average settling-time as a parameter before advertising routes</a:t>
            </a:r>
          </a:p>
          <a:p>
            <a:pPr lvl="1" eaLnBrk="1" hangingPunct="1">
              <a:lnSpc>
                <a:spcPct val="95000"/>
              </a:lnSpc>
            </a:pPr>
            <a:r>
              <a:rPr lang="en-US" altLang="zh-TW" sz="3200" smtClean="0">
                <a:ea typeface="PMingLiU" pitchFamily="18" charset="-120"/>
              </a:rPr>
              <a:t>Make immediate route advertisement on significant changes in routing table</a:t>
            </a:r>
          </a:p>
          <a:p>
            <a:pPr lvl="1" eaLnBrk="1" hangingPunct="1">
              <a:lnSpc>
                <a:spcPct val="95000"/>
              </a:lnSpc>
            </a:pPr>
            <a:r>
              <a:rPr lang="en-US" altLang="zh-TW" sz="3200" smtClean="0">
                <a:ea typeface="PMingLiU" pitchFamily="18" charset="-120"/>
              </a:rPr>
              <a:t>but wait with advertising of unstable routes</a:t>
            </a:r>
          </a:p>
        </p:txBody>
      </p:sp>
    </p:spTree>
    <p:extLst>
      <p:ext uri="{BB962C8B-B14F-4D97-AF65-F5344CB8AC3E}">
        <p14:creationId xmlns:p14="http://schemas.microsoft.com/office/powerpoint/2010/main" val="17644000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908050"/>
            <a:ext cx="7467600" cy="457200"/>
          </a:xfrm>
        </p:spPr>
        <p:txBody>
          <a:bodyPr/>
          <a:lstStyle/>
          <a:p>
            <a:pPr algn="l" eaLnBrk="1" hangingPunct="1"/>
            <a:r>
              <a:rPr lang="en-US" altLang="zh-TW" sz="2800" smtClean="0">
                <a:ea typeface="PMingLiU" pitchFamily="18" charset="-120"/>
              </a:rPr>
              <a:t>Table Entries</a:t>
            </a:r>
            <a:endParaRPr lang="en-GB" altLang="zh-TW" sz="2800" smtClean="0">
              <a:ea typeface="PMingLiU" pitchFamily="18" charset="-120"/>
            </a:endParaRPr>
          </a:p>
        </p:txBody>
      </p:sp>
      <p:sp>
        <p:nvSpPr>
          <p:cNvPr id="21507" name="Rectangle 3"/>
          <p:cNvSpPr>
            <a:spLocks noGrp="1" noChangeArrowheads="1"/>
          </p:cNvSpPr>
          <p:nvPr>
            <p:ph type="body" idx="1"/>
          </p:nvPr>
        </p:nvSpPr>
        <p:spPr>
          <a:xfrm>
            <a:off x="179388" y="3860800"/>
            <a:ext cx="8839200" cy="2997200"/>
          </a:xfrm>
        </p:spPr>
        <p:txBody>
          <a:bodyPr/>
          <a:lstStyle/>
          <a:p>
            <a:pPr eaLnBrk="1" hangingPunct="1">
              <a:lnSpc>
                <a:spcPct val="80000"/>
              </a:lnSpc>
              <a:spcBef>
                <a:spcPct val="100000"/>
              </a:spcBef>
            </a:pPr>
            <a:r>
              <a:rPr lang="en-US" altLang="zh-TW" sz="2800" b="1" smtClean="0">
                <a:ea typeface="PMingLiU" pitchFamily="18" charset="-120"/>
              </a:rPr>
              <a:t>Sequence number</a:t>
            </a:r>
            <a:r>
              <a:rPr lang="en-US" altLang="zh-TW" sz="2800" smtClean="0">
                <a:ea typeface="PMingLiU" pitchFamily="18" charset="-120"/>
              </a:rPr>
              <a:t> originated from destination. Ensures</a:t>
            </a:r>
            <a:r>
              <a:rPr lang="en-US" altLang="zh-CN" sz="2800" smtClean="0">
                <a:ea typeface="PMingLiU" pitchFamily="18" charset="-120"/>
              </a:rPr>
              <a:t> </a:t>
            </a:r>
            <a:r>
              <a:rPr lang="en-US" altLang="zh-TW" sz="2800" smtClean="0">
                <a:ea typeface="PMingLiU" pitchFamily="18" charset="-120"/>
              </a:rPr>
              <a:t>loop freeness.</a:t>
            </a:r>
          </a:p>
          <a:p>
            <a:pPr eaLnBrk="1" hangingPunct="1">
              <a:lnSpc>
                <a:spcPct val="80000"/>
              </a:lnSpc>
              <a:spcBef>
                <a:spcPct val="50000"/>
              </a:spcBef>
            </a:pPr>
            <a:r>
              <a:rPr lang="en-US" altLang="zh-TW" sz="2800" b="1" smtClean="0">
                <a:ea typeface="PMingLiU" pitchFamily="18" charset="-120"/>
              </a:rPr>
              <a:t>Install Time</a:t>
            </a:r>
            <a:r>
              <a:rPr lang="en-US" altLang="zh-TW" sz="2800" smtClean="0">
                <a:ea typeface="PMingLiU" pitchFamily="18" charset="-120"/>
              </a:rPr>
              <a:t> when entry was made (used to delete stale entries from table)</a:t>
            </a:r>
          </a:p>
          <a:p>
            <a:pPr eaLnBrk="1" hangingPunct="1">
              <a:lnSpc>
                <a:spcPct val="80000"/>
              </a:lnSpc>
              <a:spcBef>
                <a:spcPct val="50000"/>
              </a:spcBef>
            </a:pPr>
            <a:r>
              <a:rPr lang="en-US" altLang="zh-TW" sz="2800" b="1" smtClean="0">
                <a:ea typeface="PMingLiU" pitchFamily="18" charset="-120"/>
              </a:rPr>
              <a:t>Stable Data</a:t>
            </a:r>
            <a:r>
              <a:rPr lang="en-US" altLang="zh-TW" sz="2800" smtClean="0">
                <a:ea typeface="PMingLiU" pitchFamily="18" charset="-120"/>
              </a:rPr>
              <a:t> Pointer to a table holding information on how stable a route is. Used to damp fluctuations in network.</a:t>
            </a:r>
            <a:endParaRPr lang="en-GB" altLang="zh-TW" sz="2800" smtClean="0">
              <a:ea typeface="PMingLiU" pitchFamily="18" charset="-120"/>
            </a:endParaRPr>
          </a:p>
        </p:txBody>
      </p:sp>
      <p:graphicFrame>
        <p:nvGraphicFramePr>
          <p:cNvPr id="78852" name="Group 4"/>
          <p:cNvGraphicFramePr>
            <a:graphicFrameLocks noGrp="1"/>
          </p:cNvGraphicFramePr>
          <p:nvPr/>
        </p:nvGraphicFramePr>
        <p:xfrm>
          <a:off x="838200" y="1517650"/>
          <a:ext cx="7239000" cy="2019300"/>
        </p:xfrm>
        <a:graphic>
          <a:graphicData uri="http://schemas.openxmlformats.org/drawingml/2006/table">
            <a:tbl>
              <a:tblPr/>
              <a:tblGrid>
                <a:gridCol w="1447800"/>
                <a:gridCol w="677863"/>
                <a:gridCol w="962025"/>
                <a:gridCol w="1158875"/>
                <a:gridCol w="1352550"/>
                <a:gridCol w="1639887"/>
              </a:tblGrid>
              <a:tr h="304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bg1"/>
                          </a:solidFill>
                          <a:effectLst/>
                          <a:latin typeface="Arial" charset="0"/>
                          <a:ea typeface="PMingLiU" pitchFamily="18" charset="-120"/>
                        </a:rPr>
                        <a:t>Destination</a:t>
                      </a:r>
                      <a:endParaRPr kumimoji="0" lang="en-GB" altLang="zh-TW" sz="2000" b="1" i="0" u="none" strike="noStrike" cap="none" normalizeH="0" baseline="0" smtClean="0">
                        <a:ln>
                          <a:noFill/>
                        </a:ln>
                        <a:solidFill>
                          <a:schemeClr val="bg1"/>
                        </a:solidFill>
                        <a:effectLst/>
                        <a:latin typeface="Arial" charset="0"/>
                        <a:ea typeface="PMingLiU" pitchFamily="18" charset="-120"/>
                      </a:endParaRPr>
                    </a:p>
                  </a:txBody>
                  <a:tcPr marL="19050" marR="19050"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bg1"/>
                          </a:solidFill>
                          <a:effectLst/>
                          <a:latin typeface="Arial" charset="0"/>
                          <a:ea typeface="PMingLiU" pitchFamily="18" charset="-120"/>
                        </a:rPr>
                        <a:t>Next</a:t>
                      </a:r>
                      <a:endParaRPr kumimoji="0" lang="en-GB" altLang="zh-TW" sz="2000" b="1" i="0" u="none" strike="noStrike" cap="none" normalizeH="0" baseline="0" smtClean="0">
                        <a:ln>
                          <a:noFill/>
                        </a:ln>
                        <a:solidFill>
                          <a:schemeClr val="bg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bg1"/>
                          </a:solidFill>
                          <a:effectLst/>
                          <a:latin typeface="Arial" charset="0"/>
                          <a:ea typeface="PMingLiU" pitchFamily="18" charset="-120"/>
                        </a:rPr>
                        <a:t>Metric</a:t>
                      </a:r>
                      <a:endParaRPr kumimoji="0" lang="en-GB" altLang="zh-TW" sz="2000" b="1" i="0" u="none" strike="noStrike" cap="none" normalizeH="0" baseline="0" smtClean="0">
                        <a:ln>
                          <a:noFill/>
                        </a:ln>
                        <a:solidFill>
                          <a:schemeClr val="bg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bg1"/>
                          </a:solidFill>
                          <a:effectLst/>
                          <a:latin typeface="Arial" charset="0"/>
                          <a:ea typeface="PMingLiU" pitchFamily="18" charset="-120"/>
                        </a:rPr>
                        <a:t>Seq. N</a:t>
                      </a:r>
                      <a:r>
                        <a:rPr kumimoji="0" lang="en-US" altLang="zh-CN" sz="2000" b="1" i="0" u="none" strike="noStrike" cap="none" normalizeH="0" baseline="0" smtClean="0">
                          <a:ln>
                            <a:noFill/>
                          </a:ln>
                          <a:solidFill>
                            <a:schemeClr val="bg1"/>
                          </a:solidFill>
                          <a:effectLst/>
                          <a:latin typeface="Arial" charset="0"/>
                          <a:ea typeface="PMingLiU" pitchFamily="18" charset="-120"/>
                        </a:rPr>
                        <a:t>o.</a:t>
                      </a:r>
                      <a:endParaRPr kumimoji="0" lang="en-GB" altLang="zh-TW" sz="2000" b="1" i="0" u="none" strike="noStrike" cap="none" normalizeH="0" baseline="0" smtClean="0">
                        <a:ln>
                          <a:noFill/>
                        </a:ln>
                        <a:solidFill>
                          <a:schemeClr val="bg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bg1"/>
                          </a:solidFill>
                          <a:effectLst/>
                          <a:latin typeface="Arial" charset="0"/>
                          <a:ea typeface="PMingLiU" pitchFamily="18" charset="-120"/>
                        </a:rPr>
                        <a:t>Install Time</a:t>
                      </a:r>
                      <a:endParaRPr kumimoji="0" lang="en-GB" altLang="zh-TW" sz="2000" b="1" i="0" u="none" strike="noStrike" cap="none" normalizeH="0" baseline="0" smtClean="0">
                        <a:ln>
                          <a:noFill/>
                        </a:ln>
                        <a:solidFill>
                          <a:schemeClr val="bg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bg1"/>
                          </a:solidFill>
                          <a:effectLst/>
                          <a:latin typeface="Arial" charset="0"/>
                          <a:ea typeface="PMingLiU" pitchFamily="18" charset="-120"/>
                        </a:rPr>
                        <a:t>Stable Data</a:t>
                      </a:r>
                      <a:endParaRPr kumimoji="0" lang="en-GB" altLang="zh-TW" sz="2000" b="1" i="0" u="none" strike="noStrike" cap="none" normalizeH="0" baseline="0" smtClean="0">
                        <a:ln>
                          <a:noFill/>
                        </a:ln>
                        <a:solidFill>
                          <a:schemeClr val="bg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04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A</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A</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0</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A-550</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001000</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Ptr_A</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B</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B</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1</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B-102</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001200</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Ptr_B</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C</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B</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3</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C-588</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001200</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Ptr_C</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D</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B</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4</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D-312</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001200</a:t>
                      </a:r>
                      <a:endParaRPr kumimoji="0" lang="zh-TW" altLang="en-GB"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charset="0"/>
                          <a:ea typeface="PMingLiU" pitchFamily="18" charset="-120"/>
                        </a:rPr>
                        <a:t>Ptr_D</a:t>
                      </a:r>
                      <a:endParaRPr kumimoji="0" lang="en-GB" altLang="zh-TW" sz="2000" b="1" i="0" u="none" strike="noStrike" cap="none" normalizeH="0" baseline="0" smtClean="0">
                        <a:ln>
                          <a:noFill/>
                        </a:ln>
                        <a:solidFill>
                          <a:schemeClr val="tx1"/>
                        </a:solidFill>
                        <a:effectLst/>
                        <a:latin typeface="Arial" charset="0"/>
                        <a:ea typeface="PMingLiU" pitchFamily="18" charset="-120"/>
                      </a:endParaRPr>
                    </a:p>
                  </a:txBody>
                  <a:tcPr marL="19050" marR="19050"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52" name="Rectangle 48"/>
          <p:cNvSpPr>
            <a:spLocks noChangeArrowheads="1"/>
          </p:cNvSpPr>
          <p:nvPr/>
        </p:nvSpPr>
        <p:spPr bwMode="auto">
          <a:xfrm>
            <a:off x="609600" y="260350"/>
            <a:ext cx="8001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3337506190"/>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808038"/>
            <a:ext cx="7467600" cy="533400"/>
          </a:xfrm>
        </p:spPr>
        <p:txBody>
          <a:bodyPr/>
          <a:lstStyle/>
          <a:p>
            <a:pPr algn="l" eaLnBrk="1" hangingPunct="1"/>
            <a:r>
              <a:rPr lang="en-US" altLang="zh-TW" sz="3200" smtClean="0">
                <a:ea typeface="PMingLiU" pitchFamily="18" charset="-120"/>
              </a:rPr>
              <a:t>Route Advertisements</a:t>
            </a:r>
            <a:endParaRPr lang="en-GB" altLang="zh-TW" sz="3200" smtClean="0">
              <a:ea typeface="PMingLiU" pitchFamily="18" charset="-120"/>
            </a:endParaRPr>
          </a:p>
        </p:txBody>
      </p:sp>
      <p:sp>
        <p:nvSpPr>
          <p:cNvPr id="22531" name="Rectangle 3"/>
          <p:cNvSpPr>
            <a:spLocks noGrp="1" noChangeArrowheads="1"/>
          </p:cNvSpPr>
          <p:nvPr>
            <p:ph type="body" idx="1"/>
          </p:nvPr>
        </p:nvSpPr>
        <p:spPr>
          <a:xfrm>
            <a:off x="609600" y="1412875"/>
            <a:ext cx="8001000" cy="4767263"/>
          </a:xfrm>
        </p:spPr>
        <p:txBody>
          <a:bodyPr>
            <a:normAutofit lnSpcReduction="10000"/>
          </a:bodyPr>
          <a:lstStyle/>
          <a:p>
            <a:pPr eaLnBrk="1" hangingPunct="1">
              <a:lnSpc>
                <a:spcPct val="95000"/>
              </a:lnSpc>
            </a:pPr>
            <a:r>
              <a:rPr lang="en-US" altLang="zh-TW" sz="2800" smtClean="0">
                <a:ea typeface="PMingLiU" pitchFamily="18" charset="-120"/>
              </a:rPr>
              <a:t>Advertise to each neighbor </a:t>
            </a:r>
            <a:r>
              <a:rPr lang="en-US" altLang="zh-CN" sz="2800" smtClean="0">
                <a:ea typeface="PMingLiU" pitchFamily="18" charset="-120"/>
              </a:rPr>
              <a:t>its </a:t>
            </a:r>
            <a:r>
              <a:rPr lang="en-US" altLang="zh-TW" sz="2800" smtClean="0">
                <a:ea typeface="PMingLiU" pitchFamily="18" charset="-120"/>
              </a:rPr>
              <a:t>own routing information</a:t>
            </a:r>
          </a:p>
          <a:p>
            <a:pPr lvl="1" eaLnBrk="1" hangingPunct="1">
              <a:lnSpc>
                <a:spcPct val="95000"/>
              </a:lnSpc>
            </a:pPr>
            <a:r>
              <a:rPr lang="en-US" altLang="zh-TW" sz="2600" smtClean="0">
                <a:ea typeface="PMingLiU" pitchFamily="18" charset="-120"/>
              </a:rPr>
              <a:t>Destination Address</a:t>
            </a:r>
          </a:p>
          <a:p>
            <a:pPr lvl="1" eaLnBrk="1" hangingPunct="1">
              <a:lnSpc>
                <a:spcPct val="95000"/>
              </a:lnSpc>
            </a:pPr>
            <a:r>
              <a:rPr lang="en-US" altLang="zh-TW" sz="2600" smtClean="0">
                <a:ea typeface="PMingLiU" pitchFamily="18" charset="-120"/>
              </a:rPr>
              <a:t>Metric = Number of Hops to Destination</a:t>
            </a:r>
          </a:p>
          <a:p>
            <a:pPr lvl="1" eaLnBrk="1" hangingPunct="1">
              <a:lnSpc>
                <a:spcPct val="95000"/>
              </a:lnSpc>
            </a:pPr>
            <a:r>
              <a:rPr lang="en-US" altLang="zh-TW" sz="2600" smtClean="0">
                <a:ea typeface="PMingLiU" pitchFamily="18" charset="-120"/>
              </a:rPr>
              <a:t>Destination Sequence Number</a:t>
            </a:r>
          </a:p>
          <a:p>
            <a:pPr eaLnBrk="1" hangingPunct="1">
              <a:lnSpc>
                <a:spcPct val="95000"/>
              </a:lnSpc>
            </a:pPr>
            <a:r>
              <a:rPr lang="en-US" altLang="zh-TW" sz="2800" smtClean="0">
                <a:ea typeface="PMingLiU" pitchFamily="18" charset="-120"/>
              </a:rPr>
              <a:t>Rules to set sequence number information</a:t>
            </a:r>
          </a:p>
          <a:p>
            <a:pPr lvl="1" eaLnBrk="1" hangingPunct="1">
              <a:lnSpc>
                <a:spcPct val="95000"/>
              </a:lnSpc>
            </a:pPr>
            <a:r>
              <a:rPr lang="en-US" altLang="zh-TW" sz="2600" smtClean="0">
                <a:ea typeface="PMingLiU" pitchFamily="18" charset="-120"/>
              </a:rPr>
              <a:t>On each advertisement increase own destination sequence number (use only even numbers)</a:t>
            </a:r>
          </a:p>
          <a:p>
            <a:pPr lvl="1" eaLnBrk="1" hangingPunct="1">
              <a:lnSpc>
                <a:spcPct val="95000"/>
              </a:lnSpc>
            </a:pPr>
            <a:r>
              <a:rPr lang="en-US" altLang="zh-TW" sz="2600" smtClean="0">
                <a:ea typeface="PMingLiU" pitchFamily="18" charset="-120"/>
              </a:rPr>
              <a:t>If a node is no more reachable (timeout) increase sequence number of this node by 1 (odd sequence number) and set metric = </a:t>
            </a:r>
            <a:r>
              <a:rPr lang="en-US" altLang="zh-TW" sz="2600" b="1" smtClean="0">
                <a:ea typeface="PMingLiU" pitchFamily="18" charset="-120"/>
                <a:sym typeface="Symbol" pitchFamily="18" charset="2"/>
              </a:rPr>
              <a:t></a:t>
            </a:r>
            <a:endParaRPr lang="en-US" altLang="zh-TW" sz="2600" smtClean="0">
              <a:ea typeface="PMingLiU" pitchFamily="18" charset="-120"/>
            </a:endParaRPr>
          </a:p>
        </p:txBody>
      </p:sp>
      <p:sp>
        <p:nvSpPr>
          <p:cNvPr id="22532" name="Rectangle 4"/>
          <p:cNvSpPr>
            <a:spLocks noChangeArrowheads="1"/>
          </p:cNvSpPr>
          <p:nvPr/>
        </p:nvSpPr>
        <p:spPr bwMode="auto">
          <a:xfrm>
            <a:off x="533400" y="762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a:t>
            </a:r>
            <a:r>
              <a:rPr lang="en-US" altLang="zh-CN" sz="4000" smtClean="0">
                <a:solidFill>
                  <a:srgbClr val="000000"/>
                </a:solidFill>
                <a:ea typeface="PMingLiU" pitchFamily="18" charset="-120"/>
              </a:rPr>
              <a:t>P</a:t>
            </a:r>
            <a:r>
              <a:rPr lang="en-US" altLang="zh-TW" sz="4000" smtClean="0">
                <a:solidFill>
                  <a:srgbClr val="000000"/>
                </a:solidFill>
                <a:ea typeface="PMingLiU" pitchFamily="18" charset="-120"/>
              </a:rPr>
              <a:t>rotocol	</a:t>
            </a:r>
          </a:p>
        </p:txBody>
      </p:sp>
    </p:spTree>
    <p:extLst>
      <p:ext uri="{BB962C8B-B14F-4D97-AF65-F5344CB8AC3E}">
        <p14:creationId xmlns:p14="http://schemas.microsoft.com/office/powerpoint/2010/main" val="184980821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1219200"/>
            <a:ext cx="7467600" cy="685800"/>
          </a:xfrm>
        </p:spPr>
        <p:txBody>
          <a:bodyPr/>
          <a:lstStyle/>
          <a:p>
            <a:pPr algn="l" eaLnBrk="1" hangingPunct="1"/>
            <a:r>
              <a:rPr lang="en-US" altLang="zh-TW" sz="3200" smtClean="0">
                <a:ea typeface="PMingLiU" pitchFamily="18" charset="-120"/>
              </a:rPr>
              <a:t>Route Selection</a:t>
            </a:r>
            <a:endParaRPr lang="en-GB" altLang="zh-TW" sz="3200" smtClean="0">
              <a:ea typeface="PMingLiU" pitchFamily="18" charset="-120"/>
            </a:endParaRPr>
          </a:p>
        </p:txBody>
      </p:sp>
      <p:sp>
        <p:nvSpPr>
          <p:cNvPr id="23555" name="Rectangle 3"/>
          <p:cNvSpPr>
            <a:spLocks noGrp="1" noChangeArrowheads="1"/>
          </p:cNvSpPr>
          <p:nvPr>
            <p:ph type="body" idx="1"/>
          </p:nvPr>
        </p:nvSpPr>
        <p:spPr>
          <a:xfrm>
            <a:off x="611188" y="2047875"/>
            <a:ext cx="7921625" cy="4084638"/>
          </a:xfrm>
        </p:spPr>
        <p:txBody>
          <a:bodyPr/>
          <a:lstStyle/>
          <a:p>
            <a:pPr eaLnBrk="1" hangingPunct="1"/>
            <a:r>
              <a:rPr lang="en-GB" altLang="zh-TW" sz="2800" smtClean="0">
                <a:ea typeface="PMingLiU" pitchFamily="18" charset="-120"/>
              </a:rPr>
              <a:t>Update information is compared to </a:t>
            </a:r>
            <a:r>
              <a:rPr lang="en-GB" altLang="zh-CN" sz="2800" smtClean="0">
                <a:ea typeface="PMingLiU" pitchFamily="18" charset="-120"/>
              </a:rPr>
              <a:t>its </a:t>
            </a:r>
            <a:r>
              <a:rPr lang="en-GB" altLang="zh-TW" sz="2800" smtClean="0">
                <a:ea typeface="PMingLiU" pitchFamily="18" charset="-120"/>
              </a:rPr>
              <a:t>own routing table</a:t>
            </a:r>
          </a:p>
          <a:p>
            <a:pPr lvl="1" eaLnBrk="1" hangingPunct="1"/>
            <a:r>
              <a:rPr lang="en-GB" altLang="zh-TW" smtClean="0">
                <a:ea typeface="PMingLiU" pitchFamily="18" charset="-120"/>
              </a:rPr>
              <a:t>Select route with higher destination sequence number (This ensure to use always newest information from destination)</a:t>
            </a:r>
          </a:p>
          <a:p>
            <a:pPr lvl="1" eaLnBrk="1" hangingPunct="1"/>
            <a:r>
              <a:rPr lang="en-GB" altLang="zh-TW" smtClean="0">
                <a:ea typeface="PMingLiU" pitchFamily="18" charset="-120"/>
              </a:rPr>
              <a:t>Select the route with better metric when sequence numbers are equal.</a:t>
            </a:r>
            <a:endParaRPr lang="zh-TW" altLang="en-GB" sz="2400" smtClean="0">
              <a:ea typeface="PMingLiU" pitchFamily="18" charset="-120"/>
            </a:endParaRPr>
          </a:p>
        </p:txBody>
      </p:sp>
      <p:sp>
        <p:nvSpPr>
          <p:cNvPr id="23556" name="Rectangle 4"/>
          <p:cNvSpPr>
            <a:spLocks noChangeArrowheads="1"/>
          </p:cNvSpPr>
          <p:nvPr/>
        </p:nvSpPr>
        <p:spPr bwMode="auto">
          <a:xfrm>
            <a:off x="609600" y="2286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189016359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4038600" y="1420813"/>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579" name="Oval 3"/>
          <p:cNvSpPr>
            <a:spLocks noChangeArrowheads="1"/>
          </p:cNvSpPr>
          <p:nvPr/>
        </p:nvSpPr>
        <p:spPr bwMode="auto">
          <a:xfrm flipV="1">
            <a:off x="6096000" y="1344613"/>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4580" name="Text Box 4"/>
          <p:cNvSpPr txBox="1">
            <a:spLocks noChangeArrowheads="1"/>
          </p:cNvSpPr>
          <p:nvPr/>
        </p:nvSpPr>
        <p:spPr bwMode="auto">
          <a:xfrm>
            <a:off x="6019800" y="15113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graphicFrame>
        <p:nvGraphicFramePr>
          <p:cNvPr id="84997" name="Group 5"/>
          <p:cNvGraphicFramePr>
            <a:graphicFrameLocks noGrp="1"/>
          </p:cNvGraphicFramePr>
          <p:nvPr/>
        </p:nvGraphicFramePr>
        <p:xfrm>
          <a:off x="3200400" y="1905000"/>
          <a:ext cx="1981200" cy="868535"/>
        </p:xfrm>
        <a:graphic>
          <a:graphicData uri="http://schemas.openxmlformats.org/drawingml/2006/table">
            <a:tbl>
              <a:tblPr/>
              <a:tblGrid>
                <a:gridCol w="457200"/>
                <a:gridCol w="457200"/>
                <a:gridCol w="533400"/>
                <a:gridCol w="533400"/>
              </a:tblGrid>
              <a:tr h="22845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C-588</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5024" name="Group 32"/>
          <p:cNvGraphicFramePr>
            <a:graphicFrameLocks noGrp="1"/>
          </p:cNvGraphicFramePr>
          <p:nvPr/>
        </p:nvGraphicFramePr>
        <p:xfrm>
          <a:off x="914400" y="1905000"/>
          <a:ext cx="1981200" cy="868535"/>
        </p:xfrm>
        <a:graphic>
          <a:graphicData uri="http://schemas.openxmlformats.org/drawingml/2006/table">
            <a:tbl>
              <a:tblPr/>
              <a:tblGrid>
                <a:gridCol w="457200"/>
                <a:gridCol w="457200"/>
                <a:gridCol w="533400"/>
                <a:gridCol w="533400"/>
              </a:tblGrid>
              <a:tr h="22845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3</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C-586</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5051" name="Group 59"/>
          <p:cNvGraphicFramePr>
            <a:graphicFrameLocks noGrp="1"/>
          </p:cNvGraphicFramePr>
          <p:nvPr/>
        </p:nvGraphicFramePr>
        <p:xfrm>
          <a:off x="5410200" y="1905000"/>
          <a:ext cx="2057400" cy="868535"/>
        </p:xfrm>
        <a:graphic>
          <a:graphicData uri="http://schemas.openxmlformats.org/drawingml/2006/table">
            <a:tbl>
              <a:tblPr/>
              <a:tblGrid>
                <a:gridCol w="476250"/>
                <a:gridCol w="474663"/>
                <a:gridCol w="554037"/>
                <a:gridCol w="552450"/>
              </a:tblGrid>
              <a:tr h="22845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C-588</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62" name="Line 86"/>
          <p:cNvSpPr>
            <a:spLocks noChangeShapeType="1"/>
          </p:cNvSpPr>
          <p:nvPr/>
        </p:nvSpPr>
        <p:spPr bwMode="auto">
          <a:xfrm>
            <a:off x="1828800" y="1420813"/>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63" name="Text Box 87"/>
          <p:cNvSpPr txBox="1">
            <a:spLocks noChangeArrowheads="1"/>
          </p:cNvSpPr>
          <p:nvPr/>
        </p:nvSpPr>
        <p:spPr bwMode="auto">
          <a:xfrm>
            <a:off x="3810000" y="15113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24664" name="Oval 88"/>
          <p:cNvSpPr>
            <a:spLocks noChangeArrowheads="1"/>
          </p:cNvSpPr>
          <p:nvPr/>
        </p:nvSpPr>
        <p:spPr bwMode="auto">
          <a:xfrm flipV="1">
            <a:off x="3886200" y="1344613"/>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4665" name="Oval 89"/>
          <p:cNvSpPr>
            <a:spLocks noChangeArrowheads="1"/>
          </p:cNvSpPr>
          <p:nvPr/>
        </p:nvSpPr>
        <p:spPr bwMode="auto">
          <a:xfrm flipV="1">
            <a:off x="1676400" y="1344613"/>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4666" name="Text Box 90"/>
          <p:cNvSpPr txBox="1">
            <a:spLocks noChangeArrowheads="1"/>
          </p:cNvSpPr>
          <p:nvPr/>
        </p:nvSpPr>
        <p:spPr bwMode="auto">
          <a:xfrm>
            <a:off x="1600200" y="1511300"/>
            <a:ext cx="33655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24667" name="Text Box 91"/>
          <p:cNvSpPr txBox="1">
            <a:spLocks noChangeArrowheads="1"/>
          </p:cNvSpPr>
          <p:nvPr/>
        </p:nvSpPr>
        <p:spPr bwMode="auto">
          <a:xfrm>
            <a:off x="2725738" y="145256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1</a:t>
            </a:r>
            <a:endParaRPr lang="zh-TW" altLang="en-GB" sz="1600" smtClean="0">
              <a:solidFill>
                <a:srgbClr val="000000"/>
              </a:solidFill>
              <a:ea typeface="PMingLiU" pitchFamily="18" charset="-120"/>
            </a:endParaRPr>
          </a:p>
        </p:txBody>
      </p:sp>
      <p:sp>
        <p:nvSpPr>
          <p:cNvPr id="24668" name="Text Box 92"/>
          <p:cNvSpPr txBox="1">
            <a:spLocks noChangeArrowheads="1"/>
          </p:cNvSpPr>
          <p:nvPr/>
        </p:nvSpPr>
        <p:spPr bwMode="auto">
          <a:xfrm>
            <a:off x="4859338" y="145256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2</a:t>
            </a:r>
            <a:endParaRPr lang="zh-TW" altLang="en-GB" sz="1600" smtClean="0">
              <a:solidFill>
                <a:srgbClr val="000000"/>
              </a:solidFill>
              <a:ea typeface="PMingLiU" pitchFamily="18" charset="-120"/>
            </a:endParaRPr>
          </a:p>
        </p:txBody>
      </p:sp>
      <p:sp>
        <p:nvSpPr>
          <p:cNvPr id="24669" name="Rectangle 93"/>
          <p:cNvSpPr>
            <a:spLocks noChangeArrowheads="1"/>
          </p:cNvSpPr>
          <p:nvPr/>
        </p:nvSpPr>
        <p:spPr bwMode="auto">
          <a:xfrm>
            <a:off x="609600" y="3048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
        <p:nvSpPr>
          <p:cNvPr id="24670" name="Text Box 94"/>
          <p:cNvSpPr txBox="1">
            <a:spLocks noChangeArrowheads="1"/>
          </p:cNvSpPr>
          <p:nvPr/>
        </p:nvSpPr>
        <p:spPr bwMode="auto">
          <a:xfrm>
            <a:off x="2286000" y="3987800"/>
            <a:ext cx="1504950" cy="91598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(A, 1, A-5</a:t>
            </a:r>
            <a:r>
              <a:rPr lang="en-US" altLang="zh-CN" sz="1800" smtClean="0">
                <a:solidFill>
                  <a:srgbClr val="000000"/>
                </a:solidFill>
                <a:ea typeface="PMingLiU" pitchFamily="18" charset="-120"/>
              </a:rPr>
              <a:t>5</a:t>
            </a:r>
            <a:r>
              <a:rPr lang="en-US" altLang="zh-TW" sz="1800" smtClean="0">
                <a:solidFill>
                  <a:srgbClr val="000000"/>
                </a:solidFill>
                <a:ea typeface="PMingLiU" pitchFamily="18" charset="-120"/>
              </a:rPr>
              <a:t>0)</a:t>
            </a:r>
          </a:p>
          <a:p>
            <a:pPr eaLnBrk="1" fontAlgn="base" hangingPunct="1">
              <a:spcBef>
                <a:spcPct val="0"/>
              </a:spcBef>
              <a:spcAft>
                <a:spcPct val="0"/>
              </a:spcAft>
              <a:buFontTx/>
              <a:buNone/>
            </a:pPr>
            <a:r>
              <a:rPr lang="en-US" altLang="zh-TW" sz="1800" smtClean="0">
                <a:solidFill>
                  <a:srgbClr val="000000"/>
                </a:solidFill>
                <a:ea typeface="PMingLiU" pitchFamily="18" charset="-120"/>
              </a:rPr>
              <a:t>(B, 0, B-102)</a:t>
            </a:r>
          </a:p>
          <a:p>
            <a:pPr eaLnBrk="1" fontAlgn="base" hangingPunct="1">
              <a:spcBef>
                <a:spcPct val="0"/>
              </a:spcBef>
              <a:spcAft>
                <a:spcPct val="0"/>
              </a:spcAft>
              <a:buFontTx/>
              <a:buNone/>
            </a:pPr>
            <a:r>
              <a:rPr lang="en-US" altLang="zh-TW" sz="1800" smtClean="0">
                <a:solidFill>
                  <a:srgbClr val="000000"/>
                </a:solidFill>
                <a:ea typeface="PMingLiU" pitchFamily="18" charset="-120"/>
              </a:rPr>
              <a:t>(C, 1, C-588)</a:t>
            </a:r>
            <a:endParaRPr lang="en-GB" altLang="zh-TW" sz="1800" smtClean="0">
              <a:solidFill>
                <a:srgbClr val="000000"/>
              </a:solidFill>
              <a:ea typeface="PMingLiU" pitchFamily="18" charset="-120"/>
            </a:endParaRPr>
          </a:p>
        </p:txBody>
      </p:sp>
      <p:sp>
        <p:nvSpPr>
          <p:cNvPr id="24671" name="Text Box 95"/>
          <p:cNvSpPr txBox="1">
            <a:spLocks noChangeArrowheads="1"/>
          </p:cNvSpPr>
          <p:nvPr/>
        </p:nvSpPr>
        <p:spPr bwMode="auto">
          <a:xfrm>
            <a:off x="4343400" y="3987800"/>
            <a:ext cx="150495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(A, 1, A-5</a:t>
            </a:r>
            <a:r>
              <a:rPr lang="en-US" altLang="zh-CN" sz="1800" smtClean="0">
                <a:solidFill>
                  <a:srgbClr val="000000"/>
                </a:solidFill>
                <a:ea typeface="PMingLiU" pitchFamily="18" charset="-120"/>
              </a:rPr>
              <a:t>5</a:t>
            </a:r>
            <a:r>
              <a:rPr lang="en-US" altLang="zh-TW" sz="1800" smtClean="0">
                <a:solidFill>
                  <a:srgbClr val="000000"/>
                </a:solidFill>
                <a:ea typeface="PMingLiU" pitchFamily="18" charset="-120"/>
              </a:rPr>
              <a:t>0)</a:t>
            </a:r>
          </a:p>
          <a:p>
            <a:pPr eaLnBrk="1" fontAlgn="base" hangingPunct="1">
              <a:spcBef>
                <a:spcPct val="0"/>
              </a:spcBef>
              <a:spcAft>
                <a:spcPct val="0"/>
              </a:spcAft>
              <a:buFontTx/>
              <a:buNone/>
            </a:pPr>
            <a:r>
              <a:rPr lang="en-US" altLang="zh-TW" sz="1800" smtClean="0">
                <a:solidFill>
                  <a:srgbClr val="000000"/>
                </a:solidFill>
                <a:ea typeface="PMingLiU" pitchFamily="18" charset="-120"/>
              </a:rPr>
              <a:t>(B, 0, B-102)</a:t>
            </a:r>
          </a:p>
          <a:p>
            <a:pPr eaLnBrk="1" fontAlgn="base" hangingPunct="1">
              <a:spcBef>
                <a:spcPct val="0"/>
              </a:spcBef>
              <a:spcAft>
                <a:spcPct val="0"/>
              </a:spcAft>
              <a:buFontTx/>
              <a:buNone/>
            </a:pPr>
            <a:r>
              <a:rPr lang="en-US" altLang="zh-TW" sz="1800" smtClean="0">
                <a:solidFill>
                  <a:srgbClr val="000000"/>
                </a:solidFill>
                <a:ea typeface="PMingLiU" pitchFamily="18" charset="-120"/>
              </a:rPr>
              <a:t>(C, 1, C-588)</a:t>
            </a:r>
            <a:endParaRPr lang="en-GB" altLang="zh-TW" sz="1800" smtClean="0">
              <a:solidFill>
                <a:srgbClr val="000000"/>
              </a:solidFill>
              <a:ea typeface="PMingLiU" pitchFamily="18" charset="-120"/>
            </a:endParaRPr>
          </a:p>
        </p:txBody>
      </p:sp>
      <p:sp>
        <p:nvSpPr>
          <p:cNvPr id="24672" name="Line 96"/>
          <p:cNvSpPr>
            <a:spLocks noChangeShapeType="1"/>
          </p:cNvSpPr>
          <p:nvPr/>
        </p:nvSpPr>
        <p:spPr bwMode="auto">
          <a:xfrm>
            <a:off x="3962400" y="5002213"/>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73" name="Oval 97"/>
          <p:cNvSpPr>
            <a:spLocks noChangeArrowheads="1"/>
          </p:cNvSpPr>
          <p:nvPr/>
        </p:nvSpPr>
        <p:spPr bwMode="auto">
          <a:xfrm flipV="1">
            <a:off x="6019800" y="4926013"/>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4674" name="Text Box 98"/>
          <p:cNvSpPr txBox="1">
            <a:spLocks noChangeArrowheads="1"/>
          </p:cNvSpPr>
          <p:nvPr/>
        </p:nvSpPr>
        <p:spPr bwMode="auto">
          <a:xfrm>
            <a:off x="5943600" y="50927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sp>
        <p:nvSpPr>
          <p:cNvPr id="24675" name="Line 99"/>
          <p:cNvSpPr>
            <a:spLocks noChangeShapeType="1"/>
          </p:cNvSpPr>
          <p:nvPr/>
        </p:nvSpPr>
        <p:spPr bwMode="auto">
          <a:xfrm>
            <a:off x="1752600" y="5002213"/>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76" name="Text Box 100"/>
          <p:cNvSpPr txBox="1">
            <a:spLocks noChangeArrowheads="1"/>
          </p:cNvSpPr>
          <p:nvPr/>
        </p:nvSpPr>
        <p:spPr bwMode="auto">
          <a:xfrm>
            <a:off x="3733800" y="50927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24677" name="Oval 101"/>
          <p:cNvSpPr>
            <a:spLocks noChangeArrowheads="1"/>
          </p:cNvSpPr>
          <p:nvPr/>
        </p:nvSpPr>
        <p:spPr bwMode="auto">
          <a:xfrm flipV="1">
            <a:off x="3810000" y="4926013"/>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4678" name="Oval 102"/>
          <p:cNvSpPr>
            <a:spLocks noChangeArrowheads="1"/>
          </p:cNvSpPr>
          <p:nvPr/>
        </p:nvSpPr>
        <p:spPr bwMode="auto">
          <a:xfrm flipV="1">
            <a:off x="1600200" y="4926013"/>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4679" name="Text Box 103"/>
          <p:cNvSpPr txBox="1">
            <a:spLocks noChangeArrowheads="1"/>
          </p:cNvSpPr>
          <p:nvPr/>
        </p:nvSpPr>
        <p:spPr bwMode="auto">
          <a:xfrm>
            <a:off x="1524000" y="5092700"/>
            <a:ext cx="33655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24680" name="Line 104"/>
          <p:cNvSpPr>
            <a:spLocks noChangeShapeType="1"/>
          </p:cNvSpPr>
          <p:nvPr/>
        </p:nvSpPr>
        <p:spPr bwMode="auto">
          <a:xfrm flipH="1">
            <a:off x="1905000" y="4773613"/>
            <a:ext cx="1828800" cy="0"/>
          </a:xfrm>
          <a:prstGeom prst="line">
            <a:avLst/>
          </a:prstGeom>
          <a:noFill/>
          <a:ln w="28575">
            <a:solidFill>
              <a:schemeClr val="bg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81" name="Line 105"/>
          <p:cNvSpPr>
            <a:spLocks noChangeShapeType="1"/>
          </p:cNvSpPr>
          <p:nvPr/>
        </p:nvSpPr>
        <p:spPr bwMode="auto">
          <a:xfrm flipH="1">
            <a:off x="4114800" y="4773613"/>
            <a:ext cx="1828800" cy="0"/>
          </a:xfrm>
          <a:prstGeom prst="line">
            <a:avLst/>
          </a:prstGeom>
          <a:noFill/>
          <a:ln w="28575">
            <a:solidFill>
              <a:schemeClr val="bg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82" name="Line 106"/>
          <p:cNvSpPr>
            <a:spLocks noChangeShapeType="1"/>
          </p:cNvSpPr>
          <p:nvPr/>
        </p:nvSpPr>
        <p:spPr bwMode="auto">
          <a:xfrm flipV="1">
            <a:off x="2971800" y="2971800"/>
            <a:ext cx="1295400" cy="1066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83" name="Line 107"/>
          <p:cNvSpPr>
            <a:spLocks noChangeShapeType="1"/>
          </p:cNvSpPr>
          <p:nvPr/>
        </p:nvSpPr>
        <p:spPr bwMode="auto">
          <a:xfrm flipH="1" flipV="1">
            <a:off x="4267200" y="2971800"/>
            <a:ext cx="762000" cy="1066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4684" name="Text Box 108"/>
          <p:cNvSpPr txBox="1">
            <a:spLocks noChangeArrowheads="1"/>
          </p:cNvSpPr>
          <p:nvPr/>
        </p:nvSpPr>
        <p:spPr bwMode="auto">
          <a:xfrm>
            <a:off x="6172200" y="2971800"/>
            <a:ext cx="2667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2000" smtClean="0">
                <a:solidFill>
                  <a:srgbClr val="000000"/>
                </a:solidFill>
                <a:ea typeface="PMingLiU" pitchFamily="18" charset="-120"/>
              </a:rPr>
              <a:t>B increases Seq.</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N</a:t>
            </a:r>
            <a:r>
              <a:rPr lang="en-US" altLang="zh-CN" sz="2000" smtClean="0">
                <a:solidFill>
                  <a:srgbClr val="000000"/>
                </a:solidFill>
                <a:ea typeface="PMingLiU" pitchFamily="18" charset="-120"/>
              </a:rPr>
              <a:t>o.</a:t>
            </a:r>
            <a:r>
              <a:rPr lang="en-US" altLang="zh-TW" sz="2000" smtClean="0">
                <a:solidFill>
                  <a:srgbClr val="000000"/>
                </a:solidFill>
                <a:ea typeface="PMingLiU" pitchFamily="18" charset="-120"/>
              </a:rPr>
              <a:t> from 100 -&gt; 102</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B broadcasts routing information</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to Neighbors A, C including destination</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sequence numbers</a:t>
            </a:r>
            <a:endParaRPr lang="en-GB" altLang="zh-TW" sz="2000" smtClean="0">
              <a:solidFill>
                <a:srgbClr val="000000"/>
              </a:solidFill>
              <a:ea typeface="PMingLiU" pitchFamily="18" charset="-120"/>
            </a:endParaRPr>
          </a:p>
        </p:txBody>
      </p:sp>
      <p:graphicFrame>
        <p:nvGraphicFramePr>
          <p:cNvPr id="85101" name="Group 109"/>
          <p:cNvGraphicFramePr>
            <a:graphicFrameLocks noGrp="1"/>
          </p:cNvGraphicFramePr>
          <p:nvPr/>
        </p:nvGraphicFramePr>
        <p:xfrm>
          <a:off x="838200" y="5486400"/>
          <a:ext cx="1981200" cy="868535"/>
        </p:xfrm>
        <a:graphic>
          <a:graphicData uri="http://schemas.openxmlformats.org/drawingml/2006/table">
            <a:tbl>
              <a:tblPr/>
              <a:tblGrid>
                <a:gridCol w="457200"/>
                <a:gridCol w="457200"/>
                <a:gridCol w="533400"/>
                <a:gridCol w="533400"/>
              </a:tblGrid>
              <a:tr h="22845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B-102</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C-588</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5128" name="Group 136"/>
          <p:cNvGraphicFramePr>
            <a:graphicFrameLocks noGrp="1"/>
          </p:cNvGraphicFramePr>
          <p:nvPr/>
        </p:nvGraphicFramePr>
        <p:xfrm>
          <a:off x="3124200" y="5486400"/>
          <a:ext cx="1981200" cy="868535"/>
        </p:xfrm>
        <a:graphic>
          <a:graphicData uri="http://schemas.openxmlformats.org/drawingml/2006/table">
            <a:tbl>
              <a:tblPr/>
              <a:tblGrid>
                <a:gridCol w="457200"/>
                <a:gridCol w="457200"/>
                <a:gridCol w="533400"/>
                <a:gridCol w="533400"/>
              </a:tblGrid>
              <a:tr h="22845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B-102</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C-588</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5155" name="Group 163"/>
          <p:cNvGraphicFramePr>
            <a:graphicFrameLocks noGrp="1"/>
          </p:cNvGraphicFramePr>
          <p:nvPr/>
        </p:nvGraphicFramePr>
        <p:xfrm>
          <a:off x="5334000" y="5486400"/>
          <a:ext cx="2057400" cy="868535"/>
        </p:xfrm>
        <a:graphic>
          <a:graphicData uri="http://schemas.openxmlformats.org/drawingml/2006/table">
            <a:tbl>
              <a:tblPr/>
              <a:tblGrid>
                <a:gridCol w="476250"/>
                <a:gridCol w="474663"/>
                <a:gridCol w="554037"/>
                <a:gridCol w="552450"/>
              </a:tblGrid>
              <a:tr h="22845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B-102</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C-588</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766" name="Text Box 190"/>
          <p:cNvSpPr txBox="1">
            <a:spLocks noChangeArrowheads="1"/>
          </p:cNvSpPr>
          <p:nvPr/>
        </p:nvSpPr>
        <p:spPr bwMode="auto">
          <a:xfrm>
            <a:off x="2649538" y="503396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1</a:t>
            </a:r>
            <a:endParaRPr lang="zh-TW" altLang="en-GB" sz="1600" smtClean="0">
              <a:solidFill>
                <a:srgbClr val="000000"/>
              </a:solidFill>
              <a:ea typeface="PMingLiU" pitchFamily="18" charset="-120"/>
            </a:endParaRPr>
          </a:p>
        </p:txBody>
      </p:sp>
      <p:sp>
        <p:nvSpPr>
          <p:cNvPr id="24767" name="Text Box 191"/>
          <p:cNvSpPr txBox="1">
            <a:spLocks noChangeArrowheads="1"/>
          </p:cNvSpPr>
          <p:nvPr/>
        </p:nvSpPr>
        <p:spPr bwMode="auto">
          <a:xfrm>
            <a:off x="4783138" y="503396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600" smtClean="0">
                <a:solidFill>
                  <a:srgbClr val="000000"/>
                </a:solidFill>
                <a:ea typeface="PMingLiU" pitchFamily="18" charset="-120"/>
              </a:rPr>
              <a:t>1</a:t>
            </a:r>
            <a:endParaRPr lang="en-GB" altLang="zh-TW" sz="1600" smtClean="0">
              <a:solidFill>
                <a:srgbClr val="000000"/>
              </a:solidFill>
              <a:ea typeface="PMingLiU" pitchFamily="18" charset="-120"/>
            </a:endParaRPr>
          </a:p>
        </p:txBody>
      </p:sp>
      <p:sp>
        <p:nvSpPr>
          <p:cNvPr id="24768" name="Text Box 192"/>
          <p:cNvSpPr txBox="1">
            <a:spLocks noChangeArrowheads="1"/>
          </p:cNvSpPr>
          <p:nvPr/>
        </p:nvSpPr>
        <p:spPr bwMode="auto">
          <a:xfrm>
            <a:off x="663575" y="3305175"/>
            <a:ext cx="231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CN" sz="1800" smtClean="0">
                <a:solidFill>
                  <a:srgbClr val="000000"/>
                </a:solidFill>
              </a:rPr>
              <a:t>Route Advertisement</a:t>
            </a:r>
          </a:p>
        </p:txBody>
      </p:sp>
    </p:spTree>
    <p:extLst>
      <p:ext uri="{BB962C8B-B14F-4D97-AF65-F5344CB8AC3E}">
        <p14:creationId xmlns:p14="http://schemas.microsoft.com/office/powerpoint/2010/main" val="183853553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066800"/>
            <a:ext cx="7467600" cy="685800"/>
          </a:xfrm>
        </p:spPr>
        <p:txBody>
          <a:bodyPr/>
          <a:lstStyle/>
          <a:p>
            <a:pPr algn="l" eaLnBrk="1" hangingPunct="1"/>
            <a:r>
              <a:rPr lang="en-US" altLang="zh-TW" sz="3200" smtClean="0">
                <a:ea typeface="PMingLiU" pitchFamily="18" charset="-120"/>
              </a:rPr>
              <a:t>Respond to Topology Changes</a:t>
            </a:r>
            <a:endParaRPr lang="en-GB" altLang="zh-TW" sz="3200" smtClean="0">
              <a:ea typeface="PMingLiU" pitchFamily="18" charset="-120"/>
            </a:endParaRPr>
          </a:p>
        </p:txBody>
      </p:sp>
      <p:sp>
        <p:nvSpPr>
          <p:cNvPr id="25603" name="Rectangle 3"/>
          <p:cNvSpPr>
            <a:spLocks noGrp="1" noChangeArrowheads="1"/>
          </p:cNvSpPr>
          <p:nvPr>
            <p:ph type="body" idx="1"/>
          </p:nvPr>
        </p:nvSpPr>
        <p:spPr>
          <a:xfrm>
            <a:off x="539750" y="1773238"/>
            <a:ext cx="7999413" cy="4751387"/>
          </a:xfrm>
        </p:spPr>
        <p:txBody>
          <a:bodyPr/>
          <a:lstStyle/>
          <a:p>
            <a:pPr eaLnBrk="1" hangingPunct="1"/>
            <a:r>
              <a:rPr lang="en-US" altLang="zh-TW" sz="2800" smtClean="0">
                <a:ea typeface="PMingLiU" pitchFamily="18" charset="-120"/>
              </a:rPr>
              <a:t>Immediate advertisements</a:t>
            </a:r>
          </a:p>
          <a:p>
            <a:pPr lvl="1" eaLnBrk="1" hangingPunct="1"/>
            <a:r>
              <a:rPr lang="en-US" altLang="zh-TW" smtClean="0">
                <a:ea typeface="PMingLiU" pitchFamily="18" charset="-120"/>
              </a:rPr>
              <a:t>Information on new </a:t>
            </a:r>
            <a:r>
              <a:rPr lang="en-US" altLang="zh-CN" smtClean="0">
                <a:ea typeface="PMingLiU" pitchFamily="18" charset="-120"/>
              </a:rPr>
              <a:t>r</a:t>
            </a:r>
            <a:r>
              <a:rPr lang="en-US" altLang="zh-TW" smtClean="0">
                <a:ea typeface="PMingLiU" pitchFamily="18" charset="-120"/>
              </a:rPr>
              <a:t>outes, broken </a:t>
            </a:r>
            <a:r>
              <a:rPr lang="en-US" altLang="zh-CN" smtClean="0">
                <a:ea typeface="PMingLiU" pitchFamily="18" charset="-120"/>
              </a:rPr>
              <a:t>l</a:t>
            </a:r>
            <a:r>
              <a:rPr lang="en-US" altLang="zh-TW" smtClean="0">
                <a:ea typeface="PMingLiU" pitchFamily="18" charset="-120"/>
              </a:rPr>
              <a:t>inks, metric change is immediately propagated to neighbors.</a:t>
            </a:r>
          </a:p>
          <a:p>
            <a:pPr eaLnBrk="1" hangingPunct="1"/>
            <a:r>
              <a:rPr lang="en-US" altLang="zh-TW" sz="2800" smtClean="0">
                <a:ea typeface="PMingLiU" pitchFamily="18" charset="-120"/>
              </a:rPr>
              <a:t>Full/Incremental Update:</a:t>
            </a:r>
          </a:p>
          <a:p>
            <a:pPr lvl="1" eaLnBrk="1" hangingPunct="1"/>
            <a:r>
              <a:rPr lang="en-US" altLang="zh-TW" smtClean="0">
                <a:ea typeface="PMingLiU" pitchFamily="18" charset="-120"/>
              </a:rPr>
              <a:t>Full Update: Send all routing information from own table.	</a:t>
            </a:r>
          </a:p>
          <a:p>
            <a:pPr lvl="1" eaLnBrk="1" hangingPunct="1"/>
            <a:r>
              <a:rPr lang="en-US" altLang="zh-TW" smtClean="0">
                <a:ea typeface="PMingLiU" pitchFamily="18" charset="-120"/>
              </a:rPr>
              <a:t>Incremental Update: Send only entries that ha</a:t>
            </a:r>
            <a:r>
              <a:rPr lang="en-US" altLang="zh-CN" smtClean="0">
                <a:ea typeface="PMingLiU" pitchFamily="18" charset="-120"/>
              </a:rPr>
              <a:t>ve</a:t>
            </a:r>
            <a:r>
              <a:rPr lang="en-US" altLang="zh-TW" smtClean="0">
                <a:ea typeface="PMingLiU" pitchFamily="18" charset="-120"/>
              </a:rPr>
              <a:t> changed. (Make it fit into one single packet)</a:t>
            </a:r>
            <a:endParaRPr lang="en-GB" altLang="zh-TW" smtClean="0">
              <a:ea typeface="PMingLiU" pitchFamily="18" charset="-120"/>
            </a:endParaRPr>
          </a:p>
        </p:txBody>
      </p:sp>
      <p:sp>
        <p:nvSpPr>
          <p:cNvPr id="25604" name="Rectangle 4"/>
          <p:cNvSpPr>
            <a:spLocks noChangeArrowheads="1"/>
          </p:cNvSpPr>
          <p:nvPr/>
        </p:nvSpPr>
        <p:spPr bwMode="auto">
          <a:xfrm>
            <a:off x="609600" y="3048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73166478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934200" y="4038600"/>
            <a:ext cx="1208088"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smtClean="0">
                <a:solidFill>
                  <a:srgbClr val="000000"/>
                </a:solidFill>
                <a:ea typeface="PMingLiU" pitchFamily="18" charset="-120"/>
              </a:rPr>
              <a:t>(D, 0, D-000)</a:t>
            </a:r>
            <a:endParaRPr lang="en-GB" altLang="zh-TW" sz="1400" smtClean="0">
              <a:solidFill>
                <a:srgbClr val="000000"/>
              </a:solidFill>
              <a:ea typeface="PMingLiU" pitchFamily="18" charset="-120"/>
            </a:endParaRPr>
          </a:p>
        </p:txBody>
      </p:sp>
      <p:sp>
        <p:nvSpPr>
          <p:cNvPr id="26627" name="Rectangle 3"/>
          <p:cNvSpPr>
            <a:spLocks noGrp="1" noChangeArrowheads="1"/>
          </p:cNvSpPr>
          <p:nvPr>
            <p:ph type="title"/>
          </p:nvPr>
        </p:nvSpPr>
        <p:spPr>
          <a:xfrm>
            <a:off x="457200" y="1295400"/>
            <a:ext cx="8410575" cy="677863"/>
          </a:xfrm>
        </p:spPr>
        <p:txBody>
          <a:bodyPr/>
          <a:lstStyle/>
          <a:p>
            <a:pPr algn="l" eaLnBrk="1" hangingPunct="1"/>
            <a:r>
              <a:rPr lang="en-US" altLang="zh-TW" sz="3200" smtClean="0">
                <a:ea typeface="PMingLiU" pitchFamily="18" charset="-120"/>
              </a:rPr>
              <a:t>New Node</a:t>
            </a:r>
            <a:endParaRPr lang="en-GB" altLang="zh-TW" sz="3200" smtClean="0">
              <a:ea typeface="PMingLiU" pitchFamily="18" charset="-120"/>
            </a:endParaRPr>
          </a:p>
        </p:txBody>
      </p:sp>
      <p:sp>
        <p:nvSpPr>
          <p:cNvPr id="26628" name="Line 4"/>
          <p:cNvSpPr>
            <a:spLocks noChangeShapeType="1"/>
          </p:cNvSpPr>
          <p:nvPr/>
        </p:nvSpPr>
        <p:spPr bwMode="auto">
          <a:xfrm>
            <a:off x="3886200" y="46751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6629" name="Text Box 5"/>
          <p:cNvSpPr txBox="1">
            <a:spLocks noChangeArrowheads="1"/>
          </p:cNvSpPr>
          <p:nvPr/>
        </p:nvSpPr>
        <p:spPr bwMode="auto">
          <a:xfrm>
            <a:off x="5867400" y="4800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sp>
        <p:nvSpPr>
          <p:cNvPr id="26630" name="Line 6"/>
          <p:cNvSpPr>
            <a:spLocks noChangeShapeType="1"/>
          </p:cNvSpPr>
          <p:nvPr/>
        </p:nvSpPr>
        <p:spPr bwMode="auto">
          <a:xfrm>
            <a:off x="1676400" y="46751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6631" name="Text Box 7"/>
          <p:cNvSpPr txBox="1">
            <a:spLocks noChangeArrowheads="1"/>
          </p:cNvSpPr>
          <p:nvPr/>
        </p:nvSpPr>
        <p:spPr bwMode="auto">
          <a:xfrm>
            <a:off x="3657600" y="48006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26632" name="Oval 8"/>
          <p:cNvSpPr>
            <a:spLocks noChangeArrowheads="1"/>
          </p:cNvSpPr>
          <p:nvPr/>
        </p:nvSpPr>
        <p:spPr bwMode="auto">
          <a:xfrm flipV="1">
            <a:off x="3733800" y="4598988"/>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6633" name="Oval 9"/>
          <p:cNvSpPr>
            <a:spLocks noChangeArrowheads="1"/>
          </p:cNvSpPr>
          <p:nvPr/>
        </p:nvSpPr>
        <p:spPr bwMode="auto">
          <a:xfrm flipV="1">
            <a:off x="1524000" y="4598988"/>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6634" name="Text Box 10"/>
          <p:cNvSpPr txBox="1">
            <a:spLocks noChangeArrowheads="1"/>
          </p:cNvSpPr>
          <p:nvPr/>
        </p:nvSpPr>
        <p:spPr bwMode="auto">
          <a:xfrm>
            <a:off x="1447800" y="4800600"/>
            <a:ext cx="33655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26635" name="Text Box 11"/>
          <p:cNvSpPr txBox="1">
            <a:spLocks noChangeArrowheads="1"/>
          </p:cNvSpPr>
          <p:nvPr/>
        </p:nvSpPr>
        <p:spPr bwMode="auto">
          <a:xfrm>
            <a:off x="8077200" y="4800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BBE0E3"/>
                </a:solidFill>
                <a:ea typeface="PMingLiU" pitchFamily="18" charset="-120"/>
              </a:rPr>
              <a:t>D</a:t>
            </a:r>
            <a:endParaRPr lang="en-GB" altLang="zh-TW" sz="1800" smtClean="0">
              <a:solidFill>
                <a:srgbClr val="BBE0E3"/>
              </a:solidFill>
              <a:ea typeface="PMingLiU" pitchFamily="18" charset="-120"/>
            </a:endParaRPr>
          </a:p>
        </p:txBody>
      </p:sp>
      <p:sp>
        <p:nvSpPr>
          <p:cNvPr id="26636" name="Line 12"/>
          <p:cNvSpPr>
            <a:spLocks noChangeShapeType="1"/>
          </p:cNvSpPr>
          <p:nvPr/>
        </p:nvSpPr>
        <p:spPr bwMode="auto">
          <a:xfrm>
            <a:off x="6096000" y="46751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6637" name="Oval 13"/>
          <p:cNvSpPr>
            <a:spLocks noChangeArrowheads="1"/>
          </p:cNvSpPr>
          <p:nvPr/>
        </p:nvSpPr>
        <p:spPr bwMode="auto">
          <a:xfrm flipV="1">
            <a:off x="8153400" y="4598988"/>
            <a:ext cx="193675" cy="1936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6638" name="Line 14"/>
          <p:cNvSpPr>
            <a:spLocks noChangeShapeType="1"/>
          </p:cNvSpPr>
          <p:nvPr/>
        </p:nvSpPr>
        <p:spPr bwMode="auto">
          <a:xfrm flipH="1">
            <a:off x="6248400" y="4370388"/>
            <a:ext cx="1828800" cy="0"/>
          </a:xfrm>
          <a:prstGeom prst="line">
            <a:avLst/>
          </a:prstGeom>
          <a:noFill/>
          <a:ln w="28575">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89103" name="Group 15"/>
          <p:cNvGraphicFramePr>
            <a:graphicFrameLocks noGrp="1"/>
          </p:cNvGraphicFramePr>
          <p:nvPr/>
        </p:nvGraphicFramePr>
        <p:xfrm>
          <a:off x="762000" y="5181600"/>
          <a:ext cx="2057400" cy="1082674"/>
        </p:xfrm>
        <a:graphic>
          <a:graphicData uri="http://schemas.openxmlformats.org/drawingml/2006/table">
            <a:tbl>
              <a:tblPr/>
              <a:tblGrid>
                <a:gridCol w="457200"/>
                <a:gridCol w="457200"/>
                <a:gridCol w="533400"/>
                <a:gridCol w="609600"/>
              </a:tblGrid>
              <a:tr h="22873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B-104</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C-590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6671" name="Oval 47"/>
          <p:cNvSpPr>
            <a:spLocks noChangeArrowheads="1"/>
          </p:cNvSpPr>
          <p:nvPr/>
        </p:nvSpPr>
        <p:spPr bwMode="auto">
          <a:xfrm flipV="1">
            <a:off x="5943600" y="4598988"/>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89136" name="Group 48"/>
          <p:cNvGraphicFramePr>
            <a:graphicFrameLocks noGrp="1"/>
          </p:cNvGraphicFramePr>
          <p:nvPr/>
        </p:nvGraphicFramePr>
        <p:xfrm>
          <a:off x="3048000" y="5181600"/>
          <a:ext cx="1981200" cy="1082674"/>
        </p:xfrm>
        <a:graphic>
          <a:graphicData uri="http://schemas.openxmlformats.org/drawingml/2006/table">
            <a:tbl>
              <a:tblPr/>
              <a:tblGrid>
                <a:gridCol w="457200"/>
                <a:gridCol w="457200"/>
                <a:gridCol w="533400"/>
                <a:gridCol w="533400"/>
              </a:tblGrid>
              <a:tr h="22873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B-104</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C-590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9168" name="Group 80"/>
          <p:cNvGraphicFramePr>
            <a:graphicFrameLocks noGrp="1"/>
          </p:cNvGraphicFramePr>
          <p:nvPr/>
        </p:nvGraphicFramePr>
        <p:xfrm>
          <a:off x="5257800" y="5181600"/>
          <a:ext cx="2057400" cy="1082674"/>
        </p:xfrm>
        <a:graphic>
          <a:graphicData uri="http://schemas.openxmlformats.org/drawingml/2006/table">
            <a:tbl>
              <a:tblPr/>
              <a:tblGrid>
                <a:gridCol w="457200"/>
                <a:gridCol w="457200"/>
                <a:gridCol w="533400"/>
                <a:gridCol w="609600"/>
              </a:tblGrid>
              <a:tr h="22873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B-104</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C-590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D-000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6736" name="Text Box 112"/>
          <p:cNvSpPr txBox="1">
            <a:spLocks noChangeArrowheads="1"/>
          </p:cNvSpPr>
          <p:nvPr/>
        </p:nvSpPr>
        <p:spPr bwMode="auto">
          <a:xfrm>
            <a:off x="5334000" y="2286000"/>
            <a:ext cx="3276600" cy="103505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1. D broadcast for first time</a:t>
            </a:r>
            <a:br>
              <a:rPr lang="en-US" altLang="zh-TW" sz="2000" smtClean="0">
                <a:solidFill>
                  <a:srgbClr val="000000"/>
                </a:solidFill>
                <a:ea typeface="PMingLiU" pitchFamily="18" charset="-120"/>
              </a:rPr>
            </a:br>
            <a:r>
              <a:rPr lang="en-US" altLang="zh-TW" sz="2000" smtClean="0">
                <a:solidFill>
                  <a:srgbClr val="000000"/>
                </a:solidFill>
                <a:ea typeface="PMingLiU" pitchFamily="18" charset="-120"/>
              </a:rPr>
              <a:t>Send Sequence number D-000</a:t>
            </a:r>
            <a:endParaRPr lang="en-GB" altLang="zh-TW" sz="2000" smtClean="0">
              <a:solidFill>
                <a:srgbClr val="000000"/>
              </a:solidFill>
              <a:ea typeface="PMingLiU" pitchFamily="18" charset="-120"/>
            </a:endParaRPr>
          </a:p>
        </p:txBody>
      </p:sp>
      <p:sp>
        <p:nvSpPr>
          <p:cNvPr id="26737" name="Text Box 113"/>
          <p:cNvSpPr txBox="1">
            <a:spLocks noChangeArrowheads="1"/>
          </p:cNvSpPr>
          <p:nvPr/>
        </p:nvSpPr>
        <p:spPr bwMode="auto">
          <a:xfrm>
            <a:off x="762000" y="2286000"/>
            <a:ext cx="4343400" cy="10350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2. Insert entry for D with sequence number D-000</a:t>
            </a:r>
            <a:r>
              <a:rPr lang="en-US" altLang="zh-CN" sz="2000" smtClean="0">
                <a:solidFill>
                  <a:srgbClr val="000000"/>
                </a:solidFill>
                <a:ea typeface="PMingLiU" pitchFamily="18" charset="-120"/>
              </a:rPr>
              <a:t>, t</a:t>
            </a:r>
            <a:r>
              <a:rPr lang="en-US" altLang="zh-TW" sz="2000" smtClean="0">
                <a:solidFill>
                  <a:srgbClr val="000000"/>
                </a:solidFill>
                <a:ea typeface="PMingLiU" pitchFamily="18" charset="-120"/>
              </a:rPr>
              <a:t>hen immediately broadcast own table</a:t>
            </a:r>
            <a:endParaRPr lang="en-GB" altLang="zh-TW" sz="2000" smtClean="0">
              <a:solidFill>
                <a:srgbClr val="000000"/>
              </a:solidFill>
              <a:ea typeface="PMingLiU" pitchFamily="18" charset="-120"/>
            </a:endParaRPr>
          </a:p>
        </p:txBody>
      </p:sp>
      <p:sp>
        <p:nvSpPr>
          <p:cNvPr id="26738" name="Line 114"/>
          <p:cNvSpPr>
            <a:spLocks noChangeShapeType="1"/>
          </p:cNvSpPr>
          <p:nvPr/>
        </p:nvSpPr>
        <p:spPr bwMode="auto">
          <a:xfrm>
            <a:off x="4038600" y="3352800"/>
            <a:ext cx="1676400" cy="1676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6739" name="Line 115"/>
          <p:cNvSpPr>
            <a:spLocks noChangeShapeType="1"/>
          </p:cNvSpPr>
          <p:nvPr/>
        </p:nvSpPr>
        <p:spPr bwMode="auto">
          <a:xfrm flipH="1">
            <a:off x="7467600" y="33528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6740" name="Rectangle 116"/>
          <p:cNvSpPr>
            <a:spLocks noChangeArrowheads="1"/>
          </p:cNvSpPr>
          <p:nvPr/>
        </p:nvSpPr>
        <p:spPr bwMode="auto">
          <a:xfrm>
            <a:off x="685800" y="2286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195981057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1371600"/>
            <a:ext cx="8001000" cy="609600"/>
          </a:xfrm>
        </p:spPr>
        <p:txBody>
          <a:bodyPr/>
          <a:lstStyle/>
          <a:p>
            <a:pPr algn="l" eaLnBrk="1" hangingPunct="1"/>
            <a:r>
              <a:rPr lang="en-US" altLang="zh-TW" sz="3200" smtClean="0">
                <a:ea typeface="PMingLiU" pitchFamily="18" charset="-120"/>
              </a:rPr>
              <a:t>New Node (cont</a:t>
            </a:r>
            <a:r>
              <a:rPr lang="en-US" altLang="zh-TW" sz="3200" smtClean="0">
                <a:latin typeface="Tahoma" pitchFamily="34" charset="0"/>
                <a:ea typeface="PMingLiU" pitchFamily="18" charset="-120"/>
              </a:rPr>
              <a:t>’</a:t>
            </a:r>
            <a:r>
              <a:rPr lang="en-US" altLang="zh-TW" sz="3200" smtClean="0">
                <a:ea typeface="PMingLiU" pitchFamily="18" charset="-120"/>
              </a:rPr>
              <a:t>d)</a:t>
            </a:r>
            <a:endParaRPr lang="en-GB" altLang="zh-TW" sz="3200" smtClean="0">
              <a:ea typeface="PMingLiU" pitchFamily="18" charset="-120"/>
            </a:endParaRPr>
          </a:p>
        </p:txBody>
      </p:sp>
      <p:sp>
        <p:nvSpPr>
          <p:cNvPr id="27651" name="Rectangle 3"/>
          <p:cNvSpPr>
            <a:spLocks noChangeArrowheads="1"/>
          </p:cNvSpPr>
          <p:nvPr/>
        </p:nvSpPr>
        <p:spPr bwMode="auto">
          <a:xfrm>
            <a:off x="533400" y="228600"/>
            <a:ext cx="8001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
        <p:nvSpPr>
          <p:cNvPr id="27652" name="Text Box 4"/>
          <p:cNvSpPr txBox="1">
            <a:spLocks noChangeArrowheads="1"/>
          </p:cNvSpPr>
          <p:nvPr/>
        </p:nvSpPr>
        <p:spPr bwMode="auto">
          <a:xfrm>
            <a:off x="4343400" y="3328988"/>
            <a:ext cx="1504950" cy="1190625"/>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(A, 2, A-550)</a:t>
            </a:r>
          </a:p>
          <a:p>
            <a:pPr eaLnBrk="1" fontAlgn="base" hangingPunct="1">
              <a:spcBef>
                <a:spcPct val="0"/>
              </a:spcBef>
              <a:spcAft>
                <a:spcPct val="0"/>
              </a:spcAft>
              <a:buFontTx/>
              <a:buNone/>
            </a:pPr>
            <a:r>
              <a:rPr lang="en-US" altLang="zh-TW" sz="1800" smtClean="0">
                <a:solidFill>
                  <a:srgbClr val="000000"/>
                </a:solidFill>
                <a:ea typeface="PMingLiU" pitchFamily="18" charset="-120"/>
              </a:rPr>
              <a:t>(B, 1, B-10</a:t>
            </a:r>
            <a:r>
              <a:rPr lang="en-US" altLang="zh-CN" sz="1800" smtClean="0">
                <a:solidFill>
                  <a:srgbClr val="000000"/>
                </a:solidFill>
                <a:ea typeface="PMingLiU" pitchFamily="18" charset="-120"/>
              </a:rPr>
              <a:t>4</a:t>
            </a:r>
            <a:r>
              <a:rPr lang="en-US" altLang="zh-TW" sz="1800" smtClean="0">
                <a:solidFill>
                  <a:srgbClr val="000000"/>
                </a:solidFill>
                <a:ea typeface="PMingLiU" pitchFamily="18" charset="-120"/>
              </a:rPr>
              <a:t>)</a:t>
            </a:r>
          </a:p>
          <a:p>
            <a:pPr eaLnBrk="1" fontAlgn="base" hangingPunct="1">
              <a:spcBef>
                <a:spcPct val="0"/>
              </a:spcBef>
              <a:spcAft>
                <a:spcPct val="0"/>
              </a:spcAft>
              <a:buFontTx/>
              <a:buNone/>
            </a:pPr>
            <a:r>
              <a:rPr lang="en-US" altLang="zh-TW" sz="1800" smtClean="0">
                <a:solidFill>
                  <a:srgbClr val="000000"/>
                </a:solidFill>
                <a:ea typeface="PMingLiU" pitchFamily="18" charset="-120"/>
              </a:rPr>
              <a:t>(C, 0, C-592)</a:t>
            </a:r>
          </a:p>
          <a:p>
            <a:pPr eaLnBrk="1" fontAlgn="base" hangingPunct="1">
              <a:spcBef>
                <a:spcPct val="0"/>
              </a:spcBef>
              <a:spcAft>
                <a:spcPct val="0"/>
              </a:spcAft>
              <a:buFontTx/>
              <a:buNone/>
            </a:pPr>
            <a:r>
              <a:rPr lang="en-US" altLang="zh-TW" sz="1800" smtClean="0">
                <a:solidFill>
                  <a:srgbClr val="000000"/>
                </a:solidFill>
                <a:ea typeface="PMingLiU" pitchFamily="18" charset="-120"/>
              </a:rPr>
              <a:t>(D, 1, D-000)</a:t>
            </a:r>
            <a:endParaRPr lang="en-GB" altLang="zh-TW" sz="1800" smtClean="0">
              <a:solidFill>
                <a:srgbClr val="000000"/>
              </a:solidFill>
              <a:ea typeface="PMingLiU" pitchFamily="18" charset="-120"/>
            </a:endParaRPr>
          </a:p>
        </p:txBody>
      </p:sp>
      <p:sp>
        <p:nvSpPr>
          <p:cNvPr id="27653" name="Text Box 5"/>
          <p:cNvSpPr txBox="1">
            <a:spLocks noChangeArrowheads="1"/>
          </p:cNvSpPr>
          <p:nvPr/>
        </p:nvSpPr>
        <p:spPr bwMode="auto">
          <a:xfrm>
            <a:off x="6343650" y="3352800"/>
            <a:ext cx="1504950" cy="1190625"/>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(A, 2, A-550)</a:t>
            </a:r>
          </a:p>
          <a:p>
            <a:pPr eaLnBrk="1" fontAlgn="base" hangingPunct="1">
              <a:spcBef>
                <a:spcPct val="0"/>
              </a:spcBef>
              <a:spcAft>
                <a:spcPct val="0"/>
              </a:spcAft>
              <a:buFontTx/>
              <a:buNone/>
            </a:pPr>
            <a:r>
              <a:rPr lang="en-US" altLang="zh-TW" sz="1800" smtClean="0">
                <a:solidFill>
                  <a:srgbClr val="000000"/>
                </a:solidFill>
                <a:ea typeface="PMingLiU" pitchFamily="18" charset="-120"/>
              </a:rPr>
              <a:t>(B, 1, B-10</a:t>
            </a:r>
            <a:r>
              <a:rPr lang="en-US" altLang="zh-CN" sz="1800" smtClean="0">
                <a:solidFill>
                  <a:srgbClr val="000000"/>
                </a:solidFill>
                <a:ea typeface="PMingLiU" pitchFamily="18" charset="-120"/>
              </a:rPr>
              <a:t>4</a:t>
            </a:r>
            <a:r>
              <a:rPr lang="en-US" altLang="zh-TW" sz="1800" smtClean="0">
                <a:solidFill>
                  <a:srgbClr val="000000"/>
                </a:solidFill>
                <a:ea typeface="PMingLiU" pitchFamily="18" charset="-120"/>
              </a:rPr>
              <a:t>)</a:t>
            </a:r>
          </a:p>
          <a:p>
            <a:pPr eaLnBrk="1" fontAlgn="base" hangingPunct="1">
              <a:spcBef>
                <a:spcPct val="0"/>
              </a:spcBef>
              <a:spcAft>
                <a:spcPct val="0"/>
              </a:spcAft>
              <a:buFontTx/>
              <a:buNone/>
            </a:pPr>
            <a:r>
              <a:rPr lang="en-US" altLang="zh-TW" sz="1800" smtClean="0">
                <a:solidFill>
                  <a:srgbClr val="000000"/>
                </a:solidFill>
                <a:ea typeface="PMingLiU" pitchFamily="18" charset="-120"/>
              </a:rPr>
              <a:t>(C, 0, C-592)</a:t>
            </a:r>
          </a:p>
          <a:p>
            <a:pPr eaLnBrk="1" fontAlgn="base" hangingPunct="1">
              <a:spcBef>
                <a:spcPct val="0"/>
              </a:spcBef>
              <a:spcAft>
                <a:spcPct val="0"/>
              </a:spcAft>
              <a:buFontTx/>
              <a:buNone/>
            </a:pPr>
            <a:r>
              <a:rPr lang="en-US" altLang="zh-TW" sz="1800" smtClean="0">
                <a:solidFill>
                  <a:srgbClr val="000000"/>
                </a:solidFill>
                <a:ea typeface="PMingLiU" pitchFamily="18" charset="-120"/>
              </a:rPr>
              <a:t>(D, 1, D-000)</a:t>
            </a:r>
            <a:endParaRPr lang="en-GB" altLang="zh-TW" sz="1800" smtClean="0">
              <a:solidFill>
                <a:srgbClr val="000000"/>
              </a:solidFill>
              <a:ea typeface="PMingLiU" pitchFamily="18" charset="-120"/>
            </a:endParaRPr>
          </a:p>
        </p:txBody>
      </p:sp>
      <p:sp>
        <p:nvSpPr>
          <p:cNvPr id="27654" name="Line 6"/>
          <p:cNvSpPr>
            <a:spLocks noChangeShapeType="1"/>
          </p:cNvSpPr>
          <p:nvPr/>
        </p:nvSpPr>
        <p:spPr bwMode="auto">
          <a:xfrm>
            <a:off x="3962400" y="47513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655" name="Text Box 7"/>
          <p:cNvSpPr txBox="1">
            <a:spLocks noChangeArrowheads="1"/>
          </p:cNvSpPr>
          <p:nvPr/>
        </p:nvSpPr>
        <p:spPr bwMode="auto">
          <a:xfrm>
            <a:off x="5943600" y="4876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sp>
        <p:nvSpPr>
          <p:cNvPr id="27656" name="Line 8"/>
          <p:cNvSpPr>
            <a:spLocks noChangeShapeType="1"/>
          </p:cNvSpPr>
          <p:nvPr/>
        </p:nvSpPr>
        <p:spPr bwMode="auto">
          <a:xfrm>
            <a:off x="1752600" y="47513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657" name="Text Box 9"/>
          <p:cNvSpPr txBox="1">
            <a:spLocks noChangeArrowheads="1"/>
          </p:cNvSpPr>
          <p:nvPr/>
        </p:nvSpPr>
        <p:spPr bwMode="auto">
          <a:xfrm>
            <a:off x="3733800" y="4876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27658" name="Oval 10"/>
          <p:cNvSpPr>
            <a:spLocks noChangeArrowheads="1"/>
          </p:cNvSpPr>
          <p:nvPr/>
        </p:nvSpPr>
        <p:spPr bwMode="auto">
          <a:xfrm flipV="1">
            <a:off x="3810000" y="4675188"/>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7659" name="Oval 11"/>
          <p:cNvSpPr>
            <a:spLocks noChangeArrowheads="1"/>
          </p:cNvSpPr>
          <p:nvPr/>
        </p:nvSpPr>
        <p:spPr bwMode="auto">
          <a:xfrm flipV="1">
            <a:off x="1600200" y="4675188"/>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7660" name="Text Box 12"/>
          <p:cNvSpPr txBox="1">
            <a:spLocks noChangeArrowheads="1"/>
          </p:cNvSpPr>
          <p:nvPr/>
        </p:nvSpPr>
        <p:spPr bwMode="auto">
          <a:xfrm>
            <a:off x="1524000" y="4876800"/>
            <a:ext cx="33655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27661" name="Text Box 13"/>
          <p:cNvSpPr txBox="1">
            <a:spLocks noChangeArrowheads="1"/>
          </p:cNvSpPr>
          <p:nvPr/>
        </p:nvSpPr>
        <p:spPr bwMode="auto">
          <a:xfrm>
            <a:off x="8153400" y="4876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BBE0E3"/>
                </a:solidFill>
                <a:ea typeface="PMingLiU" pitchFamily="18" charset="-120"/>
              </a:rPr>
              <a:t>D</a:t>
            </a:r>
            <a:endParaRPr lang="en-GB" altLang="zh-TW" sz="1800" smtClean="0">
              <a:solidFill>
                <a:srgbClr val="BBE0E3"/>
              </a:solidFill>
              <a:ea typeface="PMingLiU" pitchFamily="18" charset="-120"/>
            </a:endParaRPr>
          </a:p>
        </p:txBody>
      </p:sp>
      <p:sp>
        <p:nvSpPr>
          <p:cNvPr id="27662" name="Line 14"/>
          <p:cNvSpPr>
            <a:spLocks noChangeShapeType="1"/>
          </p:cNvSpPr>
          <p:nvPr/>
        </p:nvSpPr>
        <p:spPr bwMode="auto">
          <a:xfrm>
            <a:off x="6172200" y="47513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663" name="Oval 15"/>
          <p:cNvSpPr>
            <a:spLocks noChangeArrowheads="1"/>
          </p:cNvSpPr>
          <p:nvPr/>
        </p:nvSpPr>
        <p:spPr bwMode="auto">
          <a:xfrm flipV="1">
            <a:off x="8229600" y="4675188"/>
            <a:ext cx="193675" cy="1936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91152" name="Group 16"/>
          <p:cNvGraphicFramePr>
            <a:graphicFrameLocks noGrp="1"/>
          </p:cNvGraphicFramePr>
          <p:nvPr/>
        </p:nvGraphicFramePr>
        <p:xfrm>
          <a:off x="3124200" y="5257800"/>
          <a:ext cx="1981200" cy="1082674"/>
        </p:xfrm>
        <a:graphic>
          <a:graphicData uri="http://schemas.openxmlformats.org/drawingml/2006/table">
            <a:tbl>
              <a:tblPr/>
              <a:tblGrid>
                <a:gridCol w="457200"/>
                <a:gridCol w="457200"/>
                <a:gridCol w="533400"/>
                <a:gridCol w="533400"/>
              </a:tblGrid>
              <a:tr h="22873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a:t>
                      </a:r>
                      <a:r>
                        <a:rPr kumimoji="0" lang="en-US" altLang="zh-CN" sz="1400" b="0" i="0" u="none" strike="noStrike" cap="none" normalizeH="0" baseline="0" smtClean="0">
                          <a:ln>
                            <a:noFill/>
                          </a:ln>
                          <a:solidFill>
                            <a:schemeClr val="tx1"/>
                          </a:solidFill>
                          <a:effectLst/>
                          <a:latin typeface="Arial" charset="0"/>
                          <a:ea typeface="PMingLiU" pitchFamily="18" charset="-120"/>
                        </a:rPr>
                        <a:t>4</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C-592</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D-000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1184" name="Group 48"/>
          <p:cNvGraphicFramePr>
            <a:graphicFrameLocks noGrp="1"/>
          </p:cNvGraphicFramePr>
          <p:nvPr/>
        </p:nvGraphicFramePr>
        <p:xfrm>
          <a:off x="838200" y="5257800"/>
          <a:ext cx="2057400" cy="1082674"/>
        </p:xfrm>
        <a:graphic>
          <a:graphicData uri="http://schemas.openxmlformats.org/drawingml/2006/table">
            <a:tbl>
              <a:tblPr/>
              <a:tblGrid>
                <a:gridCol w="457200"/>
                <a:gridCol w="457200"/>
                <a:gridCol w="533400"/>
                <a:gridCol w="609600"/>
              </a:tblGrid>
              <a:tr h="22873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B-104</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 </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C-590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7728" name="Line 80"/>
          <p:cNvSpPr>
            <a:spLocks noChangeShapeType="1"/>
          </p:cNvSpPr>
          <p:nvPr/>
        </p:nvSpPr>
        <p:spPr bwMode="auto">
          <a:xfrm flipH="1">
            <a:off x="4038600" y="4495800"/>
            <a:ext cx="1828800" cy="0"/>
          </a:xfrm>
          <a:prstGeom prst="line">
            <a:avLst/>
          </a:prstGeom>
          <a:noFill/>
          <a:ln w="2857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729" name="Oval 81"/>
          <p:cNvSpPr>
            <a:spLocks noChangeArrowheads="1"/>
          </p:cNvSpPr>
          <p:nvPr/>
        </p:nvSpPr>
        <p:spPr bwMode="auto">
          <a:xfrm flipV="1">
            <a:off x="6019800" y="4675188"/>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91218" name="Group 82"/>
          <p:cNvGraphicFramePr>
            <a:graphicFrameLocks noGrp="1"/>
          </p:cNvGraphicFramePr>
          <p:nvPr/>
        </p:nvGraphicFramePr>
        <p:xfrm>
          <a:off x="5334000" y="5257800"/>
          <a:ext cx="2057400" cy="1082674"/>
        </p:xfrm>
        <a:graphic>
          <a:graphicData uri="http://schemas.openxmlformats.org/drawingml/2006/table">
            <a:tbl>
              <a:tblPr/>
              <a:tblGrid>
                <a:gridCol w="457200"/>
                <a:gridCol w="457200"/>
                <a:gridCol w="533400"/>
                <a:gridCol w="609600"/>
              </a:tblGrid>
              <a:tr h="22873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A-550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B-10</a:t>
                      </a:r>
                      <a:r>
                        <a:rPr kumimoji="0" lang="en-US" altLang="zh-CN" sz="1400" b="0" i="0" u="none" strike="noStrike" cap="none" normalizeH="0" baseline="0" smtClean="0">
                          <a:ln>
                            <a:noFill/>
                          </a:ln>
                          <a:solidFill>
                            <a:schemeClr val="tx1"/>
                          </a:solidFill>
                          <a:effectLst/>
                          <a:latin typeface="Arial" charset="0"/>
                          <a:ea typeface="PMingLiU" pitchFamily="18" charset="-120"/>
                        </a:rPr>
                        <a:t>4</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0</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C-592</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1</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D-000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7762" name="Line 114"/>
          <p:cNvSpPr>
            <a:spLocks noChangeShapeType="1"/>
          </p:cNvSpPr>
          <p:nvPr/>
        </p:nvSpPr>
        <p:spPr bwMode="auto">
          <a:xfrm flipH="1">
            <a:off x="6248400" y="4495800"/>
            <a:ext cx="1828800" cy="0"/>
          </a:xfrm>
          <a:prstGeom prst="line">
            <a:avLst/>
          </a:prstGeom>
          <a:noFill/>
          <a:ln w="28575">
            <a:solidFill>
              <a:schemeClr val="tx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763" name="Line 115"/>
          <p:cNvSpPr>
            <a:spLocks noChangeShapeType="1"/>
          </p:cNvSpPr>
          <p:nvPr/>
        </p:nvSpPr>
        <p:spPr bwMode="auto">
          <a:xfrm flipH="1">
            <a:off x="1828800" y="4495800"/>
            <a:ext cx="1828800" cy="0"/>
          </a:xfrm>
          <a:prstGeom prst="line">
            <a:avLst/>
          </a:prstGeom>
          <a:noFill/>
          <a:ln w="28575">
            <a:solidFill>
              <a:srgbClr val="FFCC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764" name="Text Box 116"/>
          <p:cNvSpPr txBox="1">
            <a:spLocks noChangeArrowheads="1"/>
          </p:cNvSpPr>
          <p:nvPr/>
        </p:nvSpPr>
        <p:spPr bwMode="auto">
          <a:xfrm>
            <a:off x="2895600" y="3886200"/>
            <a:ext cx="717550" cy="517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smtClean="0">
                <a:solidFill>
                  <a:srgbClr val="808080"/>
                </a:solidFill>
                <a:ea typeface="PMingLiU" pitchFamily="18" charset="-120"/>
              </a:rPr>
              <a:t>………</a:t>
            </a:r>
          </a:p>
          <a:p>
            <a:pPr eaLnBrk="1" fontAlgn="base" hangingPunct="1">
              <a:spcBef>
                <a:spcPct val="0"/>
              </a:spcBef>
              <a:spcAft>
                <a:spcPct val="0"/>
              </a:spcAft>
              <a:buFontTx/>
              <a:buNone/>
            </a:pPr>
            <a:r>
              <a:rPr lang="en-US" altLang="zh-TW" sz="1400" smtClean="0">
                <a:solidFill>
                  <a:srgbClr val="808080"/>
                </a:solidFill>
                <a:ea typeface="PMingLiU" pitchFamily="18" charset="-120"/>
              </a:rPr>
              <a:t>………</a:t>
            </a:r>
            <a:endParaRPr lang="zh-TW" altLang="en-GB" sz="1400" smtClean="0">
              <a:solidFill>
                <a:srgbClr val="808080"/>
              </a:solidFill>
              <a:ea typeface="PMingLiU" pitchFamily="18" charset="-120"/>
            </a:endParaRPr>
          </a:p>
        </p:txBody>
      </p:sp>
      <p:sp>
        <p:nvSpPr>
          <p:cNvPr id="27765" name="Text Box 117"/>
          <p:cNvSpPr txBox="1">
            <a:spLocks noChangeArrowheads="1"/>
          </p:cNvSpPr>
          <p:nvPr/>
        </p:nvSpPr>
        <p:spPr bwMode="auto">
          <a:xfrm>
            <a:off x="5943600" y="1447800"/>
            <a:ext cx="2819400" cy="13398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3. C increases its sequence number to C-592 then broadcasts its new table.</a:t>
            </a:r>
            <a:endParaRPr lang="en-GB" altLang="zh-TW" sz="2000" smtClean="0">
              <a:solidFill>
                <a:srgbClr val="000000"/>
              </a:solidFill>
              <a:ea typeface="PMingLiU" pitchFamily="18" charset="-120"/>
            </a:endParaRPr>
          </a:p>
        </p:txBody>
      </p:sp>
      <p:sp>
        <p:nvSpPr>
          <p:cNvPr id="27766" name="Line 118"/>
          <p:cNvSpPr>
            <a:spLocks noChangeShapeType="1"/>
          </p:cNvSpPr>
          <p:nvPr/>
        </p:nvSpPr>
        <p:spPr bwMode="auto">
          <a:xfrm flipH="1">
            <a:off x="7315200" y="2819400"/>
            <a:ext cx="381000" cy="533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7767" name="Text Box 119"/>
          <p:cNvSpPr txBox="1">
            <a:spLocks noChangeArrowheads="1"/>
          </p:cNvSpPr>
          <p:nvPr/>
        </p:nvSpPr>
        <p:spPr bwMode="auto">
          <a:xfrm>
            <a:off x="2590800" y="2057400"/>
            <a:ext cx="2819400" cy="1035050"/>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4. B gets this new information and updates its table…….</a:t>
            </a:r>
            <a:endParaRPr lang="en-GB" altLang="zh-TW" sz="2000" smtClean="0">
              <a:solidFill>
                <a:srgbClr val="000000"/>
              </a:solidFill>
              <a:ea typeface="PMingLiU" pitchFamily="18" charset="-120"/>
            </a:endParaRPr>
          </a:p>
        </p:txBody>
      </p:sp>
      <p:sp>
        <p:nvSpPr>
          <p:cNvPr id="27768" name="Line 120"/>
          <p:cNvSpPr>
            <a:spLocks noChangeShapeType="1"/>
          </p:cNvSpPr>
          <p:nvPr/>
        </p:nvSpPr>
        <p:spPr bwMode="auto">
          <a:xfrm>
            <a:off x="3124200" y="3124200"/>
            <a:ext cx="533400" cy="1828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71548303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936625"/>
          </a:xfrm>
        </p:spPr>
        <p:txBody>
          <a:bodyPr/>
          <a:lstStyle/>
          <a:p>
            <a:r>
              <a:rPr lang="en-US" altLang="zh-CN" sz="3200" smtClean="0"/>
              <a:t>Anti-Entropy Model: a kind of simple epidemics</a:t>
            </a:r>
          </a:p>
        </p:txBody>
      </p:sp>
      <p:sp>
        <p:nvSpPr>
          <p:cNvPr id="4099" name="Rectangle 3"/>
          <p:cNvSpPr>
            <a:spLocks noGrp="1" noChangeArrowheads="1"/>
          </p:cNvSpPr>
          <p:nvPr>
            <p:ph idx="1"/>
          </p:nvPr>
        </p:nvSpPr>
        <p:spPr>
          <a:xfrm>
            <a:off x="323528" y="836712"/>
            <a:ext cx="8496944" cy="6021287"/>
          </a:xfrm>
        </p:spPr>
        <p:txBody>
          <a:bodyPr>
            <a:normAutofit fontScale="55000" lnSpcReduction="20000"/>
          </a:bodyPr>
          <a:lstStyle/>
          <a:p>
            <a:pPr>
              <a:lnSpc>
                <a:spcPct val="120000"/>
              </a:lnSpc>
              <a:spcBef>
                <a:spcPts val="0"/>
              </a:spcBef>
            </a:pPr>
            <a:r>
              <a:rPr lang="en-US" altLang="zh-CN" sz="3800" smtClean="0"/>
              <a:t>A node P picks another Q at random, and subsequently exchanges updates with Q by one of three ways, called push, pull and push-pull. </a:t>
            </a:r>
          </a:p>
          <a:p>
            <a:pPr lvl="1">
              <a:lnSpc>
                <a:spcPct val="120000"/>
              </a:lnSpc>
              <a:spcBef>
                <a:spcPts val="0"/>
              </a:spcBef>
            </a:pPr>
            <a:r>
              <a:rPr lang="en-US" altLang="zh-CN" sz="3200" smtClean="0"/>
              <a:t>Push: P only pushes its own updates to Q</a:t>
            </a:r>
          </a:p>
          <a:p>
            <a:pPr lvl="1">
              <a:lnSpc>
                <a:spcPct val="120000"/>
              </a:lnSpc>
              <a:spcBef>
                <a:spcPts val="0"/>
              </a:spcBef>
            </a:pPr>
            <a:r>
              <a:rPr lang="en-US" altLang="zh-CN" sz="3200" smtClean="0"/>
              <a:t>Pull: P only pulls in new updates from Q</a:t>
            </a:r>
          </a:p>
          <a:p>
            <a:pPr lvl="1">
              <a:lnSpc>
                <a:spcPct val="120000"/>
              </a:lnSpc>
              <a:spcBef>
                <a:spcPts val="0"/>
              </a:spcBef>
            </a:pPr>
            <a:r>
              <a:rPr lang="en-US" altLang="zh-CN" sz="3200" smtClean="0"/>
              <a:t>Push-Pull: P and Q send updates to each other</a:t>
            </a:r>
          </a:p>
          <a:p>
            <a:pPr>
              <a:lnSpc>
                <a:spcPct val="120000"/>
              </a:lnSpc>
              <a:spcBef>
                <a:spcPts val="0"/>
              </a:spcBef>
            </a:pPr>
            <a:r>
              <a:rPr lang="en-US" altLang="zh-CN" sz="3800" smtClean="0"/>
              <a:t>It is a basic result of epidemic theory that simple epidemics eventually infect the entire population. </a:t>
            </a:r>
          </a:p>
          <a:p>
            <a:pPr>
              <a:lnSpc>
                <a:spcPct val="120000"/>
              </a:lnSpc>
              <a:spcBef>
                <a:spcPts val="0"/>
              </a:spcBef>
            </a:pPr>
            <a:r>
              <a:rPr lang="en-US" altLang="zh-CN" sz="3800" smtClean="0"/>
              <a:t>Round: define a round as spanning a period in which every node will at least once have taken the initiative to exchange updates with a randomly chosen other node.</a:t>
            </a:r>
          </a:p>
          <a:p>
            <a:pPr>
              <a:lnSpc>
                <a:spcPct val="120000"/>
              </a:lnSpc>
              <a:spcBef>
                <a:spcPts val="0"/>
              </a:spcBef>
            </a:pPr>
            <a:r>
              <a:rPr lang="en-US" altLang="zh-CN" sz="3800" smtClean="0"/>
              <a:t>The number of rounds to propagate a single update to all nodes takes O(log(N)) rounds, where N is the number of nodes in the system. </a:t>
            </a:r>
          </a:p>
          <a:p>
            <a:pPr lvl="1">
              <a:lnSpc>
                <a:spcPct val="120000"/>
              </a:lnSpc>
              <a:spcBef>
                <a:spcPts val="0"/>
              </a:spcBef>
            </a:pPr>
            <a:r>
              <a:rPr lang="en-US" altLang="zh-CN" sz="3200"/>
              <a:t>A</a:t>
            </a:r>
            <a:r>
              <a:rPr lang="en-US" sz="3200" smtClean="0"/>
              <a:t>ssuming that infectious processes try to contaminate f other processes in each round</a:t>
            </a:r>
          </a:p>
          <a:p>
            <a:pPr lvl="1">
              <a:lnSpc>
                <a:spcPct val="120000"/>
              </a:lnSpc>
              <a:spcBef>
                <a:spcPts val="0"/>
              </a:spcBef>
            </a:pPr>
            <a:r>
              <a:rPr lang="en-US" sz="3200" smtClean="0"/>
              <a:t>the expected fraction of infected members after </a:t>
            </a:r>
            <a:r>
              <a:rPr lang="en-US" sz="3200" i="1" smtClean="0"/>
              <a:t>r</a:t>
            </a:r>
            <a:r>
              <a:rPr lang="en-US" sz="3200" smtClean="0"/>
              <a:t> rounds is 1/(1+ne</a:t>
            </a:r>
            <a:r>
              <a:rPr lang="en-US" sz="3200" baseline="30000" smtClean="0"/>
              <a:t>-fr</a:t>
            </a:r>
            <a:r>
              <a:rPr lang="en-US" sz="3200" smtClean="0"/>
              <a:t>) </a:t>
            </a:r>
          </a:p>
          <a:p>
            <a:pPr lvl="1">
              <a:lnSpc>
                <a:spcPct val="120000"/>
              </a:lnSpc>
              <a:spcBef>
                <a:spcPts val="0"/>
              </a:spcBef>
            </a:pPr>
            <a:r>
              <a:rPr lang="en-US" sz="3200" smtClean="0">
                <a:solidFill>
                  <a:srgbClr val="1602AA"/>
                </a:solidFill>
              </a:rPr>
              <a:t>the number of rounds R </a:t>
            </a:r>
            <a:r>
              <a:rPr lang="en-US" sz="3200" smtClean="0"/>
              <a:t>necessary to infect the entire system is  log</a:t>
            </a:r>
            <a:r>
              <a:rPr lang="en-US" sz="3200" baseline="-25000" smtClean="0"/>
              <a:t>(f+1)</a:t>
            </a:r>
            <a:r>
              <a:rPr lang="en-US" sz="3200" smtClean="0"/>
              <a:t>(n)+log(n)/f+O(1) </a:t>
            </a:r>
          </a:p>
          <a:p>
            <a:endParaRPr lang="en-US" altLang="zh-CN" smtClean="0"/>
          </a:p>
        </p:txBody>
      </p:sp>
    </p:spTree>
    <p:extLst>
      <p:ext uri="{BB962C8B-B14F-4D97-AF65-F5344CB8AC3E}">
        <p14:creationId xmlns:p14="http://schemas.microsoft.com/office/powerpoint/2010/main" val="20876978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191000" y="4343400"/>
            <a:ext cx="1208088"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smtClean="0">
                <a:solidFill>
                  <a:srgbClr val="808080"/>
                </a:solidFill>
                <a:ea typeface="PMingLiU" pitchFamily="18" charset="-120"/>
              </a:rPr>
              <a:t>(D, 2, D-100)</a:t>
            </a:r>
            <a:endParaRPr lang="en-GB" altLang="zh-TW" sz="1400" smtClean="0">
              <a:solidFill>
                <a:srgbClr val="808080"/>
              </a:solidFill>
              <a:ea typeface="PMingLiU" pitchFamily="18" charset="-120"/>
            </a:endParaRPr>
          </a:p>
        </p:txBody>
      </p:sp>
      <p:sp>
        <p:nvSpPr>
          <p:cNvPr id="28675" name="Text Box 3"/>
          <p:cNvSpPr txBox="1">
            <a:spLocks noChangeArrowheads="1"/>
          </p:cNvSpPr>
          <p:nvPr/>
        </p:nvSpPr>
        <p:spPr bwMode="auto">
          <a:xfrm>
            <a:off x="2514600" y="4343400"/>
            <a:ext cx="1208088"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smtClean="0">
                <a:solidFill>
                  <a:srgbClr val="808080"/>
                </a:solidFill>
                <a:ea typeface="PMingLiU" pitchFamily="18" charset="-120"/>
              </a:rPr>
              <a:t>(D, 2, D-100)</a:t>
            </a:r>
            <a:endParaRPr lang="en-GB" altLang="zh-TW" sz="1400" smtClean="0">
              <a:solidFill>
                <a:srgbClr val="808080"/>
              </a:solidFill>
              <a:ea typeface="PMingLiU" pitchFamily="18" charset="-120"/>
            </a:endParaRPr>
          </a:p>
        </p:txBody>
      </p:sp>
      <p:sp>
        <p:nvSpPr>
          <p:cNvPr id="28676" name="Rectangle 4"/>
          <p:cNvSpPr>
            <a:spLocks noGrp="1" noChangeArrowheads="1"/>
          </p:cNvSpPr>
          <p:nvPr>
            <p:ph type="title"/>
          </p:nvPr>
        </p:nvSpPr>
        <p:spPr>
          <a:xfrm>
            <a:off x="457200" y="1143000"/>
            <a:ext cx="7467600" cy="533400"/>
          </a:xfrm>
        </p:spPr>
        <p:txBody>
          <a:bodyPr/>
          <a:lstStyle/>
          <a:p>
            <a:pPr algn="l" eaLnBrk="1" hangingPunct="1"/>
            <a:r>
              <a:rPr lang="en-US" altLang="zh-TW" sz="3200" smtClean="0">
                <a:ea typeface="PMingLiU" pitchFamily="18" charset="-120"/>
              </a:rPr>
              <a:t>No loops, No count to infinity</a:t>
            </a:r>
            <a:endParaRPr lang="en-GB" altLang="zh-TW" sz="3200" smtClean="0">
              <a:ea typeface="PMingLiU" pitchFamily="18" charset="-120"/>
            </a:endParaRPr>
          </a:p>
        </p:txBody>
      </p:sp>
      <p:sp>
        <p:nvSpPr>
          <p:cNvPr id="28677" name="Line 5"/>
          <p:cNvSpPr>
            <a:spLocks noChangeShapeType="1"/>
          </p:cNvSpPr>
          <p:nvPr/>
        </p:nvSpPr>
        <p:spPr bwMode="auto">
          <a:xfrm>
            <a:off x="3962400" y="49037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8678" name="Text Box 6"/>
          <p:cNvSpPr txBox="1">
            <a:spLocks noChangeArrowheads="1"/>
          </p:cNvSpPr>
          <p:nvPr/>
        </p:nvSpPr>
        <p:spPr bwMode="auto">
          <a:xfrm>
            <a:off x="5943600" y="50561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sp>
        <p:nvSpPr>
          <p:cNvPr id="28679" name="Line 7"/>
          <p:cNvSpPr>
            <a:spLocks noChangeShapeType="1"/>
          </p:cNvSpPr>
          <p:nvPr/>
        </p:nvSpPr>
        <p:spPr bwMode="auto">
          <a:xfrm>
            <a:off x="1752600" y="49037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8680" name="Text Box 8"/>
          <p:cNvSpPr txBox="1">
            <a:spLocks noChangeArrowheads="1"/>
          </p:cNvSpPr>
          <p:nvPr/>
        </p:nvSpPr>
        <p:spPr bwMode="auto">
          <a:xfrm>
            <a:off x="3733800" y="50561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28681" name="Oval 9"/>
          <p:cNvSpPr>
            <a:spLocks noChangeArrowheads="1"/>
          </p:cNvSpPr>
          <p:nvPr/>
        </p:nvSpPr>
        <p:spPr bwMode="auto">
          <a:xfrm flipV="1">
            <a:off x="3810000" y="4827588"/>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8682" name="Oval 10"/>
          <p:cNvSpPr>
            <a:spLocks noChangeArrowheads="1"/>
          </p:cNvSpPr>
          <p:nvPr/>
        </p:nvSpPr>
        <p:spPr bwMode="auto">
          <a:xfrm flipV="1">
            <a:off x="1600200" y="4827588"/>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8683" name="Text Box 11"/>
          <p:cNvSpPr txBox="1">
            <a:spLocks noChangeArrowheads="1"/>
          </p:cNvSpPr>
          <p:nvPr/>
        </p:nvSpPr>
        <p:spPr bwMode="auto">
          <a:xfrm>
            <a:off x="1524000" y="5056188"/>
            <a:ext cx="336550"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28684" name="Text Box 12"/>
          <p:cNvSpPr txBox="1">
            <a:spLocks noChangeArrowheads="1"/>
          </p:cNvSpPr>
          <p:nvPr/>
        </p:nvSpPr>
        <p:spPr bwMode="auto">
          <a:xfrm>
            <a:off x="8153400" y="49799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BBE0E3"/>
                </a:solidFill>
                <a:ea typeface="PMingLiU" pitchFamily="18" charset="-120"/>
              </a:rPr>
              <a:t>D</a:t>
            </a:r>
            <a:endParaRPr lang="en-GB" altLang="zh-TW" sz="1800" smtClean="0">
              <a:solidFill>
                <a:srgbClr val="BBE0E3"/>
              </a:solidFill>
              <a:ea typeface="PMingLiU" pitchFamily="18" charset="-120"/>
            </a:endParaRPr>
          </a:p>
        </p:txBody>
      </p:sp>
      <p:sp>
        <p:nvSpPr>
          <p:cNvPr id="28685" name="Line 13"/>
          <p:cNvSpPr>
            <a:spLocks noChangeShapeType="1"/>
          </p:cNvSpPr>
          <p:nvPr/>
        </p:nvSpPr>
        <p:spPr bwMode="auto">
          <a:xfrm>
            <a:off x="6172200" y="4903788"/>
            <a:ext cx="2133600" cy="0"/>
          </a:xfrm>
          <a:prstGeom prst="line">
            <a:avLst/>
          </a:prstGeom>
          <a:noFill/>
          <a:ln w="285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8686" name="Oval 14"/>
          <p:cNvSpPr>
            <a:spLocks noChangeArrowheads="1"/>
          </p:cNvSpPr>
          <p:nvPr/>
        </p:nvSpPr>
        <p:spPr bwMode="auto">
          <a:xfrm flipV="1">
            <a:off x="8229600" y="4827588"/>
            <a:ext cx="193675" cy="1936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93275" name="Group 91"/>
          <p:cNvGraphicFramePr>
            <a:graphicFrameLocks noGrp="1"/>
          </p:cNvGraphicFramePr>
          <p:nvPr/>
        </p:nvGraphicFramePr>
        <p:xfrm>
          <a:off x="3200400" y="5410200"/>
          <a:ext cx="1981200" cy="887578"/>
        </p:xfrm>
        <a:graphic>
          <a:graphicData uri="http://schemas.openxmlformats.org/drawingml/2006/table">
            <a:tbl>
              <a:tblPr/>
              <a:tblGrid>
                <a:gridCol w="457200"/>
                <a:gridCol w="457200"/>
                <a:gridCol w="533400"/>
                <a:gridCol w="533400"/>
              </a:tblGrid>
              <a:tr h="42661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30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49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2</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3221" name="Group 37"/>
          <p:cNvGraphicFramePr>
            <a:graphicFrameLocks noGrp="1"/>
          </p:cNvGraphicFramePr>
          <p:nvPr/>
        </p:nvGraphicFramePr>
        <p:xfrm>
          <a:off x="838200" y="5410200"/>
          <a:ext cx="1981200" cy="689036"/>
        </p:xfrm>
        <a:graphic>
          <a:graphicData uri="http://schemas.openxmlformats.org/drawingml/2006/table">
            <a:tbl>
              <a:tblPr/>
              <a:tblGrid>
                <a:gridCol w="457200"/>
                <a:gridCol w="457200"/>
                <a:gridCol w="533400"/>
                <a:gridCol w="533400"/>
              </a:tblGrid>
              <a:tr h="2283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29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35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3</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731" name="Oval 59"/>
          <p:cNvSpPr>
            <a:spLocks noChangeArrowheads="1"/>
          </p:cNvSpPr>
          <p:nvPr/>
        </p:nvSpPr>
        <p:spPr bwMode="auto">
          <a:xfrm flipV="1">
            <a:off x="6019800" y="4827588"/>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en-US" altLang="en-US" sz="1800" smtClean="0">
              <a:solidFill>
                <a:srgbClr val="000000"/>
              </a:solidFill>
            </a:endParaRPr>
          </a:p>
        </p:txBody>
      </p:sp>
      <p:sp>
        <p:nvSpPr>
          <p:cNvPr id="28732" name="Line 60"/>
          <p:cNvSpPr>
            <a:spLocks noChangeShapeType="1"/>
          </p:cNvSpPr>
          <p:nvPr/>
        </p:nvSpPr>
        <p:spPr bwMode="auto">
          <a:xfrm flipH="1">
            <a:off x="4114800" y="4648200"/>
            <a:ext cx="1828800" cy="0"/>
          </a:xfrm>
          <a:prstGeom prst="line">
            <a:avLst/>
          </a:prstGeom>
          <a:noFill/>
          <a:ln w="28575">
            <a:solidFill>
              <a:schemeClr val="bg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8733" name="Line 61"/>
          <p:cNvSpPr>
            <a:spLocks noChangeShapeType="1"/>
          </p:cNvSpPr>
          <p:nvPr/>
        </p:nvSpPr>
        <p:spPr bwMode="auto">
          <a:xfrm flipH="1">
            <a:off x="1905000" y="4648200"/>
            <a:ext cx="1828800" cy="0"/>
          </a:xfrm>
          <a:prstGeom prst="line">
            <a:avLst/>
          </a:prstGeom>
          <a:noFill/>
          <a:ln w="28575">
            <a:solidFill>
              <a:schemeClr val="bg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93246" name="Group 62"/>
          <p:cNvGraphicFramePr>
            <a:graphicFrameLocks noGrp="1"/>
          </p:cNvGraphicFramePr>
          <p:nvPr/>
        </p:nvGraphicFramePr>
        <p:xfrm>
          <a:off x="5562600" y="5410200"/>
          <a:ext cx="1981200" cy="689036"/>
        </p:xfrm>
        <a:graphic>
          <a:graphicData uri="http://schemas.openxmlformats.org/drawingml/2006/table">
            <a:tbl>
              <a:tblPr/>
              <a:tblGrid>
                <a:gridCol w="457200"/>
                <a:gridCol w="457200"/>
                <a:gridCol w="533400"/>
                <a:gridCol w="533400"/>
              </a:tblGrid>
              <a:tr h="2283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29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35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TW" altLang="en-US" sz="1600" b="0" i="0" u="none" strike="noStrike" cap="none" normalizeH="0" baseline="0" smtClean="0">
                          <a:ln>
                            <a:noFill/>
                          </a:ln>
                          <a:solidFill>
                            <a:schemeClr val="tx1"/>
                          </a:solidFill>
                          <a:effectLst/>
                          <a:latin typeface="Arial" charset="0"/>
                          <a:ea typeface="PMingLiU" pitchFamily="18" charset="-120"/>
                          <a:sym typeface="Symbol" pitchFamily="18" charset="2"/>
                        </a:rPr>
                        <a:t></a:t>
                      </a:r>
                      <a:endParaRPr kumimoji="0" lang="zh-TW" altLang="en-GB" sz="16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D-101</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28756" name="Text Box 84"/>
          <p:cNvSpPr txBox="1">
            <a:spLocks noChangeArrowheads="1"/>
          </p:cNvSpPr>
          <p:nvPr/>
        </p:nvSpPr>
        <p:spPr bwMode="auto">
          <a:xfrm>
            <a:off x="5943600" y="1676400"/>
            <a:ext cx="2895600" cy="2254250"/>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1. Node C detects broken Link:</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-&gt; Increase Seq. N</a:t>
            </a:r>
            <a:r>
              <a:rPr lang="en-US" altLang="zh-CN" sz="2000" smtClean="0">
                <a:solidFill>
                  <a:srgbClr val="000000"/>
                </a:solidFill>
                <a:ea typeface="PMingLiU" pitchFamily="18" charset="-120"/>
              </a:rPr>
              <a:t>o</a:t>
            </a:r>
            <a:r>
              <a:rPr lang="en-US" altLang="zh-TW" sz="2000" smtClean="0">
                <a:solidFill>
                  <a:srgbClr val="000000"/>
                </a:solidFill>
                <a:ea typeface="PMingLiU" pitchFamily="18" charset="-120"/>
              </a:rPr>
              <a:t>. by 1</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(only case where not the destination sets the sequence number -&gt; odd number)</a:t>
            </a:r>
            <a:endParaRPr lang="en-GB" altLang="zh-TW" sz="2000" smtClean="0">
              <a:solidFill>
                <a:srgbClr val="000000"/>
              </a:solidFill>
              <a:ea typeface="PMingLiU" pitchFamily="18" charset="-120"/>
            </a:endParaRPr>
          </a:p>
        </p:txBody>
      </p:sp>
      <p:sp>
        <p:nvSpPr>
          <p:cNvPr id="28757" name="Text Box 85"/>
          <p:cNvSpPr txBox="1">
            <a:spLocks noChangeArrowheads="1"/>
          </p:cNvSpPr>
          <p:nvPr/>
        </p:nvSpPr>
        <p:spPr bwMode="auto">
          <a:xfrm>
            <a:off x="1371600" y="2546350"/>
            <a:ext cx="4343400" cy="1644650"/>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2. B does its broadcast</a:t>
            </a:r>
            <a:br>
              <a:rPr lang="en-US" altLang="zh-TW" sz="2000" smtClean="0">
                <a:solidFill>
                  <a:srgbClr val="000000"/>
                </a:solidFill>
                <a:ea typeface="PMingLiU" pitchFamily="18" charset="-120"/>
              </a:rPr>
            </a:br>
            <a:r>
              <a:rPr lang="en-US" altLang="zh-TW" sz="2000" smtClean="0">
                <a:solidFill>
                  <a:srgbClr val="000000"/>
                </a:solidFill>
                <a:ea typeface="PMingLiU" pitchFamily="18" charset="-120"/>
              </a:rPr>
              <a:t>-&gt; no affect on C  (C knows that B has stale information because C has higher seq. number for destination D)</a:t>
            </a:r>
            <a:br>
              <a:rPr lang="en-US" altLang="zh-TW" sz="2000" smtClean="0">
                <a:solidFill>
                  <a:srgbClr val="000000"/>
                </a:solidFill>
                <a:ea typeface="PMingLiU" pitchFamily="18" charset="-120"/>
              </a:rPr>
            </a:br>
            <a:r>
              <a:rPr lang="en-US" altLang="zh-TW" sz="2000" smtClean="0">
                <a:solidFill>
                  <a:srgbClr val="000000"/>
                </a:solidFill>
                <a:ea typeface="PMingLiU" pitchFamily="18" charset="-120"/>
              </a:rPr>
              <a:t> -&gt; no loop -&gt; no count to infinity</a:t>
            </a:r>
            <a:endParaRPr lang="en-GB" altLang="zh-TW" sz="2000" smtClean="0">
              <a:solidFill>
                <a:srgbClr val="000000"/>
              </a:solidFill>
              <a:ea typeface="PMingLiU" pitchFamily="18" charset="-120"/>
            </a:endParaRPr>
          </a:p>
        </p:txBody>
      </p:sp>
      <p:grpSp>
        <p:nvGrpSpPr>
          <p:cNvPr id="28758" name="Group 86"/>
          <p:cNvGrpSpPr>
            <a:grpSpLocks/>
          </p:cNvGrpSpPr>
          <p:nvPr/>
        </p:nvGrpSpPr>
        <p:grpSpPr bwMode="auto">
          <a:xfrm>
            <a:off x="7380288" y="4581525"/>
            <a:ext cx="433387" cy="719138"/>
            <a:chOff x="1791" y="1888"/>
            <a:chExt cx="273" cy="453"/>
          </a:xfrm>
        </p:grpSpPr>
        <p:sp>
          <p:nvSpPr>
            <p:cNvPr id="28761" name="Line 87"/>
            <p:cNvSpPr>
              <a:spLocks noChangeShapeType="1"/>
            </p:cNvSpPr>
            <p:nvPr/>
          </p:nvSpPr>
          <p:spPr bwMode="auto">
            <a:xfrm>
              <a:off x="1791" y="1933"/>
              <a:ext cx="273" cy="36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8762" name="Line 88"/>
            <p:cNvSpPr>
              <a:spLocks noChangeShapeType="1"/>
            </p:cNvSpPr>
            <p:nvPr/>
          </p:nvSpPr>
          <p:spPr bwMode="auto">
            <a:xfrm flipH="1">
              <a:off x="1791" y="1888"/>
              <a:ext cx="227" cy="45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sp>
        <p:nvSpPr>
          <p:cNvPr id="28759" name="Rectangle 89"/>
          <p:cNvSpPr>
            <a:spLocks noChangeArrowheads="1"/>
          </p:cNvSpPr>
          <p:nvPr/>
        </p:nvSpPr>
        <p:spPr bwMode="auto">
          <a:xfrm>
            <a:off x="533400" y="152400"/>
            <a:ext cx="8001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
        <p:nvSpPr>
          <p:cNvPr id="28760" name="Rectangle 90"/>
          <p:cNvSpPr>
            <a:spLocks noChangeArrowheads="1"/>
          </p:cNvSpPr>
          <p:nvPr/>
        </p:nvSpPr>
        <p:spPr bwMode="auto">
          <a:xfrm>
            <a:off x="609600" y="1828800"/>
            <a:ext cx="457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2800" smtClean="0">
                <a:solidFill>
                  <a:srgbClr val="000000"/>
                </a:solidFill>
                <a:ea typeface="PMingLiU" pitchFamily="18" charset="-120"/>
              </a:rPr>
              <a:t>Immediate Advertisement</a:t>
            </a:r>
            <a:endParaRPr lang="en-GB" altLang="zh-TW" sz="2800" smtClean="0">
              <a:solidFill>
                <a:srgbClr val="000000"/>
              </a:solidFill>
              <a:ea typeface="PMingLiU" pitchFamily="18" charset="-120"/>
            </a:endParaRPr>
          </a:p>
        </p:txBody>
      </p:sp>
    </p:spTree>
    <p:extLst>
      <p:ext uri="{BB962C8B-B14F-4D97-AF65-F5344CB8AC3E}">
        <p14:creationId xmlns:p14="http://schemas.microsoft.com/office/powerpoint/2010/main" val="299552955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0" y="4340225"/>
            <a:ext cx="1236663"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smtClean="0">
                <a:solidFill>
                  <a:srgbClr val="000000"/>
                </a:solidFill>
                <a:ea typeface="PMingLiU" pitchFamily="18" charset="-120"/>
              </a:rPr>
              <a:t>(D, </a:t>
            </a:r>
            <a:r>
              <a:rPr lang="en-US" altLang="zh-TW" sz="1400" b="1" smtClean="0">
                <a:solidFill>
                  <a:srgbClr val="000000"/>
                </a:solidFill>
                <a:ea typeface="PMingLiU" pitchFamily="18" charset="-120"/>
                <a:sym typeface="Symbol" pitchFamily="18" charset="2"/>
              </a:rPr>
              <a:t></a:t>
            </a:r>
            <a:r>
              <a:rPr lang="en-US" altLang="zh-TW" sz="1400" smtClean="0">
                <a:solidFill>
                  <a:srgbClr val="000000"/>
                </a:solidFill>
                <a:ea typeface="PMingLiU" pitchFamily="18" charset="-120"/>
              </a:rPr>
              <a:t>, D-101)</a:t>
            </a:r>
            <a:endParaRPr lang="en-GB" altLang="zh-TW" sz="1400" smtClean="0">
              <a:solidFill>
                <a:srgbClr val="000000"/>
              </a:solidFill>
              <a:ea typeface="PMingLiU" pitchFamily="18" charset="-120"/>
            </a:endParaRPr>
          </a:p>
        </p:txBody>
      </p:sp>
      <p:sp>
        <p:nvSpPr>
          <p:cNvPr id="29699" name="Text Box 3"/>
          <p:cNvSpPr txBox="1">
            <a:spLocks noChangeArrowheads="1"/>
          </p:cNvSpPr>
          <p:nvPr/>
        </p:nvSpPr>
        <p:spPr bwMode="auto">
          <a:xfrm>
            <a:off x="2514600" y="4340225"/>
            <a:ext cx="1236663" cy="304800"/>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400" smtClean="0">
                <a:solidFill>
                  <a:srgbClr val="808080"/>
                </a:solidFill>
                <a:ea typeface="PMingLiU" pitchFamily="18" charset="-120"/>
              </a:rPr>
              <a:t>(D, </a:t>
            </a:r>
            <a:r>
              <a:rPr lang="en-US" altLang="zh-TW" sz="1400" b="1" smtClean="0">
                <a:solidFill>
                  <a:srgbClr val="808080"/>
                </a:solidFill>
                <a:ea typeface="PMingLiU" pitchFamily="18" charset="-120"/>
                <a:sym typeface="Symbol" pitchFamily="18" charset="2"/>
              </a:rPr>
              <a:t></a:t>
            </a:r>
            <a:r>
              <a:rPr lang="en-US" altLang="zh-TW" sz="1400" smtClean="0">
                <a:solidFill>
                  <a:srgbClr val="808080"/>
                </a:solidFill>
                <a:ea typeface="PMingLiU" pitchFamily="18" charset="-120"/>
              </a:rPr>
              <a:t>, D-101)</a:t>
            </a:r>
            <a:endParaRPr lang="en-GB" altLang="zh-TW" sz="1400" smtClean="0">
              <a:solidFill>
                <a:srgbClr val="808080"/>
              </a:solidFill>
              <a:ea typeface="PMingLiU" pitchFamily="18" charset="-120"/>
            </a:endParaRPr>
          </a:p>
        </p:txBody>
      </p:sp>
      <p:sp>
        <p:nvSpPr>
          <p:cNvPr id="29700" name="Rectangle 4"/>
          <p:cNvSpPr>
            <a:spLocks noGrp="1" noChangeArrowheads="1"/>
          </p:cNvSpPr>
          <p:nvPr>
            <p:ph type="title"/>
          </p:nvPr>
        </p:nvSpPr>
        <p:spPr>
          <a:xfrm>
            <a:off x="609600" y="1219200"/>
            <a:ext cx="5410200" cy="609600"/>
          </a:xfrm>
        </p:spPr>
        <p:txBody>
          <a:bodyPr/>
          <a:lstStyle/>
          <a:p>
            <a:pPr algn="l" eaLnBrk="1" hangingPunct="1"/>
            <a:r>
              <a:rPr lang="en-US" altLang="zh-TW" sz="2800" smtClean="0">
                <a:ea typeface="PMingLiU" pitchFamily="18" charset="-120"/>
              </a:rPr>
              <a:t>Immediate Advertisement</a:t>
            </a:r>
            <a:endParaRPr lang="en-GB" altLang="zh-TW" sz="2800" smtClean="0">
              <a:ea typeface="PMingLiU" pitchFamily="18" charset="-120"/>
            </a:endParaRPr>
          </a:p>
        </p:txBody>
      </p:sp>
      <p:sp>
        <p:nvSpPr>
          <p:cNvPr id="29701" name="Line 5"/>
          <p:cNvSpPr>
            <a:spLocks noChangeShapeType="1"/>
          </p:cNvSpPr>
          <p:nvPr/>
        </p:nvSpPr>
        <p:spPr bwMode="auto">
          <a:xfrm>
            <a:off x="3962400" y="49037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702" name="Text Box 6"/>
          <p:cNvSpPr txBox="1">
            <a:spLocks noChangeArrowheads="1"/>
          </p:cNvSpPr>
          <p:nvPr/>
        </p:nvSpPr>
        <p:spPr bwMode="auto">
          <a:xfrm>
            <a:off x="5943600" y="50561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000000"/>
                </a:solidFill>
                <a:ea typeface="PMingLiU" pitchFamily="18" charset="-120"/>
              </a:rPr>
              <a:t>C</a:t>
            </a:r>
            <a:endParaRPr lang="en-GB" altLang="zh-TW" sz="1800" smtClean="0">
              <a:solidFill>
                <a:srgbClr val="000000"/>
              </a:solidFill>
              <a:ea typeface="PMingLiU" pitchFamily="18" charset="-120"/>
            </a:endParaRPr>
          </a:p>
        </p:txBody>
      </p:sp>
      <p:sp>
        <p:nvSpPr>
          <p:cNvPr id="29703" name="Line 7"/>
          <p:cNvSpPr>
            <a:spLocks noChangeShapeType="1"/>
          </p:cNvSpPr>
          <p:nvPr/>
        </p:nvSpPr>
        <p:spPr bwMode="auto">
          <a:xfrm>
            <a:off x="1752600" y="4903788"/>
            <a:ext cx="213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704" name="Text Box 8"/>
          <p:cNvSpPr txBox="1">
            <a:spLocks noChangeArrowheads="1"/>
          </p:cNvSpPr>
          <p:nvPr/>
        </p:nvSpPr>
        <p:spPr bwMode="auto">
          <a:xfrm>
            <a:off x="3733800" y="50561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808080"/>
                </a:solidFill>
                <a:ea typeface="PMingLiU" pitchFamily="18" charset="-120"/>
              </a:rPr>
              <a:t>B</a:t>
            </a:r>
            <a:endParaRPr lang="en-GB" altLang="zh-TW" sz="1800" smtClean="0">
              <a:solidFill>
                <a:srgbClr val="808080"/>
              </a:solidFill>
              <a:ea typeface="PMingLiU" pitchFamily="18" charset="-120"/>
            </a:endParaRPr>
          </a:p>
        </p:txBody>
      </p:sp>
      <p:sp>
        <p:nvSpPr>
          <p:cNvPr id="29705" name="Oval 9"/>
          <p:cNvSpPr>
            <a:spLocks noChangeArrowheads="1"/>
          </p:cNvSpPr>
          <p:nvPr/>
        </p:nvSpPr>
        <p:spPr bwMode="auto">
          <a:xfrm flipV="1">
            <a:off x="3810000" y="4827588"/>
            <a:ext cx="203200" cy="203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9706" name="Oval 10"/>
          <p:cNvSpPr>
            <a:spLocks noChangeArrowheads="1"/>
          </p:cNvSpPr>
          <p:nvPr/>
        </p:nvSpPr>
        <p:spPr bwMode="auto">
          <a:xfrm flipV="1">
            <a:off x="1600200" y="4827588"/>
            <a:ext cx="200025" cy="20002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29707" name="Text Box 11"/>
          <p:cNvSpPr txBox="1">
            <a:spLocks noChangeArrowheads="1"/>
          </p:cNvSpPr>
          <p:nvPr/>
        </p:nvSpPr>
        <p:spPr bwMode="auto">
          <a:xfrm>
            <a:off x="1524000" y="5056188"/>
            <a:ext cx="336550"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333399"/>
                </a:solidFill>
                <a:ea typeface="PMingLiU" pitchFamily="18" charset="-120"/>
              </a:rPr>
              <a:t>A</a:t>
            </a:r>
            <a:endParaRPr lang="en-GB" altLang="zh-TW" sz="1800" smtClean="0">
              <a:solidFill>
                <a:srgbClr val="333399"/>
              </a:solidFill>
              <a:ea typeface="PMingLiU" pitchFamily="18" charset="-120"/>
            </a:endParaRPr>
          </a:p>
        </p:txBody>
      </p:sp>
      <p:sp>
        <p:nvSpPr>
          <p:cNvPr id="29708" name="Text Box 12"/>
          <p:cNvSpPr txBox="1">
            <a:spLocks noChangeArrowheads="1"/>
          </p:cNvSpPr>
          <p:nvPr/>
        </p:nvSpPr>
        <p:spPr bwMode="auto">
          <a:xfrm>
            <a:off x="8153400" y="49799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en-US" altLang="zh-TW" sz="1800" smtClean="0">
                <a:solidFill>
                  <a:srgbClr val="BBE0E3"/>
                </a:solidFill>
                <a:ea typeface="PMingLiU" pitchFamily="18" charset="-120"/>
              </a:rPr>
              <a:t>D</a:t>
            </a:r>
            <a:endParaRPr lang="en-GB" altLang="zh-TW" sz="1800" smtClean="0">
              <a:solidFill>
                <a:srgbClr val="BBE0E3"/>
              </a:solidFill>
              <a:ea typeface="PMingLiU" pitchFamily="18" charset="-120"/>
            </a:endParaRPr>
          </a:p>
        </p:txBody>
      </p:sp>
      <p:sp>
        <p:nvSpPr>
          <p:cNvPr id="29709" name="Line 13"/>
          <p:cNvSpPr>
            <a:spLocks noChangeShapeType="1"/>
          </p:cNvSpPr>
          <p:nvPr/>
        </p:nvSpPr>
        <p:spPr bwMode="auto">
          <a:xfrm>
            <a:off x="6172200" y="4903788"/>
            <a:ext cx="2133600" cy="0"/>
          </a:xfrm>
          <a:prstGeom prst="line">
            <a:avLst/>
          </a:prstGeom>
          <a:noFill/>
          <a:ln w="285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710" name="Oval 14"/>
          <p:cNvSpPr>
            <a:spLocks noChangeArrowheads="1"/>
          </p:cNvSpPr>
          <p:nvPr/>
        </p:nvSpPr>
        <p:spPr bwMode="auto">
          <a:xfrm flipV="1">
            <a:off x="8229600" y="4827588"/>
            <a:ext cx="193675" cy="1936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95247" name="Group 15"/>
          <p:cNvGraphicFramePr>
            <a:graphicFrameLocks noGrp="1"/>
          </p:cNvGraphicFramePr>
          <p:nvPr/>
        </p:nvGraphicFramePr>
        <p:xfrm>
          <a:off x="3200400" y="5410200"/>
          <a:ext cx="1981200" cy="887578"/>
        </p:xfrm>
        <a:graphic>
          <a:graphicData uri="http://schemas.openxmlformats.org/drawingml/2006/table">
            <a:tbl>
              <a:tblPr/>
              <a:tblGrid>
                <a:gridCol w="457200"/>
                <a:gridCol w="457200"/>
                <a:gridCol w="533400"/>
                <a:gridCol w="533400"/>
              </a:tblGrid>
              <a:tr h="42661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30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49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3</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5269" name="Group 37"/>
          <p:cNvGraphicFramePr>
            <a:graphicFrameLocks noGrp="1"/>
          </p:cNvGraphicFramePr>
          <p:nvPr/>
        </p:nvGraphicFramePr>
        <p:xfrm>
          <a:off x="838200" y="5410200"/>
          <a:ext cx="1981200" cy="655639"/>
        </p:xfrm>
        <a:graphic>
          <a:graphicData uri="http://schemas.openxmlformats.org/drawingml/2006/table">
            <a:tbl>
              <a:tblPr/>
              <a:tblGrid>
                <a:gridCol w="457200"/>
                <a:gridCol w="457200"/>
                <a:gridCol w="533400"/>
                <a:gridCol w="533400"/>
              </a:tblGrid>
              <a:tr h="22871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4</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9755" name="Oval 59"/>
          <p:cNvSpPr>
            <a:spLocks noChangeArrowheads="1"/>
          </p:cNvSpPr>
          <p:nvPr/>
        </p:nvSpPr>
        <p:spPr bwMode="auto">
          <a:xfrm flipV="1">
            <a:off x="6019800" y="4827588"/>
            <a:ext cx="193675" cy="1936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graphicFrame>
        <p:nvGraphicFramePr>
          <p:cNvPr id="95292" name="Group 60"/>
          <p:cNvGraphicFramePr>
            <a:graphicFrameLocks noGrp="1"/>
          </p:cNvGraphicFramePr>
          <p:nvPr/>
        </p:nvGraphicFramePr>
        <p:xfrm>
          <a:off x="5562600" y="5410200"/>
          <a:ext cx="1981200" cy="655639"/>
        </p:xfrm>
        <a:graphic>
          <a:graphicData uri="http://schemas.openxmlformats.org/drawingml/2006/table">
            <a:tbl>
              <a:tblPr/>
              <a:tblGrid>
                <a:gridCol w="457200"/>
                <a:gridCol w="457200"/>
                <a:gridCol w="533400"/>
                <a:gridCol w="533400"/>
              </a:tblGrid>
              <a:tr h="22871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346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sym typeface="Symbol" pitchFamily="18" charset="2"/>
                        </a:rPr>
                        <a:t>1</a:t>
                      </a:r>
                      <a:endParaRPr kumimoji="0" lang="zh-TW" altLang="en-GB" sz="14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5314" name="Group 82"/>
          <p:cNvGraphicFramePr>
            <a:graphicFrameLocks noGrp="1"/>
          </p:cNvGraphicFramePr>
          <p:nvPr/>
        </p:nvGraphicFramePr>
        <p:xfrm>
          <a:off x="5562600" y="5410200"/>
          <a:ext cx="1981200" cy="936658"/>
        </p:xfrm>
        <a:graphic>
          <a:graphicData uri="http://schemas.openxmlformats.org/drawingml/2006/table">
            <a:tbl>
              <a:tblPr/>
              <a:tblGrid>
                <a:gridCol w="457200"/>
                <a:gridCol w="457200"/>
                <a:gridCol w="533400"/>
                <a:gridCol w="533400"/>
              </a:tblGrid>
              <a:tr h="22841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1332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CH" altLang="en-US" sz="14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4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sym typeface="Symbol" pitchFamily="18" charset="2"/>
                        </a:rPr>
                        <a:t>1</a:t>
                      </a:r>
                      <a:endParaRPr kumimoji="0" lang="zh-TW" altLang="en-GB" sz="14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4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zh-TW" sz="1400" b="0" i="0" u="none" strike="noStrike" cap="none" normalizeH="0" baseline="0" smtClean="0">
                          <a:ln>
                            <a:noFill/>
                          </a:ln>
                          <a:solidFill>
                            <a:schemeClr val="tx1"/>
                          </a:solidFill>
                          <a:effectLst/>
                          <a:latin typeface="Arial" charset="0"/>
                          <a:ea typeface="PMingLiU" pitchFamily="18" charset="-120"/>
                        </a:rPr>
                        <a:t>D</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zh-TW" sz="1400" b="0" i="0" u="none" strike="noStrike" cap="none" normalizeH="0" baseline="0" smtClean="0">
                          <a:ln>
                            <a:noFill/>
                          </a:ln>
                          <a:solidFill>
                            <a:schemeClr val="tx1"/>
                          </a:solidFill>
                          <a:effectLst/>
                          <a:latin typeface="Arial" charset="0"/>
                          <a:ea typeface="PMingLiU" pitchFamily="18" charset="-120"/>
                        </a:rPr>
                        <a:t>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TW" altLang="en-US" sz="1600" b="0" i="0" u="none" strike="noStrike" cap="none" normalizeH="0" baseline="0" smtClean="0">
                          <a:ln>
                            <a:noFill/>
                          </a:ln>
                          <a:solidFill>
                            <a:schemeClr val="tx1"/>
                          </a:solidFill>
                          <a:effectLst/>
                          <a:latin typeface="Arial" charset="0"/>
                          <a:ea typeface="PMingLiU" pitchFamily="18" charset="-120"/>
                          <a:sym typeface="Symbol" pitchFamily="18" charset="2"/>
                        </a:rPr>
                        <a:t></a:t>
                      </a:r>
                      <a:endParaRPr kumimoji="0" lang="zh-TW" altLang="en-GB" sz="16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D-101</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29805" name="Text Box 109"/>
          <p:cNvSpPr txBox="1">
            <a:spLocks noChangeArrowheads="1"/>
          </p:cNvSpPr>
          <p:nvPr/>
        </p:nvSpPr>
        <p:spPr bwMode="auto">
          <a:xfrm>
            <a:off x="6324600" y="1600200"/>
            <a:ext cx="2667000" cy="2559050"/>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1. Node C detects broken Link:</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-&gt; Increase Seq. N</a:t>
            </a:r>
            <a:r>
              <a:rPr lang="en-US" altLang="zh-CN" sz="2000" smtClean="0">
                <a:solidFill>
                  <a:srgbClr val="000000"/>
                </a:solidFill>
                <a:ea typeface="PMingLiU" pitchFamily="18" charset="-120"/>
              </a:rPr>
              <a:t>o</a:t>
            </a:r>
            <a:r>
              <a:rPr lang="en-US" altLang="zh-TW" sz="2000" smtClean="0">
                <a:solidFill>
                  <a:srgbClr val="000000"/>
                </a:solidFill>
                <a:ea typeface="PMingLiU" pitchFamily="18" charset="-120"/>
              </a:rPr>
              <a:t>. by 1(only case where not the destination sets the sequence number -&gt; odd number)</a:t>
            </a:r>
            <a:endParaRPr lang="en-GB" altLang="zh-TW" sz="2000" smtClean="0">
              <a:solidFill>
                <a:srgbClr val="000000"/>
              </a:solidFill>
              <a:ea typeface="PMingLiU" pitchFamily="18" charset="-120"/>
            </a:endParaRPr>
          </a:p>
        </p:txBody>
      </p:sp>
      <p:sp>
        <p:nvSpPr>
          <p:cNvPr id="29806" name="Line 110"/>
          <p:cNvSpPr>
            <a:spLocks noChangeShapeType="1"/>
          </p:cNvSpPr>
          <p:nvPr/>
        </p:nvSpPr>
        <p:spPr bwMode="auto">
          <a:xfrm flipH="1">
            <a:off x="1905000" y="4648200"/>
            <a:ext cx="1828800" cy="0"/>
          </a:xfrm>
          <a:prstGeom prst="line">
            <a:avLst/>
          </a:prstGeom>
          <a:noFill/>
          <a:ln w="28575">
            <a:solidFill>
              <a:schemeClr val="bg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807" name="Text Box 111"/>
          <p:cNvSpPr txBox="1">
            <a:spLocks noChangeArrowheads="1"/>
          </p:cNvSpPr>
          <p:nvPr/>
        </p:nvSpPr>
        <p:spPr bwMode="auto">
          <a:xfrm>
            <a:off x="609600" y="1828800"/>
            <a:ext cx="2362200" cy="1949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3. Immediate propagation </a:t>
            </a:r>
            <a:br>
              <a:rPr lang="en-US" altLang="zh-TW" sz="2000" smtClean="0">
                <a:solidFill>
                  <a:srgbClr val="000000"/>
                </a:solidFill>
                <a:ea typeface="PMingLiU" pitchFamily="18" charset="-120"/>
              </a:rPr>
            </a:br>
            <a:r>
              <a:rPr lang="en-US" altLang="zh-TW" sz="2000" smtClean="0">
                <a:solidFill>
                  <a:srgbClr val="000000"/>
                </a:solidFill>
                <a:ea typeface="PMingLiU" pitchFamily="18" charset="-120"/>
              </a:rPr>
              <a:t>B to A:</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update information has higher Seq. N</a:t>
            </a:r>
            <a:r>
              <a:rPr lang="en-US" altLang="zh-CN" sz="2000" smtClean="0">
                <a:solidFill>
                  <a:srgbClr val="000000"/>
                </a:solidFill>
                <a:ea typeface="PMingLiU" pitchFamily="18" charset="-120"/>
              </a:rPr>
              <a:t>o</a:t>
            </a:r>
            <a:r>
              <a:rPr lang="en-US" altLang="zh-TW" sz="2000" smtClean="0">
                <a:solidFill>
                  <a:srgbClr val="000000"/>
                </a:solidFill>
                <a:ea typeface="PMingLiU" pitchFamily="18" charset="-120"/>
              </a:rPr>
              <a:t>. -&gt; replace table entry</a:t>
            </a:r>
            <a:endParaRPr lang="en-GB" altLang="zh-TW" sz="2000" smtClean="0">
              <a:solidFill>
                <a:srgbClr val="000000"/>
              </a:solidFill>
              <a:ea typeface="PMingLiU" pitchFamily="18" charset="-120"/>
            </a:endParaRPr>
          </a:p>
        </p:txBody>
      </p:sp>
      <p:sp>
        <p:nvSpPr>
          <p:cNvPr id="29808" name="Line 112"/>
          <p:cNvSpPr>
            <a:spLocks noChangeShapeType="1"/>
          </p:cNvSpPr>
          <p:nvPr/>
        </p:nvSpPr>
        <p:spPr bwMode="auto">
          <a:xfrm>
            <a:off x="2971800" y="35814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809" name="Line 113"/>
          <p:cNvSpPr>
            <a:spLocks noChangeShapeType="1"/>
          </p:cNvSpPr>
          <p:nvPr/>
        </p:nvSpPr>
        <p:spPr bwMode="auto">
          <a:xfrm flipH="1">
            <a:off x="3962400" y="4648200"/>
            <a:ext cx="1828800" cy="0"/>
          </a:xfrm>
          <a:prstGeom prst="line">
            <a:avLst/>
          </a:prstGeom>
          <a:noFill/>
          <a:ln w="2857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810" name="Text Box 114"/>
          <p:cNvSpPr txBox="1">
            <a:spLocks noChangeArrowheads="1"/>
          </p:cNvSpPr>
          <p:nvPr/>
        </p:nvSpPr>
        <p:spPr bwMode="auto">
          <a:xfrm>
            <a:off x="3733800" y="1828800"/>
            <a:ext cx="2362200" cy="1949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r>
              <a:rPr lang="en-US" altLang="zh-TW" sz="2000" smtClean="0">
                <a:solidFill>
                  <a:srgbClr val="000000"/>
                </a:solidFill>
                <a:ea typeface="PMingLiU" pitchFamily="18" charset="-120"/>
              </a:rPr>
              <a:t>2. Immediate propagation</a:t>
            </a:r>
            <a:br>
              <a:rPr lang="en-US" altLang="zh-TW" sz="2000" smtClean="0">
                <a:solidFill>
                  <a:srgbClr val="000000"/>
                </a:solidFill>
                <a:ea typeface="PMingLiU" pitchFamily="18" charset="-120"/>
              </a:rPr>
            </a:br>
            <a:r>
              <a:rPr lang="en-US" altLang="zh-TW" sz="2000" smtClean="0">
                <a:solidFill>
                  <a:srgbClr val="000000"/>
                </a:solidFill>
                <a:ea typeface="PMingLiU" pitchFamily="18" charset="-120"/>
              </a:rPr>
              <a:t>C to B:</a:t>
            </a:r>
            <a:r>
              <a:rPr lang="en-US" altLang="zh-CN" sz="2000" smtClean="0">
                <a:solidFill>
                  <a:srgbClr val="000000"/>
                </a:solidFill>
                <a:ea typeface="PMingLiU" pitchFamily="18" charset="-120"/>
              </a:rPr>
              <a:t> </a:t>
            </a:r>
            <a:r>
              <a:rPr lang="en-US" altLang="zh-TW" sz="2000" smtClean="0">
                <a:solidFill>
                  <a:srgbClr val="000000"/>
                </a:solidFill>
                <a:ea typeface="PMingLiU" pitchFamily="18" charset="-120"/>
              </a:rPr>
              <a:t>update information has higher Seq. N</a:t>
            </a:r>
            <a:r>
              <a:rPr lang="en-US" altLang="zh-CN" sz="2000" smtClean="0">
                <a:solidFill>
                  <a:srgbClr val="000000"/>
                </a:solidFill>
                <a:ea typeface="PMingLiU" pitchFamily="18" charset="-120"/>
              </a:rPr>
              <a:t>o</a:t>
            </a:r>
            <a:r>
              <a:rPr lang="en-US" altLang="zh-TW" sz="2000" smtClean="0">
                <a:solidFill>
                  <a:srgbClr val="000000"/>
                </a:solidFill>
                <a:ea typeface="PMingLiU" pitchFamily="18" charset="-120"/>
              </a:rPr>
              <a:t>. -&gt; replace table entry</a:t>
            </a:r>
            <a:endParaRPr lang="en-GB" altLang="zh-TW" sz="2000" smtClean="0">
              <a:solidFill>
                <a:srgbClr val="000000"/>
              </a:solidFill>
              <a:ea typeface="PMingLiU" pitchFamily="18" charset="-120"/>
            </a:endParaRPr>
          </a:p>
        </p:txBody>
      </p:sp>
      <p:sp>
        <p:nvSpPr>
          <p:cNvPr id="29811" name="Line 115"/>
          <p:cNvSpPr>
            <a:spLocks noChangeShapeType="1"/>
          </p:cNvSpPr>
          <p:nvPr/>
        </p:nvSpPr>
        <p:spPr bwMode="auto">
          <a:xfrm>
            <a:off x="4876800" y="38100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aphicFrame>
        <p:nvGraphicFramePr>
          <p:cNvPr id="95348" name="Group 116"/>
          <p:cNvGraphicFramePr>
            <a:graphicFrameLocks noGrp="1"/>
          </p:cNvGraphicFramePr>
          <p:nvPr/>
        </p:nvGraphicFramePr>
        <p:xfrm>
          <a:off x="3200400" y="5410200"/>
          <a:ext cx="1981200" cy="1135164"/>
        </p:xfrm>
        <a:graphic>
          <a:graphicData uri="http://schemas.openxmlformats.org/drawingml/2006/table">
            <a:tbl>
              <a:tblPr/>
              <a:tblGrid>
                <a:gridCol w="457200"/>
                <a:gridCol w="457200"/>
                <a:gridCol w="533400"/>
                <a:gridCol w="533400"/>
              </a:tblGrid>
              <a:tr h="42665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1332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en-US" sz="1400" b="0" i="0" u="none" strike="noStrike" cap="none" normalizeH="0" baseline="0" smtClean="0">
                          <a:ln>
                            <a:noFill/>
                          </a:ln>
                          <a:solidFill>
                            <a:schemeClr val="tx1"/>
                          </a:solidFill>
                          <a:effectLst/>
                          <a:latin typeface="Arial" charset="0"/>
                          <a:ea typeface="宋体"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542">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sym typeface="Symbol" pitchFamily="18" charset="2"/>
                        </a:rPr>
                        <a:t>2</a:t>
                      </a:r>
                      <a:endParaRPr kumimoji="0" lang="zh-TW" altLang="en-GB" sz="14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542">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C</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TW" altLang="en-US" sz="1600" b="0" i="0" u="none" strike="noStrike" cap="none" normalizeH="0" baseline="0" smtClean="0">
                          <a:ln>
                            <a:noFill/>
                          </a:ln>
                          <a:solidFill>
                            <a:schemeClr val="tx1"/>
                          </a:solidFill>
                          <a:effectLst/>
                          <a:latin typeface="Arial" charset="0"/>
                          <a:ea typeface="PMingLiU" pitchFamily="18" charset="-120"/>
                          <a:sym typeface="Symbol" pitchFamily="18" charset="2"/>
                        </a:rPr>
                        <a:t></a:t>
                      </a:r>
                      <a:endParaRPr kumimoji="0" lang="zh-TW" altLang="en-GB" sz="16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D-101</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95375" name="Group 143"/>
          <p:cNvGraphicFramePr>
            <a:graphicFrameLocks noGrp="1"/>
          </p:cNvGraphicFramePr>
          <p:nvPr/>
        </p:nvGraphicFramePr>
        <p:xfrm>
          <a:off x="838200" y="5410200"/>
          <a:ext cx="1981200" cy="936658"/>
        </p:xfrm>
        <a:graphic>
          <a:graphicData uri="http://schemas.openxmlformats.org/drawingml/2006/table">
            <a:tbl>
              <a:tblPr/>
              <a:tblGrid>
                <a:gridCol w="457200"/>
                <a:gridCol w="457200"/>
                <a:gridCol w="533400"/>
                <a:gridCol w="533400"/>
              </a:tblGrid>
              <a:tr h="22841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Dest.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Next</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Metric</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bg1"/>
                          </a:solidFill>
                          <a:effectLst/>
                          <a:latin typeface="Arial" charset="0"/>
                          <a:ea typeface="PMingLiU" pitchFamily="18" charset="-120"/>
                        </a:rPr>
                        <a:t>Seq.</a:t>
                      </a:r>
                      <a:endParaRPr kumimoji="0" lang="en-GB" altLang="zh-TW" sz="1400" b="0" i="0" u="none" strike="noStrike" cap="none" normalizeH="0" baseline="0" smtClean="0">
                        <a:ln>
                          <a:noFill/>
                        </a:ln>
                        <a:solidFill>
                          <a:schemeClr val="bg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1332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Tahoma"/>
                          <a:ea typeface="PMingLiU" pitchFamily="18" charset="-120"/>
                        </a:rPr>
                        <a:t>…</a:t>
                      </a:r>
                      <a:endParaRPr kumimoji="0" lang="zh-TW" altLang="en-GB"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CH" altLang="en-US" sz="1400" b="0" i="0" u="none" strike="noStrike" cap="none" normalizeH="0" baseline="0" smtClean="0">
                          <a:ln>
                            <a:noFill/>
                          </a:ln>
                          <a:solidFill>
                            <a:schemeClr val="tx1"/>
                          </a:solidFill>
                          <a:effectLst/>
                          <a:latin typeface="Arial" charset="0"/>
                          <a:ea typeface="宋体"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4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TW" altLang="en-GB" sz="1400" b="0" i="0" u="none" strike="noStrike" cap="none" normalizeH="0" baseline="0" smtClean="0">
                          <a:ln>
                            <a:noFill/>
                          </a:ln>
                          <a:solidFill>
                            <a:schemeClr val="tx1"/>
                          </a:solidFill>
                          <a:effectLst/>
                          <a:latin typeface="Arial" charset="0"/>
                          <a:ea typeface="PMingLiU" pitchFamily="18" charset="-120"/>
                          <a:sym typeface="Symbol" pitchFamily="18" charset="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D-100</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74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B</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TW" altLang="en-US" sz="1600" b="0" i="0" u="none" strike="noStrike" cap="none" normalizeH="0" baseline="0" smtClean="0">
                          <a:ln>
                            <a:noFill/>
                          </a:ln>
                          <a:solidFill>
                            <a:schemeClr val="tx1"/>
                          </a:solidFill>
                          <a:effectLst/>
                          <a:latin typeface="Arial" charset="0"/>
                          <a:ea typeface="PMingLiU" pitchFamily="18" charset="-120"/>
                          <a:sym typeface="Symbol" pitchFamily="18" charset="2"/>
                        </a:rPr>
                        <a:t></a:t>
                      </a:r>
                      <a:endParaRPr kumimoji="0" lang="zh-TW" altLang="en-GB" sz="1600" b="0" i="0" u="none" strike="noStrike" cap="none" normalizeH="0" baseline="0" smtClean="0">
                        <a:ln>
                          <a:noFill/>
                        </a:ln>
                        <a:solidFill>
                          <a:schemeClr val="tx1"/>
                        </a:solidFill>
                        <a:effectLst/>
                        <a:latin typeface="Arial" charset="0"/>
                        <a:ea typeface="PMingLiU" pitchFamily="18" charset="-120"/>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PMingLiU" pitchFamily="18" charset="-120"/>
                        </a:rPr>
                        <a:t>D-101</a:t>
                      </a:r>
                      <a:endParaRPr kumimoji="0" lang="en-GB" altLang="zh-TW" sz="1400" b="0" i="0" u="none" strike="noStrike" cap="none" normalizeH="0" baseline="0" smtClean="0">
                        <a:ln>
                          <a:noFill/>
                        </a:ln>
                        <a:solidFill>
                          <a:schemeClr val="tx1"/>
                        </a:solidFill>
                        <a:effectLst/>
                        <a:latin typeface="Arial" charset="0"/>
                        <a:ea typeface="PMingLiU"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29866" name="Line 170"/>
          <p:cNvSpPr>
            <a:spLocks noChangeShapeType="1"/>
          </p:cNvSpPr>
          <p:nvPr/>
        </p:nvSpPr>
        <p:spPr bwMode="auto">
          <a:xfrm>
            <a:off x="762000" y="5943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867" name="Line 171"/>
          <p:cNvSpPr>
            <a:spLocks noChangeShapeType="1"/>
          </p:cNvSpPr>
          <p:nvPr/>
        </p:nvSpPr>
        <p:spPr bwMode="auto">
          <a:xfrm>
            <a:off x="3124200" y="5943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868" name="Line 172"/>
          <p:cNvSpPr>
            <a:spLocks noChangeShapeType="1"/>
          </p:cNvSpPr>
          <p:nvPr/>
        </p:nvSpPr>
        <p:spPr bwMode="auto">
          <a:xfrm>
            <a:off x="5486400" y="5943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nvGrpSpPr>
          <p:cNvPr id="29869" name="Group 173"/>
          <p:cNvGrpSpPr>
            <a:grpSpLocks/>
          </p:cNvGrpSpPr>
          <p:nvPr/>
        </p:nvGrpSpPr>
        <p:grpSpPr bwMode="auto">
          <a:xfrm>
            <a:off x="7380288" y="4581525"/>
            <a:ext cx="433387" cy="719138"/>
            <a:chOff x="1791" y="1888"/>
            <a:chExt cx="273" cy="453"/>
          </a:xfrm>
        </p:grpSpPr>
        <p:sp>
          <p:nvSpPr>
            <p:cNvPr id="29871" name="Line 174"/>
            <p:cNvSpPr>
              <a:spLocks noChangeShapeType="1"/>
            </p:cNvSpPr>
            <p:nvPr/>
          </p:nvSpPr>
          <p:spPr bwMode="auto">
            <a:xfrm>
              <a:off x="1791" y="1933"/>
              <a:ext cx="273" cy="36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29872" name="Line 175"/>
            <p:cNvSpPr>
              <a:spLocks noChangeShapeType="1"/>
            </p:cNvSpPr>
            <p:nvPr/>
          </p:nvSpPr>
          <p:spPr bwMode="auto">
            <a:xfrm flipH="1">
              <a:off x="1791" y="1888"/>
              <a:ext cx="227" cy="45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sp>
        <p:nvSpPr>
          <p:cNvPr id="29870" name="Rectangle 176"/>
          <p:cNvSpPr>
            <a:spLocks noChangeArrowheads="1"/>
          </p:cNvSpPr>
          <p:nvPr/>
        </p:nvSpPr>
        <p:spPr bwMode="auto">
          <a:xfrm>
            <a:off x="609600" y="2286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390528067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762000" y="4343400"/>
            <a:ext cx="609600" cy="963613"/>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23" name="Line 3"/>
          <p:cNvSpPr>
            <a:spLocks noChangeShapeType="1"/>
          </p:cNvSpPr>
          <p:nvPr/>
        </p:nvSpPr>
        <p:spPr bwMode="auto">
          <a:xfrm flipH="1">
            <a:off x="609600" y="3200400"/>
            <a:ext cx="152400" cy="762000"/>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24" name="Rectangle 4"/>
          <p:cNvSpPr>
            <a:spLocks noGrp="1" noChangeArrowheads="1"/>
          </p:cNvSpPr>
          <p:nvPr>
            <p:ph type="title"/>
          </p:nvPr>
        </p:nvSpPr>
        <p:spPr>
          <a:xfrm>
            <a:off x="228600" y="879475"/>
            <a:ext cx="7467600" cy="533400"/>
          </a:xfrm>
        </p:spPr>
        <p:txBody>
          <a:bodyPr/>
          <a:lstStyle/>
          <a:p>
            <a:pPr algn="l" eaLnBrk="1" hangingPunct="1"/>
            <a:r>
              <a:rPr lang="en-US" altLang="zh-TW" sz="3200" smtClean="0">
                <a:ea typeface="PMingLiU" pitchFamily="18" charset="-120"/>
              </a:rPr>
              <a:t>Problem of Fluctuations</a:t>
            </a:r>
            <a:endParaRPr lang="en-GB" altLang="zh-TW" sz="3200" smtClean="0">
              <a:ea typeface="PMingLiU" pitchFamily="18" charset="-120"/>
            </a:endParaRPr>
          </a:p>
        </p:txBody>
      </p:sp>
      <p:sp>
        <p:nvSpPr>
          <p:cNvPr id="30725" name="Rectangle 5"/>
          <p:cNvSpPr>
            <a:spLocks noGrp="1" noChangeArrowheads="1"/>
          </p:cNvSpPr>
          <p:nvPr>
            <p:ph type="body" idx="1"/>
          </p:nvPr>
        </p:nvSpPr>
        <p:spPr>
          <a:xfrm>
            <a:off x="2514600" y="1557338"/>
            <a:ext cx="6400800" cy="5300662"/>
          </a:xfrm>
          <a:noFill/>
        </p:spPr>
        <p:txBody>
          <a:bodyPr/>
          <a:lstStyle/>
          <a:p>
            <a:pPr eaLnBrk="1" hangingPunct="1">
              <a:lnSpc>
                <a:spcPct val="70000"/>
              </a:lnSpc>
              <a:buFontTx/>
              <a:buNone/>
            </a:pPr>
            <a:r>
              <a:rPr lang="en-US" altLang="zh-TW" sz="2800" smtClean="0">
                <a:ea typeface="PMingLiU" pitchFamily="18" charset="-120"/>
              </a:rPr>
              <a:t>What are Fluctuations</a:t>
            </a:r>
          </a:p>
          <a:p>
            <a:pPr lvl="1" eaLnBrk="1" hangingPunct="1">
              <a:lnSpc>
                <a:spcPct val="70000"/>
              </a:lnSpc>
              <a:buFontTx/>
              <a:buNone/>
            </a:pPr>
            <a:endParaRPr lang="en-US" altLang="zh-TW" sz="500" smtClean="0">
              <a:ea typeface="PMingLiU" pitchFamily="18" charset="-120"/>
            </a:endParaRPr>
          </a:p>
          <a:p>
            <a:pPr lvl="1" eaLnBrk="1" hangingPunct="1">
              <a:lnSpc>
                <a:spcPct val="80000"/>
              </a:lnSpc>
            </a:pPr>
            <a:r>
              <a:rPr lang="en-US" altLang="zh-TW" sz="2400" smtClean="0">
                <a:ea typeface="PMingLiU" pitchFamily="18" charset="-120"/>
              </a:rPr>
              <a:t>Entry for D in A: [D, Q, 14, D-100]</a:t>
            </a:r>
          </a:p>
          <a:p>
            <a:pPr lvl="1" eaLnBrk="1" hangingPunct="1">
              <a:lnSpc>
                <a:spcPct val="80000"/>
              </a:lnSpc>
              <a:buFontTx/>
              <a:buNone/>
            </a:pPr>
            <a:endParaRPr lang="en-US" altLang="zh-TW" sz="700" smtClean="0">
              <a:ea typeface="PMingLiU" pitchFamily="18" charset="-120"/>
            </a:endParaRPr>
          </a:p>
          <a:p>
            <a:pPr lvl="1" eaLnBrk="1" hangingPunct="1">
              <a:lnSpc>
                <a:spcPct val="80000"/>
              </a:lnSpc>
            </a:pPr>
            <a:r>
              <a:rPr lang="en-US" altLang="zh-TW" sz="2400" smtClean="0">
                <a:ea typeface="PMingLiU" pitchFamily="18" charset="-120"/>
              </a:rPr>
              <a:t>D makes Broadcast with Seq. N</a:t>
            </a:r>
            <a:r>
              <a:rPr lang="en-US" altLang="zh-CN" sz="2400" smtClean="0">
                <a:ea typeface="PMingLiU" pitchFamily="18" charset="-120"/>
              </a:rPr>
              <a:t>o</a:t>
            </a:r>
            <a:r>
              <a:rPr lang="en-US" altLang="zh-TW" sz="2400" smtClean="0">
                <a:ea typeface="PMingLiU" pitchFamily="18" charset="-120"/>
              </a:rPr>
              <a:t>. D-102</a:t>
            </a:r>
          </a:p>
          <a:p>
            <a:pPr lvl="1" eaLnBrk="1" hangingPunct="1">
              <a:lnSpc>
                <a:spcPct val="80000"/>
              </a:lnSpc>
            </a:pPr>
            <a:r>
              <a:rPr lang="en-US" altLang="zh-TW" sz="2400" smtClean="0">
                <a:ea typeface="PMingLiU" pitchFamily="18" charset="-120"/>
              </a:rPr>
              <a:t>A receives from P Update (D, 15, D-102)</a:t>
            </a:r>
            <a:br>
              <a:rPr lang="en-US" altLang="zh-TW" sz="2400" smtClean="0">
                <a:ea typeface="PMingLiU" pitchFamily="18" charset="-120"/>
              </a:rPr>
            </a:br>
            <a:r>
              <a:rPr lang="en-US" altLang="zh-TW" sz="2400" smtClean="0">
                <a:ea typeface="PMingLiU" pitchFamily="18" charset="-120"/>
              </a:rPr>
              <a:t>-&gt; Entry for D in A: [D, </a:t>
            </a:r>
            <a:r>
              <a:rPr lang="en-US" altLang="zh-TW" sz="2400" smtClean="0">
                <a:solidFill>
                  <a:schemeClr val="tx2"/>
                </a:solidFill>
                <a:ea typeface="PMingLiU" pitchFamily="18" charset="-120"/>
              </a:rPr>
              <a:t>P</a:t>
            </a:r>
            <a:r>
              <a:rPr lang="en-US" altLang="zh-TW" sz="2400" smtClean="0">
                <a:ea typeface="PMingLiU" pitchFamily="18" charset="-120"/>
              </a:rPr>
              <a:t>, 15, D-102] </a:t>
            </a:r>
            <a:br>
              <a:rPr lang="en-US" altLang="zh-TW" sz="2400" smtClean="0">
                <a:ea typeface="PMingLiU" pitchFamily="18" charset="-120"/>
              </a:rPr>
            </a:br>
            <a:r>
              <a:rPr lang="en-US" altLang="zh-TW" sz="2400" smtClean="0">
                <a:ea typeface="PMingLiU" pitchFamily="18" charset="-120"/>
              </a:rPr>
              <a:t>A must propagate this route immediately.</a:t>
            </a:r>
          </a:p>
          <a:p>
            <a:pPr lvl="1" eaLnBrk="1" hangingPunct="1">
              <a:lnSpc>
                <a:spcPct val="80000"/>
              </a:lnSpc>
            </a:pPr>
            <a:r>
              <a:rPr lang="en-US" altLang="zh-TW" sz="2400" smtClean="0">
                <a:ea typeface="PMingLiU" pitchFamily="18" charset="-120"/>
              </a:rPr>
              <a:t>A receives from Q Update (D, 14, D-102)</a:t>
            </a:r>
            <a:br>
              <a:rPr lang="en-US" altLang="zh-TW" sz="2400" smtClean="0">
                <a:ea typeface="PMingLiU" pitchFamily="18" charset="-120"/>
              </a:rPr>
            </a:br>
            <a:r>
              <a:rPr lang="en-US" altLang="zh-TW" sz="2400" smtClean="0">
                <a:ea typeface="PMingLiU" pitchFamily="18" charset="-120"/>
              </a:rPr>
              <a:t>-&gt; Entry for D in A: [D, Q, 14, D-102]</a:t>
            </a:r>
            <a:br>
              <a:rPr lang="en-US" altLang="zh-TW" sz="2400" smtClean="0">
                <a:ea typeface="PMingLiU" pitchFamily="18" charset="-120"/>
              </a:rPr>
            </a:br>
            <a:r>
              <a:rPr lang="en-US" altLang="zh-TW" sz="2400" smtClean="0">
                <a:ea typeface="PMingLiU" pitchFamily="18" charset="-120"/>
              </a:rPr>
              <a:t>A must propagate this route immediately.</a:t>
            </a:r>
          </a:p>
          <a:p>
            <a:pPr lvl="1" eaLnBrk="1" hangingPunct="1">
              <a:lnSpc>
                <a:spcPct val="80000"/>
              </a:lnSpc>
              <a:buFontTx/>
              <a:buNone/>
            </a:pPr>
            <a:endParaRPr lang="en-US" altLang="zh-TW" sz="700" smtClean="0">
              <a:ea typeface="PMingLiU" pitchFamily="18" charset="-120"/>
            </a:endParaRPr>
          </a:p>
          <a:p>
            <a:pPr eaLnBrk="1" hangingPunct="1">
              <a:lnSpc>
                <a:spcPct val="90000"/>
              </a:lnSpc>
              <a:buFontTx/>
              <a:buNone/>
            </a:pPr>
            <a:r>
              <a:rPr lang="en-US" altLang="zh-TW" sz="2000" smtClean="0">
                <a:ea typeface="PMingLiU" pitchFamily="18" charset="-120"/>
              </a:rPr>
              <a:t>	</a:t>
            </a:r>
            <a:r>
              <a:rPr lang="en-US" altLang="zh-TW" sz="2400" smtClean="0">
                <a:ea typeface="PMingLiU" pitchFamily="18" charset="-120"/>
              </a:rPr>
              <a:t>This can happen every time D or any other node does its broadcast and lead to unnecessary route advertisements in the network, so called fluctuations. </a:t>
            </a:r>
          </a:p>
        </p:txBody>
      </p:sp>
      <p:sp>
        <p:nvSpPr>
          <p:cNvPr id="30726" name="Line 6"/>
          <p:cNvSpPr>
            <a:spLocks noChangeShapeType="1"/>
          </p:cNvSpPr>
          <p:nvPr/>
        </p:nvSpPr>
        <p:spPr bwMode="auto">
          <a:xfrm flipH="1" flipV="1">
            <a:off x="1497013" y="2679700"/>
            <a:ext cx="681037" cy="417513"/>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27" name="Oval 7"/>
          <p:cNvSpPr>
            <a:spLocks noChangeArrowheads="1"/>
          </p:cNvSpPr>
          <p:nvPr/>
        </p:nvSpPr>
        <p:spPr bwMode="auto">
          <a:xfrm flipH="1" flipV="1">
            <a:off x="2133600" y="2971800"/>
            <a:ext cx="152400" cy="1603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0728" name="Line 8"/>
          <p:cNvSpPr>
            <a:spLocks noChangeShapeType="1"/>
          </p:cNvSpPr>
          <p:nvPr/>
        </p:nvSpPr>
        <p:spPr bwMode="auto">
          <a:xfrm flipH="1">
            <a:off x="762000" y="2743200"/>
            <a:ext cx="695325" cy="382588"/>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29" name="Oval 9"/>
          <p:cNvSpPr>
            <a:spLocks noChangeArrowheads="1"/>
          </p:cNvSpPr>
          <p:nvPr/>
        </p:nvSpPr>
        <p:spPr bwMode="auto">
          <a:xfrm flipH="1" flipV="1">
            <a:off x="700088" y="3062288"/>
            <a:ext cx="138112" cy="1381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0730" name="Oval 10"/>
          <p:cNvSpPr>
            <a:spLocks noChangeArrowheads="1"/>
          </p:cNvSpPr>
          <p:nvPr/>
        </p:nvSpPr>
        <p:spPr bwMode="auto">
          <a:xfrm flipH="1" flipV="1">
            <a:off x="1295400" y="5181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0731" name="Line 11"/>
          <p:cNvSpPr>
            <a:spLocks noChangeShapeType="1"/>
          </p:cNvSpPr>
          <p:nvPr/>
        </p:nvSpPr>
        <p:spPr bwMode="auto">
          <a:xfrm flipH="1">
            <a:off x="1371600" y="4495800"/>
            <a:ext cx="1143000" cy="76200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32" name="Line 12"/>
          <p:cNvSpPr>
            <a:spLocks noChangeShapeType="1"/>
          </p:cNvSpPr>
          <p:nvPr/>
        </p:nvSpPr>
        <p:spPr bwMode="auto">
          <a:xfrm flipH="1" flipV="1">
            <a:off x="1371600" y="5334000"/>
            <a:ext cx="0" cy="7905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33" name="Oval 13"/>
          <p:cNvSpPr>
            <a:spLocks noChangeArrowheads="1"/>
          </p:cNvSpPr>
          <p:nvPr/>
        </p:nvSpPr>
        <p:spPr bwMode="auto">
          <a:xfrm flipH="1" flipV="1">
            <a:off x="1436688" y="2590800"/>
            <a:ext cx="163512" cy="16033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0734" name="Oval 14"/>
          <p:cNvSpPr>
            <a:spLocks noChangeArrowheads="1"/>
          </p:cNvSpPr>
          <p:nvPr/>
        </p:nvSpPr>
        <p:spPr bwMode="auto">
          <a:xfrm flipH="1" flipV="1">
            <a:off x="1309688" y="6122988"/>
            <a:ext cx="123825" cy="127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de-CH" altLang="en-US" sz="2400" smtClean="0">
              <a:solidFill>
                <a:srgbClr val="99CC00"/>
              </a:solidFill>
              <a:latin typeface="Times New Roman" pitchFamily="18" charset="0"/>
            </a:endParaRPr>
          </a:p>
        </p:txBody>
      </p:sp>
      <p:sp>
        <p:nvSpPr>
          <p:cNvPr id="30735" name="Text Box 15"/>
          <p:cNvSpPr txBox="1">
            <a:spLocks noChangeArrowheads="1"/>
          </p:cNvSpPr>
          <p:nvPr/>
        </p:nvSpPr>
        <p:spPr bwMode="auto">
          <a:xfrm>
            <a:off x="1524000" y="23622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333399"/>
                </a:solidFill>
                <a:latin typeface="Tahoma" pitchFamily="34" charset="0"/>
              </a:rPr>
              <a:t>A</a:t>
            </a:r>
          </a:p>
        </p:txBody>
      </p:sp>
      <p:sp>
        <p:nvSpPr>
          <p:cNvPr id="30736" name="Text Box 16"/>
          <p:cNvSpPr txBox="1">
            <a:spLocks noChangeArrowheads="1"/>
          </p:cNvSpPr>
          <p:nvPr/>
        </p:nvSpPr>
        <p:spPr bwMode="auto">
          <a:xfrm>
            <a:off x="1371600" y="5791200"/>
            <a:ext cx="1676400" cy="4572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000000"/>
                </a:solidFill>
                <a:latin typeface="Tahoma" pitchFamily="34" charset="0"/>
              </a:rPr>
              <a:t>D</a:t>
            </a:r>
            <a:endParaRPr lang="de-CH" altLang="en-US" sz="1600" smtClean="0">
              <a:solidFill>
                <a:srgbClr val="000000"/>
              </a:solidFill>
              <a:latin typeface="Tahoma" pitchFamily="34" charset="0"/>
            </a:endParaRPr>
          </a:p>
        </p:txBody>
      </p:sp>
      <p:sp>
        <p:nvSpPr>
          <p:cNvPr id="30737" name="Text Box 17"/>
          <p:cNvSpPr txBox="1">
            <a:spLocks noChangeArrowheads="1"/>
          </p:cNvSpPr>
          <p:nvPr/>
        </p:nvSpPr>
        <p:spPr bwMode="auto">
          <a:xfrm>
            <a:off x="2209800" y="2743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808080"/>
                </a:solidFill>
                <a:latin typeface="Tahoma" pitchFamily="34" charset="0"/>
              </a:rPr>
              <a:t>Q</a:t>
            </a:r>
          </a:p>
        </p:txBody>
      </p:sp>
      <p:sp>
        <p:nvSpPr>
          <p:cNvPr id="30738" name="Text Box 18"/>
          <p:cNvSpPr txBox="1">
            <a:spLocks noChangeArrowheads="1"/>
          </p:cNvSpPr>
          <p:nvPr/>
        </p:nvSpPr>
        <p:spPr bwMode="auto">
          <a:xfrm>
            <a:off x="609600" y="2667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000000"/>
                </a:solidFill>
                <a:latin typeface="Tahoma" pitchFamily="34" charset="0"/>
              </a:rPr>
              <a:t>P</a:t>
            </a:r>
          </a:p>
        </p:txBody>
      </p:sp>
      <p:sp>
        <p:nvSpPr>
          <p:cNvPr id="30739" name="Freeform 19"/>
          <p:cNvSpPr>
            <a:spLocks/>
          </p:cNvSpPr>
          <p:nvPr/>
        </p:nvSpPr>
        <p:spPr bwMode="auto">
          <a:xfrm>
            <a:off x="152400" y="3657600"/>
            <a:ext cx="1346200" cy="1003300"/>
          </a:xfrm>
          <a:custGeom>
            <a:avLst/>
            <a:gdLst>
              <a:gd name="T0" fmla="*/ 362902500 w 848"/>
              <a:gd name="T1" fmla="*/ 261231287 h 680"/>
              <a:gd name="T2" fmla="*/ 483870000 w 848"/>
              <a:gd name="T3" fmla="*/ 69661480 h 680"/>
              <a:gd name="T4" fmla="*/ 604837500 w 848"/>
              <a:gd name="T5" fmla="*/ 0 h 680"/>
              <a:gd name="T6" fmla="*/ 1068546250 w 848"/>
              <a:gd name="T7" fmla="*/ 156739067 h 680"/>
              <a:gd name="T8" fmla="*/ 1310481250 w 848"/>
              <a:gd name="T9" fmla="*/ 52246848 h 680"/>
              <a:gd name="T10" fmla="*/ 1693545000 w 848"/>
              <a:gd name="T11" fmla="*/ 261231287 h 680"/>
              <a:gd name="T12" fmla="*/ 1834673750 w 848"/>
              <a:gd name="T13" fmla="*/ 383139614 h 680"/>
              <a:gd name="T14" fmla="*/ 1975802500 w 848"/>
              <a:gd name="T15" fmla="*/ 470215726 h 680"/>
              <a:gd name="T16" fmla="*/ 2137092500 w 848"/>
              <a:gd name="T17" fmla="*/ 609540161 h 680"/>
              <a:gd name="T18" fmla="*/ 2096770000 w 848"/>
              <a:gd name="T19" fmla="*/ 731447012 h 680"/>
              <a:gd name="T20" fmla="*/ 1975802500 w 848"/>
              <a:gd name="T21" fmla="*/ 766277752 h 680"/>
              <a:gd name="T22" fmla="*/ 1915318750 w 848"/>
              <a:gd name="T23" fmla="*/ 783693860 h 680"/>
              <a:gd name="T24" fmla="*/ 1834673750 w 848"/>
              <a:gd name="T25" fmla="*/ 1149417366 h 680"/>
              <a:gd name="T26" fmla="*/ 1633061250 w 848"/>
              <a:gd name="T27" fmla="*/ 1236494953 h 680"/>
              <a:gd name="T28" fmla="*/ 1431448750 w 848"/>
              <a:gd name="T29" fmla="*/ 1219078846 h 680"/>
              <a:gd name="T30" fmla="*/ 1370965000 w 848"/>
              <a:gd name="T31" fmla="*/ 1184248106 h 680"/>
              <a:gd name="T32" fmla="*/ 1330642500 w 848"/>
              <a:gd name="T33" fmla="*/ 1393232545 h 680"/>
              <a:gd name="T34" fmla="*/ 1108868750 w 848"/>
              <a:gd name="T35" fmla="*/ 1445479393 h 680"/>
              <a:gd name="T36" fmla="*/ 624998750 w 848"/>
              <a:gd name="T37" fmla="*/ 1253909586 h 680"/>
              <a:gd name="T38" fmla="*/ 322580000 w 848"/>
              <a:gd name="T39" fmla="*/ 1253909586 h 680"/>
              <a:gd name="T40" fmla="*/ 201612500 w 848"/>
              <a:gd name="T41" fmla="*/ 1149417366 h 680"/>
              <a:gd name="T42" fmla="*/ 181451250 w 848"/>
              <a:gd name="T43" fmla="*/ 888186079 h 680"/>
              <a:gd name="T44" fmla="*/ 0 w 848"/>
              <a:gd name="T45" fmla="*/ 748863120 h 680"/>
              <a:gd name="T46" fmla="*/ 20161250 w 848"/>
              <a:gd name="T47" fmla="*/ 522462573 h 680"/>
              <a:gd name="T48" fmla="*/ 362902500 w 848"/>
              <a:gd name="T49" fmla="*/ 261231287 h 6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48" h="680">
                <a:moveTo>
                  <a:pt x="144" y="120"/>
                </a:moveTo>
                <a:cubicBezTo>
                  <a:pt x="154" y="89"/>
                  <a:pt x="167" y="54"/>
                  <a:pt x="192" y="32"/>
                </a:cubicBezTo>
                <a:cubicBezTo>
                  <a:pt x="206" y="19"/>
                  <a:pt x="240" y="0"/>
                  <a:pt x="240" y="0"/>
                </a:cubicBezTo>
                <a:cubicBezTo>
                  <a:pt x="315" y="9"/>
                  <a:pt x="371" y="19"/>
                  <a:pt x="424" y="72"/>
                </a:cubicBezTo>
                <a:cubicBezTo>
                  <a:pt x="458" y="55"/>
                  <a:pt x="482" y="33"/>
                  <a:pt x="520" y="24"/>
                </a:cubicBezTo>
                <a:cubicBezTo>
                  <a:pt x="606" y="46"/>
                  <a:pt x="617" y="47"/>
                  <a:pt x="672" y="120"/>
                </a:cubicBezTo>
                <a:cubicBezTo>
                  <a:pt x="660" y="182"/>
                  <a:pt x="669" y="164"/>
                  <a:pt x="728" y="176"/>
                </a:cubicBezTo>
                <a:cubicBezTo>
                  <a:pt x="744" y="187"/>
                  <a:pt x="771" y="204"/>
                  <a:pt x="784" y="216"/>
                </a:cubicBezTo>
                <a:cubicBezTo>
                  <a:pt x="806" y="236"/>
                  <a:pt x="848" y="280"/>
                  <a:pt x="848" y="280"/>
                </a:cubicBezTo>
                <a:cubicBezTo>
                  <a:pt x="843" y="299"/>
                  <a:pt x="845" y="321"/>
                  <a:pt x="832" y="336"/>
                </a:cubicBezTo>
                <a:cubicBezTo>
                  <a:pt x="821" y="349"/>
                  <a:pt x="800" y="347"/>
                  <a:pt x="784" y="352"/>
                </a:cubicBezTo>
                <a:cubicBezTo>
                  <a:pt x="776" y="355"/>
                  <a:pt x="760" y="360"/>
                  <a:pt x="760" y="360"/>
                </a:cubicBezTo>
                <a:cubicBezTo>
                  <a:pt x="727" y="410"/>
                  <a:pt x="767" y="489"/>
                  <a:pt x="728" y="528"/>
                </a:cubicBezTo>
                <a:cubicBezTo>
                  <a:pt x="711" y="545"/>
                  <a:pt x="670" y="559"/>
                  <a:pt x="648" y="568"/>
                </a:cubicBezTo>
                <a:cubicBezTo>
                  <a:pt x="621" y="565"/>
                  <a:pt x="594" y="566"/>
                  <a:pt x="568" y="560"/>
                </a:cubicBezTo>
                <a:cubicBezTo>
                  <a:pt x="559" y="558"/>
                  <a:pt x="548" y="535"/>
                  <a:pt x="544" y="544"/>
                </a:cubicBezTo>
                <a:cubicBezTo>
                  <a:pt x="529" y="573"/>
                  <a:pt x="544" y="612"/>
                  <a:pt x="528" y="640"/>
                </a:cubicBezTo>
                <a:cubicBezTo>
                  <a:pt x="523" y="649"/>
                  <a:pt x="452" y="662"/>
                  <a:pt x="440" y="664"/>
                </a:cubicBezTo>
                <a:cubicBezTo>
                  <a:pt x="269" y="654"/>
                  <a:pt x="317" y="680"/>
                  <a:pt x="248" y="576"/>
                </a:cubicBezTo>
                <a:cubicBezTo>
                  <a:pt x="205" y="590"/>
                  <a:pt x="188" y="599"/>
                  <a:pt x="128" y="576"/>
                </a:cubicBezTo>
                <a:cubicBezTo>
                  <a:pt x="107" y="568"/>
                  <a:pt x="80" y="528"/>
                  <a:pt x="80" y="528"/>
                </a:cubicBezTo>
                <a:cubicBezTo>
                  <a:pt x="65" y="482"/>
                  <a:pt x="65" y="457"/>
                  <a:pt x="72" y="408"/>
                </a:cubicBezTo>
                <a:cubicBezTo>
                  <a:pt x="29" y="397"/>
                  <a:pt x="20" y="383"/>
                  <a:pt x="0" y="344"/>
                </a:cubicBezTo>
                <a:cubicBezTo>
                  <a:pt x="3" y="309"/>
                  <a:pt x="2" y="274"/>
                  <a:pt x="8" y="240"/>
                </a:cubicBezTo>
                <a:cubicBezTo>
                  <a:pt x="21" y="167"/>
                  <a:pt x="84" y="146"/>
                  <a:pt x="144" y="120"/>
                </a:cubicBezTo>
                <a:close/>
              </a:path>
            </a:pathLst>
          </a:custGeom>
          <a:solidFill>
            <a:schemeClr val="bg1"/>
          </a:solidFill>
          <a:ln w="19050"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40" name="Line 20"/>
          <p:cNvSpPr>
            <a:spLocks noChangeShapeType="1"/>
          </p:cNvSpPr>
          <p:nvPr/>
        </p:nvSpPr>
        <p:spPr bwMode="auto">
          <a:xfrm>
            <a:off x="2209800" y="3124200"/>
            <a:ext cx="228600" cy="68580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41" name="Freeform 21"/>
          <p:cNvSpPr>
            <a:spLocks/>
          </p:cNvSpPr>
          <p:nvPr/>
        </p:nvSpPr>
        <p:spPr bwMode="auto">
          <a:xfrm flipH="1" flipV="1">
            <a:off x="1752600" y="3733800"/>
            <a:ext cx="1270000" cy="927100"/>
          </a:xfrm>
          <a:custGeom>
            <a:avLst/>
            <a:gdLst>
              <a:gd name="T0" fmla="*/ 322981368 w 848"/>
              <a:gd name="T1" fmla="*/ 223057533 h 680"/>
              <a:gd name="T2" fmla="*/ 430642323 w 848"/>
              <a:gd name="T3" fmla="*/ 59481645 h 680"/>
              <a:gd name="T4" fmla="*/ 538303278 w 848"/>
              <a:gd name="T5" fmla="*/ 0 h 680"/>
              <a:gd name="T6" fmla="*/ 951002358 w 848"/>
              <a:gd name="T7" fmla="*/ 133835065 h 680"/>
              <a:gd name="T8" fmla="*/ 1166324269 w 848"/>
              <a:gd name="T9" fmla="*/ 44611234 h 680"/>
              <a:gd name="T10" fmla="*/ 1507248880 w 848"/>
              <a:gd name="T11" fmla="*/ 223057533 h 680"/>
              <a:gd name="T12" fmla="*/ 1632853078 w 848"/>
              <a:gd name="T13" fmla="*/ 327150413 h 680"/>
              <a:gd name="T14" fmla="*/ 1758457276 w 848"/>
              <a:gd name="T15" fmla="*/ 401503833 h 680"/>
              <a:gd name="T16" fmla="*/ 1902004717 w 848"/>
              <a:gd name="T17" fmla="*/ 520467123 h 680"/>
              <a:gd name="T18" fmla="*/ 1866118231 w 848"/>
              <a:gd name="T19" fmla="*/ 624560002 h 680"/>
              <a:gd name="T20" fmla="*/ 1758457276 w 848"/>
              <a:gd name="T21" fmla="*/ 654302188 h 680"/>
              <a:gd name="T22" fmla="*/ 1704627547 w 848"/>
              <a:gd name="T23" fmla="*/ 669172600 h 680"/>
              <a:gd name="T24" fmla="*/ 1632853078 w 848"/>
              <a:gd name="T25" fmla="*/ 981452601 h 680"/>
              <a:gd name="T26" fmla="*/ 1453419151 w 848"/>
              <a:gd name="T27" fmla="*/ 1055804658 h 680"/>
              <a:gd name="T28" fmla="*/ 1273983726 w 848"/>
              <a:gd name="T29" fmla="*/ 1040934246 h 680"/>
              <a:gd name="T30" fmla="*/ 1220153998 w 848"/>
              <a:gd name="T31" fmla="*/ 1011193424 h 680"/>
              <a:gd name="T32" fmla="*/ 1184267512 w 848"/>
              <a:gd name="T33" fmla="*/ 1189639723 h 680"/>
              <a:gd name="T34" fmla="*/ 986888844 w 848"/>
              <a:gd name="T35" fmla="*/ 1234250957 h 680"/>
              <a:gd name="T36" fmla="*/ 556246521 w 848"/>
              <a:gd name="T37" fmla="*/ 1070675069 h 680"/>
              <a:gd name="T38" fmla="*/ 287094882 w 848"/>
              <a:gd name="T39" fmla="*/ 1070675069 h 680"/>
              <a:gd name="T40" fmla="*/ 179433927 w 848"/>
              <a:gd name="T41" fmla="*/ 981452601 h 680"/>
              <a:gd name="T42" fmla="*/ 161490684 w 848"/>
              <a:gd name="T43" fmla="*/ 758395068 h 680"/>
              <a:gd name="T44" fmla="*/ 0 w 848"/>
              <a:gd name="T45" fmla="*/ 639431777 h 680"/>
              <a:gd name="T46" fmla="*/ 17943243 w 848"/>
              <a:gd name="T47" fmla="*/ 446115066 h 680"/>
              <a:gd name="T48" fmla="*/ 322981368 w 848"/>
              <a:gd name="T49" fmla="*/ 223057533 h 6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48" h="680">
                <a:moveTo>
                  <a:pt x="144" y="120"/>
                </a:moveTo>
                <a:cubicBezTo>
                  <a:pt x="154" y="89"/>
                  <a:pt x="167" y="54"/>
                  <a:pt x="192" y="32"/>
                </a:cubicBezTo>
                <a:cubicBezTo>
                  <a:pt x="206" y="19"/>
                  <a:pt x="240" y="0"/>
                  <a:pt x="240" y="0"/>
                </a:cubicBezTo>
                <a:cubicBezTo>
                  <a:pt x="315" y="9"/>
                  <a:pt x="371" y="19"/>
                  <a:pt x="424" y="72"/>
                </a:cubicBezTo>
                <a:cubicBezTo>
                  <a:pt x="458" y="55"/>
                  <a:pt x="482" y="33"/>
                  <a:pt x="520" y="24"/>
                </a:cubicBezTo>
                <a:cubicBezTo>
                  <a:pt x="606" y="46"/>
                  <a:pt x="617" y="47"/>
                  <a:pt x="672" y="120"/>
                </a:cubicBezTo>
                <a:cubicBezTo>
                  <a:pt x="660" y="182"/>
                  <a:pt x="669" y="164"/>
                  <a:pt x="728" y="176"/>
                </a:cubicBezTo>
                <a:cubicBezTo>
                  <a:pt x="744" y="187"/>
                  <a:pt x="771" y="204"/>
                  <a:pt x="784" y="216"/>
                </a:cubicBezTo>
                <a:cubicBezTo>
                  <a:pt x="806" y="236"/>
                  <a:pt x="848" y="280"/>
                  <a:pt x="848" y="280"/>
                </a:cubicBezTo>
                <a:cubicBezTo>
                  <a:pt x="843" y="299"/>
                  <a:pt x="845" y="321"/>
                  <a:pt x="832" y="336"/>
                </a:cubicBezTo>
                <a:cubicBezTo>
                  <a:pt x="821" y="349"/>
                  <a:pt x="800" y="347"/>
                  <a:pt x="784" y="352"/>
                </a:cubicBezTo>
                <a:cubicBezTo>
                  <a:pt x="776" y="355"/>
                  <a:pt x="760" y="360"/>
                  <a:pt x="760" y="360"/>
                </a:cubicBezTo>
                <a:cubicBezTo>
                  <a:pt x="727" y="410"/>
                  <a:pt x="767" y="489"/>
                  <a:pt x="728" y="528"/>
                </a:cubicBezTo>
                <a:cubicBezTo>
                  <a:pt x="711" y="545"/>
                  <a:pt x="670" y="559"/>
                  <a:pt x="648" y="568"/>
                </a:cubicBezTo>
                <a:cubicBezTo>
                  <a:pt x="621" y="565"/>
                  <a:pt x="594" y="566"/>
                  <a:pt x="568" y="560"/>
                </a:cubicBezTo>
                <a:cubicBezTo>
                  <a:pt x="559" y="558"/>
                  <a:pt x="548" y="535"/>
                  <a:pt x="544" y="544"/>
                </a:cubicBezTo>
                <a:cubicBezTo>
                  <a:pt x="529" y="573"/>
                  <a:pt x="544" y="612"/>
                  <a:pt x="528" y="640"/>
                </a:cubicBezTo>
                <a:cubicBezTo>
                  <a:pt x="523" y="649"/>
                  <a:pt x="452" y="662"/>
                  <a:pt x="440" y="664"/>
                </a:cubicBezTo>
                <a:cubicBezTo>
                  <a:pt x="269" y="654"/>
                  <a:pt x="317" y="680"/>
                  <a:pt x="248" y="576"/>
                </a:cubicBezTo>
                <a:cubicBezTo>
                  <a:pt x="205" y="590"/>
                  <a:pt x="188" y="599"/>
                  <a:pt x="128" y="576"/>
                </a:cubicBezTo>
                <a:cubicBezTo>
                  <a:pt x="107" y="568"/>
                  <a:pt x="80" y="528"/>
                  <a:pt x="80" y="528"/>
                </a:cubicBezTo>
                <a:cubicBezTo>
                  <a:pt x="65" y="482"/>
                  <a:pt x="65" y="457"/>
                  <a:pt x="72" y="408"/>
                </a:cubicBezTo>
                <a:cubicBezTo>
                  <a:pt x="29" y="397"/>
                  <a:pt x="20" y="383"/>
                  <a:pt x="0" y="344"/>
                </a:cubicBezTo>
                <a:cubicBezTo>
                  <a:pt x="3" y="309"/>
                  <a:pt x="2" y="274"/>
                  <a:pt x="8" y="240"/>
                </a:cubicBezTo>
                <a:cubicBezTo>
                  <a:pt x="21" y="167"/>
                  <a:pt x="84" y="146"/>
                  <a:pt x="144" y="120"/>
                </a:cubicBezTo>
                <a:close/>
              </a:path>
            </a:pathLst>
          </a:custGeom>
          <a:solidFill>
            <a:schemeClr val="bg1"/>
          </a:solidFill>
          <a:ln w="1905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0742" name="Text Box 22"/>
          <p:cNvSpPr txBox="1">
            <a:spLocks noChangeArrowheads="1"/>
          </p:cNvSpPr>
          <p:nvPr/>
        </p:nvSpPr>
        <p:spPr bwMode="auto">
          <a:xfrm>
            <a:off x="1981200" y="39624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1600" smtClean="0">
                <a:solidFill>
                  <a:srgbClr val="808080"/>
                </a:solidFill>
                <a:latin typeface="Tahoma" pitchFamily="34" charset="0"/>
              </a:rPr>
              <a:t>10 Hops</a:t>
            </a:r>
          </a:p>
        </p:txBody>
      </p:sp>
      <p:sp>
        <p:nvSpPr>
          <p:cNvPr id="30743" name="Text Box 23"/>
          <p:cNvSpPr txBox="1">
            <a:spLocks noChangeArrowheads="1"/>
          </p:cNvSpPr>
          <p:nvPr/>
        </p:nvSpPr>
        <p:spPr bwMode="auto">
          <a:xfrm>
            <a:off x="304800" y="39624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1600" smtClean="0">
                <a:solidFill>
                  <a:srgbClr val="000000"/>
                </a:solidFill>
                <a:latin typeface="Tahoma" pitchFamily="34" charset="0"/>
              </a:rPr>
              <a:t>11 Hops</a:t>
            </a:r>
          </a:p>
        </p:txBody>
      </p:sp>
      <p:sp>
        <p:nvSpPr>
          <p:cNvPr id="30744" name="Text Box 24"/>
          <p:cNvSpPr txBox="1">
            <a:spLocks noChangeArrowheads="1"/>
          </p:cNvSpPr>
          <p:nvPr/>
        </p:nvSpPr>
        <p:spPr bwMode="auto">
          <a:xfrm>
            <a:off x="838200" y="5410200"/>
            <a:ext cx="1463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1600" smtClean="0">
                <a:solidFill>
                  <a:srgbClr val="000000"/>
                </a:solidFill>
                <a:latin typeface="Tahoma" pitchFamily="34" charset="0"/>
              </a:rPr>
              <a:t>(D,0,D-102)</a:t>
            </a:r>
            <a:endParaRPr lang="zh-TW" altLang="en-GB" sz="2400" smtClean="0">
              <a:solidFill>
                <a:srgbClr val="000000"/>
              </a:solidFill>
              <a:ea typeface="PMingLiU" pitchFamily="18" charset="-120"/>
            </a:endParaRPr>
          </a:p>
        </p:txBody>
      </p:sp>
      <p:sp>
        <p:nvSpPr>
          <p:cNvPr id="30745" name="Rectangle 25"/>
          <p:cNvSpPr>
            <a:spLocks noChangeArrowheads="1"/>
          </p:cNvSpPr>
          <p:nvPr/>
        </p:nvSpPr>
        <p:spPr bwMode="auto">
          <a:xfrm>
            <a:off x="609600" y="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225142344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914400"/>
            <a:ext cx="7391400" cy="533400"/>
          </a:xfrm>
        </p:spPr>
        <p:txBody>
          <a:bodyPr/>
          <a:lstStyle/>
          <a:p>
            <a:pPr algn="l" eaLnBrk="1" hangingPunct="1"/>
            <a:r>
              <a:rPr lang="en-US" altLang="zh-TW" sz="3200" smtClean="0">
                <a:ea typeface="PMingLiU" pitchFamily="18" charset="-120"/>
              </a:rPr>
              <a:t>Damping Fluctuations (cont</a:t>
            </a:r>
            <a:r>
              <a:rPr lang="en-US" altLang="zh-TW" sz="3200" smtClean="0">
                <a:latin typeface="Tahoma" pitchFamily="34" charset="0"/>
                <a:ea typeface="PMingLiU" pitchFamily="18" charset="-120"/>
              </a:rPr>
              <a:t>’</a:t>
            </a:r>
            <a:r>
              <a:rPr lang="en-US" altLang="zh-TW" sz="3200" smtClean="0">
                <a:ea typeface="PMingLiU" pitchFamily="18" charset="-120"/>
              </a:rPr>
              <a:t>d)</a:t>
            </a:r>
            <a:endParaRPr lang="en-GB" altLang="zh-TW" sz="3200" smtClean="0">
              <a:ea typeface="PMingLiU" pitchFamily="18" charset="-120"/>
            </a:endParaRPr>
          </a:p>
        </p:txBody>
      </p:sp>
      <p:sp>
        <p:nvSpPr>
          <p:cNvPr id="31747" name="Line 3"/>
          <p:cNvSpPr>
            <a:spLocks noChangeShapeType="1"/>
          </p:cNvSpPr>
          <p:nvPr/>
        </p:nvSpPr>
        <p:spPr bwMode="auto">
          <a:xfrm>
            <a:off x="762000" y="4343400"/>
            <a:ext cx="609600" cy="963613"/>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48" name="Line 4"/>
          <p:cNvSpPr>
            <a:spLocks noChangeShapeType="1"/>
          </p:cNvSpPr>
          <p:nvPr/>
        </p:nvSpPr>
        <p:spPr bwMode="auto">
          <a:xfrm flipH="1">
            <a:off x="609600" y="3200400"/>
            <a:ext cx="152400" cy="762000"/>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49" name="Line 5"/>
          <p:cNvSpPr>
            <a:spLocks noChangeShapeType="1"/>
          </p:cNvSpPr>
          <p:nvPr/>
        </p:nvSpPr>
        <p:spPr bwMode="auto">
          <a:xfrm flipH="1" flipV="1">
            <a:off x="1497013" y="2679700"/>
            <a:ext cx="681037" cy="417513"/>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50" name="Oval 6"/>
          <p:cNvSpPr>
            <a:spLocks noChangeArrowheads="1"/>
          </p:cNvSpPr>
          <p:nvPr/>
        </p:nvSpPr>
        <p:spPr bwMode="auto">
          <a:xfrm flipH="1" flipV="1">
            <a:off x="2133600" y="2971800"/>
            <a:ext cx="152400" cy="1603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1751" name="Line 7"/>
          <p:cNvSpPr>
            <a:spLocks noChangeShapeType="1"/>
          </p:cNvSpPr>
          <p:nvPr/>
        </p:nvSpPr>
        <p:spPr bwMode="auto">
          <a:xfrm flipH="1">
            <a:off x="762000" y="2743200"/>
            <a:ext cx="695325" cy="382588"/>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52" name="Oval 8"/>
          <p:cNvSpPr>
            <a:spLocks noChangeArrowheads="1"/>
          </p:cNvSpPr>
          <p:nvPr/>
        </p:nvSpPr>
        <p:spPr bwMode="auto">
          <a:xfrm flipH="1" flipV="1">
            <a:off x="700088" y="3062288"/>
            <a:ext cx="138112" cy="1381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1753" name="Oval 9"/>
          <p:cNvSpPr>
            <a:spLocks noChangeArrowheads="1"/>
          </p:cNvSpPr>
          <p:nvPr/>
        </p:nvSpPr>
        <p:spPr bwMode="auto">
          <a:xfrm flipH="1" flipV="1">
            <a:off x="1295400" y="5181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1754" name="Line 10"/>
          <p:cNvSpPr>
            <a:spLocks noChangeShapeType="1"/>
          </p:cNvSpPr>
          <p:nvPr/>
        </p:nvSpPr>
        <p:spPr bwMode="auto">
          <a:xfrm flipH="1">
            <a:off x="1371600" y="4495800"/>
            <a:ext cx="1143000" cy="76200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55" name="Line 11"/>
          <p:cNvSpPr>
            <a:spLocks noChangeShapeType="1"/>
          </p:cNvSpPr>
          <p:nvPr/>
        </p:nvSpPr>
        <p:spPr bwMode="auto">
          <a:xfrm flipH="1" flipV="1">
            <a:off x="1371600" y="5257800"/>
            <a:ext cx="0" cy="6381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56" name="Oval 12"/>
          <p:cNvSpPr>
            <a:spLocks noChangeArrowheads="1"/>
          </p:cNvSpPr>
          <p:nvPr/>
        </p:nvSpPr>
        <p:spPr bwMode="auto">
          <a:xfrm flipH="1" flipV="1">
            <a:off x="1436688" y="2590800"/>
            <a:ext cx="163512" cy="16033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31757" name="Oval 13"/>
          <p:cNvSpPr>
            <a:spLocks noChangeArrowheads="1"/>
          </p:cNvSpPr>
          <p:nvPr/>
        </p:nvSpPr>
        <p:spPr bwMode="auto">
          <a:xfrm flipH="1" flipV="1">
            <a:off x="1309688" y="5894388"/>
            <a:ext cx="123825" cy="127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de-CH" altLang="en-US" sz="2400" smtClean="0">
              <a:solidFill>
                <a:srgbClr val="99CC00"/>
              </a:solidFill>
              <a:latin typeface="Times New Roman" pitchFamily="18" charset="0"/>
            </a:endParaRPr>
          </a:p>
        </p:txBody>
      </p:sp>
      <p:sp>
        <p:nvSpPr>
          <p:cNvPr id="31758" name="Text Box 14"/>
          <p:cNvSpPr txBox="1">
            <a:spLocks noChangeArrowheads="1"/>
          </p:cNvSpPr>
          <p:nvPr/>
        </p:nvSpPr>
        <p:spPr bwMode="auto">
          <a:xfrm>
            <a:off x="1524000" y="23622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333399"/>
                </a:solidFill>
                <a:latin typeface="Tahoma" pitchFamily="34" charset="0"/>
              </a:rPr>
              <a:t>A</a:t>
            </a:r>
          </a:p>
        </p:txBody>
      </p:sp>
      <p:sp>
        <p:nvSpPr>
          <p:cNvPr id="31759" name="Text Box 15"/>
          <p:cNvSpPr txBox="1">
            <a:spLocks noChangeArrowheads="1"/>
          </p:cNvSpPr>
          <p:nvPr/>
        </p:nvSpPr>
        <p:spPr bwMode="auto">
          <a:xfrm>
            <a:off x="1371600" y="5638800"/>
            <a:ext cx="368300" cy="4572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BBE0E3"/>
                </a:solidFill>
                <a:latin typeface="Tahoma" pitchFamily="34" charset="0"/>
              </a:rPr>
              <a:t>D</a:t>
            </a:r>
          </a:p>
        </p:txBody>
      </p:sp>
      <p:sp>
        <p:nvSpPr>
          <p:cNvPr id="31760" name="Text Box 16"/>
          <p:cNvSpPr txBox="1">
            <a:spLocks noChangeArrowheads="1"/>
          </p:cNvSpPr>
          <p:nvPr/>
        </p:nvSpPr>
        <p:spPr bwMode="auto">
          <a:xfrm>
            <a:off x="2209800" y="2743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808080"/>
                </a:solidFill>
                <a:latin typeface="Tahoma" pitchFamily="34" charset="0"/>
              </a:rPr>
              <a:t>Q</a:t>
            </a:r>
          </a:p>
        </p:txBody>
      </p:sp>
      <p:sp>
        <p:nvSpPr>
          <p:cNvPr id="31761" name="Text Box 17"/>
          <p:cNvSpPr txBox="1">
            <a:spLocks noChangeArrowheads="1"/>
          </p:cNvSpPr>
          <p:nvPr/>
        </p:nvSpPr>
        <p:spPr bwMode="auto">
          <a:xfrm>
            <a:off x="609600" y="2667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2400" smtClean="0">
                <a:solidFill>
                  <a:srgbClr val="000000"/>
                </a:solidFill>
                <a:latin typeface="Tahoma" pitchFamily="34" charset="0"/>
              </a:rPr>
              <a:t>P</a:t>
            </a:r>
          </a:p>
        </p:txBody>
      </p:sp>
      <p:sp>
        <p:nvSpPr>
          <p:cNvPr id="31762" name="Freeform 18"/>
          <p:cNvSpPr>
            <a:spLocks/>
          </p:cNvSpPr>
          <p:nvPr/>
        </p:nvSpPr>
        <p:spPr bwMode="auto">
          <a:xfrm>
            <a:off x="152400" y="3657600"/>
            <a:ext cx="1346200" cy="1003300"/>
          </a:xfrm>
          <a:custGeom>
            <a:avLst/>
            <a:gdLst>
              <a:gd name="T0" fmla="*/ 362902500 w 848"/>
              <a:gd name="T1" fmla="*/ 261231287 h 680"/>
              <a:gd name="T2" fmla="*/ 483870000 w 848"/>
              <a:gd name="T3" fmla="*/ 69661480 h 680"/>
              <a:gd name="T4" fmla="*/ 604837500 w 848"/>
              <a:gd name="T5" fmla="*/ 0 h 680"/>
              <a:gd name="T6" fmla="*/ 1068546250 w 848"/>
              <a:gd name="T7" fmla="*/ 156739067 h 680"/>
              <a:gd name="T8" fmla="*/ 1310481250 w 848"/>
              <a:gd name="T9" fmla="*/ 52246848 h 680"/>
              <a:gd name="T10" fmla="*/ 1693545000 w 848"/>
              <a:gd name="T11" fmla="*/ 261231287 h 680"/>
              <a:gd name="T12" fmla="*/ 1834673750 w 848"/>
              <a:gd name="T13" fmla="*/ 383139614 h 680"/>
              <a:gd name="T14" fmla="*/ 1975802500 w 848"/>
              <a:gd name="T15" fmla="*/ 470215726 h 680"/>
              <a:gd name="T16" fmla="*/ 2137092500 w 848"/>
              <a:gd name="T17" fmla="*/ 609540161 h 680"/>
              <a:gd name="T18" fmla="*/ 2096770000 w 848"/>
              <a:gd name="T19" fmla="*/ 731447012 h 680"/>
              <a:gd name="T20" fmla="*/ 1975802500 w 848"/>
              <a:gd name="T21" fmla="*/ 766277752 h 680"/>
              <a:gd name="T22" fmla="*/ 1915318750 w 848"/>
              <a:gd name="T23" fmla="*/ 783693860 h 680"/>
              <a:gd name="T24" fmla="*/ 1834673750 w 848"/>
              <a:gd name="T25" fmla="*/ 1149417366 h 680"/>
              <a:gd name="T26" fmla="*/ 1633061250 w 848"/>
              <a:gd name="T27" fmla="*/ 1236494953 h 680"/>
              <a:gd name="T28" fmla="*/ 1431448750 w 848"/>
              <a:gd name="T29" fmla="*/ 1219078846 h 680"/>
              <a:gd name="T30" fmla="*/ 1370965000 w 848"/>
              <a:gd name="T31" fmla="*/ 1184248106 h 680"/>
              <a:gd name="T32" fmla="*/ 1330642500 w 848"/>
              <a:gd name="T33" fmla="*/ 1393232545 h 680"/>
              <a:gd name="T34" fmla="*/ 1108868750 w 848"/>
              <a:gd name="T35" fmla="*/ 1445479393 h 680"/>
              <a:gd name="T36" fmla="*/ 624998750 w 848"/>
              <a:gd name="T37" fmla="*/ 1253909586 h 680"/>
              <a:gd name="T38" fmla="*/ 322580000 w 848"/>
              <a:gd name="T39" fmla="*/ 1253909586 h 680"/>
              <a:gd name="T40" fmla="*/ 201612500 w 848"/>
              <a:gd name="T41" fmla="*/ 1149417366 h 680"/>
              <a:gd name="T42" fmla="*/ 181451250 w 848"/>
              <a:gd name="T43" fmla="*/ 888186079 h 680"/>
              <a:gd name="T44" fmla="*/ 0 w 848"/>
              <a:gd name="T45" fmla="*/ 748863120 h 680"/>
              <a:gd name="T46" fmla="*/ 20161250 w 848"/>
              <a:gd name="T47" fmla="*/ 522462573 h 680"/>
              <a:gd name="T48" fmla="*/ 362902500 w 848"/>
              <a:gd name="T49" fmla="*/ 261231287 h 6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48" h="680">
                <a:moveTo>
                  <a:pt x="144" y="120"/>
                </a:moveTo>
                <a:cubicBezTo>
                  <a:pt x="154" y="89"/>
                  <a:pt x="167" y="54"/>
                  <a:pt x="192" y="32"/>
                </a:cubicBezTo>
                <a:cubicBezTo>
                  <a:pt x="206" y="19"/>
                  <a:pt x="240" y="0"/>
                  <a:pt x="240" y="0"/>
                </a:cubicBezTo>
                <a:cubicBezTo>
                  <a:pt x="315" y="9"/>
                  <a:pt x="371" y="19"/>
                  <a:pt x="424" y="72"/>
                </a:cubicBezTo>
                <a:cubicBezTo>
                  <a:pt x="458" y="55"/>
                  <a:pt x="482" y="33"/>
                  <a:pt x="520" y="24"/>
                </a:cubicBezTo>
                <a:cubicBezTo>
                  <a:pt x="606" y="46"/>
                  <a:pt x="617" y="47"/>
                  <a:pt x="672" y="120"/>
                </a:cubicBezTo>
                <a:cubicBezTo>
                  <a:pt x="660" y="182"/>
                  <a:pt x="669" y="164"/>
                  <a:pt x="728" y="176"/>
                </a:cubicBezTo>
                <a:cubicBezTo>
                  <a:pt x="744" y="187"/>
                  <a:pt x="771" y="204"/>
                  <a:pt x="784" y="216"/>
                </a:cubicBezTo>
                <a:cubicBezTo>
                  <a:pt x="806" y="236"/>
                  <a:pt x="848" y="280"/>
                  <a:pt x="848" y="280"/>
                </a:cubicBezTo>
                <a:cubicBezTo>
                  <a:pt x="843" y="299"/>
                  <a:pt x="845" y="321"/>
                  <a:pt x="832" y="336"/>
                </a:cubicBezTo>
                <a:cubicBezTo>
                  <a:pt x="821" y="349"/>
                  <a:pt x="800" y="347"/>
                  <a:pt x="784" y="352"/>
                </a:cubicBezTo>
                <a:cubicBezTo>
                  <a:pt x="776" y="355"/>
                  <a:pt x="760" y="360"/>
                  <a:pt x="760" y="360"/>
                </a:cubicBezTo>
                <a:cubicBezTo>
                  <a:pt x="727" y="410"/>
                  <a:pt x="767" y="489"/>
                  <a:pt x="728" y="528"/>
                </a:cubicBezTo>
                <a:cubicBezTo>
                  <a:pt x="711" y="545"/>
                  <a:pt x="670" y="559"/>
                  <a:pt x="648" y="568"/>
                </a:cubicBezTo>
                <a:cubicBezTo>
                  <a:pt x="621" y="565"/>
                  <a:pt x="594" y="566"/>
                  <a:pt x="568" y="560"/>
                </a:cubicBezTo>
                <a:cubicBezTo>
                  <a:pt x="559" y="558"/>
                  <a:pt x="548" y="535"/>
                  <a:pt x="544" y="544"/>
                </a:cubicBezTo>
                <a:cubicBezTo>
                  <a:pt x="529" y="573"/>
                  <a:pt x="544" y="612"/>
                  <a:pt x="528" y="640"/>
                </a:cubicBezTo>
                <a:cubicBezTo>
                  <a:pt x="523" y="649"/>
                  <a:pt x="452" y="662"/>
                  <a:pt x="440" y="664"/>
                </a:cubicBezTo>
                <a:cubicBezTo>
                  <a:pt x="269" y="654"/>
                  <a:pt x="317" y="680"/>
                  <a:pt x="248" y="576"/>
                </a:cubicBezTo>
                <a:cubicBezTo>
                  <a:pt x="205" y="590"/>
                  <a:pt x="188" y="599"/>
                  <a:pt x="128" y="576"/>
                </a:cubicBezTo>
                <a:cubicBezTo>
                  <a:pt x="107" y="568"/>
                  <a:pt x="80" y="528"/>
                  <a:pt x="80" y="528"/>
                </a:cubicBezTo>
                <a:cubicBezTo>
                  <a:pt x="65" y="482"/>
                  <a:pt x="65" y="457"/>
                  <a:pt x="72" y="408"/>
                </a:cubicBezTo>
                <a:cubicBezTo>
                  <a:pt x="29" y="397"/>
                  <a:pt x="20" y="383"/>
                  <a:pt x="0" y="344"/>
                </a:cubicBezTo>
                <a:cubicBezTo>
                  <a:pt x="3" y="309"/>
                  <a:pt x="2" y="274"/>
                  <a:pt x="8" y="240"/>
                </a:cubicBezTo>
                <a:cubicBezTo>
                  <a:pt x="21" y="167"/>
                  <a:pt x="84" y="146"/>
                  <a:pt x="144" y="120"/>
                </a:cubicBezTo>
                <a:close/>
              </a:path>
            </a:pathLst>
          </a:custGeom>
          <a:solidFill>
            <a:schemeClr val="bg1"/>
          </a:solidFill>
          <a:ln w="19050"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63" name="Line 19"/>
          <p:cNvSpPr>
            <a:spLocks noChangeShapeType="1"/>
          </p:cNvSpPr>
          <p:nvPr/>
        </p:nvSpPr>
        <p:spPr bwMode="auto">
          <a:xfrm>
            <a:off x="2209800" y="3124200"/>
            <a:ext cx="228600" cy="68580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64" name="Freeform 20"/>
          <p:cNvSpPr>
            <a:spLocks/>
          </p:cNvSpPr>
          <p:nvPr/>
        </p:nvSpPr>
        <p:spPr bwMode="auto">
          <a:xfrm flipH="1" flipV="1">
            <a:off x="1752600" y="3733800"/>
            <a:ext cx="1270000" cy="927100"/>
          </a:xfrm>
          <a:custGeom>
            <a:avLst/>
            <a:gdLst>
              <a:gd name="T0" fmla="*/ 322981368 w 848"/>
              <a:gd name="T1" fmla="*/ 223057533 h 680"/>
              <a:gd name="T2" fmla="*/ 430642323 w 848"/>
              <a:gd name="T3" fmla="*/ 59481645 h 680"/>
              <a:gd name="T4" fmla="*/ 538303278 w 848"/>
              <a:gd name="T5" fmla="*/ 0 h 680"/>
              <a:gd name="T6" fmla="*/ 951002358 w 848"/>
              <a:gd name="T7" fmla="*/ 133835065 h 680"/>
              <a:gd name="T8" fmla="*/ 1166324269 w 848"/>
              <a:gd name="T9" fmla="*/ 44611234 h 680"/>
              <a:gd name="T10" fmla="*/ 1507248880 w 848"/>
              <a:gd name="T11" fmla="*/ 223057533 h 680"/>
              <a:gd name="T12" fmla="*/ 1632853078 w 848"/>
              <a:gd name="T13" fmla="*/ 327150413 h 680"/>
              <a:gd name="T14" fmla="*/ 1758457276 w 848"/>
              <a:gd name="T15" fmla="*/ 401503833 h 680"/>
              <a:gd name="T16" fmla="*/ 1902004717 w 848"/>
              <a:gd name="T17" fmla="*/ 520467123 h 680"/>
              <a:gd name="T18" fmla="*/ 1866118231 w 848"/>
              <a:gd name="T19" fmla="*/ 624560002 h 680"/>
              <a:gd name="T20" fmla="*/ 1758457276 w 848"/>
              <a:gd name="T21" fmla="*/ 654302188 h 680"/>
              <a:gd name="T22" fmla="*/ 1704627547 w 848"/>
              <a:gd name="T23" fmla="*/ 669172600 h 680"/>
              <a:gd name="T24" fmla="*/ 1632853078 w 848"/>
              <a:gd name="T25" fmla="*/ 981452601 h 680"/>
              <a:gd name="T26" fmla="*/ 1453419151 w 848"/>
              <a:gd name="T27" fmla="*/ 1055804658 h 680"/>
              <a:gd name="T28" fmla="*/ 1273983726 w 848"/>
              <a:gd name="T29" fmla="*/ 1040934246 h 680"/>
              <a:gd name="T30" fmla="*/ 1220153998 w 848"/>
              <a:gd name="T31" fmla="*/ 1011193424 h 680"/>
              <a:gd name="T32" fmla="*/ 1184267512 w 848"/>
              <a:gd name="T33" fmla="*/ 1189639723 h 680"/>
              <a:gd name="T34" fmla="*/ 986888844 w 848"/>
              <a:gd name="T35" fmla="*/ 1234250957 h 680"/>
              <a:gd name="T36" fmla="*/ 556246521 w 848"/>
              <a:gd name="T37" fmla="*/ 1070675069 h 680"/>
              <a:gd name="T38" fmla="*/ 287094882 w 848"/>
              <a:gd name="T39" fmla="*/ 1070675069 h 680"/>
              <a:gd name="T40" fmla="*/ 179433927 w 848"/>
              <a:gd name="T41" fmla="*/ 981452601 h 680"/>
              <a:gd name="T42" fmla="*/ 161490684 w 848"/>
              <a:gd name="T43" fmla="*/ 758395068 h 680"/>
              <a:gd name="T44" fmla="*/ 0 w 848"/>
              <a:gd name="T45" fmla="*/ 639431777 h 680"/>
              <a:gd name="T46" fmla="*/ 17943243 w 848"/>
              <a:gd name="T47" fmla="*/ 446115066 h 680"/>
              <a:gd name="T48" fmla="*/ 322981368 w 848"/>
              <a:gd name="T49" fmla="*/ 223057533 h 6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48" h="680">
                <a:moveTo>
                  <a:pt x="144" y="120"/>
                </a:moveTo>
                <a:cubicBezTo>
                  <a:pt x="154" y="89"/>
                  <a:pt x="167" y="54"/>
                  <a:pt x="192" y="32"/>
                </a:cubicBezTo>
                <a:cubicBezTo>
                  <a:pt x="206" y="19"/>
                  <a:pt x="240" y="0"/>
                  <a:pt x="240" y="0"/>
                </a:cubicBezTo>
                <a:cubicBezTo>
                  <a:pt x="315" y="9"/>
                  <a:pt x="371" y="19"/>
                  <a:pt x="424" y="72"/>
                </a:cubicBezTo>
                <a:cubicBezTo>
                  <a:pt x="458" y="55"/>
                  <a:pt x="482" y="33"/>
                  <a:pt x="520" y="24"/>
                </a:cubicBezTo>
                <a:cubicBezTo>
                  <a:pt x="606" y="46"/>
                  <a:pt x="617" y="47"/>
                  <a:pt x="672" y="120"/>
                </a:cubicBezTo>
                <a:cubicBezTo>
                  <a:pt x="660" y="182"/>
                  <a:pt x="669" y="164"/>
                  <a:pt x="728" y="176"/>
                </a:cubicBezTo>
                <a:cubicBezTo>
                  <a:pt x="744" y="187"/>
                  <a:pt x="771" y="204"/>
                  <a:pt x="784" y="216"/>
                </a:cubicBezTo>
                <a:cubicBezTo>
                  <a:pt x="806" y="236"/>
                  <a:pt x="848" y="280"/>
                  <a:pt x="848" y="280"/>
                </a:cubicBezTo>
                <a:cubicBezTo>
                  <a:pt x="843" y="299"/>
                  <a:pt x="845" y="321"/>
                  <a:pt x="832" y="336"/>
                </a:cubicBezTo>
                <a:cubicBezTo>
                  <a:pt x="821" y="349"/>
                  <a:pt x="800" y="347"/>
                  <a:pt x="784" y="352"/>
                </a:cubicBezTo>
                <a:cubicBezTo>
                  <a:pt x="776" y="355"/>
                  <a:pt x="760" y="360"/>
                  <a:pt x="760" y="360"/>
                </a:cubicBezTo>
                <a:cubicBezTo>
                  <a:pt x="727" y="410"/>
                  <a:pt x="767" y="489"/>
                  <a:pt x="728" y="528"/>
                </a:cubicBezTo>
                <a:cubicBezTo>
                  <a:pt x="711" y="545"/>
                  <a:pt x="670" y="559"/>
                  <a:pt x="648" y="568"/>
                </a:cubicBezTo>
                <a:cubicBezTo>
                  <a:pt x="621" y="565"/>
                  <a:pt x="594" y="566"/>
                  <a:pt x="568" y="560"/>
                </a:cubicBezTo>
                <a:cubicBezTo>
                  <a:pt x="559" y="558"/>
                  <a:pt x="548" y="535"/>
                  <a:pt x="544" y="544"/>
                </a:cubicBezTo>
                <a:cubicBezTo>
                  <a:pt x="529" y="573"/>
                  <a:pt x="544" y="612"/>
                  <a:pt x="528" y="640"/>
                </a:cubicBezTo>
                <a:cubicBezTo>
                  <a:pt x="523" y="649"/>
                  <a:pt x="452" y="662"/>
                  <a:pt x="440" y="664"/>
                </a:cubicBezTo>
                <a:cubicBezTo>
                  <a:pt x="269" y="654"/>
                  <a:pt x="317" y="680"/>
                  <a:pt x="248" y="576"/>
                </a:cubicBezTo>
                <a:cubicBezTo>
                  <a:pt x="205" y="590"/>
                  <a:pt x="188" y="599"/>
                  <a:pt x="128" y="576"/>
                </a:cubicBezTo>
                <a:cubicBezTo>
                  <a:pt x="107" y="568"/>
                  <a:pt x="80" y="528"/>
                  <a:pt x="80" y="528"/>
                </a:cubicBezTo>
                <a:cubicBezTo>
                  <a:pt x="65" y="482"/>
                  <a:pt x="65" y="457"/>
                  <a:pt x="72" y="408"/>
                </a:cubicBezTo>
                <a:cubicBezTo>
                  <a:pt x="29" y="397"/>
                  <a:pt x="20" y="383"/>
                  <a:pt x="0" y="344"/>
                </a:cubicBezTo>
                <a:cubicBezTo>
                  <a:pt x="3" y="309"/>
                  <a:pt x="2" y="274"/>
                  <a:pt x="8" y="240"/>
                </a:cubicBezTo>
                <a:cubicBezTo>
                  <a:pt x="21" y="167"/>
                  <a:pt x="84" y="146"/>
                  <a:pt x="144" y="120"/>
                </a:cubicBezTo>
                <a:close/>
              </a:path>
            </a:pathLst>
          </a:custGeom>
          <a:solidFill>
            <a:schemeClr val="bg1"/>
          </a:solidFill>
          <a:ln w="1905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1765" name="Text Box 21"/>
          <p:cNvSpPr txBox="1">
            <a:spLocks noChangeArrowheads="1"/>
          </p:cNvSpPr>
          <p:nvPr/>
        </p:nvSpPr>
        <p:spPr bwMode="auto">
          <a:xfrm>
            <a:off x="1981200" y="39624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1600" smtClean="0">
                <a:solidFill>
                  <a:srgbClr val="808080"/>
                </a:solidFill>
                <a:latin typeface="Tahoma" pitchFamily="34" charset="0"/>
              </a:rPr>
              <a:t>10 Hops</a:t>
            </a:r>
          </a:p>
        </p:txBody>
      </p:sp>
      <p:sp>
        <p:nvSpPr>
          <p:cNvPr id="31766" name="Text Box 22"/>
          <p:cNvSpPr txBox="1">
            <a:spLocks noChangeArrowheads="1"/>
          </p:cNvSpPr>
          <p:nvPr/>
        </p:nvSpPr>
        <p:spPr bwMode="auto">
          <a:xfrm>
            <a:off x="304800" y="39624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r>
              <a:rPr lang="de-CH" altLang="en-US" sz="1600" smtClean="0">
                <a:solidFill>
                  <a:srgbClr val="000000"/>
                </a:solidFill>
                <a:latin typeface="Tahoma" pitchFamily="34" charset="0"/>
              </a:rPr>
              <a:t>11 Hops</a:t>
            </a:r>
          </a:p>
        </p:txBody>
      </p:sp>
      <p:sp>
        <p:nvSpPr>
          <p:cNvPr id="31767" name="Rectangle 23"/>
          <p:cNvSpPr>
            <a:spLocks noGrp="1" noChangeArrowheads="1"/>
          </p:cNvSpPr>
          <p:nvPr>
            <p:ph type="body" idx="1"/>
          </p:nvPr>
        </p:nvSpPr>
        <p:spPr>
          <a:xfrm>
            <a:off x="2895600" y="1524000"/>
            <a:ext cx="6096000" cy="5105400"/>
          </a:xfrm>
          <a:noFill/>
        </p:spPr>
        <p:txBody>
          <a:bodyPr/>
          <a:lstStyle/>
          <a:p>
            <a:pPr eaLnBrk="1" hangingPunct="1">
              <a:lnSpc>
                <a:spcPct val="80000"/>
              </a:lnSpc>
              <a:buFontTx/>
              <a:buNone/>
            </a:pPr>
            <a:r>
              <a:rPr lang="en-US" altLang="zh-TW" sz="2400" smtClean="0"/>
              <a:t>How to damp fluctuations</a:t>
            </a:r>
            <a:endParaRPr lang="en-US" altLang="zh-TW" sz="2800" smtClean="0"/>
          </a:p>
          <a:p>
            <a:pPr lvl="1" eaLnBrk="1" hangingPunct="1">
              <a:lnSpc>
                <a:spcPct val="80000"/>
              </a:lnSpc>
            </a:pPr>
            <a:r>
              <a:rPr lang="en-US" altLang="zh-TW" sz="2400" smtClean="0"/>
              <a:t>Settling Time = </a:t>
            </a:r>
            <a:r>
              <a:rPr lang="en-US" altLang="zh-CN" sz="2400" smtClean="0"/>
              <a:t>t</a:t>
            </a:r>
            <a:r>
              <a:rPr lang="en-US" altLang="zh-TW" sz="2400" smtClean="0"/>
              <a:t>ime between arrival of first route and the best route with a given seq. n</a:t>
            </a:r>
            <a:r>
              <a:rPr lang="en-US" altLang="zh-CN" sz="2400" smtClean="0"/>
              <a:t>o</a:t>
            </a:r>
            <a:r>
              <a:rPr lang="en-US" altLang="zh-TW" sz="2400" smtClean="0"/>
              <a:t>.</a:t>
            </a:r>
            <a:endParaRPr lang="en-US" altLang="zh-CN" sz="2400" smtClean="0"/>
          </a:p>
          <a:p>
            <a:pPr lvl="1" eaLnBrk="1" hangingPunct="1">
              <a:lnSpc>
                <a:spcPct val="80000"/>
              </a:lnSpc>
            </a:pPr>
            <a:r>
              <a:rPr lang="en-US" altLang="zh-TW" sz="2400" smtClean="0"/>
              <a:t>Record last and avg. Settling-Time of every Route in a separate table</a:t>
            </a:r>
            <a:r>
              <a:rPr lang="en-US" altLang="zh-CN" sz="2400" smtClean="0"/>
              <a:t>, i.e. </a:t>
            </a:r>
            <a:r>
              <a:rPr lang="en-US" altLang="zh-TW" sz="2400" smtClean="0"/>
              <a:t> Stable Data</a:t>
            </a:r>
            <a:r>
              <a:rPr lang="en-US" altLang="zh-CN" sz="2400" smtClean="0"/>
              <a:t>.</a:t>
            </a:r>
            <a:endParaRPr lang="en-US" altLang="zh-TW" sz="2400" smtClean="0"/>
          </a:p>
          <a:p>
            <a:pPr lvl="1" eaLnBrk="1" hangingPunct="1">
              <a:lnSpc>
                <a:spcPct val="80000"/>
              </a:lnSpc>
            </a:pPr>
            <a:r>
              <a:rPr lang="en-US" altLang="zh-TW" sz="2400" smtClean="0"/>
              <a:t>A </a:t>
            </a:r>
            <a:r>
              <a:rPr lang="en-US" altLang="zh-CN" sz="2400" smtClean="0"/>
              <a:t>node </a:t>
            </a:r>
            <a:r>
              <a:rPr lang="en-US" altLang="zh-TW" sz="2400" smtClean="0"/>
              <a:t>still must update its routing table on the first arrival of a route with a newer seq. n</a:t>
            </a:r>
            <a:r>
              <a:rPr lang="en-US" altLang="zh-CN" sz="2400" smtClean="0"/>
              <a:t>o</a:t>
            </a:r>
            <a:r>
              <a:rPr lang="en-US" altLang="zh-TW" sz="2400" smtClean="0"/>
              <a:t>., but it can wait to advertis</a:t>
            </a:r>
            <a:r>
              <a:rPr lang="en-US" altLang="zh-CN" sz="2400" smtClean="0"/>
              <a:t>e</a:t>
            </a:r>
            <a:r>
              <a:rPr lang="en-US" altLang="zh-TW" sz="2400" smtClean="0"/>
              <a:t> it. Time to wait is proposed to be 2*(avg. Settling Time).</a:t>
            </a:r>
          </a:p>
          <a:p>
            <a:pPr lvl="1" eaLnBrk="1" hangingPunct="1">
              <a:lnSpc>
                <a:spcPct val="80000"/>
              </a:lnSpc>
            </a:pPr>
            <a:r>
              <a:rPr lang="en-US" altLang="zh-TW" sz="2400" smtClean="0"/>
              <a:t>Like this</a:t>
            </a:r>
            <a:r>
              <a:rPr lang="en-US" altLang="zh-CN" sz="2400" smtClean="0"/>
              <a:t>,</a:t>
            </a:r>
            <a:r>
              <a:rPr lang="en-US" altLang="zh-TW" sz="2400" smtClean="0"/>
              <a:t> fluctuations in larger networks can be damped to avoid unnecessary advertisement, thus saving bandwidth.</a:t>
            </a:r>
          </a:p>
        </p:txBody>
      </p:sp>
      <p:sp>
        <p:nvSpPr>
          <p:cNvPr id="31768" name="Rectangle 24"/>
          <p:cNvSpPr>
            <a:spLocks noChangeArrowheads="1"/>
          </p:cNvSpPr>
          <p:nvPr/>
        </p:nvSpPr>
        <p:spPr bwMode="auto">
          <a:xfrm>
            <a:off x="533400" y="1524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DSDV: Protocol	</a:t>
            </a:r>
          </a:p>
        </p:txBody>
      </p:sp>
    </p:spTree>
    <p:extLst>
      <p:ext uri="{BB962C8B-B14F-4D97-AF65-F5344CB8AC3E}">
        <p14:creationId xmlns:p14="http://schemas.microsoft.com/office/powerpoint/2010/main" val="23282995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DSDV: Summary</a:t>
            </a:r>
          </a:p>
        </p:txBody>
      </p:sp>
      <p:sp>
        <p:nvSpPr>
          <p:cNvPr id="32771" name="Rectangle 3"/>
          <p:cNvSpPr>
            <a:spLocks noGrp="1" noChangeArrowheads="1"/>
          </p:cNvSpPr>
          <p:nvPr>
            <p:ph type="body" idx="1"/>
          </p:nvPr>
        </p:nvSpPr>
        <p:spPr/>
        <p:txBody>
          <a:bodyPr/>
          <a:lstStyle/>
          <a:p>
            <a:pPr eaLnBrk="1" hangingPunct="1"/>
            <a:r>
              <a:rPr lang="en-US" altLang="zh-CN" smtClean="0"/>
              <a:t>Advantages: </a:t>
            </a:r>
          </a:p>
          <a:p>
            <a:pPr lvl="1" eaLnBrk="1" hangingPunct="1"/>
            <a:r>
              <a:rPr lang="en-US" altLang="zh-CN" smtClean="0"/>
              <a:t>Simple (almost like Distance Vector)</a:t>
            </a:r>
          </a:p>
          <a:p>
            <a:pPr lvl="1" eaLnBrk="1" hangingPunct="1"/>
            <a:r>
              <a:rPr lang="en-US" altLang="zh-CN" smtClean="0"/>
              <a:t>Loop free through destination seq. numbers</a:t>
            </a:r>
          </a:p>
          <a:p>
            <a:pPr lvl="1" eaLnBrk="1" hangingPunct="1"/>
            <a:r>
              <a:rPr lang="en-US" altLang="zh-CN" smtClean="0"/>
              <a:t>No latency caused by route discovery</a:t>
            </a:r>
          </a:p>
          <a:p>
            <a:pPr eaLnBrk="1" hangingPunct="1"/>
            <a:r>
              <a:rPr lang="en-US" altLang="zh-CN" smtClean="0"/>
              <a:t>Disadvantages:</a:t>
            </a:r>
          </a:p>
          <a:p>
            <a:pPr lvl="1" eaLnBrk="1" hangingPunct="1"/>
            <a:r>
              <a:rPr lang="en-US" altLang="zh-CN" smtClean="0"/>
              <a:t>No sleeping nodes</a:t>
            </a:r>
          </a:p>
          <a:p>
            <a:pPr lvl="1" eaLnBrk="1" hangingPunct="1"/>
            <a:r>
              <a:rPr lang="en-US" altLang="zh-CN" smtClean="0"/>
              <a:t>Most routing information never used</a:t>
            </a:r>
          </a:p>
          <a:p>
            <a:pPr lvl="1" eaLnBrk="1" hangingPunct="1"/>
            <a:r>
              <a:rPr lang="en-US" altLang="zh-CN" smtClean="0"/>
              <a:t>Not suitable to large-scale MANET</a:t>
            </a:r>
          </a:p>
        </p:txBody>
      </p:sp>
    </p:spTree>
    <p:extLst>
      <p:ext uri="{BB962C8B-B14F-4D97-AF65-F5344CB8AC3E}">
        <p14:creationId xmlns:p14="http://schemas.microsoft.com/office/powerpoint/2010/main" val="21150295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750" y="2349500"/>
            <a:ext cx="8135938" cy="2232025"/>
          </a:xfrm>
        </p:spPr>
        <p:txBody>
          <a:bodyPr/>
          <a:lstStyle/>
          <a:p>
            <a:pPr eaLnBrk="1" hangingPunct="1"/>
            <a:r>
              <a:rPr lang="en-US" altLang="zh-TW" sz="4600" smtClean="0">
                <a:ea typeface="PMingLiU" pitchFamily="18" charset="-120"/>
              </a:rPr>
              <a:t>AODV</a:t>
            </a:r>
            <a:r>
              <a:rPr lang="en-US" altLang="zh-CN" sz="4600" smtClean="0">
                <a:ea typeface="PMingLiU" pitchFamily="18" charset="-120"/>
              </a:rPr>
              <a:t/>
            </a:r>
            <a:br>
              <a:rPr lang="en-US" altLang="zh-CN" sz="4600" smtClean="0">
                <a:ea typeface="PMingLiU" pitchFamily="18" charset="-120"/>
              </a:rPr>
            </a:br>
            <a:r>
              <a:rPr lang="en-US" altLang="zh-CN" sz="4600" smtClean="0">
                <a:ea typeface="PMingLiU" pitchFamily="18" charset="-120"/>
              </a:rPr>
              <a:t> </a:t>
            </a:r>
            <a:r>
              <a:rPr lang="en-US" altLang="zh-TW" smtClean="0">
                <a:ea typeface="PMingLiU" pitchFamily="18" charset="-120"/>
              </a:rPr>
              <a:t>(Ad hoc On-Demand Distance Vector</a:t>
            </a:r>
            <a:r>
              <a:rPr lang="en-US" altLang="zh-CN" smtClean="0">
                <a:ea typeface="PMingLiU" pitchFamily="18" charset="-120"/>
              </a:rPr>
              <a:t>)</a:t>
            </a:r>
            <a:endParaRPr lang="en-US" altLang="zh-TW" smtClean="0">
              <a:ea typeface="PMingLiU" pitchFamily="18" charset="-120"/>
            </a:endParaRPr>
          </a:p>
        </p:txBody>
      </p:sp>
    </p:spTree>
    <p:extLst>
      <p:ext uri="{BB962C8B-B14F-4D97-AF65-F5344CB8AC3E}">
        <p14:creationId xmlns:p14="http://schemas.microsoft.com/office/powerpoint/2010/main" val="18855750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539750" y="765175"/>
            <a:ext cx="8208963" cy="5903913"/>
          </a:xfrm>
        </p:spPr>
        <p:txBody>
          <a:bodyPr>
            <a:normAutofit lnSpcReduction="10000"/>
          </a:bodyPr>
          <a:lstStyle/>
          <a:p>
            <a:pPr eaLnBrk="1" hangingPunct="1">
              <a:lnSpc>
                <a:spcPct val="90000"/>
              </a:lnSpc>
            </a:pPr>
            <a:r>
              <a:rPr lang="en-US" altLang="zh-CN" sz="2800" smtClean="0">
                <a:ea typeface="PMingLiU" pitchFamily="18" charset="-120"/>
              </a:rPr>
              <a:t>A p</a:t>
            </a:r>
            <a:r>
              <a:rPr lang="en-US" altLang="zh-TW" sz="2800" smtClean="0">
                <a:ea typeface="PMingLiU" pitchFamily="18" charset="-120"/>
              </a:rPr>
              <a:t>ure on-demand protocol</a:t>
            </a:r>
            <a:r>
              <a:rPr lang="en-US" altLang="zh-CN" sz="2800" smtClean="0">
                <a:ea typeface="PMingLiU" pitchFamily="18" charset="-120"/>
              </a:rPr>
              <a:t>, using a broadcast route discovery mechanism</a:t>
            </a:r>
          </a:p>
          <a:p>
            <a:pPr eaLnBrk="1" hangingPunct="1">
              <a:lnSpc>
                <a:spcPct val="90000"/>
              </a:lnSpc>
            </a:pPr>
            <a:r>
              <a:rPr lang="en-US" altLang="zh-CN" sz="2800" smtClean="0">
                <a:ea typeface="PMingLiU" pitchFamily="18" charset="-120"/>
              </a:rPr>
              <a:t>Broadcast discovery packages only when necessary</a:t>
            </a:r>
            <a:endParaRPr lang="en-US" altLang="zh-TW" sz="2800" smtClean="0">
              <a:ea typeface="PMingLiU" pitchFamily="18" charset="-120"/>
            </a:endParaRPr>
          </a:p>
          <a:p>
            <a:pPr eaLnBrk="1" hangingPunct="1">
              <a:lnSpc>
                <a:spcPct val="90000"/>
              </a:lnSpc>
            </a:pPr>
            <a:r>
              <a:rPr lang="en-US" altLang="zh-TW" sz="2800" smtClean="0">
                <a:ea typeface="PMingLiU" pitchFamily="18" charset="-120"/>
              </a:rPr>
              <a:t>Maintain routes only between nodes which need to communicate</a:t>
            </a:r>
          </a:p>
          <a:p>
            <a:pPr lvl="1" eaLnBrk="1" hangingPunct="1">
              <a:lnSpc>
                <a:spcPct val="90000"/>
              </a:lnSpc>
            </a:pPr>
            <a:r>
              <a:rPr lang="en-US" altLang="zh-TW" smtClean="0">
                <a:ea typeface="PMingLiU" pitchFamily="18" charset="-120"/>
              </a:rPr>
              <a:t>Node does not need to maintain knowledge of another node unless it communicates with it</a:t>
            </a:r>
          </a:p>
          <a:p>
            <a:pPr eaLnBrk="1" hangingPunct="1">
              <a:lnSpc>
                <a:spcPct val="90000"/>
              </a:lnSpc>
            </a:pPr>
            <a:r>
              <a:rPr lang="en-US" altLang="zh-TW" sz="2800" smtClean="0">
                <a:ea typeface="PMingLiU" pitchFamily="18" charset="-120"/>
              </a:rPr>
              <a:t>Disseminate information about changes in local connectivity to only those neighboring nodes that are likely need it </a:t>
            </a:r>
          </a:p>
          <a:p>
            <a:pPr lvl="1" eaLnBrk="1" hangingPunct="1">
              <a:lnSpc>
                <a:spcPct val="80000"/>
              </a:lnSpc>
            </a:pPr>
            <a:r>
              <a:rPr lang="en-US" altLang="zh-TW" sz="2400" smtClean="0">
                <a:ea typeface="PMingLiU" pitchFamily="18" charset="-120"/>
              </a:rPr>
              <a:t>Distinguish between local connectivity </a:t>
            </a:r>
            <a:r>
              <a:rPr lang="en-US" altLang="zh-CN" sz="2400" smtClean="0">
                <a:ea typeface="PMingLiU" pitchFamily="18" charset="-120"/>
              </a:rPr>
              <a:t>management </a:t>
            </a:r>
            <a:r>
              <a:rPr lang="en-US" altLang="zh-TW" sz="2400" smtClean="0">
                <a:ea typeface="PMingLiU" pitchFamily="18" charset="-120"/>
              </a:rPr>
              <a:t>and general topology maintenance</a:t>
            </a:r>
            <a:endParaRPr lang="en-US" altLang="zh-CN" sz="2400" smtClean="0">
              <a:ea typeface="PMingLiU" pitchFamily="18" charset="-120"/>
            </a:endParaRPr>
          </a:p>
          <a:p>
            <a:pPr eaLnBrk="1" hangingPunct="1">
              <a:lnSpc>
                <a:spcPct val="80000"/>
              </a:lnSpc>
            </a:pPr>
            <a:r>
              <a:rPr lang="en-US" altLang="zh-CN" sz="2800" smtClean="0">
                <a:ea typeface="PMingLiU" pitchFamily="18" charset="-120"/>
              </a:rPr>
              <a:t>Provide loop-free routes even while repairing broken links </a:t>
            </a:r>
            <a:endParaRPr lang="en-US" altLang="zh-TW" sz="2800" smtClean="0">
              <a:ea typeface="PMingLiU" pitchFamily="18" charset="-120"/>
            </a:endParaRPr>
          </a:p>
        </p:txBody>
      </p:sp>
      <p:sp>
        <p:nvSpPr>
          <p:cNvPr id="34819" name="Rectangle 3"/>
          <p:cNvSpPr>
            <a:spLocks noChangeArrowheads="1"/>
          </p:cNvSpPr>
          <p:nvPr/>
        </p:nvSpPr>
        <p:spPr bwMode="auto">
          <a:xfrm>
            <a:off x="611188" y="74613"/>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smtClean="0">
                <a:solidFill>
                  <a:srgbClr val="000000"/>
                </a:solidFill>
                <a:ea typeface="PMingLiU" pitchFamily="18" charset="-120"/>
              </a:rPr>
              <a:t>AO</a:t>
            </a:r>
            <a:r>
              <a:rPr lang="en-US" altLang="zh-TW" sz="4000" smtClean="0">
                <a:solidFill>
                  <a:srgbClr val="000000"/>
                </a:solidFill>
                <a:ea typeface="PMingLiU" pitchFamily="18" charset="-120"/>
              </a:rPr>
              <a:t>DV	</a:t>
            </a:r>
          </a:p>
        </p:txBody>
      </p:sp>
    </p:spTree>
    <p:extLst>
      <p:ext uri="{BB962C8B-B14F-4D97-AF65-F5344CB8AC3E}">
        <p14:creationId xmlns:p14="http://schemas.microsoft.com/office/powerpoint/2010/main" val="33047762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9750" y="1066800"/>
            <a:ext cx="8064500" cy="5457825"/>
          </a:xfrm>
        </p:spPr>
        <p:txBody>
          <a:bodyPr/>
          <a:lstStyle/>
          <a:p>
            <a:pPr eaLnBrk="1" hangingPunct="1">
              <a:lnSpc>
                <a:spcPct val="90000"/>
              </a:lnSpc>
            </a:pPr>
            <a:r>
              <a:rPr lang="zh-TW" altLang="en-US" sz="2800" smtClean="0">
                <a:ea typeface="PMingLiU" pitchFamily="18" charset="-120"/>
              </a:rPr>
              <a:t>“</a:t>
            </a:r>
            <a:r>
              <a:rPr lang="en-US" altLang="zh-TW" sz="2800" smtClean="0">
                <a:ea typeface="PMingLiU" pitchFamily="18" charset="-120"/>
              </a:rPr>
              <a:t>Partial” routing table</a:t>
            </a:r>
            <a:r>
              <a:rPr lang="en-US" altLang="zh-CN" sz="2800" smtClean="0">
                <a:ea typeface="PMingLiU" pitchFamily="18" charset="-120"/>
              </a:rPr>
              <a:t>s</a:t>
            </a:r>
            <a:r>
              <a:rPr lang="en-US" altLang="zh-TW" sz="2800" smtClean="0">
                <a:ea typeface="PMingLiU" pitchFamily="18" charset="-120"/>
              </a:rPr>
              <a:t> are constructed lazily</a:t>
            </a:r>
          </a:p>
          <a:p>
            <a:pPr lvl="1" eaLnBrk="1" hangingPunct="1">
              <a:lnSpc>
                <a:spcPct val="90000"/>
              </a:lnSpc>
            </a:pPr>
            <a:r>
              <a:rPr lang="en-US" altLang="zh-TW" sz="2400" smtClean="0">
                <a:ea typeface="PMingLiU" pitchFamily="18" charset="-120"/>
              </a:rPr>
              <a:t>Node not on active paths maintain no routing entries</a:t>
            </a:r>
            <a:endParaRPr lang="en-US" altLang="zh-CN" sz="2400" smtClean="0">
              <a:ea typeface="PMingLiU" pitchFamily="18" charset="-120"/>
            </a:endParaRPr>
          </a:p>
          <a:p>
            <a:pPr lvl="1" eaLnBrk="1" hangingPunct="1">
              <a:lnSpc>
                <a:spcPct val="90000"/>
              </a:lnSpc>
            </a:pPr>
            <a:r>
              <a:rPr lang="en-US" altLang="zh-TW" sz="2400" smtClean="0">
                <a:ea typeface="PMingLiU" pitchFamily="18" charset="-120"/>
              </a:rPr>
              <a:t>No periodic updates</a:t>
            </a:r>
            <a:endParaRPr lang="en-US" altLang="zh-CN" sz="2400" smtClean="0">
              <a:ea typeface="PMingLiU" pitchFamily="18" charset="-120"/>
            </a:endParaRPr>
          </a:p>
          <a:p>
            <a:pPr lvl="1" eaLnBrk="1" hangingPunct="1">
              <a:lnSpc>
                <a:spcPct val="90000"/>
              </a:lnSpc>
            </a:pPr>
            <a:r>
              <a:rPr lang="en-US" altLang="zh-TW" sz="2400" smtClean="0">
                <a:ea typeface="PMingLiU" pitchFamily="18" charset="-120"/>
              </a:rPr>
              <a:t>Entries are updated only when a node sends to another node unavailable in its routing table</a:t>
            </a:r>
          </a:p>
          <a:p>
            <a:pPr lvl="1" eaLnBrk="1" hangingPunct="1">
              <a:lnSpc>
                <a:spcPct val="90000"/>
              </a:lnSpc>
              <a:buFont typeface="Wingdings" pitchFamily="2" charset="2"/>
              <a:buChar char="à"/>
            </a:pPr>
            <a:r>
              <a:rPr lang="en-US" altLang="zh-TW" sz="2400" smtClean="0">
                <a:ea typeface="PMingLiU" pitchFamily="18" charset="-120"/>
              </a:rPr>
              <a:t>Reduce packet overhead</a:t>
            </a:r>
            <a:endParaRPr lang="en-US" altLang="zh-CN" sz="2400" smtClean="0">
              <a:ea typeface="PMingLiU" pitchFamily="18" charset="-120"/>
            </a:endParaRPr>
          </a:p>
          <a:p>
            <a:pPr eaLnBrk="1" hangingPunct="1">
              <a:lnSpc>
                <a:spcPct val="90000"/>
              </a:lnSpc>
            </a:pPr>
            <a:r>
              <a:rPr lang="en-US" altLang="zh-TW" sz="2800" smtClean="0">
                <a:ea typeface="PMingLiU" pitchFamily="18" charset="-120"/>
              </a:rPr>
              <a:t>Route Table entry</a:t>
            </a:r>
            <a:r>
              <a:rPr lang="en-US" altLang="zh-TW" sz="2400" smtClean="0">
                <a:ea typeface="PMingLiU" pitchFamily="18" charset="-120"/>
              </a:rPr>
              <a:t> </a:t>
            </a:r>
          </a:p>
          <a:p>
            <a:pPr lvl="1" eaLnBrk="1" hangingPunct="1">
              <a:lnSpc>
                <a:spcPct val="90000"/>
              </a:lnSpc>
            </a:pPr>
            <a:r>
              <a:rPr lang="en-US" altLang="zh-TW" sz="2400" smtClean="0">
                <a:ea typeface="PMingLiU" pitchFamily="18" charset="-120"/>
              </a:rPr>
              <a:t>Destination	</a:t>
            </a:r>
          </a:p>
          <a:p>
            <a:pPr lvl="1" eaLnBrk="1" hangingPunct="1">
              <a:lnSpc>
                <a:spcPct val="90000"/>
              </a:lnSpc>
            </a:pPr>
            <a:r>
              <a:rPr lang="en-US" altLang="zh-TW" sz="2400" smtClean="0">
                <a:ea typeface="PMingLiU" pitchFamily="18" charset="-120"/>
              </a:rPr>
              <a:t>Next Hop</a:t>
            </a:r>
          </a:p>
          <a:p>
            <a:pPr lvl="1" eaLnBrk="1" hangingPunct="1">
              <a:lnSpc>
                <a:spcPct val="90000"/>
              </a:lnSpc>
            </a:pPr>
            <a:r>
              <a:rPr lang="en-US" altLang="zh-TW" sz="2400" smtClean="0">
                <a:ea typeface="PMingLiU" pitchFamily="18" charset="-120"/>
              </a:rPr>
              <a:t>Number of hops (metric)</a:t>
            </a:r>
          </a:p>
          <a:p>
            <a:pPr lvl="1" eaLnBrk="1" hangingPunct="1">
              <a:lnSpc>
                <a:spcPct val="90000"/>
              </a:lnSpc>
            </a:pPr>
            <a:r>
              <a:rPr lang="en-US" altLang="zh-TW" sz="2400" smtClean="0">
                <a:ea typeface="PMingLiU" pitchFamily="18" charset="-120"/>
              </a:rPr>
              <a:t>Sequence numbers of </a:t>
            </a:r>
            <a:r>
              <a:rPr lang="en-US" altLang="zh-CN" sz="2400" smtClean="0">
                <a:ea typeface="PMingLiU" pitchFamily="18" charset="-120"/>
              </a:rPr>
              <a:t>d</a:t>
            </a:r>
            <a:r>
              <a:rPr lang="en-US" altLang="zh-TW" sz="2400" smtClean="0">
                <a:ea typeface="PMingLiU" pitchFamily="18" charset="-120"/>
              </a:rPr>
              <a:t>estination</a:t>
            </a:r>
          </a:p>
          <a:p>
            <a:pPr lvl="1" eaLnBrk="1" hangingPunct="1">
              <a:lnSpc>
                <a:spcPct val="90000"/>
              </a:lnSpc>
            </a:pPr>
            <a:r>
              <a:rPr lang="en-US" altLang="zh-TW" sz="2400" smtClean="0">
                <a:solidFill>
                  <a:srgbClr val="0000CC"/>
                </a:solidFill>
                <a:ea typeface="PMingLiU" pitchFamily="18" charset="-120"/>
              </a:rPr>
              <a:t>Active </a:t>
            </a:r>
            <a:r>
              <a:rPr lang="en-US" altLang="zh-CN" sz="2400" smtClean="0">
                <a:solidFill>
                  <a:srgbClr val="0000CC"/>
                </a:solidFill>
                <a:ea typeface="PMingLiU" pitchFamily="18" charset="-120"/>
              </a:rPr>
              <a:t>n</a:t>
            </a:r>
            <a:r>
              <a:rPr lang="en-US" altLang="zh-TW" sz="2400" smtClean="0">
                <a:solidFill>
                  <a:srgbClr val="0000CC"/>
                </a:solidFill>
                <a:ea typeface="PMingLiU" pitchFamily="18" charset="-120"/>
              </a:rPr>
              <a:t>eighbors for this route</a:t>
            </a:r>
            <a:r>
              <a:rPr lang="en-US" altLang="zh-CN" sz="2400" smtClean="0">
                <a:solidFill>
                  <a:srgbClr val="0000CC"/>
                </a:solidFill>
                <a:ea typeface="PMingLiU" pitchFamily="18" charset="-120"/>
              </a:rPr>
              <a:t> (</a:t>
            </a:r>
            <a:r>
              <a:rPr lang="en-US" altLang="zh-CN" sz="2400" smtClean="0">
                <a:solidFill>
                  <a:srgbClr val="0000CC"/>
                </a:solidFill>
              </a:rPr>
              <a:t>Neighbor ID</a:t>
            </a:r>
            <a:r>
              <a:rPr lang="en-US" altLang="zh-CN" sz="2400" smtClean="0">
                <a:solidFill>
                  <a:srgbClr val="0000CC"/>
                </a:solidFill>
                <a:ea typeface="PMingLiU" pitchFamily="18" charset="-120"/>
              </a:rPr>
              <a:t>)</a:t>
            </a:r>
            <a:endParaRPr lang="en-US" altLang="zh-TW" sz="2400" smtClean="0">
              <a:solidFill>
                <a:srgbClr val="0000CC"/>
              </a:solidFill>
              <a:ea typeface="PMingLiU" pitchFamily="18" charset="-120"/>
            </a:endParaRPr>
          </a:p>
          <a:p>
            <a:pPr lvl="1" eaLnBrk="1" hangingPunct="1">
              <a:lnSpc>
                <a:spcPct val="90000"/>
              </a:lnSpc>
            </a:pPr>
            <a:r>
              <a:rPr lang="en-US" altLang="zh-TW" sz="2400" smtClean="0">
                <a:solidFill>
                  <a:srgbClr val="0000CC"/>
                </a:solidFill>
                <a:ea typeface="PMingLiU" pitchFamily="18" charset="-120"/>
              </a:rPr>
              <a:t>Expiration time for the route table entry</a:t>
            </a:r>
          </a:p>
        </p:txBody>
      </p:sp>
      <p:sp>
        <p:nvSpPr>
          <p:cNvPr id="35843" name="Rectangle 3"/>
          <p:cNvSpPr>
            <a:spLocks noChangeArrowheads="1"/>
          </p:cNvSpPr>
          <p:nvPr/>
        </p:nvSpPr>
        <p:spPr bwMode="auto">
          <a:xfrm>
            <a:off x="533400" y="1524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Route Table Management 	</a:t>
            </a:r>
          </a:p>
        </p:txBody>
      </p:sp>
    </p:spTree>
    <p:extLst>
      <p:ext uri="{BB962C8B-B14F-4D97-AF65-F5344CB8AC3E}">
        <p14:creationId xmlns:p14="http://schemas.microsoft.com/office/powerpoint/2010/main" val="14900830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611188" y="1196975"/>
            <a:ext cx="8064500" cy="5259388"/>
          </a:xfrm>
        </p:spPr>
        <p:txBody>
          <a:bodyPr/>
          <a:lstStyle/>
          <a:p>
            <a:pPr eaLnBrk="1" hangingPunct="1">
              <a:lnSpc>
                <a:spcPct val="90000"/>
              </a:lnSpc>
            </a:pPr>
            <a:r>
              <a:rPr lang="en-US" altLang="zh-TW" sz="2800" smtClean="0">
                <a:ea typeface="PMingLiU" pitchFamily="18" charset="-120"/>
              </a:rPr>
              <a:t>Initiated whenever nodes want to communicate</a:t>
            </a:r>
          </a:p>
          <a:p>
            <a:pPr eaLnBrk="1" hangingPunct="1">
              <a:lnSpc>
                <a:spcPct val="90000"/>
              </a:lnSpc>
            </a:pPr>
            <a:r>
              <a:rPr lang="en-US" altLang="zh-TW" sz="2800" i="1" smtClean="0">
                <a:ea typeface="PMingLiU" pitchFamily="18" charset="-120"/>
              </a:rPr>
              <a:t>Route Request</a:t>
            </a:r>
            <a:r>
              <a:rPr lang="en-US" altLang="zh-TW" sz="2800" smtClean="0">
                <a:ea typeface="PMingLiU" pitchFamily="18" charset="-120"/>
              </a:rPr>
              <a:t> packets (RREQ) are broadcast</a:t>
            </a:r>
          </a:p>
          <a:p>
            <a:pPr eaLnBrk="1" hangingPunct="1">
              <a:lnSpc>
                <a:spcPct val="90000"/>
              </a:lnSpc>
            </a:pPr>
            <a:r>
              <a:rPr lang="en-US" altLang="zh-TW" sz="2800" smtClean="0">
                <a:ea typeface="PMingLiU" pitchFamily="18" charset="-120"/>
              </a:rPr>
              <a:t>RREQ format</a:t>
            </a:r>
            <a:r>
              <a:rPr lang="en-US" altLang="zh-CN" sz="2800" smtClean="0">
                <a:ea typeface="PMingLiU" pitchFamily="18" charset="-120"/>
              </a:rPr>
              <a:t>:</a:t>
            </a:r>
            <a:r>
              <a:rPr lang="en-US" altLang="zh-TW" sz="2800" smtClean="0">
                <a:ea typeface="PMingLiU" pitchFamily="18" charset="-120"/>
              </a:rPr>
              <a:t>	</a:t>
            </a:r>
            <a:endParaRPr lang="en-US" altLang="zh-CN" sz="2800" smtClean="0">
              <a:ea typeface="PMingLiU" pitchFamily="18" charset="-120"/>
            </a:endParaRPr>
          </a:p>
          <a:p>
            <a:pPr lvl="1" eaLnBrk="1" hangingPunct="1">
              <a:lnSpc>
                <a:spcPct val="90000"/>
              </a:lnSpc>
            </a:pPr>
            <a:r>
              <a:rPr lang="en-US" altLang="zh-TW" sz="2400" i="1" smtClean="0">
                <a:ea typeface="PMingLiU" pitchFamily="18" charset="-120"/>
              </a:rPr>
              <a:t>&lt; source_addr, source_sequence-# , broadcast_id, dest_addr, dest_sequence_#, hop_cnt &gt;</a:t>
            </a:r>
          </a:p>
          <a:p>
            <a:pPr lvl="1" eaLnBrk="1" hangingPunct="1">
              <a:lnSpc>
                <a:spcPct val="90000"/>
              </a:lnSpc>
            </a:pPr>
            <a:r>
              <a:rPr lang="en-US" altLang="zh-CN" sz="2600" smtClean="0">
                <a:ea typeface="PMingLiU" pitchFamily="18" charset="-120"/>
              </a:rPr>
              <a:t>b</a:t>
            </a:r>
            <a:r>
              <a:rPr lang="en-US" altLang="zh-TW" sz="2600" smtClean="0">
                <a:ea typeface="PMingLiU" pitchFamily="18" charset="-120"/>
              </a:rPr>
              <a:t>roadcast id incremented with every RREQ</a:t>
            </a:r>
            <a:r>
              <a:rPr lang="en-US" altLang="zh-CN" sz="2600" smtClean="0">
                <a:ea typeface="PMingLiU" pitchFamily="18" charset="-120"/>
              </a:rPr>
              <a:t>, so </a:t>
            </a:r>
            <a:r>
              <a:rPr lang="en-US" altLang="zh-TW" sz="2600" smtClean="0">
                <a:ea typeface="PMingLiU" pitchFamily="18" charset="-120"/>
              </a:rPr>
              <a:t>RREQ </a:t>
            </a:r>
            <a:r>
              <a:rPr lang="en-US" altLang="zh-CN" sz="2600" smtClean="0">
                <a:ea typeface="PMingLiU" pitchFamily="18" charset="-120"/>
              </a:rPr>
              <a:t>is </a:t>
            </a:r>
            <a:r>
              <a:rPr lang="en-US" altLang="zh-TW" sz="2600" smtClean="0">
                <a:ea typeface="PMingLiU" pitchFamily="18" charset="-120"/>
              </a:rPr>
              <a:t>uniquely identified by </a:t>
            </a:r>
            <a:r>
              <a:rPr lang="en-US" altLang="zh-TW" sz="2600" i="1" smtClean="0">
                <a:ea typeface="PMingLiU" pitchFamily="18" charset="-120"/>
              </a:rPr>
              <a:t>&lt;source_addr , broadcast_id&gt;</a:t>
            </a:r>
            <a:endParaRPr lang="en-US" altLang="zh-CN" sz="2600" i="1" smtClean="0">
              <a:ea typeface="PMingLiU" pitchFamily="18" charset="-120"/>
            </a:endParaRPr>
          </a:p>
          <a:p>
            <a:pPr lvl="1" eaLnBrk="1" hangingPunct="1">
              <a:lnSpc>
                <a:spcPct val="90000"/>
              </a:lnSpc>
            </a:pPr>
            <a:r>
              <a:rPr lang="en-US" altLang="zh-TW" sz="2600" smtClean="0">
                <a:ea typeface="PMingLiU" pitchFamily="18" charset="-120"/>
              </a:rPr>
              <a:t>source sequence number </a:t>
            </a:r>
            <a:r>
              <a:rPr lang="en-US" altLang="zh-CN" sz="2600" smtClean="0">
                <a:ea typeface="PMingLiU" pitchFamily="18" charset="-120"/>
              </a:rPr>
              <a:t>is </a:t>
            </a:r>
            <a:r>
              <a:rPr lang="en-US" altLang="zh-TW" sz="2600" smtClean="0">
                <a:ea typeface="PMingLiU" pitchFamily="18" charset="-120"/>
              </a:rPr>
              <a:t>used to maintain freshness about reverse route to source</a:t>
            </a:r>
          </a:p>
          <a:p>
            <a:pPr lvl="1" eaLnBrk="1" hangingPunct="1">
              <a:lnSpc>
                <a:spcPct val="90000"/>
              </a:lnSpc>
            </a:pPr>
            <a:r>
              <a:rPr lang="en-US" altLang="zh-CN" sz="2600" smtClean="0">
                <a:ea typeface="PMingLiU" pitchFamily="18" charset="-120"/>
              </a:rPr>
              <a:t>d</a:t>
            </a:r>
            <a:r>
              <a:rPr lang="en-US" altLang="zh-TW" sz="2600" smtClean="0">
                <a:ea typeface="PMingLiU" pitchFamily="18" charset="-120"/>
              </a:rPr>
              <a:t>estination sequence number is specified for freshness of </a:t>
            </a:r>
            <a:r>
              <a:rPr lang="en-US" altLang="zh-CN" sz="2600" smtClean="0">
                <a:ea typeface="PMingLiU" pitchFamily="18" charset="-120"/>
              </a:rPr>
              <a:t>a </a:t>
            </a:r>
            <a:r>
              <a:rPr lang="en-US" altLang="zh-TW" sz="2600" smtClean="0">
                <a:ea typeface="PMingLiU" pitchFamily="18" charset="-120"/>
              </a:rPr>
              <a:t>route before </a:t>
            </a:r>
            <a:r>
              <a:rPr lang="en-US" altLang="zh-CN" sz="2600" smtClean="0">
                <a:ea typeface="PMingLiU" pitchFamily="18" charset="-120"/>
              </a:rPr>
              <a:t>it can be </a:t>
            </a:r>
            <a:r>
              <a:rPr lang="en-US" altLang="zh-TW" sz="2600" smtClean="0">
                <a:ea typeface="PMingLiU" pitchFamily="18" charset="-120"/>
              </a:rPr>
              <a:t>accepted by </a:t>
            </a:r>
            <a:r>
              <a:rPr lang="en-US" altLang="zh-CN" sz="2600" smtClean="0">
                <a:ea typeface="PMingLiU" pitchFamily="18" charset="-120"/>
              </a:rPr>
              <a:t>the </a:t>
            </a:r>
            <a:r>
              <a:rPr lang="en-US" altLang="zh-TW" sz="2600" smtClean="0">
                <a:ea typeface="PMingLiU" pitchFamily="18" charset="-120"/>
              </a:rPr>
              <a:t>source</a:t>
            </a:r>
          </a:p>
        </p:txBody>
      </p:sp>
      <p:sp>
        <p:nvSpPr>
          <p:cNvPr id="36867" name="Rectangle 3"/>
          <p:cNvSpPr>
            <a:spLocks noChangeArrowheads="1"/>
          </p:cNvSpPr>
          <p:nvPr/>
        </p:nvSpPr>
        <p:spPr bwMode="auto">
          <a:xfrm>
            <a:off x="533400" y="2286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smtClean="0">
                <a:solidFill>
                  <a:srgbClr val="000000"/>
                </a:solidFill>
                <a:ea typeface="PMingLiU" pitchFamily="18" charset="-120"/>
              </a:rPr>
              <a:t>Step 1: </a:t>
            </a:r>
            <a:r>
              <a:rPr lang="en-US" altLang="zh-TW" sz="4000" smtClean="0">
                <a:solidFill>
                  <a:srgbClr val="000000"/>
                </a:solidFill>
                <a:ea typeface="PMingLiU" pitchFamily="18" charset="-120"/>
              </a:rPr>
              <a:t>Path Discovery 	</a:t>
            </a:r>
          </a:p>
        </p:txBody>
      </p:sp>
    </p:spTree>
    <p:extLst>
      <p:ext uri="{BB962C8B-B14F-4D97-AF65-F5344CB8AC3E}">
        <p14:creationId xmlns:p14="http://schemas.microsoft.com/office/powerpoint/2010/main" val="9161271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09600" y="990600"/>
            <a:ext cx="8001000" cy="5562600"/>
          </a:xfrm>
        </p:spPr>
        <p:txBody>
          <a:bodyPr/>
          <a:lstStyle/>
          <a:p>
            <a:pPr eaLnBrk="1" hangingPunct="1">
              <a:lnSpc>
                <a:spcPct val="90000"/>
              </a:lnSpc>
            </a:pPr>
            <a:r>
              <a:rPr lang="en-US" altLang="zh-TW" sz="2800" smtClean="0">
                <a:ea typeface="PMingLiU" pitchFamily="18" charset="-120"/>
              </a:rPr>
              <a:t>Neighboring nodes satisfy RREQ by sending </a:t>
            </a:r>
            <a:r>
              <a:rPr lang="en-US" altLang="zh-TW" sz="2800" i="1" smtClean="0">
                <a:ea typeface="PMingLiU" pitchFamily="18" charset="-120"/>
              </a:rPr>
              <a:t>Route reply</a:t>
            </a:r>
            <a:r>
              <a:rPr lang="en-US" altLang="zh-TW" sz="2800" smtClean="0">
                <a:ea typeface="PMingLiU" pitchFamily="18" charset="-120"/>
              </a:rPr>
              <a:t> (RREP) or broadcast RREQ after incrementing hop_cnt</a:t>
            </a:r>
          </a:p>
          <a:p>
            <a:pPr lvl="1" eaLnBrk="1" hangingPunct="1">
              <a:lnSpc>
                <a:spcPct val="90000"/>
              </a:lnSpc>
            </a:pPr>
            <a:r>
              <a:rPr lang="en-US" altLang="zh-CN" smtClean="0">
                <a:ea typeface="PMingLiU" pitchFamily="18" charset="-120"/>
              </a:rPr>
              <a:t>s</a:t>
            </a:r>
            <a:r>
              <a:rPr lang="en-US" altLang="zh-TW" smtClean="0">
                <a:ea typeface="PMingLiU" pitchFamily="18" charset="-120"/>
              </a:rPr>
              <a:t>end RREP if the neighbor is the target, or knows the current route</a:t>
            </a:r>
            <a:r>
              <a:rPr lang="en-US" altLang="zh-CN" smtClean="0">
                <a:ea typeface="PMingLiU" pitchFamily="18" charset="-120"/>
              </a:rPr>
              <a:t> (goto Step 2)</a:t>
            </a:r>
            <a:endParaRPr lang="en-US" altLang="zh-CN" i="1" smtClean="0">
              <a:ea typeface="PMingLiU" pitchFamily="18" charset="-120"/>
            </a:endParaRPr>
          </a:p>
          <a:p>
            <a:pPr lvl="1" eaLnBrk="1" hangingPunct="1">
              <a:lnSpc>
                <a:spcPct val="90000"/>
              </a:lnSpc>
            </a:pPr>
            <a:r>
              <a:rPr lang="en-US" altLang="zh-TW" smtClean="0">
                <a:ea typeface="PMingLiU" pitchFamily="18" charset="-120"/>
              </a:rPr>
              <a:t>RREP format:</a:t>
            </a:r>
            <a:r>
              <a:rPr lang="en-US" altLang="zh-CN" smtClean="0">
                <a:ea typeface="PMingLiU" pitchFamily="18" charset="-120"/>
              </a:rPr>
              <a:t> </a:t>
            </a:r>
            <a:r>
              <a:rPr lang="en-US" altLang="zh-TW" sz="2400" i="1" smtClean="0">
                <a:ea typeface="PMingLiU" pitchFamily="18" charset="-120"/>
              </a:rPr>
              <a:t>&lt;source_addr, dest_addr, dest_sequence_#, hop_cnt, lifetime&gt;</a:t>
            </a:r>
            <a:endParaRPr lang="en-US" altLang="zh-TW" sz="2600" i="1" smtClean="0">
              <a:ea typeface="PMingLiU" pitchFamily="18" charset="-120"/>
            </a:endParaRPr>
          </a:p>
          <a:p>
            <a:pPr lvl="1" eaLnBrk="1" hangingPunct="1">
              <a:lnSpc>
                <a:spcPct val="90000"/>
              </a:lnSpc>
              <a:spcBef>
                <a:spcPct val="40000"/>
              </a:spcBef>
            </a:pPr>
            <a:r>
              <a:rPr lang="en-US" altLang="zh-TW" smtClean="0">
                <a:ea typeface="PMingLiU" pitchFamily="18" charset="-120"/>
              </a:rPr>
              <a:t>Otherwise setup a pointer to the neighbor from whom RREQ was received (reverse path)</a:t>
            </a:r>
            <a:endParaRPr lang="en-US" altLang="zh-CN" smtClean="0">
              <a:ea typeface="PMingLiU" pitchFamily="18" charset="-120"/>
            </a:endParaRPr>
          </a:p>
          <a:p>
            <a:pPr lvl="1" eaLnBrk="1" hangingPunct="1">
              <a:lnSpc>
                <a:spcPct val="90000"/>
              </a:lnSpc>
              <a:spcBef>
                <a:spcPct val="40000"/>
              </a:spcBef>
            </a:pPr>
            <a:r>
              <a:rPr lang="en-US" altLang="zh-CN" smtClean="0"/>
              <a:t>If the neighbor has received the RREQ, then it will not broadcast this RREQ</a:t>
            </a:r>
            <a:r>
              <a:rPr lang="en-US" altLang="zh-CN" sz="2400" smtClean="0"/>
              <a:t> </a:t>
            </a:r>
            <a:endParaRPr lang="en-US" altLang="zh-TW" sz="2400" smtClean="0"/>
          </a:p>
        </p:txBody>
      </p:sp>
      <p:sp>
        <p:nvSpPr>
          <p:cNvPr id="37891" name="Rectangle 3"/>
          <p:cNvSpPr>
            <a:spLocks noChangeArrowheads="1"/>
          </p:cNvSpPr>
          <p:nvPr/>
        </p:nvSpPr>
        <p:spPr bwMode="auto">
          <a:xfrm>
            <a:off x="609600" y="1524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TW" sz="4000" smtClean="0">
                <a:solidFill>
                  <a:srgbClr val="000000"/>
                </a:solidFill>
                <a:ea typeface="PMingLiU" pitchFamily="18" charset="-120"/>
              </a:rPr>
              <a:t>Path Discovery</a:t>
            </a:r>
            <a:r>
              <a:rPr lang="en-US" altLang="zh-TW" sz="4400" smtClean="0">
                <a:solidFill>
                  <a:srgbClr val="000000"/>
                </a:solidFill>
                <a:ea typeface="PMingLiU" pitchFamily="18" charset="-120"/>
              </a:rPr>
              <a:t> 	</a:t>
            </a:r>
          </a:p>
        </p:txBody>
      </p:sp>
    </p:spTree>
    <p:extLst>
      <p:ext uri="{BB962C8B-B14F-4D97-AF65-F5344CB8AC3E}">
        <p14:creationId xmlns:p14="http://schemas.microsoft.com/office/powerpoint/2010/main" val="1664458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908</TotalTime>
  <Words>8034</Words>
  <Application>Microsoft Office PowerPoint</Application>
  <PresentationFormat>全屏显示(4:3)</PresentationFormat>
  <Paragraphs>1644</Paragraphs>
  <Slides>118</Slides>
  <Notes>114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118</vt:i4>
      </vt:variant>
    </vt:vector>
  </HeadingPairs>
  <TitlesOfParts>
    <vt:vector size="120" baseType="lpstr">
      <vt:lpstr>默认设计模板</vt:lpstr>
      <vt:lpstr>Equation</vt:lpstr>
      <vt:lpstr>第3章 交互处理</vt:lpstr>
      <vt:lpstr>进程间交互</vt:lpstr>
      <vt:lpstr>Overlay Networks</vt:lpstr>
      <vt:lpstr>进程间交互</vt:lpstr>
      <vt:lpstr>Barbara Liskov (1939-)</vt:lpstr>
      <vt:lpstr>Barbara微软亚洲研究院访谈</vt:lpstr>
      <vt:lpstr>PowerPoint 演示文稿</vt:lpstr>
      <vt:lpstr>Epidemic Protocols</vt:lpstr>
      <vt:lpstr>Anti-Entropy Model: a kind of simple epidemics</vt:lpstr>
      <vt:lpstr>Anti-Entropy Model: Push versus Pull</vt:lpstr>
      <vt:lpstr>Gossiping - I</vt:lpstr>
      <vt:lpstr>Gossiping - II</vt:lpstr>
      <vt:lpstr>Gossiping - III</vt:lpstr>
      <vt:lpstr>PowerPoint 演示文稿</vt:lpstr>
      <vt:lpstr>P2P Lookup/Routing</vt:lpstr>
      <vt:lpstr>Pastry</vt:lpstr>
      <vt:lpstr>Circular routing alone is correct but inefficient  </vt:lpstr>
      <vt:lpstr>Routing table R in Pastry</vt:lpstr>
      <vt:lpstr>Routing process at any node A to node D</vt:lpstr>
      <vt:lpstr>PowerPoint 演示文稿</vt:lpstr>
      <vt:lpstr>PowerPoint 演示文稿</vt:lpstr>
      <vt:lpstr>PowerPoint 演示文稿</vt:lpstr>
      <vt:lpstr>Application Layer Multicasting </vt:lpstr>
      <vt:lpstr>ESM (End System Multicast)</vt:lpstr>
      <vt:lpstr>Joining a tree</vt:lpstr>
      <vt:lpstr>Dealing with nodes leaving </vt:lpstr>
      <vt:lpstr>Performance-aware adaptation </vt:lpstr>
      <vt:lpstr>Scribe: an application level multicast infrastructure</vt:lpstr>
      <vt:lpstr>Functionality of Scribe</vt:lpstr>
      <vt:lpstr>Creating a group (1100)</vt:lpstr>
      <vt:lpstr>Joining a group</vt:lpstr>
      <vt:lpstr>Multicasting</vt:lpstr>
      <vt:lpstr>Leaving a group</vt:lpstr>
      <vt:lpstr> Repairing the tree</vt:lpstr>
      <vt:lpstr>Summary</vt:lpstr>
      <vt:lpstr>PowerPoint 演示文稿</vt:lpstr>
      <vt:lpstr>Middleware Communication Protocols</vt:lpstr>
      <vt:lpstr>Remote Procedure Calls</vt:lpstr>
      <vt:lpstr>Steps of a Remote Procedure Call</vt:lpstr>
      <vt:lpstr>Example of a Remote Procedure Call</vt:lpstr>
      <vt:lpstr>Parameter Passing</vt:lpstr>
      <vt:lpstr>Parameter Passing: Parameter Specification</vt:lpstr>
      <vt:lpstr>RPC Semantics</vt:lpstr>
      <vt:lpstr>Failures that can occur in RPC Systems</vt:lpstr>
      <vt:lpstr>RPC Failures and Solutions  (1) </vt:lpstr>
      <vt:lpstr>RPC Failures and Solutions (2)</vt:lpstr>
      <vt:lpstr>Example</vt:lpstr>
      <vt:lpstr>RPC Failures and Solutions (3)</vt:lpstr>
      <vt:lpstr>RPC Failures and Solutions (4)</vt:lpstr>
      <vt:lpstr>Extended RPC Models: Asynchronous RPC -1</vt:lpstr>
      <vt:lpstr>Extended RPC Models:Asynchronous RPC-2</vt:lpstr>
      <vt:lpstr>Case Study: DCE RPC(1)</vt:lpstr>
      <vt:lpstr>Case Study : DCE RPC(2)</vt:lpstr>
      <vt:lpstr>Message-oriented Middleware</vt:lpstr>
      <vt:lpstr>Basic Interface for a Message-Queuing System </vt:lpstr>
      <vt:lpstr>General Architecture of a Message-Queuing System-1</vt:lpstr>
      <vt:lpstr>General Architecture of a Message-Queuing System (2)</vt:lpstr>
      <vt:lpstr>Message Brokers</vt:lpstr>
      <vt:lpstr>Case Study: IBM MQSeries / WebSphere MQ</vt:lpstr>
      <vt:lpstr>Queue Manager: aliases</vt:lpstr>
      <vt:lpstr>Comparing MOMs with e-mail systems</vt:lpstr>
      <vt:lpstr>Stream-oriented communication</vt:lpstr>
      <vt:lpstr>Quality of Service</vt:lpstr>
      <vt:lpstr>Enforcing QoS-I</vt:lpstr>
      <vt:lpstr>Enforcing QoS- II: Packet loss recovery techniques</vt:lpstr>
      <vt:lpstr>Enforcing QoS- III: error concealment techniques</vt:lpstr>
      <vt:lpstr>Stream Synchronization</vt:lpstr>
      <vt:lpstr>PowerPoint 演示文稿</vt:lpstr>
      <vt:lpstr>The Routing Problem</vt:lpstr>
      <vt:lpstr>Challenges in MANET Routing</vt:lpstr>
      <vt:lpstr>Challenges in MANET Routing</vt:lpstr>
      <vt:lpstr>PowerPoint 演示文稿</vt:lpstr>
      <vt:lpstr>Count-to-infinity in Distance Vector Routing</vt:lpstr>
      <vt:lpstr>Routing Protocols for MANET</vt:lpstr>
      <vt:lpstr>Trade-Off</vt:lpstr>
      <vt:lpstr>Routing Protocols for MANET</vt:lpstr>
      <vt:lpstr>Routing Protocols for MANET</vt:lpstr>
      <vt:lpstr> DSDV (Destination Sequenced Distance Vector)</vt:lpstr>
      <vt:lpstr>DSDV</vt:lpstr>
      <vt:lpstr>DSDV: Guarantee Loop Freeness</vt:lpstr>
      <vt:lpstr>DSDV: Responsive to Topology Changes</vt:lpstr>
      <vt:lpstr>DSDV: Damping Fluctuations </vt:lpstr>
      <vt:lpstr>Table Entries</vt:lpstr>
      <vt:lpstr>Route Advertisements</vt:lpstr>
      <vt:lpstr>Route Selection</vt:lpstr>
      <vt:lpstr>PowerPoint 演示文稿</vt:lpstr>
      <vt:lpstr>Respond to Topology Changes</vt:lpstr>
      <vt:lpstr>New Node</vt:lpstr>
      <vt:lpstr>New Node (cont’d)</vt:lpstr>
      <vt:lpstr>No loops, No count to infinity</vt:lpstr>
      <vt:lpstr>Immediate Advertisement</vt:lpstr>
      <vt:lpstr>Problem of Fluctuations</vt:lpstr>
      <vt:lpstr>Damping Fluctuations (cont’d)</vt:lpstr>
      <vt:lpstr>DSDV: Summary</vt:lpstr>
      <vt:lpstr>AODV  (Ad hoc On-Demand Distance Vector)</vt:lpstr>
      <vt:lpstr>PowerPoint 演示文稿</vt:lpstr>
      <vt:lpstr>PowerPoint 演示文稿</vt:lpstr>
      <vt:lpstr>PowerPoint 演示文稿</vt:lpstr>
      <vt:lpstr>PowerPoint 演示文稿</vt:lpstr>
      <vt:lpstr>PowerPoint 演示文稿</vt:lpstr>
      <vt:lpstr>Example: Reverse Route Entry</vt:lpstr>
      <vt:lpstr>Example: Path Discovery</vt:lpstr>
      <vt:lpstr> Example: Path Discovery</vt:lpstr>
      <vt:lpstr> Example: Path Discovery and Reverse Path Setup</vt:lpstr>
      <vt:lpstr>Example: Path Discovery and Reverse Path Setup</vt:lpstr>
      <vt:lpstr>Example: Path Discovery and Reverse Path Setup</vt:lpstr>
      <vt:lpstr> Example: Path Discovery and Reverse Path Setup</vt:lpstr>
      <vt:lpstr>Example: Route Reply</vt:lpstr>
      <vt:lpstr>Step 2: Reach Destination</vt:lpstr>
      <vt:lpstr>Step 2: Get Recent Available Route </vt:lpstr>
      <vt:lpstr>PowerPoint 演示文稿</vt:lpstr>
      <vt:lpstr>Forward Route Entry at Node B</vt:lpstr>
      <vt:lpstr>Step 4: Data Delivery</vt:lpstr>
      <vt:lpstr>PowerPoint 演示文稿</vt:lpstr>
      <vt:lpstr>PowerPoint 演示文稿</vt:lpstr>
      <vt:lpstr>PowerPoint 演示文稿</vt:lpstr>
      <vt:lpstr>Proof of the loop-free property</vt:lpstr>
      <vt:lpstr>References (1. &amp;&amp;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金蓓弘</cp:lastModifiedBy>
  <cp:revision>37</cp:revision>
  <dcterms:created xsi:type="dcterms:W3CDTF">2017-03-01T09:02:37Z</dcterms:created>
  <dcterms:modified xsi:type="dcterms:W3CDTF">2017-03-09T07:13:28Z</dcterms:modified>
</cp:coreProperties>
</file>