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812" r:id="rId2"/>
    <p:sldId id="962" r:id="rId3"/>
    <p:sldId id="963" r:id="rId4"/>
    <p:sldId id="96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7" r:id="rId16"/>
    <p:sldId id="978" r:id="rId17"/>
    <p:sldId id="975" r:id="rId18"/>
    <p:sldId id="976" r:id="rId19"/>
    <p:sldId id="979" r:id="rId20"/>
    <p:sldId id="980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2738" autoAdjust="0"/>
  </p:normalViewPr>
  <p:slideViewPr>
    <p:cSldViewPr>
      <p:cViewPr varScale="1">
        <p:scale>
          <a:sx n="39" d="100"/>
          <a:sy n="39" d="100"/>
        </p:scale>
        <p:origin x="-150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Ping Luo, 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Guoxing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Zhan, Qing He, 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Zhongzhi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Shi, Kevin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Lü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b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On Defining Partition Entropy by Inequalities. IEEE Trans. Information Theory 53(9): 3233-3239 (2007)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Advanced AI</a:t>
            </a:r>
            <a:b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</a:br>
            <a:r>
              <a:rPr lang="zh-CN" altLang="en-US" sz="7200" dirty="0" smtClean="0">
                <a:solidFill>
                  <a:srgbClr val="FF0000"/>
                </a:solidFill>
                <a:ea typeface="隶书" pitchFamily="49" charset="-122"/>
              </a:rPr>
              <a:t>学习课程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形式化定义：条件信息熵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条件信息熵：度量“在随机变量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的前提下，预测随机变量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”的难度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已知：</a:t>
            </a:r>
            <a:r>
              <a:rPr lang="en-US" altLang="zh-CN" dirty="0" smtClean="0">
                <a:solidFill>
                  <a:srgbClr val="0070C0"/>
                </a:solidFill>
              </a:rPr>
              <a:t>P(Y|X), P(X)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信息增益（</a:t>
            </a:r>
            <a:r>
              <a:rPr lang="en-US" altLang="zh-CN" dirty="0" smtClean="0">
                <a:solidFill>
                  <a:srgbClr val="0070C0"/>
                </a:solidFill>
              </a:rPr>
              <a:t>Information Gain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度量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的能力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23" y="2888940"/>
            <a:ext cx="5358781" cy="64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0820" y="3825044"/>
            <a:ext cx="58635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7724" y="6021288"/>
            <a:ext cx="5403686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决策树：条件信息熵的应用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分类问题：预测恒大比赛的胜负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历史数据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7524" y="2444080"/>
          <a:ext cx="8568444" cy="3505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星期天晚上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星期天晚上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阴天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决策树：条件信息熵的应用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分类问题：基于历史数据，建立预测模型，对未知数据进行分类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预测下场球赛的结果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7524" y="2958140"/>
          <a:ext cx="8568444" cy="1010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胜平负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？？？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 descr="[picture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185084"/>
            <a:ext cx="2973424" cy="2232248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087724" y="6488668"/>
            <a:ext cx="463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Ross Quinlan, Inventor of Decision Tree</a:t>
            </a:r>
            <a:endParaRPr lang="en-US" altLang="zh-CN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决策树：示例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592796"/>
            <a:ext cx="6610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19379" y="20875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郜飞机是否首发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26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胜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4368" y="3851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暴力鸟的位置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92606" y="5589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7393" y="55532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84068" y="1233917"/>
            <a:ext cx="3959932" cy="432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(1) </a:t>
            </a:r>
            <a:r>
              <a:rPr lang="zh-CN" altLang="en-US" sz="2200" dirty="0" smtClean="0">
                <a:solidFill>
                  <a:schemeClr val="tx2"/>
                </a:solidFill>
              </a:rPr>
              <a:t>根节点放置哪个条件属性</a:t>
            </a:r>
            <a:endParaRPr lang="en-US" altLang="zh-CN" sz="2200" dirty="0">
              <a:solidFill>
                <a:schemeClr val="tx2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84068" y="2206025"/>
            <a:ext cx="3959932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(2) </a:t>
            </a:r>
            <a:r>
              <a:rPr lang="zh-CN" altLang="en-US" sz="2200" dirty="0" smtClean="0">
                <a:solidFill>
                  <a:schemeClr val="tx2"/>
                </a:solidFill>
              </a:rPr>
              <a:t>下面的节点放置什么属性</a:t>
            </a:r>
            <a:endParaRPr lang="en-US" altLang="zh-CN" sz="2200" dirty="0">
              <a:solidFill>
                <a:schemeClr val="tx2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84315" y="3212976"/>
            <a:ext cx="3959685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(3) </a:t>
            </a:r>
            <a:r>
              <a:rPr lang="zh-CN" altLang="en-US" sz="2200" dirty="0" smtClean="0">
                <a:solidFill>
                  <a:schemeClr val="tx2"/>
                </a:solidFill>
              </a:rPr>
              <a:t>什么时候停止树的生长</a:t>
            </a:r>
            <a:endParaRPr lang="en-US" altLang="zh-CN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决策树构造准则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树结构简单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选择根节点属性：贪心算法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最大化信息增益，等价于最小化条件熵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基于当前的数据计算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主客场</a:t>
            </a:r>
            <a:r>
              <a:rPr lang="en-US" altLang="zh-CN" dirty="0" smtClean="0"/>
              <a:t>), 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), 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</a:t>
            </a:r>
            <a:r>
              <a:rPr lang="en-US" altLang="zh-CN" dirty="0" smtClean="0"/>
              <a:t>),…</a:t>
            </a:r>
          </a:p>
          <a:p>
            <a:pPr lvl="2"/>
            <a:r>
              <a:rPr lang="zh-CN" altLang="en-US" dirty="0" smtClean="0"/>
              <a:t>选择条件熵最小的条件属性，作为根节点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计算：</a:t>
            </a:r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郜飞机是否首发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郜飞机首发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4036" y="2456892"/>
          <a:ext cx="8568444" cy="2763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天气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星期天晚上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晴朗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雪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计算：</a:t>
            </a:r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郜飞机是否首发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H(</a:t>
            </a:r>
            <a:r>
              <a:rPr lang="zh-CN" altLang="en-US" dirty="0" smtClean="0"/>
              <a:t>胜平负</a:t>
            </a:r>
            <a:r>
              <a:rPr lang="en-US" altLang="zh-CN" dirty="0" smtClean="0"/>
              <a:t>|</a:t>
            </a:r>
            <a:r>
              <a:rPr lang="zh-CN" altLang="en-US" dirty="0" smtClean="0"/>
              <a:t>郜飞机未首发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5536" y="2528900"/>
          <a:ext cx="8568444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天气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郜飞机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是否首发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主场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星期天晚上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雨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客场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星期六晚上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阴天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583668" y="4365104"/>
            <a:ext cx="60486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郜飞机是否首发</a:t>
            </a:r>
            <a:r>
              <a:rPr lang="en-US" altLang="zh-CN" sz="2400" dirty="0" smtClean="0"/>
              <a:t>)=</a:t>
            </a:r>
          </a:p>
          <a:p>
            <a:r>
              <a:rPr lang="en-US" altLang="zh-CN" sz="2400" dirty="0" smtClean="0"/>
              <a:t>P(</a:t>
            </a:r>
            <a:r>
              <a:rPr lang="zh-CN" altLang="en-US" sz="2400" dirty="0" smtClean="0"/>
              <a:t>郜飞机首发</a:t>
            </a:r>
            <a:r>
              <a:rPr lang="en-US" altLang="zh-CN" sz="2400" dirty="0" smtClean="0"/>
              <a:t>)H(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郜飞机首发</a:t>
            </a:r>
            <a:r>
              <a:rPr lang="en-US" altLang="zh-CN" sz="2400" dirty="0" smtClean="0"/>
              <a:t>)+</a:t>
            </a:r>
          </a:p>
          <a:p>
            <a:r>
              <a:rPr lang="en-US" altLang="zh-CN" sz="2400" dirty="0" smtClean="0"/>
              <a:t>P(</a:t>
            </a:r>
            <a:r>
              <a:rPr lang="zh-CN" altLang="en-US" sz="2400" dirty="0" smtClean="0"/>
              <a:t>郜飞机未首发</a:t>
            </a:r>
            <a:r>
              <a:rPr lang="en-US" altLang="zh-CN" sz="2400" dirty="0" smtClean="0"/>
              <a:t>)H(</a:t>
            </a:r>
            <a:r>
              <a:rPr lang="zh-CN" altLang="en-US" sz="2400" dirty="0" smtClean="0"/>
              <a:t>胜平负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郜飞机未首发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决策树的生长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假设：根节点为“郜飞机是否首发”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7884" y="2672916"/>
            <a:ext cx="1800493" cy="3693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郜飞机是否首发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2028" y="3933056"/>
          <a:ext cx="8568444" cy="2763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郜飞机</a:t>
                      </a:r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是否首发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星期天晚上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晴朗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雪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9" idx="2"/>
          </p:cNvCxnSpPr>
          <p:nvPr/>
        </p:nvCxnSpPr>
        <p:spPr bwMode="auto">
          <a:xfrm flipH="1">
            <a:off x="2339752" y="3042248"/>
            <a:ext cx="2088379" cy="746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879812" y="3104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决策树：构造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决策树的生长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假设：根节点为“郜飞机是否首发”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结束生长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当所对应的数据的熵足够的小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7884" y="2672916"/>
            <a:ext cx="1800493" cy="3693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郜飞机是否首发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5536" y="3933056"/>
          <a:ext cx="8568444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28074"/>
                <a:gridCol w="1428074"/>
                <a:gridCol w="1428074"/>
                <a:gridCol w="1428074"/>
                <a:gridCol w="1428074"/>
                <a:gridCol w="1428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天气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郜飞机</a:t>
                      </a:r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是否首发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星期天晚上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雨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星期六晚上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阴天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stCxn id="9" idx="2"/>
          </p:cNvCxnSpPr>
          <p:nvPr/>
        </p:nvCxnSpPr>
        <p:spPr bwMode="auto">
          <a:xfrm>
            <a:off x="4428131" y="3042248"/>
            <a:ext cx="2196097" cy="746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812686" y="3104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决策树：其它问题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连续型属性</a:t>
            </a:r>
            <a:endParaRPr lang="en-US" altLang="zh-CN" dirty="0" smtClean="0"/>
          </a:p>
          <a:p>
            <a:r>
              <a:rPr lang="zh-CN" altLang="en-US" dirty="0" smtClean="0"/>
              <a:t>决策树剪枝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决策树常用算法：</a:t>
            </a:r>
            <a:r>
              <a:rPr lang="en-US" altLang="zh-CN" dirty="0" smtClean="0">
                <a:solidFill>
                  <a:srgbClr val="0070C0"/>
                </a:solidFill>
              </a:rPr>
              <a:t>C4.5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从信息熵到决策树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2" name="AutoShape 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小结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/>
              <a:t>概念：信息熵、条件熵（信息增益）</a:t>
            </a:r>
            <a:endParaRPr lang="en-US" altLang="zh-CN" dirty="0" smtClean="0"/>
          </a:p>
          <a:p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r>
              <a:rPr lang="zh-CN" altLang="en-US" dirty="0" smtClean="0"/>
              <a:t>决策树：最基本的分类模型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信息熵（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一个简单的游戏：微信掷骰子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2838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923928" y="2024844"/>
            <a:ext cx="5220072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随机变量：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，离散型随机变量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个取值：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个可能的点数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问题是：评估“预测骰子点数的问题”的难度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09120"/>
            <a:ext cx="38962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949792" y="426347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Case 1</a:t>
            </a:r>
            <a:r>
              <a:rPr lang="zh-CN" altLang="en-US" sz="2400" b="1" dirty="0" smtClean="0"/>
              <a:t>：</a:t>
            </a:r>
            <a:endParaRPr lang="zh-CN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7800" y="5733256"/>
            <a:ext cx="53247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949792" y="5255042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Case 2</a:t>
            </a:r>
            <a:r>
              <a:rPr lang="zh-CN" altLang="en-US" sz="2400" b="1" dirty="0" smtClean="0"/>
              <a:t>：</a:t>
            </a:r>
            <a:endParaRPr lang="zh-CN" altLang="en-US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评估预测“某支中超球队比赛胜负”问题的难度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3928" y="2024844"/>
            <a:ext cx="5220072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随机变量：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，离散型随机变量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个取值：胜、平、负</a:t>
            </a:r>
            <a:endParaRPr lang="en-US" altLang="zh-CN" sz="2800" dirty="0" smtClean="0"/>
          </a:p>
        </p:txBody>
      </p:sp>
      <p:pic>
        <p:nvPicPr>
          <p:cNvPr id="3076" name="Picture 4" descr="http://pic.baike.soso.com/p/20130713/20130713085251-19092559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808820"/>
            <a:ext cx="3432296" cy="2052228"/>
          </a:xfrm>
          <a:prstGeom prst="rect">
            <a:avLst/>
          </a:prstGeom>
          <a:noFill/>
        </p:spPr>
      </p:pic>
      <p:pic>
        <p:nvPicPr>
          <p:cNvPr id="3078" name="Picture 6" descr="http://www.ixueyi.com/GetImges/120001-123000/120652/20150309165701789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556" y="3897052"/>
            <a:ext cx="2916324" cy="2824231"/>
          </a:xfrm>
          <a:prstGeom prst="rect">
            <a:avLst/>
          </a:prstGeom>
          <a:noFill/>
        </p:spPr>
      </p:pic>
      <p:pic>
        <p:nvPicPr>
          <p:cNvPr id="3080" name="Picture 8" descr="http://titanimg.titan24.com/cnsoccer/2010/03/31/8bc1a4f4d8_12700298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1900" y="3789040"/>
            <a:ext cx="756084" cy="927710"/>
          </a:xfrm>
          <a:prstGeom prst="rect">
            <a:avLst/>
          </a:prstGeom>
          <a:noFill/>
        </p:spPr>
      </p:pic>
      <p:sp>
        <p:nvSpPr>
          <p:cNvPr id="3082" name="AutoShape 10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4" name="AutoShape 12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6" name="AutoShape 14" descr="http://img1.imgtn.bdimg.com/it/u=3308567978,396254346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7" name="Picture 15" descr="C:\Users\Ping\Desktop\u=3308567978,3962543469&amp;fm=21&amp;gp=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8365" y="5265204"/>
            <a:ext cx="1241647" cy="972108"/>
          </a:xfrm>
          <a:prstGeom prst="rect">
            <a:avLst/>
          </a:prstGeom>
          <a:noFill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5996" y="3933056"/>
            <a:ext cx="4587104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5445224"/>
            <a:ext cx="4572000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405" y="5769260"/>
            <a:ext cx="5674035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形式化定义：信息熵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度量“预测随机变量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的取值”的难度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已知：随机变量</a:t>
            </a:r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zh-CN" altLang="en-US" dirty="0" smtClean="0">
                <a:solidFill>
                  <a:srgbClr val="0070C0"/>
                </a:solidFill>
              </a:rPr>
              <a:t>的分布</a:t>
            </a:r>
            <a:r>
              <a:rPr lang="en-US" altLang="zh-CN" dirty="0" smtClean="0">
                <a:solidFill>
                  <a:srgbClr val="0070C0"/>
                </a:solidFill>
              </a:rPr>
              <a:t>P(Y)</a:t>
            </a:r>
          </a:p>
          <a:p>
            <a:pPr lvl="1"/>
            <a:r>
              <a:rPr lang="zh-CN" altLang="en-US" dirty="0" smtClean="0"/>
              <a:t>离散型随机变量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连续型随机变量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需要满足的性质（考虑离散型随机变量的情况）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708" y="3140968"/>
            <a:ext cx="5499354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4919" y="4653136"/>
            <a:ext cx="3979389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00100" y="4509120"/>
            <a:ext cx="187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难度最高</a:t>
            </a:r>
            <a:r>
              <a:rPr lang="en-US" altLang="zh-CN" sz="2800" dirty="0" smtClean="0"/>
              <a:t>H(Y)</a:t>
            </a:r>
            <a:r>
              <a:rPr lang="zh-CN" altLang="en-US" sz="2800" dirty="0" smtClean="0"/>
              <a:t>最大</a:t>
            </a:r>
            <a:endParaRPr lang="en-US" altLang="zh-CN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99592" y="5549982"/>
            <a:ext cx="176368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难度最低</a:t>
            </a:r>
            <a:endParaRPr lang="en-US" altLang="zh-CN" sz="2800" dirty="0" smtClean="0"/>
          </a:p>
          <a:p>
            <a:r>
              <a:rPr lang="en-US" altLang="zh-CN" sz="2800" dirty="0" smtClean="0"/>
              <a:t>H(Y)</a:t>
            </a:r>
            <a:r>
              <a:rPr lang="zh-CN" altLang="en-US" sz="2800" dirty="0" smtClean="0"/>
              <a:t>最小</a:t>
            </a:r>
            <a:endParaRPr lang="en-US" altLang="zh-CN" sz="2800" dirty="0" smtClean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物理意义与具体形式：信息熵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度量“预测随机变量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的取值”的难度</a:t>
            </a:r>
            <a:endParaRPr lang="en-US" altLang="zh-CN" dirty="0" smtClean="0"/>
          </a:p>
          <a:p>
            <a:r>
              <a:rPr lang="zh-CN" altLang="en-US" dirty="0" smtClean="0"/>
              <a:t>度量“随机变量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”的不确定性</a:t>
            </a:r>
            <a:endParaRPr lang="en-US" altLang="zh-CN" dirty="0" smtClean="0"/>
          </a:p>
          <a:p>
            <a:r>
              <a:rPr lang="en-US" altLang="zh-CN" dirty="0" smtClean="0"/>
              <a:t>H(Y)</a:t>
            </a:r>
            <a:r>
              <a:rPr lang="zh-CN" altLang="en-US" dirty="0" smtClean="0"/>
              <a:t>越大，</a:t>
            </a:r>
            <a:r>
              <a:rPr lang="zh-CN" altLang="en-US" dirty="0" smtClean="0">
                <a:solidFill>
                  <a:schemeClr val="accent2"/>
                </a:solidFill>
              </a:rPr>
              <a:t>预测的难度</a:t>
            </a:r>
            <a:r>
              <a:rPr lang="zh-CN" altLang="en-US" dirty="0" smtClean="0"/>
              <a:t>越大，</a:t>
            </a:r>
            <a:r>
              <a:rPr lang="zh-CN" altLang="en-US" dirty="0" smtClean="0">
                <a:solidFill>
                  <a:schemeClr val="accent2"/>
                </a:solidFill>
              </a:rPr>
              <a:t>系统的不确定性</a:t>
            </a:r>
            <a:r>
              <a:rPr lang="zh-CN" altLang="en-US" dirty="0" smtClean="0"/>
              <a:t>越高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60948"/>
            <a:ext cx="7668852" cy="33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474822"/>
            <a:ext cx="8856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Ping Luo, et al.: On Defining Partition Entropy by Inequalities. IEEE Trans. Information Theory, 2007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香农信息熵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1304764"/>
            <a:ext cx="489114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shannon entropy 的图像结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8382" y="2708920"/>
            <a:ext cx="6009942" cy="40050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条件信息熵（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Conditional Entropy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：需要预测的随机变量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：作为预测条件的随机变量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考虑离散型随机变量的情况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代表“主客场”，有“主场”和“客场”两种选者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度量：在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的条件下，预测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例如：在“主客场”已知的前提下，度量预测“胜负平”的难度</a:t>
            </a:r>
            <a:endParaRPr lang="en-US" altLang="zh-CN" dirty="0" smtClean="0"/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条件信息熵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在“主客场”已知的前提下，度量预测“胜负平”的难度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x1</a:t>
            </a:r>
            <a:r>
              <a:rPr lang="zh-CN" altLang="en-US" dirty="0" smtClean="0"/>
              <a:t>：主场    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：客场</a:t>
            </a:r>
            <a:endParaRPr lang="en-US" altLang="zh-CN" dirty="0" smtClean="0"/>
          </a:p>
          <a:p>
            <a:r>
              <a:rPr lang="en-US" altLang="zh-CN" dirty="0" smtClean="0"/>
              <a:t>H(Y|x1)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H(Y|x2)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H(Y|X)</a:t>
            </a: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3000760"/>
            <a:ext cx="6521984" cy="53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708" y="3933056"/>
            <a:ext cx="716363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C:\Users\Ping\Desktop\u=3308567978,396254346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0332" y="1880828"/>
            <a:ext cx="1241647" cy="97210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889525"/>
            <a:ext cx="5436604" cy="11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17996</TotalTime>
  <Words>935</Words>
  <Application>Microsoft Office PowerPoint</Application>
  <PresentationFormat>全屏显示(4:3)</PresentationFormat>
  <Paragraphs>335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Advanced AI 学习课程</vt:lpstr>
      <vt:lpstr>从信息熵到决策树</vt:lpstr>
      <vt:lpstr>信息熵（Entropy）</vt:lpstr>
      <vt:lpstr>信息熵</vt:lpstr>
      <vt:lpstr>形式化定义：信息熵</vt:lpstr>
      <vt:lpstr>物理意义与具体形式：信息熵</vt:lpstr>
      <vt:lpstr>香农信息熵</vt:lpstr>
      <vt:lpstr>条件信息熵（Conditional Entropy）</vt:lpstr>
      <vt:lpstr>条件信息熵</vt:lpstr>
      <vt:lpstr>形式化定义：条件信息熵</vt:lpstr>
      <vt:lpstr>决策树：条件信息熵的应用</vt:lpstr>
      <vt:lpstr>决策树：条件信息熵的应用</vt:lpstr>
      <vt:lpstr>决策树：示例</vt:lpstr>
      <vt:lpstr>决策树：构造</vt:lpstr>
      <vt:lpstr>决策树：构造</vt:lpstr>
      <vt:lpstr>决策树：构造</vt:lpstr>
      <vt:lpstr>决策树：构造</vt:lpstr>
      <vt:lpstr>决策树：构造</vt:lpstr>
      <vt:lpstr>决策树：其它问题</vt:lpstr>
      <vt:lpstr>小结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829</cp:revision>
  <dcterms:created xsi:type="dcterms:W3CDTF">2004-06-26T11:25:06Z</dcterms:created>
  <dcterms:modified xsi:type="dcterms:W3CDTF">2016-09-20T06:42:07Z</dcterms:modified>
</cp:coreProperties>
</file>