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sldIdLst>
    <p:sldId id="812" r:id="rId2"/>
    <p:sldId id="981" r:id="rId3"/>
    <p:sldId id="982" r:id="rId4"/>
    <p:sldId id="983" r:id="rId5"/>
    <p:sldId id="984" r:id="rId6"/>
    <p:sldId id="985" r:id="rId7"/>
    <p:sldId id="986" r:id="rId8"/>
    <p:sldId id="987" r:id="rId9"/>
    <p:sldId id="988" r:id="rId10"/>
    <p:sldId id="989" r:id="rId11"/>
    <p:sldId id="990" r:id="rId12"/>
    <p:sldId id="991" r:id="rId13"/>
    <p:sldId id="992" r:id="rId14"/>
    <p:sldId id="993" r:id="rId15"/>
    <p:sldId id="994" r:id="rId16"/>
    <p:sldId id="997" r:id="rId17"/>
    <p:sldId id="998" r:id="rId18"/>
    <p:sldId id="996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D60093"/>
    <a:srgbClr val="FFFFCC"/>
    <a:srgbClr val="008000"/>
    <a:srgbClr val="00FF00"/>
    <a:srgbClr val="66FF99"/>
    <a:srgbClr val="FF0000"/>
    <a:srgbClr val="006600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82738" autoAdjust="0"/>
  </p:normalViewPr>
  <p:slideViewPr>
    <p:cSldViewPr>
      <p:cViewPr varScale="1">
        <p:scale>
          <a:sx n="39" d="100"/>
          <a:sy n="39" d="100"/>
        </p:scale>
        <p:origin x="-1502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34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fld id="{D8904E61-5771-4D2D-858E-6D3792584E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79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618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3FC82-FDDB-49B5-8774-32C963696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1399606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8F61D-4376-4147-B2D7-332A413609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1337987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2DF00-DA3C-42B4-A6F7-26CBB657DD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4775658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C3FBA85-63EF-4392-B3E5-388C03B0C7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143637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443DEA-2D14-4615-8F06-B27099484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1264590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997F59-18E5-4AC3-A785-F6D495225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3811511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0DDD4C-A560-4E64-9230-1C29B58E81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03570040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146ED-F82D-4325-8D84-FFEC60261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2700374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8A0F9-2657-463A-94BD-8851C2F5F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391026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0040-5B0C-4630-9ECA-1CD533A2B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0034906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1275-CB0A-431C-9C6C-DE9114D9AB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871062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B9E28-8BA2-4F52-9AA2-B65412F8A7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9761575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DE0FB-053A-4747-8848-0061DD0EE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9272371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6F352-9D48-4136-A268-6B5EB8CE4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4882034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394BC-47B0-4DED-A67C-AF01BE773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666278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fld id="{F5193339-0CFC-4F11-85B6-906364A17A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ransition spd="med">
    <p:pull dir="l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1166887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7200" dirty="0" smtClean="0">
                <a:solidFill>
                  <a:srgbClr val="FF0000"/>
                </a:solidFill>
                <a:ea typeface="隶书" pitchFamily="49" charset="-122"/>
              </a:rPr>
              <a:t>Advanced AI</a:t>
            </a:r>
            <a:br>
              <a:rPr lang="en-US" altLang="zh-CN" sz="7200" dirty="0" smtClean="0">
                <a:solidFill>
                  <a:srgbClr val="FF0000"/>
                </a:solidFill>
                <a:ea typeface="隶书" pitchFamily="49" charset="-122"/>
              </a:rPr>
            </a:br>
            <a:r>
              <a:rPr lang="zh-CN" altLang="en-US" sz="7200" dirty="0" smtClean="0">
                <a:solidFill>
                  <a:srgbClr val="FF0000"/>
                </a:solidFill>
                <a:ea typeface="隶书" pitchFamily="49" charset="-122"/>
              </a:rPr>
              <a:t>学习课程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400"/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罗平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362321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11344" cy="1143000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协同过滤（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Collaborative Filtering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951540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核心思想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找寻“臭味相投”的用户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用这些相似用户的评分，进行预测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 descr="捕获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612" y="2636912"/>
            <a:ext cx="6912768" cy="4284476"/>
          </a:xfrm>
          <a:prstGeom prst="rect">
            <a:avLst/>
          </a:prstGeo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11344" cy="1143000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协同过滤（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Collaborative Filtering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951540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用户品味的相似度计算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保守的用户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vs.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乐施的用户 （评分的平均值不同）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使用</a:t>
            </a:r>
            <a:r>
              <a:rPr lang="en-US" altLang="zh-CN" dirty="0" smtClean="0">
                <a:solidFill>
                  <a:srgbClr val="0070C0"/>
                </a:solidFill>
              </a:rPr>
              <a:t>Pearson Correlation</a:t>
            </a: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61" y="2780928"/>
            <a:ext cx="8600503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11344" cy="1143000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协同过滤：细节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951540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问题：预测用户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在商品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上的评分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其中，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U_a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是跟用户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品味“最相似”的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个用户的集合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Pearson Correlation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700" y="2060848"/>
            <a:ext cx="5004556" cy="170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11344" cy="1143000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协同过滤：细节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951540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问题：预测用户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在商品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上的评分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评分的归一化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700" y="1952836"/>
            <a:ext cx="5004556" cy="170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4473116"/>
            <a:ext cx="627408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11344" cy="1143000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协同过滤：细节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951540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评分的归一化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加权平均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w_{</a:t>
            </a:r>
            <a:r>
              <a:rPr lang="en-US" altLang="zh-CN" dirty="0" err="1" smtClean="0">
                <a:solidFill>
                  <a:srgbClr val="0070C0"/>
                </a:solidFill>
              </a:rPr>
              <a:t>ua</a:t>
            </a:r>
            <a:r>
              <a:rPr lang="en-US" altLang="zh-CN" dirty="0" smtClean="0">
                <a:solidFill>
                  <a:srgbClr val="0070C0"/>
                </a:solidFill>
              </a:rPr>
              <a:t>}</a:t>
            </a:r>
            <a:r>
              <a:rPr lang="zh-CN" altLang="en-US" dirty="0" smtClean="0">
                <a:solidFill>
                  <a:srgbClr val="0070C0"/>
                </a:solidFill>
              </a:rPr>
              <a:t>是用户</a:t>
            </a:r>
            <a:r>
              <a:rPr lang="en-US" altLang="zh-CN" dirty="0" smtClean="0">
                <a:solidFill>
                  <a:srgbClr val="0070C0"/>
                </a:solidFill>
              </a:rPr>
              <a:t>u</a:t>
            </a:r>
            <a:r>
              <a:rPr lang="zh-CN" altLang="en-US" dirty="0" smtClean="0">
                <a:solidFill>
                  <a:srgbClr val="0070C0"/>
                </a:solidFill>
              </a:rPr>
              <a:t>和</a:t>
            </a:r>
            <a:r>
              <a:rPr lang="en-US" altLang="zh-CN" dirty="0" smtClean="0">
                <a:solidFill>
                  <a:srgbClr val="0070C0"/>
                </a:solidFill>
              </a:rPr>
              <a:t>a</a:t>
            </a:r>
            <a:r>
              <a:rPr lang="zh-CN" altLang="en-US" dirty="0" smtClean="0">
                <a:solidFill>
                  <a:srgbClr val="0070C0"/>
                </a:solidFill>
              </a:rPr>
              <a:t>之间的</a:t>
            </a:r>
            <a:r>
              <a:rPr lang="en-US" altLang="zh-CN" dirty="0" smtClean="0">
                <a:solidFill>
                  <a:srgbClr val="0070C0"/>
                </a:solidFill>
              </a:rPr>
              <a:t>Pearson Correlation</a:t>
            </a: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060848"/>
            <a:ext cx="627408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1526" y="4473116"/>
            <a:ext cx="6546878" cy="1404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协同过滤进级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9515400" cy="4525963"/>
          </a:xfrm>
        </p:spPr>
        <p:txBody>
          <a:bodyPr/>
          <a:lstStyle/>
          <a:p>
            <a:r>
              <a:rPr lang="zh-CN" altLang="en-US" dirty="0" smtClean="0"/>
              <a:t>已讲：用户</a:t>
            </a:r>
            <a:r>
              <a:rPr lang="en-US" altLang="zh-CN" dirty="0" smtClean="0"/>
              <a:t>-</a:t>
            </a:r>
            <a:r>
              <a:rPr lang="zh-CN" altLang="en-US" dirty="0" smtClean="0"/>
              <a:t>用户的协同过滤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其它方法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商品</a:t>
            </a:r>
            <a:r>
              <a:rPr lang="en-US" altLang="zh-CN" dirty="0" smtClean="0">
                <a:solidFill>
                  <a:srgbClr val="0070C0"/>
                </a:solidFill>
              </a:rPr>
              <a:t>-</a:t>
            </a:r>
            <a:r>
              <a:rPr lang="zh-CN" altLang="en-US" dirty="0" smtClean="0">
                <a:solidFill>
                  <a:srgbClr val="0070C0"/>
                </a:solidFill>
              </a:rPr>
              <a:t>商品协同过滤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基于矩阵分解的协同过滤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协同过滤方法的历史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4525963"/>
          </a:xfrm>
        </p:spPr>
        <p:txBody>
          <a:bodyPr/>
          <a:lstStyle/>
          <a:p>
            <a:r>
              <a:rPr lang="en-US" altLang="zh-CN" dirty="0" smtClean="0"/>
              <a:t>1992: Information Tapestry, Doug Terry, Xerox </a:t>
            </a:r>
            <a:r>
              <a:rPr lang="en-US" altLang="zh-CN" dirty="0" err="1" smtClean="0"/>
              <a:t>Parc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发明了“</a:t>
            </a:r>
            <a:r>
              <a:rPr lang="en-US" altLang="zh-CN" dirty="0" smtClean="0">
                <a:solidFill>
                  <a:srgbClr val="0070C0"/>
                </a:solidFill>
              </a:rPr>
              <a:t>Collaborative Filtering</a:t>
            </a:r>
            <a:r>
              <a:rPr lang="zh-CN" altLang="en-US" dirty="0" smtClean="0">
                <a:solidFill>
                  <a:srgbClr val="0070C0"/>
                </a:solidFill>
              </a:rPr>
              <a:t>”这个词汇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Paul </a:t>
            </a:r>
            <a:r>
              <a:rPr lang="en-US" altLang="zh-CN" dirty="0" err="1" smtClean="0"/>
              <a:t>Resnick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Neophytos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Iacovou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Mitesh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Suchak</a:t>
            </a:r>
            <a:r>
              <a:rPr lang="en-US" altLang="zh-CN" dirty="0" smtClean="0"/>
              <a:t>, Peter Bergstrom, and </a:t>
            </a:r>
            <a:r>
              <a:rPr lang="en-US" altLang="zh-CN" dirty="0" smtClean="0">
                <a:solidFill>
                  <a:srgbClr val="0000FF"/>
                </a:solidFill>
              </a:rPr>
              <a:t>John </a:t>
            </a:r>
            <a:r>
              <a:rPr lang="en-US" altLang="zh-CN" dirty="0" err="1" smtClean="0">
                <a:solidFill>
                  <a:srgbClr val="0000FF"/>
                </a:solidFill>
              </a:rPr>
              <a:t>Riedl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GroupLens</a:t>
            </a:r>
            <a:r>
              <a:rPr lang="en-US" altLang="zh-CN" dirty="0" smtClean="0"/>
              <a:t>: An Open Architecture for Collaborative Filtering of Netnews. CSCW, 1994</a:t>
            </a:r>
          </a:p>
          <a:p>
            <a:r>
              <a:rPr lang="en-US" altLang="zh-CN" dirty="0" smtClean="0"/>
              <a:t>2010, ACM Software System Award</a:t>
            </a:r>
          </a:p>
          <a:p>
            <a:endParaRPr lang="en-US" altLang="zh-CN" dirty="0" smtClean="0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E0FB-053A-4747-8848-0061DD0EEC34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592796"/>
            <a:ext cx="862986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In Memory of John</a:t>
            </a:r>
            <a:r>
              <a:rPr kumimoji="0" lang="en-US" altLang="zh-CN" sz="44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 </a:t>
            </a:r>
            <a:r>
              <a:rPr kumimoji="0" lang="en-US" altLang="zh-CN" sz="4400" b="1" i="0" u="none" strike="noStrike" kern="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Riedl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小结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9515400" cy="4525963"/>
          </a:xfrm>
        </p:spPr>
        <p:txBody>
          <a:bodyPr/>
          <a:lstStyle/>
          <a:p>
            <a:r>
              <a:rPr lang="zh-CN" altLang="en-US" dirty="0" smtClean="0"/>
              <a:t>概念：</a:t>
            </a:r>
            <a:r>
              <a:rPr lang="en-US" altLang="zh-CN" dirty="0" smtClean="0"/>
              <a:t>Cosine Similarity, Pearson Correlation</a:t>
            </a:r>
          </a:p>
          <a:p>
            <a:r>
              <a:rPr lang="zh-CN" altLang="en-US" dirty="0" smtClean="0"/>
              <a:t>用户</a:t>
            </a:r>
            <a:r>
              <a:rPr lang="en-US" altLang="zh-CN" dirty="0" smtClean="0"/>
              <a:t>-</a:t>
            </a:r>
            <a:r>
              <a:rPr lang="zh-CN" altLang="en-US" dirty="0" smtClean="0"/>
              <a:t>用户的协同过滤方法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从度量相似度到协同过滤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1-3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122" name="AutoShape 2" descr="http://img1.imgtn.bdimg.com/it/u=3308567978,3962543469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相似度（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Similarity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）度量的问题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951540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比较两张图片是否相似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比较两个文档是否相似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比较两段音乐是否相似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比较两个人的爱好品味是否相似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比较两句话是否语义相似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 …</a:t>
            </a: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问题转化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951540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将图片、文档、音乐、个人品味、短句转化为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实数的向量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例子：表示语句“我爱你”的向量为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向量的维度为词汇集的大小</a:t>
            </a:r>
            <a:endParaRPr lang="en-US" altLang="zh-CN" dirty="0" smtClean="0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87624" y="3068960"/>
          <a:ext cx="6948774" cy="93610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72086"/>
                <a:gridCol w="772086"/>
                <a:gridCol w="772086"/>
                <a:gridCol w="772086"/>
                <a:gridCol w="772086"/>
                <a:gridCol w="772086"/>
                <a:gridCol w="772086"/>
                <a:gridCol w="772086"/>
                <a:gridCol w="772086"/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天空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腾讯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Cosine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相似度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20788"/>
            <a:ext cx="8263482" cy="421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Pearson Correlation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13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345" y="1628800"/>
            <a:ext cx="813011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549" y="4149080"/>
            <a:ext cx="4321479" cy="104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829" y="5625244"/>
            <a:ext cx="7763599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比较两种相似度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A:(5,3)</a:t>
            </a:r>
          </a:p>
          <a:p>
            <a:r>
              <a:rPr lang="en-US" altLang="zh-CN" dirty="0" smtClean="0"/>
              <a:t>B</a:t>
            </a:r>
            <a:r>
              <a:rPr lang="en-US" altLang="zh-CN" dirty="0" smtClean="0">
                <a:sym typeface="Wingdings" pitchFamily="2" charset="2"/>
              </a:rPr>
              <a:t>:(3,1)</a:t>
            </a:r>
            <a:endParaRPr lang="zh-CN" altLang="en-US" dirty="0"/>
          </a:p>
        </p:txBody>
      </p:sp>
      <p:pic>
        <p:nvPicPr>
          <p:cNvPr id="10" name="Picture 3" descr="C:\计算所工作\国科大课程\2016\推荐系统\3\311951468496326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888940"/>
            <a:ext cx="4080453" cy="3060340"/>
          </a:xfrm>
          <a:prstGeom prst="rect">
            <a:avLst/>
          </a:prstGeom>
          <a:noFill/>
        </p:spPr>
      </p:pic>
      <p:pic>
        <p:nvPicPr>
          <p:cNvPr id="11" name="Picture 5" descr="C:\Users\Ping\Desktop\31987916288682701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852936"/>
            <a:ext cx="4128458" cy="309634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比较两种相似度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64804"/>
            <a:ext cx="8600503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11344" cy="1143000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协同过滤（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Collaborative Filtering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951540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推荐系统的最常用算法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评分矩阵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 descr="捕获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612" y="2276872"/>
            <a:ext cx="6912768" cy="4284476"/>
          </a:xfrm>
          <a:prstGeom prst="rect">
            <a:avLst/>
          </a:prstGeo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 xmlns:p="http://schemas.openxmlformats.org/presentationml/2006/main" xmlns:r="http://schemas.openxmlformats.org/officeDocument/2006/relationships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17996</TotalTime>
  <Words>421</Words>
  <Application>Microsoft Office PowerPoint</Application>
  <PresentationFormat>全屏显示(4:3)</PresentationFormat>
  <Paragraphs>145</Paragraphs>
  <Slides>18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默认设计模板</vt:lpstr>
      <vt:lpstr>Advanced AI 学习课程</vt:lpstr>
      <vt:lpstr>从度量相似度到协同过滤</vt:lpstr>
      <vt:lpstr>相似度（Similarity）度量的问题</vt:lpstr>
      <vt:lpstr>问题转化</vt:lpstr>
      <vt:lpstr>Cosine相似度</vt:lpstr>
      <vt:lpstr>Pearson Correlation</vt:lpstr>
      <vt:lpstr>比较两种相似度</vt:lpstr>
      <vt:lpstr>比较两种相似度</vt:lpstr>
      <vt:lpstr>协同过滤（Collaborative Filtering）</vt:lpstr>
      <vt:lpstr>协同过滤（Collaborative Filtering）</vt:lpstr>
      <vt:lpstr>协同过滤（Collaborative Filtering）</vt:lpstr>
      <vt:lpstr>协同过滤：细节</vt:lpstr>
      <vt:lpstr>协同过滤：细节</vt:lpstr>
      <vt:lpstr>协同过滤：细节</vt:lpstr>
      <vt:lpstr>协同过滤进级</vt:lpstr>
      <vt:lpstr>协同过滤方法的历史</vt:lpstr>
      <vt:lpstr>幻灯片 17</vt:lpstr>
      <vt:lpstr>小结</vt:lpstr>
    </vt:vector>
  </TitlesOfParts>
  <Company>cnu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qiaoqiao</dc:creator>
  <cp:lastModifiedBy>Ping</cp:lastModifiedBy>
  <cp:revision>829</cp:revision>
  <dcterms:created xsi:type="dcterms:W3CDTF">2004-06-26T11:25:06Z</dcterms:created>
  <dcterms:modified xsi:type="dcterms:W3CDTF">2016-09-20T06:42:28Z</dcterms:modified>
</cp:coreProperties>
</file>